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18"/>
  </p:handoutMasterIdLst>
  <p:sldIdLst>
    <p:sldId id="256" r:id="rId5"/>
    <p:sldId id="257" r:id="rId6"/>
    <p:sldId id="258" r:id="rId7"/>
    <p:sldId id="269" r:id="rId8"/>
    <p:sldId id="259" r:id="rId9"/>
    <p:sldId id="261" r:id="rId10"/>
    <p:sldId id="262" r:id="rId11"/>
    <p:sldId id="263" r:id="rId12"/>
    <p:sldId id="264" r:id="rId13"/>
    <p:sldId id="268" r:id="rId14"/>
    <p:sldId id="270" r:id="rId15"/>
    <p:sldId id="266" r:id="rId16"/>
    <p:sldId id="265" r:id="rId17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 varScale="1">
        <p:scale>
          <a:sx n="99" d="100"/>
          <a:sy n="99" d="100"/>
        </p:scale>
        <p:origin x="555" y="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93DB49-C140-445A-BD70-F0BFD3BE9775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D054BA-CF7D-42CE-842F-59507C7800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0479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B8BC68-1CB2-4C83-9D42-A472A949385A}" type="datetimeFigureOut">
              <a:rPr lang="en-US" smtClean="0"/>
              <a:pPr>
                <a:defRPr/>
              </a:pPr>
              <a:t>1/15/2021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BF7669-8694-430E-AD9F-81942C33A9F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75AD46-3C68-4D85-AC1C-94D9B5438C11}" type="datetimeFigureOut">
              <a:rPr lang="en-US" smtClean="0"/>
              <a:pPr>
                <a:defRPr/>
              </a:pPr>
              <a:t>1/15/2021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38CC8-B0F5-4B24-84D6-57810A518E4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54627E-488F-48DE-8AFA-0AF32F94C624}" type="datetimeFigureOut">
              <a:rPr lang="en-US" smtClean="0"/>
              <a:pPr>
                <a:defRPr/>
              </a:pPr>
              <a:t>1/15/2021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632900-879A-4486-9CE4-011D24A556B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9B9198-D752-4702-83A4-E054D0EB7E7A}" type="datetimeFigureOut">
              <a:rPr lang="en-US" smtClean="0"/>
              <a:pPr>
                <a:defRPr/>
              </a:pPr>
              <a:t>1/15/2021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767F9C-45FA-422C-9A3D-E8D12DA6BEB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9EF898-C203-4090-8499-E5C8F0A7FBE4}" type="datetimeFigureOut">
              <a:rPr lang="en-US" smtClean="0"/>
              <a:pPr>
                <a:defRPr/>
              </a:pPr>
              <a:t>1/15/2021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4A0745-A3F1-4C78-AE01-FC05D9B093A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EF579E-4CFC-403A-AF3B-CB67F6FA79FA}" type="datetimeFigureOut">
              <a:rPr lang="en-US" smtClean="0"/>
              <a:pPr>
                <a:defRPr/>
              </a:pPr>
              <a:t>1/15/2021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F47844-5169-4B68-975C-991429C9415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A13E83-5AD6-4695-87E0-58566BC9641E}" type="datetimeFigureOut">
              <a:rPr lang="en-US" smtClean="0"/>
              <a:pPr>
                <a:defRPr/>
              </a:pPr>
              <a:t>1/15/2021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5C23D8-40A9-4959-91AB-1AA8F275111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D7F72E-AAD9-4E22-89C6-86E828AE601F}" type="datetimeFigureOut">
              <a:rPr lang="en-US" smtClean="0"/>
              <a:pPr>
                <a:defRPr/>
              </a:pPr>
              <a:t>1/15/2021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9B6B01-866D-4677-BDAD-805BB8A09DA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F02979-6776-421D-A87B-BAC3F019DC59}" type="datetimeFigureOut">
              <a:rPr lang="en-US" smtClean="0"/>
              <a:pPr>
                <a:defRPr/>
              </a:pPr>
              <a:t>1/15/2021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412057-652C-4E1F-8657-B376A54DF6D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490CB3-BC7A-4C8D-82C8-9654BC05F140}" type="datetimeFigureOut">
              <a:rPr lang="en-US" smtClean="0"/>
              <a:pPr>
                <a:defRPr/>
              </a:pPr>
              <a:t>1/15/2021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4151E9-81B8-468D-83D1-2D558D99242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D6D41D-780E-47EE-B04E-8C06D53298C5}" type="datetimeFigureOut">
              <a:rPr lang="en-US" smtClean="0"/>
              <a:pPr>
                <a:defRPr/>
              </a:pPr>
              <a:t>1/15/2021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45E6A56D-21B2-4424-9C16-B328922DCAA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4780522A-343F-4BA5-9E88-6FAD6051898E}" type="datetimeFigureOut">
              <a:rPr lang="en-US" smtClean="0"/>
              <a:pPr>
                <a:defRPr/>
              </a:pPr>
              <a:t>1/15/2021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B6AD5984-6DDE-4F42-B8EF-D9F7700C554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755576" y="3933056"/>
            <a:ext cx="7851648" cy="1828800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+mn-lt"/>
              </a:rPr>
              <a:t>Product Life Cycle </a:t>
            </a:r>
            <a:br>
              <a:rPr lang="en-GB" dirty="0">
                <a:solidFill>
                  <a:schemeClr val="tx1"/>
                </a:solidFill>
                <a:latin typeface="+mn-lt"/>
              </a:rPr>
            </a:br>
            <a:r>
              <a:rPr lang="en-GB" dirty="0">
                <a:solidFill>
                  <a:schemeClr val="tx1"/>
                </a:solidFill>
                <a:latin typeface="+mn-lt"/>
              </a:rPr>
              <a:t>and Cash flow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Drawing a product life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Plot the following products on the stage of the life cycle you think they are at:</a:t>
            </a:r>
          </a:p>
          <a:p>
            <a:r>
              <a:rPr lang="en-GB" dirty="0"/>
              <a:t>Amazon Alexa</a:t>
            </a:r>
          </a:p>
          <a:p>
            <a:r>
              <a:rPr lang="en-GB" dirty="0"/>
              <a:t>Football strip of a premier league side</a:t>
            </a:r>
          </a:p>
          <a:p>
            <a:r>
              <a:rPr lang="en-GB" dirty="0"/>
              <a:t>Hovis bread</a:t>
            </a:r>
          </a:p>
          <a:p>
            <a:r>
              <a:rPr lang="en-GB" dirty="0"/>
              <a:t>Ford Focus</a:t>
            </a:r>
          </a:p>
          <a:p>
            <a:r>
              <a:rPr lang="en-GB" dirty="0"/>
              <a:t>Coca Cola</a:t>
            </a:r>
          </a:p>
          <a:p>
            <a:endParaRPr lang="en-GB" dirty="0"/>
          </a:p>
          <a:p>
            <a:r>
              <a:rPr lang="en-GB" dirty="0"/>
              <a:t>Complete the Kit Kat article textbook p80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0440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6618" y="2145121"/>
            <a:ext cx="3646644" cy="144016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19" y="2191172"/>
            <a:ext cx="4059694" cy="151216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4008" y="3703340"/>
            <a:ext cx="3887086" cy="13681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519" y="3884362"/>
            <a:ext cx="4050803" cy="136815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6"/>
          <a:srcRect t="7159"/>
          <a:stretch/>
        </p:blipFill>
        <p:spPr>
          <a:xfrm>
            <a:off x="303910" y="5489848"/>
            <a:ext cx="4007303" cy="136815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83573" y="5307610"/>
            <a:ext cx="4303876" cy="1554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977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400" dirty="0"/>
              <a:t>Product Portfolio Analysis and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All firms with a long-term view will have a mix of products available for sale and at different stages of the life cycle.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Example</a:t>
            </a:r>
          </a:p>
          <a:p>
            <a:pPr marL="0" indent="0">
              <a:buNone/>
            </a:pPr>
            <a:r>
              <a:rPr lang="en-GB" dirty="0"/>
              <a:t>   </a:t>
            </a:r>
            <a:r>
              <a:rPr lang="en-GB" dirty="0" err="1"/>
              <a:t>Mondeo</a:t>
            </a:r>
            <a:r>
              <a:rPr lang="en-GB" dirty="0"/>
              <a:t> have 7 different versions – this is known as</a:t>
            </a:r>
          </a:p>
          <a:p>
            <a:pPr marL="0" indent="0">
              <a:buNone/>
            </a:pPr>
            <a:r>
              <a:rPr lang="en-GB" dirty="0"/>
              <a:t>    product depth</a:t>
            </a:r>
          </a:p>
        </p:txBody>
      </p:sp>
    </p:spTree>
    <p:extLst>
      <p:ext uri="{BB962C8B-B14F-4D97-AF65-F5344CB8AC3E}">
        <p14:creationId xmlns:p14="http://schemas.microsoft.com/office/powerpoint/2010/main" val="1135395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400" dirty="0"/>
              <a:t>Cash Flow and the Product Life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Developing new products is expensive, even existing products have costs attached, such as advertising or distribution.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All of these costs affect cash flow and for most products we can estimate cash flow against different stages of the product life cycle                                            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552726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r>
              <a:rPr lang="en-GB" sz="4800" dirty="0">
                <a:solidFill>
                  <a:schemeClr val="tx1"/>
                </a:solidFill>
              </a:rPr>
              <a:t>Product Life Cycle: </a:t>
            </a:r>
            <a:r>
              <a:rPr lang="en-GB" dirty="0"/>
              <a:t>What is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Every product has a life cycle.</a:t>
            </a:r>
          </a:p>
          <a:p>
            <a:r>
              <a:rPr lang="en-GB" dirty="0"/>
              <a:t>During this period sales are not constant</a:t>
            </a:r>
          </a:p>
          <a:p>
            <a:r>
              <a:rPr lang="en-GB" dirty="0"/>
              <a:t>There are variations in levels of demand</a:t>
            </a:r>
          </a:p>
          <a:p>
            <a:r>
              <a:rPr lang="en-GB" dirty="0"/>
              <a:t>The amount of competition varies</a:t>
            </a:r>
          </a:p>
        </p:txBody>
      </p:sp>
    </p:spTree>
    <p:extLst>
      <p:ext uri="{BB962C8B-B14F-4D97-AF65-F5344CB8AC3E}">
        <p14:creationId xmlns:p14="http://schemas.microsoft.com/office/powerpoint/2010/main" val="7543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Five stages of the product life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Introduction</a:t>
            </a:r>
          </a:p>
          <a:p>
            <a:r>
              <a:rPr lang="en-GB" dirty="0"/>
              <a:t>Growth</a:t>
            </a:r>
          </a:p>
          <a:p>
            <a:r>
              <a:rPr lang="en-GB" dirty="0"/>
              <a:t>Maturity</a:t>
            </a:r>
          </a:p>
          <a:p>
            <a:r>
              <a:rPr lang="en-GB" dirty="0"/>
              <a:t>Saturation</a:t>
            </a:r>
          </a:p>
          <a:p>
            <a:r>
              <a:rPr lang="en-GB" dirty="0"/>
              <a:t>Decline</a:t>
            </a:r>
          </a:p>
        </p:txBody>
      </p:sp>
    </p:spTree>
    <p:extLst>
      <p:ext uri="{BB962C8B-B14F-4D97-AF65-F5344CB8AC3E}">
        <p14:creationId xmlns:p14="http://schemas.microsoft.com/office/powerpoint/2010/main" val="44349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THE PRODUCT LIFE CYCLE AND CASH FLOW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61143"/>
            <a:ext cx="8229600" cy="2937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7011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 stage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Product is new to the market</a:t>
            </a:r>
          </a:p>
          <a:p>
            <a:r>
              <a:rPr lang="en-GB" dirty="0"/>
              <a:t>Few potential customers</a:t>
            </a:r>
          </a:p>
          <a:p>
            <a:r>
              <a:rPr lang="en-GB" dirty="0"/>
              <a:t>Prices can be high</a:t>
            </a:r>
          </a:p>
          <a:p>
            <a:r>
              <a:rPr lang="en-GB" dirty="0"/>
              <a:t>Sales may be restricted to early adopters</a:t>
            </a:r>
          </a:p>
          <a:p>
            <a:r>
              <a:rPr lang="en-GB" dirty="0"/>
              <a:t>Profits are low, because development costs have to be repaid and advertising expenditure can be high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749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Growth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Product has become more widely known and consumed</a:t>
            </a:r>
          </a:p>
          <a:p>
            <a:r>
              <a:rPr lang="en-GB" dirty="0"/>
              <a:t>Marketing is used to establish and strengthen the brand and develop image for product</a:t>
            </a:r>
          </a:p>
          <a:p>
            <a:r>
              <a:rPr lang="en-GB" dirty="0"/>
              <a:t>Profits start to grow</a:t>
            </a:r>
          </a:p>
          <a:p>
            <a:r>
              <a:rPr lang="en-GB" dirty="0"/>
              <a:t>Advertising expenditure may still be high</a:t>
            </a:r>
          </a:p>
          <a:p>
            <a:r>
              <a:rPr lang="en-GB" dirty="0"/>
              <a:t>Prices fall as competitors enter the market</a:t>
            </a:r>
          </a:p>
        </p:txBody>
      </p:sp>
    </p:spTree>
    <p:extLst>
      <p:ext uri="{BB962C8B-B14F-4D97-AF65-F5344CB8AC3E}">
        <p14:creationId xmlns:p14="http://schemas.microsoft.com/office/powerpoint/2010/main" val="773313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229600" cy="1143000"/>
          </a:xfrm>
        </p:spPr>
        <p:txBody>
          <a:bodyPr/>
          <a:lstStyle/>
          <a:p>
            <a:r>
              <a:rPr lang="en-GB" dirty="0"/>
              <a:t>Maturity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Product range may be extended </a:t>
            </a:r>
          </a:p>
          <a:p>
            <a:r>
              <a:rPr lang="en-GB" dirty="0"/>
              <a:t>Competition will increase and have to be responded to</a:t>
            </a:r>
          </a:p>
          <a:p>
            <a:r>
              <a:rPr lang="en-GB" dirty="0"/>
              <a:t>Advertising is used to reinforce image</a:t>
            </a:r>
          </a:p>
          <a:p>
            <a:r>
              <a:rPr lang="en-GB" dirty="0"/>
              <a:t>Sales are at their peak</a:t>
            </a:r>
          </a:p>
          <a:p>
            <a:r>
              <a:rPr lang="en-GB" dirty="0"/>
              <a:t>Profits should be high</a:t>
            </a:r>
          </a:p>
        </p:txBody>
      </p:sp>
    </p:spTree>
    <p:extLst>
      <p:ext uri="{BB962C8B-B14F-4D97-AF65-F5344CB8AC3E}">
        <p14:creationId xmlns:p14="http://schemas.microsoft.com/office/powerpoint/2010/main" val="1207361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Saturation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Very few customers are gained</a:t>
            </a:r>
          </a:p>
          <a:p>
            <a:r>
              <a:rPr lang="en-GB" dirty="0"/>
              <a:t>Replacement purchases are the trend</a:t>
            </a:r>
          </a:p>
          <a:p>
            <a:r>
              <a:rPr lang="en-GB" dirty="0"/>
              <a:t>Firms try to reduce their costs, so that pricing strategies become more flexible</a:t>
            </a:r>
          </a:p>
          <a:p>
            <a:r>
              <a:rPr lang="en-GB" dirty="0"/>
              <a:t>Brand image needs to be maintained or it can be repositioned to capture new markets, or market niches, but quality must be maintained</a:t>
            </a:r>
          </a:p>
          <a:p>
            <a:r>
              <a:rPr lang="en-GB" dirty="0"/>
              <a:t>Profits may start to fall</a:t>
            </a:r>
          </a:p>
        </p:txBody>
      </p:sp>
    </p:spTree>
    <p:extLst>
      <p:ext uri="{BB962C8B-B14F-4D97-AF65-F5344CB8AC3E}">
        <p14:creationId xmlns:p14="http://schemas.microsoft.com/office/powerpoint/2010/main" val="329486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Decline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Sales may fall fast and as a result range sold is likely to be reduced with firms concentrating on core products</a:t>
            </a:r>
          </a:p>
          <a:p>
            <a:r>
              <a:rPr lang="en-GB" sz="2400" dirty="0"/>
              <a:t>Advertising costs will be reduced</a:t>
            </a:r>
          </a:p>
          <a:p>
            <a:r>
              <a:rPr lang="en-GB" sz="2400" dirty="0"/>
              <a:t>Attempts will be made to mop-up what is left of potential market</a:t>
            </a:r>
          </a:p>
          <a:p>
            <a:r>
              <a:rPr lang="en-GB" sz="2400" dirty="0"/>
              <a:t>Each product sold should be profitable as development costs will have been paid back at an earlier stage</a:t>
            </a:r>
          </a:p>
          <a:p>
            <a:r>
              <a:rPr lang="en-GB" sz="2400" dirty="0"/>
              <a:t>Total profits will start to fall</a:t>
            </a:r>
          </a:p>
          <a:p>
            <a:r>
              <a:rPr lang="en-GB" sz="2400" dirty="0"/>
              <a:t>Price will fall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0249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0778CDC-D314-481F-B47E-538929267D0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D8D014-2BE4-4072-9635-C4F31C3052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2F4F2CE-3B07-43CE-ADAD-2B30E0024867}">
  <ds:schemaRefs>
    <ds:schemaRef ds:uri="http://schemas.microsoft.com/sharepoint/v3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428</Words>
  <Application>Microsoft Office PowerPoint</Application>
  <PresentationFormat>On-screen Show (4:3)</PresentationFormat>
  <Paragraphs>67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 2</vt:lpstr>
      <vt:lpstr>Flow</vt:lpstr>
      <vt:lpstr>Product Life Cycle  and Cash flow</vt:lpstr>
      <vt:lpstr>Product Life Cycle: What is it?</vt:lpstr>
      <vt:lpstr>Five stages of the product life cycle</vt:lpstr>
      <vt:lpstr>THE PRODUCT LIFE CYCLE AND CASH FLOW</vt:lpstr>
      <vt:lpstr>Introduction stage</vt:lpstr>
      <vt:lpstr>Growth </vt:lpstr>
      <vt:lpstr>Maturity</vt:lpstr>
      <vt:lpstr>Saturation</vt:lpstr>
      <vt:lpstr>Decline</vt:lpstr>
      <vt:lpstr>Drawing a product life cycle</vt:lpstr>
      <vt:lpstr>PowerPoint Presentation</vt:lpstr>
      <vt:lpstr>Product Portfolio Analysis and Management</vt:lpstr>
      <vt:lpstr>Cash Flow and the Product Life Cycle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 Life Cycle</dc:title>
  <dc:creator>Morag Portwine</dc:creator>
  <cp:lastModifiedBy>annelomas@godalming.ac.uk</cp:lastModifiedBy>
  <cp:revision>26</cp:revision>
  <cp:lastPrinted>2018-02-27T13:37:37Z</cp:lastPrinted>
  <dcterms:created xsi:type="dcterms:W3CDTF">2012-01-11T12:09:07Z</dcterms:created>
  <dcterms:modified xsi:type="dcterms:W3CDTF">2021-01-15T10:53:43Z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