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6" r:id="rId2"/>
    <p:sldId id="307" r:id="rId3"/>
    <p:sldId id="294" r:id="rId4"/>
    <p:sldId id="296" r:id="rId5"/>
    <p:sldId id="309" r:id="rId6"/>
    <p:sldId id="260" r:id="rId7"/>
    <p:sldId id="271" r:id="rId8"/>
    <p:sldId id="295" r:id="rId9"/>
    <p:sldId id="310" r:id="rId10"/>
    <p:sldId id="273" r:id="rId11"/>
    <p:sldId id="297" r:id="rId12"/>
    <p:sldId id="299" r:id="rId13"/>
    <p:sldId id="290" r:id="rId14"/>
    <p:sldId id="292" r:id="rId15"/>
    <p:sldId id="291" r:id="rId16"/>
    <p:sldId id="300" r:id="rId17"/>
    <p:sldId id="301" r:id="rId18"/>
    <p:sldId id="303" r:id="rId19"/>
    <p:sldId id="304" r:id="rId20"/>
    <p:sldId id="259" r:id="rId21"/>
    <p:sldId id="305" r:id="rId22"/>
    <p:sldId id="302" r:id="rId23"/>
    <p:sldId id="306" r:id="rId24"/>
    <p:sldId id="308" r:id="rId2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0" autoAdjust="0"/>
    <p:restoredTop sz="79419" autoAdjust="0"/>
  </p:normalViewPr>
  <p:slideViewPr>
    <p:cSldViewPr>
      <p:cViewPr>
        <p:scale>
          <a:sx n="74" d="100"/>
          <a:sy n="74" d="100"/>
        </p:scale>
        <p:origin x="354" y="39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7095F-2808-4B9A-A7A9-72E22116FDCB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8FFCC-C76A-4B12-8A08-9E8169D47A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84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D39EB-B975-4BEE-9CA4-872F833F7C11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24D79-BA45-4126-B35E-8E7127ED4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96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24D79-BA45-4126-B35E-8E7127ED4F0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72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24D79-BA45-4126-B35E-8E7127ED4F04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12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B840-C3FB-4EAB-A31B-D9206D0D713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97F0-E640-418C-8C59-43168EF1B3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60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B840-C3FB-4EAB-A31B-D9206D0D713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97F0-E640-418C-8C59-43168EF1B3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536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B840-C3FB-4EAB-A31B-D9206D0D713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97F0-E640-418C-8C59-43168EF1B3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45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256" y="4956260"/>
            <a:ext cx="8302544" cy="827127"/>
          </a:xfrm>
        </p:spPr>
        <p:txBody>
          <a:bodyPr>
            <a:normAutofit/>
          </a:bodyPr>
          <a:lstStyle>
            <a:lvl1pPr algn="l">
              <a:defRPr sz="1463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3257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078" y="5783387"/>
            <a:ext cx="791754" cy="843781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120452" y="5943666"/>
            <a:ext cx="30243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>
                <a:solidFill>
                  <a:schemeClr val="bg1"/>
                </a:solidFill>
              </a:rPr>
              <a:t>Your Future Starts Here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18" y="5846137"/>
            <a:ext cx="1706006" cy="757391"/>
          </a:xfrm>
          <a:prstGeom prst="rect">
            <a:avLst/>
          </a:prstGeom>
        </p:spPr>
      </p:pic>
      <p:sp>
        <p:nvSpPr>
          <p:cNvPr id="9" name="Flowchart: Manual Input 8"/>
          <p:cNvSpPr/>
          <p:nvPr userDrawn="1"/>
        </p:nvSpPr>
        <p:spPr>
          <a:xfrm flipV="1">
            <a:off x="0" y="0"/>
            <a:ext cx="3815916" cy="1844824"/>
          </a:xfrm>
          <a:prstGeom prst="flowChartManualInpu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</p:spTree>
    <p:extLst>
      <p:ext uri="{BB962C8B-B14F-4D97-AF65-F5344CB8AC3E}">
        <p14:creationId xmlns:p14="http://schemas.microsoft.com/office/powerpoint/2010/main" val="140224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B840-C3FB-4EAB-A31B-D9206D0D713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97F0-E640-418C-8C59-43168EF1B3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4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B840-C3FB-4EAB-A31B-D9206D0D713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97F0-E640-418C-8C59-43168EF1B3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42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B840-C3FB-4EAB-A31B-D9206D0D713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97F0-E640-418C-8C59-43168EF1B3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354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B840-C3FB-4EAB-A31B-D9206D0D713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97F0-E640-418C-8C59-43168EF1B3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B840-C3FB-4EAB-A31B-D9206D0D713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97F0-E640-418C-8C59-43168EF1B3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7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B840-C3FB-4EAB-A31B-D9206D0D713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97F0-E640-418C-8C59-43168EF1B3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7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B840-C3FB-4EAB-A31B-D9206D0D713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97F0-E640-418C-8C59-43168EF1B3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B840-C3FB-4EAB-A31B-D9206D0D713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97F0-E640-418C-8C59-43168EF1B3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7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6B840-C3FB-4EAB-A31B-D9206D0D7135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C97F0-E640-418C-8C59-43168EF1B3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790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news/business-4875050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ventbrite.co.uk/blog/academy/uk-event-industry-in-numbers-ds00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ventmanagerblog.com/emerging-roles-in-the-event-industry" TargetMode="External"/><Relationship Id="rId2" Type="http://schemas.openxmlformats.org/officeDocument/2006/relationships/hyperlink" Target="https://www.prospects.ac.uk/jobs-and-work-experience/job-sectors/hospitality-and-events-management/overview-of-the-hospitality-and-events-sector-in-the-u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lasa.org/we-make-event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rchestercollection.com/en/london/the-dorchester/meetings-banquets-hotel/event-experience/behind-the-scenes-film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hyperlink" Target="https://www.merlineventslondon.com/" TargetMode="External"/><Relationship Id="rId4" Type="http://schemas.openxmlformats.org/officeDocument/2006/relationships/hyperlink" Target="http://wonderland-agency.com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ow.gov.uk/azservices/documents/2820-EOP-Bestival-2013-V1-3-FINAL-v3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ctrTitle"/>
          </p:nvPr>
        </p:nvSpPr>
        <p:spPr>
          <a:xfrm>
            <a:off x="539552" y="2996952"/>
            <a:ext cx="7848600" cy="3707487"/>
          </a:xfrm>
        </p:spPr>
        <p:txBody>
          <a:bodyPr>
            <a:normAutofit fontScale="90000"/>
          </a:bodyPr>
          <a:lstStyle/>
          <a:p>
            <a:br>
              <a:rPr lang="en-GB" altLang="en-US" sz="3600" dirty="0">
                <a:solidFill>
                  <a:srgbClr val="FFFF00"/>
                </a:solidFill>
              </a:rPr>
            </a:br>
            <a:r>
              <a:rPr lang="en-GB" altLang="en-US" sz="5400" dirty="0">
                <a:solidFill>
                  <a:schemeClr val="bg1"/>
                </a:solidFill>
              </a:rPr>
              <a:t>INTRODUCTION/OVERVIEW</a:t>
            </a:r>
            <a:br>
              <a:rPr lang="en-GB" altLang="en-US" sz="5400" dirty="0">
                <a:solidFill>
                  <a:schemeClr val="bg1"/>
                </a:solidFill>
              </a:rPr>
            </a:br>
            <a:r>
              <a:rPr lang="en-GB" altLang="en-US" sz="5400" dirty="0">
                <a:solidFill>
                  <a:schemeClr val="bg1"/>
                </a:solidFill>
              </a:rPr>
              <a:t> </a:t>
            </a:r>
            <a:br>
              <a:rPr lang="en-GB" altLang="en-US" sz="5400" dirty="0">
                <a:solidFill>
                  <a:schemeClr val="bg1"/>
                </a:solidFill>
              </a:rPr>
            </a:br>
            <a:r>
              <a:rPr lang="en-GB" altLang="en-US" sz="5400" i="1" dirty="0">
                <a:solidFill>
                  <a:srgbClr val="FF0000"/>
                </a:solidFill>
              </a:rPr>
              <a:t>Unit 21 – Events Organisation in Hospitality.</a:t>
            </a:r>
            <a:br>
              <a:rPr lang="en-GB" altLang="en-US" sz="5400" i="1" dirty="0">
                <a:solidFill>
                  <a:srgbClr val="FF0000"/>
                </a:solidFill>
              </a:rPr>
            </a:br>
            <a:br>
              <a:rPr lang="en-GB" altLang="en-US" sz="5400" i="1" dirty="0">
                <a:solidFill>
                  <a:srgbClr val="FF0000"/>
                </a:solidFill>
              </a:rPr>
            </a:br>
            <a:endParaRPr lang="en-GB" altLang="en-US" sz="2700" i="1" dirty="0">
              <a:solidFill>
                <a:schemeClr val="bg2"/>
              </a:solidFill>
            </a:endParaRPr>
          </a:p>
        </p:txBody>
      </p:sp>
      <p:pic>
        <p:nvPicPr>
          <p:cNvPr id="205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765175"/>
            <a:ext cx="24098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http://www.ayrshire-arran.org/media/46475/special-even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21201"/>
            <a:ext cx="2654624" cy="176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17650" y="564453"/>
            <a:ext cx="6400800" cy="175260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036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Different “Forms” of </a:t>
            </a:r>
            <a:r>
              <a:rPr lang="en-GB" dirty="0">
                <a:solidFill>
                  <a:srgbClr val="FF0000"/>
                </a:solidFill>
              </a:rPr>
              <a:t>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>
                <a:solidFill>
                  <a:srgbClr val="7030A0"/>
                </a:solidFill>
              </a:rPr>
              <a:t>Cultural Celebrations.</a:t>
            </a:r>
          </a:p>
          <a:p>
            <a:r>
              <a:rPr lang="en-GB" dirty="0">
                <a:solidFill>
                  <a:srgbClr val="7030A0"/>
                </a:solidFill>
                <a:hlinkClick r:id="rId2"/>
              </a:rPr>
              <a:t>Festivals</a:t>
            </a:r>
            <a:endParaRPr lang="en-GB" dirty="0">
              <a:solidFill>
                <a:srgbClr val="7030A0"/>
              </a:solidFill>
            </a:endParaRPr>
          </a:p>
          <a:p>
            <a:r>
              <a:rPr lang="en-GB" dirty="0">
                <a:solidFill>
                  <a:srgbClr val="7030A0"/>
                </a:solidFill>
              </a:rPr>
              <a:t>Political and state event</a:t>
            </a:r>
          </a:p>
          <a:p>
            <a:r>
              <a:rPr lang="en-GB" dirty="0">
                <a:solidFill>
                  <a:srgbClr val="7030A0"/>
                </a:solidFill>
              </a:rPr>
              <a:t>Arts and entertainment</a:t>
            </a:r>
          </a:p>
          <a:p>
            <a:r>
              <a:rPr lang="en-GB" dirty="0">
                <a:solidFill>
                  <a:srgbClr val="7030A0"/>
                </a:solidFill>
              </a:rPr>
              <a:t>Corporate (Conferences/Conventions)</a:t>
            </a:r>
          </a:p>
          <a:p>
            <a:r>
              <a:rPr lang="en-GB" dirty="0">
                <a:solidFill>
                  <a:srgbClr val="7030A0"/>
                </a:solidFill>
              </a:rPr>
              <a:t>Education/scientific</a:t>
            </a:r>
          </a:p>
          <a:p>
            <a:r>
              <a:rPr lang="en-GB" dirty="0">
                <a:solidFill>
                  <a:srgbClr val="7030A0"/>
                </a:solidFill>
              </a:rPr>
              <a:t>Exhibitions</a:t>
            </a:r>
          </a:p>
          <a:p>
            <a:r>
              <a:rPr lang="en-GB" dirty="0">
                <a:solidFill>
                  <a:srgbClr val="7030A0"/>
                </a:solidFill>
              </a:rPr>
              <a:t>Sports</a:t>
            </a:r>
          </a:p>
          <a:p>
            <a:r>
              <a:rPr lang="en-GB" dirty="0">
                <a:solidFill>
                  <a:srgbClr val="7030A0"/>
                </a:solidFill>
              </a:rPr>
              <a:t>Recreational</a:t>
            </a:r>
          </a:p>
          <a:p>
            <a:r>
              <a:rPr lang="en-GB" dirty="0">
                <a:solidFill>
                  <a:srgbClr val="7030A0"/>
                </a:solidFill>
              </a:rPr>
              <a:t>Private (weddings, parties etc.)</a:t>
            </a:r>
          </a:p>
          <a:p>
            <a:r>
              <a:rPr lang="en-GB" dirty="0">
                <a:solidFill>
                  <a:srgbClr val="7030A0"/>
                </a:solidFill>
              </a:rPr>
              <a:t>Other events?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623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Different Sizes of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Depends on:</a:t>
            </a:r>
          </a:p>
          <a:p>
            <a:pPr>
              <a:buFontTx/>
              <a:buChar char="-"/>
            </a:pPr>
            <a:r>
              <a:rPr lang="en-GB" dirty="0">
                <a:solidFill>
                  <a:schemeClr val="bg1"/>
                </a:solidFill>
              </a:rPr>
              <a:t>Budget</a:t>
            </a:r>
          </a:p>
          <a:p>
            <a:pPr>
              <a:buFontTx/>
              <a:buChar char="-"/>
            </a:pPr>
            <a:r>
              <a:rPr lang="en-GB" dirty="0">
                <a:solidFill>
                  <a:schemeClr val="bg1"/>
                </a:solidFill>
              </a:rPr>
              <a:t>Number attending</a:t>
            </a:r>
          </a:p>
          <a:p>
            <a:pPr>
              <a:buFontTx/>
              <a:buChar char="-"/>
            </a:pPr>
            <a:r>
              <a:rPr lang="en-GB" dirty="0">
                <a:solidFill>
                  <a:schemeClr val="bg1"/>
                </a:solidFill>
              </a:rPr>
              <a:t>Size of the venue</a:t>
            </a:r>
          </a:p>
        </p:txBody>
      </p:sp>
    </p:spTree>
    <p:extLst>
      <p:ext uri="{BB962C8B-B14F-4D97-AF65-F5344CB8AC3E}">
        <p14:creationId xmlns:p14="http://schemas.microsoft.com/office/powerpoint/2010/main" val="311919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58" y="318153"/>
            <a:ext cx="8686800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Common “Functions” of Events: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58" y="1461153"/>
            <a:ext cx="8124942" cy="4617640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Prestige/premier events (high quality/exclusive, attracts high profile guests).</a:t>
            </a:r>
          </a:p>
          <a:p>
            <a:r>
              <a:rPr lang="en-GB" sz="2400" dirty="0">
                <a:solidFill>
                  <a:schemeClr val="bg1"/>
                </a:solidFill>
              </a:rPr>
              <a:t>Media events (promotion of products).</a:t>
            </a:r>
          </a:p>
          <a:p>
            <a:r>
              <a:rPr lang="en-GB" sz="2400" dirty="0">
                <a:solidFill>
                  <a:schemeClr val="bg1"/>
                </a:solidFill>
              </a:rPr>
              <a:t>Cause-related events (raise awareness/money).</a:t>
            </a:r>
          </a:p>
          <a:p>
            <a:r>
              <a:rPr lang="en-GB" sz="2400" dirty="0">
                <a:solidFill>
                  <a:schemeClr val="bg1"/>
                </a:solidFill>
              </a:rPr>
              <a:t>Corporate events (business related).</a:t>
            </a:r>
          </a:p>
          <a:p>
            <a:r>
              <a:rPr lang="en-GB" sz="2400" dirty="0">
                <a:solidFill>
                  <a:schemeClr val="bg1"/>
                </a:solidFill>
              </a:rPr>
              <a:t>Publicity stunts (attracting attention).</a:t>
            </a:r>
          </a:p>
          <a:p>
            <a:r>
              <a:rPr lang="en-GB" sz="2400" dirty="0">
                <a:solidFill>
                  <a:schemeClr val="bg1"/>
                </a:solidFill>
              </a:rPr>
              <a:t>Spectator events (entertainment/presentation).</a:t>
            </a:r>
          </a:p>
          <a:p>
            <a:r>
              <a:rPr lang="en-GB" sz="2400" dirty="0">
                <a:solidFill>
                  <a:schemeClr val="bg1"/>
                </a:solidFill>
              </a:rPr>
              <a:t>Participant events (Sport/Art/Celebration).</a:t>
            </a:r>
          </a:p>
          <a:p>
            <a:r>
              <a:rPr lang="en-GB" sz="2400" dirty="0">
                <a:solidFill>
                  <a:schemeClr val="bg1"/>
                </a:solidFill>
              </a:rPr>
              <a:t>Special events (one-offs).</a:t>
            </a:r>
          </a:p>
        </p:txBody>
      </p:sp>
    </p:spTree>
    <p:extLst>
      <p:ext uri="{BB962C8B-B14F-4D97-AF65-F5344CB8AC3E}">
        <p14:creationId xmlns:p14="http://schemas.microsoft.com/office/powerpoint/2010/main" val="19881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The UK Events Industry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https://www.eventbrite.co.uk/blog/academy/uk-event-industry-in-numbers-ds00/</a:t>
            </a:r>
            <a:endParaRPr lang="en-GB" dirty="0"/>
          </a:p>
          <a:p>
            <a:endParaRPr lang="en-GB" dirty="0"/>
          </a:p>
          <a:p>
            <a:r>
              <a:rPr lang="en-GB" dirty="0">
                <a:solidFill>
                  <a:schemeClr val="bg1"/>
                </a:solidFill>
              </a:rPr>
              <a:t>Use this link to help you describe the diversity of the UK events industry, as well as some statistics relating to its size/value to our economy.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132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Jobs in the UK Events Industry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https://www.prospects.ac.uk/jobs-and-work-experience/job-sectors/hospitality-and-events-management/overview-of-the-hospitality-and-events-sector-in-the-uk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3"/>
              </a:rPr>
              <a:t>https://www.eventmanagerblog.com/emerging-roles-in-the-event-industry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5194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COVID?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https://www.plasa.org/we-make-events/</a:t>
            </a:r>
            <a:endParaRPr lang="en-GB" dirty="0"/>
          </a:p>
          <a:p>
            <a:endParaRPr lang="en-GB" dirty="0"/>
          </a:p>
          <a:p>
            <a:r>
              <a:rPr lang="en-GB" dirty="0">
                <a:solidFill>
                  <a:schemeClr val="bg1"/>
                </a:solidFill>
              </a:rPr>
              <a:t>Discuss how COVID 19 has impacted on the UK events industry so far…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970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21.1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B) Research 2 different events (and their features).</a:t>
            </a:r>
          </a:p>
          <a:p>
            <a:r>
              <a:rPr lang="en-GB" dirty="0">
                <a:solidFill>
                  <a:schemeClr val="bg1"/>
                </a:solidFill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810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You have been asked to prepare 2 illustrated A3 posters containing information relating to 2 different types of events. These are aimed at new staff, to help raise their awareness of different types of events and their features.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See 21.1 Part B ppt.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84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21.2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8496944" cy="1752600"/>
          </a:xfrm>
        </p:spPr>
        <p:txBody>
          <a:bodyPr>
            <a:normAutofit fontScale="92500"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Tasks and skills required for planning/running events 	</a:t>
            </a:r>
          </a:p>
          <a:p>
            <a:pPr algn="l"/>
            <a:r>
              <a:rPr lang="en-GB" dirty="0">
                <a:solidFill>
                  <a:schemeClr val="bg1"/>
                </a:solidFill>
              </a:rPr>
              <a:t>(applied to 2 event proposals which you must compile).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2723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21.2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56" y="1700808"/>
            <a:ext cx="8964488" cy="45259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You will be describing the tasks required for Planning events.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Then, you will apply these, by planning 2 proposals for a chosen client’s event.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You will also be exploring the roles/skills/qualities required for planning/managing events.</a:t>
            </a:r>
          </a:p>
        </p:txBody>
      </p:sp>
    </p:spTree>
    <p:extLst>
      <p:ext uri="{BB962C8B-B14F-4D97-AF65-F5344CB8AC3E}">
        <p14:creationId xmlns:p14="http://schemas.microsoft.com/office/powerpoint/2010/main" val="1188337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u="sng" dirty="0">
                <a:solidFill>
                  <a:schemeClr val="bg1"/>
                </a:solidFill>
              </a:rPr>
              <a:t>UNIT 21 – EVENTS ORGANISATION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683" y="1268760"/>
            <a:ext cx="8435280" cy="5069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000" dirty="0">
                <a:solidFill>
                  <a:schemeClr val="bg1"/>
                </a:solidFill>
              </a:rPr>
              <a:t>You will gain a knowledge and understanding of the features of different types of events (e.g. Parties/Weddings/Festivals/Concerts/Sports/Charity Events).</a:t>
            </a:r>
            <a:br>
              <a:rPr lang="en-GB" sz="3000" dirty="0">
                <a:solidFill>
                  <a:schemeClr val="bg1"/>
                </a:solidFill>
              </a:rPr>
            </a:br>
            <a:br>
              <a:rPr lang="en-GB" sz="3000" dirty="0">
                <a:solidFill>
                  <a:schemeClr val="bg1"/>
                </a:solidFill>
              </a:rPr>
            </a:br>
            <a:r>
              <a:rPr lang="en-GB" sz="3000" dirty="0">
                <a:solidFill>
                  <a:schemeClr val="bg1"/>
                </a:solidFill>
              </a:rPr>
              <a:t>You will learn about planning considerations and tasks, skills and staff required at events and the key safety requirements.</a:t>
            </a:r>
            <a:br>
              <a:rPr lang="en-GB" sz="3000" dirty="0">
                <a:solidFill>
                  <a:schemeClr val="bg1"/>
                </a:solidFill>
              </a:rPr>
            </a:br>
            <a:br>
              <a:rPr lang="en-GB" sz="3000" dirty="0">
                <a:solidFill>
                  <a:schemeClr val="bg1"/>
                </a:solidFill>
              </a:rPr>
            </a:br>
            <a:r>
              <a:rPr lang="en-GB" sz="3000" dirty="0">
                <a:solidFill>
                  <a:schemeClr val="bg1"/>
                </a:solidFill>
              </a:rPr>
              <a:t>Students must also devise 2 event proposals to meet a specific client brief.</a:t>
            </a:r>
            <a:br>
              <a:rPr lang="en-GB" sz="2800" u="sng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7082" y="5517232"/>
            <a:ext cx="2139881" cy="12010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5517232"/>
            <a:ext cx="2129636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585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Creating an event – behind the scenes.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>
                <a:solidFill>
                  <a:srgbClr val="7030A0"/>
                </a:solidFill>
              </a:rPr>
              <a:t>Think of the different tasks that go into the Planning, Organising and Running of events </a:t>
            </a:r>
          </a:p>
          <a:p>
            <a:pPr marL="0" indent="0">
              <a:buNone/>
            </a:pPr>
            <a:r>
              <a:rPr lang="en-GB" sz="1800" i="1" dirty="0">
                <a:solidFill>
                  <a:srgbClr val="FF0000"/>
                </a:solidFill>
              </a:rPr>
              <a:t>(click on the hyper-links below).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hlinkClick r:id="rId3"/>
            </a:endParaRPr>
          </a:p>
          <a:p>
            <a:r>
              <a:rPr lang="en-GB" dirty="0">
                <a:solidFill>
                  <a:schemeClr val="bg1"/>
                </a:solidFill>
                <a:hlinkClick r:id="rId4"/>
              </a:rPr>
              <a:t>Wonderland Events</a:t>
            </a:r>
            <a:r>
              <a:rPr lang="en-GB" dirty="0">
                <a:solidFill>
                  <a:schemeClr val="bg1"/>
                </a:solidFill>
              </a:rPr>
              <a:t> (case studies showing different types of media events)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  <a:hlinkClick r:id="rId5"/>
              </a:rPr>
              <a:t>Merlin Events</a:t>
            </a:r>
            <a:r>
              <a:rPr lang="en-GB" dirty="0">
                <a:solidFill>
                  <a:schemeClr val="bg1"/>
                </a:solidFill>
              </a:rPr>
              <a:t> (unique venues for an event)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486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21.3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8496944" cy="1752600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21.3 	Planning considerations for different events.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980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You will be examining the considerations for planning/management of large-scale events.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You will research 2 events, then compare their planning/management.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hlinkClick r:id="rId3"/>
              </a:rPr>
              <a:t>https://www.iow.gov.uk/azservices/documents/2820-EOP-Bestival-2013-V1-3-FINAL-v3.pdf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3036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21.4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8496944" cy="17526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Safety, security and crowd management.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21450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45358-D9A6-40D1-BC25-8E52E8BE2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04AD4-2DF7-4444-BFB4-271696DEA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will be learning about the risks/hazards involved with staging large-scale events.</a:t>
            </a:r>
          </a:p>
          <a:p>
            <a:endParaRPr lang="en-GB" dirty="0"/>
          </a:p>
          <a:p>
            <a:r>
              <a:rPr lang="en-GB" dirty="0"/>
              <a:t>These can relate to…</a:t>
            </a:r>
          </a:p>
          <a:p>
            <a:pPr marL="0" indent="0">
              <a:buNone/>
            </a:pPr>
            <a:r>
              <a:rPr lang="en-GB" dirty="0"/>
              <a:t>Health &amp; Safety – examples?</a:t>
            </a:r>
          </a:p>
          <a:p>
            <a:pPr marL="0" indent="0">
              <a:buNone/>
            </a:pPr>
            <a:r>
              <a:rPr lang="en-GB" dirty="0"/>
              <a:t>Security – examples?</a:t>
            </a:r>
          </a:p>
          <a:p>
            <a:pPr marL="0" indent="0">
              <a:buNone/>
            </a:pPr>
            <a:r>
              <a:rPr lang="en-GB" dirty="0"/>
              <a:t>Crowd management – examples?</a:t>
            </a:r>
          </a:p>
        </p:txBody>
      </p:sp>
    </p:spTree>
    <p:extLst>
      <p:ext uri="{BB962C8B-B14F-4D97-AF65-F5344CB8AC3E}">
        <p14:creationId xmlns:p14="http://schemas.microsoft.com/office/powerpoint/2010/main" val="791296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Assignments: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21.1 	A) Introduction to the industry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	B) Research 2 different events (and their features).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21.2 	Tasks and skills required for planning/running events 	(applied to 2 event proposals which you must compile).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21.3 	Planning considerations for different events.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21.4	Safety, security and crowd management.</a:t>
            </a:r>
          </a:p>
        </p:txBody>
      </p:sp>
    </p:spTree>
    <p:extLst>
      <p:ext uri="{BB962C8B-B14F-4D97-AF65-F5344CB8AC3E}">
        <p14:creationId xmlns:p14="http://schemas.microsoft.com/office/powerpoint/2010/main" val="96181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21.1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A) Introduction to the industry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27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9C86D-B09C-457F-A35B-7BEC0B165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Write a 1 side (minimum) Introduction to the Events Industry.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2AE6F-D7C8-4A5F-8974-2F87798F4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22" y="1700808"/>
            <a:ext cx="8386150" cy="49685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3400" u="sng" dirty="0">
                <a:solidFill>
                  <a:schemeClr val="bg1"/>
                </a:solidFill>
              </a:rPr>
              <a:t>This should cover</a:t>
            </a:r>
            <a:r>
              <a:rPr lang="en-GB" sz="3400" dirty="0">
                <a:solidFill>
                  <a:schemeClr val="bg1"/>
                </a:solidFill>
              </a:rPr>
              <a:t>:</a:t>
            </a:r>
          </a:p>
          <a:p>
            <a:pPr lvl="0"/>
            <a:r>
              <a:rPr lang="en-GB" sz="3400" dirty="0">
                <a:solidFill>
                  <a:schemeClr val="bg1"/>
                </a:solidFill>
              </a:rPr>
              <a:t>Define the term “Event” and what is meant by “Event Planning” and “Event Management”.</a:t>
            </a:r>
          </a:p>
          <a:p>
            <a:r>
              <a:rPr lang="en-GB" sz="3400" dirty="0">
                <a:solidFill>
                  <a:schemeClr val="bg1"/>
                </a:solidFill>
              </a:rPr>
              <a:t>Describe (with examples) the different </a:t>
            </a:r>
            <a:r>
              <a:rPr lang="en-GB" sz="3400" b="1" u="sng" dirty="0">
                <a:solidFill>
                  <a:schemeClr val="bg1"/>
                </a:solidFill>
              </a:rPr>
              <a:t>forms</a:t>
            </a:r>
            <a:r>
              <a:rPr lang="en-GB" sz="3400" dirty="0">
                <a:solidFill>
                  <a:schemeClr val="bg1"/>
                </a:solidFill>
              </a:rPr>
              <a:t> that events may have.</a:t>
            </a:r>
          </a:p>
          <a:p>
            <a:pPr lvl="0"/>
            <a:r>
              <a:rPr lang="en-GB" sz="3400" dirty="0">
                <a:solidFill>
                  <a:schemeClr val="bg1"/>
                </a:solidFill>
              </a:rPr>
              <a:t>Give examples of how the size of events can be categorised.</a:t>
            </a:r>
          </a:p>
          <a:p>
            <a:pPr lvl="0"/>
            <a:r>
              <a:rPr lang="en-GB" sz="3400" dirty="0">
                <a:solidFill>
                  <a:schemeClr val="bg1"/>
                </a:solidFill>
              </a:rPr>
              <a:t>Describe (with examples) different </a:t>
            </a:r>
            <a:r>
              <a:rPr lang="en-GB" sz="3400" b="1" u="sng" dirty="0">
                <a:solidFill>
                  <a:schemeClr val="bg1"/>
                </a:solidFill>
              </a:rPr>
              <a:t>functions</a:t>
            </a:r>
            <a:r>
              <a:rPr lang="en-GB" sz="3400" dirty="0">
                <a:solidFill>
                  <a:schemeClr val="bg1"/>
                </a:solidFill>
              </a:rPr>
              <a:t> that events may have.</a:t>
            </a:r>
          </a:p>
          <a:p>
            <a:pPr lvl="0"/>
            <a:r>
              <a:rPr lang="en-GB" sz="3400" dirty="0">
                <a:solidFill>
                  <a:schemeClr val="bg1"/>
                </a:solidFill>
              </a:rPr>
              <a:t>Discuss the size of the UK Events Industry.</a:t>
            </a:r>
          </a:p>
          <a:p>
            <a:pPr lvl="0"/>
            <a:r>
              <a:rPr lang="en-GB" sz="3400" dirty="0">
                <a:solidFill>
                  <a:schemeClr val="bg1"/>
                </a:solidFill>
              </a:rPr>
              <a:t>Give examples of the different types of jobs available in the UK events industry.</a:t>
            </a:r>
          </a:p>
          <a:p>
            <a:pPr lvl="0"/>
            <a:r>
              <a:rPr lang="en-GB" sz="3400" dirty="0">
                <a:solidFill>
                  <a:schemeClr val="bg1"/>
                </a:solidFill>
              </a:rPr>
              <a:t>Discuss how the impact of COVID 19 on the UK events industry.</a:t>
            </a:r>
          </a:p>
          <a:p>
            <a:pPr lvl="0"/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75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Introduction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What do we mean by “Events”?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Think of as many different types of events you can think of……..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450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What are </a:t>
            </a:r>
            <a:r>
              <a:rPr lang="en-GB" dirty="0">
                <a:solidFill>
                  <a:srgbClr val="FF0000"/>
                </a:solidFill>
              </a:rPr>
              <a:t>Events</a:t>
            </a:r>
            <a:r>
              <a:rPr lang="en-GB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>
                <a:solidFill>
                  <a:srgbClr val="7030A0"/>
                </a:solidFill>
              </a:rPr>
              <a:t>An occurrence at a given place and time; a special set of circumstances; a noteworthy occurrence </a:t>
            </a:r>
            <a:r>
              <a:rPr lang="en-GB" i="1" dirty="0">
                <a:solidFill>
                  <a:schemeClr val="bg1"/>
                </a:solidFill>
              </a:rPr>
              <a:t>(Donald Getz – Event Studies: 2007).</a:t>
            </a:r>
          </a:p>
          <a:p>
            <a:endParaRPr lang="en-GB" i="1" dirty="0"/>
          </a:p>
          <a:p>
            <a:r>
              <a:rPr lang="en-GB" i="1" dirty="0">
                <a:solidFill>
                  <a:srgbClr val="7030A0"/>
                </a:solidFill>
              </a:rPr>
              <a:t>By definition, events have a beginning and an end, and only occur once.</a:t>
            </a:r>
          </a:p>
          <a:p>
            <a:pPr marL="0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3046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Planned Events: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>
                <a:solidFill>
                  <a:srgbClr val="FF0000"/>
                </a:solidFill>
              </a:rPr>
              <a:t>Live, social events, created to achieve specific outcomes (including those related to business, the economy, culture, society and entertainment) </a:t>
            </a:r>
            <a:r>
              <a:rPr lang="en-GB" sz="1600" i="1" dirty="0">
                <a:solidFill>
                  <a:schemeClr val="bg1"/>
                </a:solidFill>
              </a:rPr>
              <a:t>(Getz; 2007)</a:t>
            </a:r>
          </a:p>
          <a:p>
            <a:r>
              <a:rPr lang="en-GB" dirty="0">
                <a:solidFill>
                  <a:schemeClr val="bg1"/>
                </a:solidFill>
              </a:rPr>
              <a:t>Examples of “outcomes”?</a:t>
            </a:r>
          </a:p>
        </p:txBody>
      </p:sp>
    </p:spTree>
    <p:extLst>
      <p:ext uri="{BB962C8B-B14F-4D97-AF65-F5344CB8AC3E}">
        <p14:creationId xmlns:p14="http://schemas.microsoft.com/office/powerpoint/2010/main" val="7457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16D13-05DB-42A5-8D7E-702CE484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FE841-0848-46C6-96E8-66A4EB519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70000" lnSpcReduction="20000"/>
          </a:bodyPr>
          <a:lstStyle/>
          <a:p>
            <a:pPr fontAlgn="t"/>
            <a:r>
              <a:rPr lang="en-GB" dirty="0">
                <a:solidFill>
                  <a:schemeClr val="bg1"/>
                </a:solidFill>
              </a:rPr>
              <a:t>Event Planning = Devising a timed plan for an Event.</a:t>
            </a:r>
          </a:p>
          <a:p>
            <a:pPr fontAlgn="t"/>
            <a:r>
              <a:rPr lang="en-GB" dirty="0">
                <a:solidFill>
                  <a:schemeClr val="bg1"/>
                </a:solidFill>
              </a:rPr>
              <a:t>Event planning includes budgeting, establishing timelines, selecting and reserving the event sites, acquiring permits, planning food, coordinating transportation, developing a theme, arranging for activities, selecting speakers and keynotes, arranging for equipment and facilities, managing risk, and developing contingency plans.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Event management = Event management is the </a:t>
            </a:r>
            <a:r>
              <a:rPr lang="en-GB" dirty="0">
                <a:solidFill>
                  <a:srgbClr val="FF0000"/>
                </a:solidFill>
              </a:rPr>
              <a:t>application </a:t>
            </a:r>
            <a:r>
              <a:rPr lang="en-GB" dirty="0">
                <a:solidFill>
                  <a:schemeClr val="bg1"/>
                </a:solidFill>
              </a:rPr>
              <a:t>of project management to the creation and development of small and/or large-scale personal or corporate events such as festivals, conferences, ceremonies, weddings, formal parties, concerts, or conventions. </a:t>
            </a:r>
          </a:p>
        </p:txBody>
      </p:sp>
    </p:spTree>
    <p:extLst>
      <p:ext uri="{BB962C8B-B14F-4D97-AF65-F5344CB8AC3E}">
        <p14:creationId xmlns:p14="http://schemas.microsoft.com/office/powerpoint/2010/main" val="57079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999</Words>
  <Application>Microsoft Office PowerPoint</Application>
  <PresentationFormat>On-screen Show (4:3)</PresentationFormat>
  <Paragraphs>126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 INTRODUCTION/OVERVIEW   Unit 21 – Events Organisation in Hospitality.  </vt:lpstr>
      <vt:lpstr>UNIT 21 – EVENTS ORGANISATION</vt:lpstr>
      <vt:lpstr>Assignments:</vt:lpstr>
      <vt:lpstr>21.1</vt:lpstr>
      <vt:lpstr>Write a 1 side (minimum) Introduction to the Events Industry.</vt:lpstr>
      <vt:lpstr>Introduction</vt:lpstr>
      <vt:lpstr>What are Events?</vt:lpstr>
      <vt:lpstr>Planned Events:</vt:lpstr>
      <vt:lpstr>PowerPoint Presentation</vt:lpstr>
      <vt:lpstr>Different “Forms” of Events</vt:lpstr>
      <vt:lpstr>Different Sizes of Events</vt:lpstr>
      <vt:lpstr>Common “Functions” of Events:</vt:lpstr>
      <vt:lpstr>The UK Events Industry</vt:lpstr>
      <vt:lpstr>Jobs in the UK Events Industry</vt:lpstr>
      <vt:lpstr>COVID?</vt:lpstr>
      <vt:lpstr>21.1</vt:lpstr>
      <vt:lpstr>PowerPoint Presentation</vt:lpstr>
      <vt:lpstr>21.2</vt:lpstr>
      <vt:lpstr>21.2</vt:lpstr>
      <vt:lpstr>Creating an event – behind the scenes.</vt:lpstr>
      <vt:lpstr>21.3</vt:lpstr>
      <vt:lpstr>PowerPoint Presentation</vt:lpstr>
      <vt:lpstr>21.4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Hospitality</dc:title>
  <dc:creator>Philippa Cahill</dc:creator>
  <cp:lastModifiedBy>James Shepherd</cp:lastModifiedBy>
  <cp:revision>138</cp:revision>
  <cp:lastPrinted>2017-06-30T08:53:18Z</cp:lastPrinted>
  <dcterms:created xsi:type="dcterms:W3CDTF">2014-06-23T12:41:32Z</dcterms:created>
  <dcterms:modified xsi:type="dcterms:W3CDTF">2021-01-11T13:44:25Z</dcterms:modified>
</cp:coreProperties>
</file>