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0" r:id="rId3"/>
    <p:sldId id="269" r:id="rId4"/>
    <p:sldId id="257" r:id="rId5"/>
    <p:sldId id="258" r:id="rId6"/>
    <p:sldId id="271" r:id="rId7"/>
    <p:sldId id="259" r:id="rId8"/>
    <p:sldId id="260" r:id="rId9"/>
    <p:sldId id="261" r:id="rId10"/>
    <p:sldId id="262" r:id="rId11"/>
    <p:sldId id="272" r:id="rId12"/>
    <p:sldId id="263" r:id="rId13"/>
    <p:sldId id="264" r:id="rId14"/>
    <p:sldId id="265" r:id="rId15"/>
    <p:sldId id="267" r:id="rId16"/>
    <p:sldId id="266" r:id="rId17"/>
    <p:sldId id="268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1A8E33A-ADEF-4F36-96DB-0E2F07BD4705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B006240-5557-4838-A41F-D358B401AA44}" type="datetimeFigureOut">
              <a:rPr lang="en-GB" smtClean="0"/>
              <a:t>28/01/2021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oisaac.com/evt/top099.htm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stream.godalming.ac.uk/View.aspx?id=11357~5e~WDi0rIs2iJ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Unit 21 – P2 (21.2 – Task 2a)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Tasks involved in the organisation of events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939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Preparing the proposal(s).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/>
              <a:t>It is common for the organiser to present a number of different proposals to the client, which meet the brief in different ways.</a:t>
            </a:r>
          </a:p>
          <a:p>
            <a:r>
              <a:rPr lang="en-GB" sz="2800" dirty="0"/>
              <a:t>Once all the initial research is </a:t>
            </a:r>
            <a:r>
              <a:rPr lang="en-GB" sz="2800"/>
              <a:t>done, information </a:t>
            </a:r>
            <a:r>
              <a:rPr lang="en-GB" sz="2800" dirty="0"/>
              <a:t>is collated into an appropriate format to present to the client.</a:t>
            </a:r>
          </a:p>
          <a:p>
            <a:r>
              <a:rPr lang="en-GB" sz="2800" dirty="0"/>
              <a:t>Each proposal should outline potential: Theme, venue, dates/times, how objectives will be met, estimated costs etc.</a:t>
            </a:r>
          </a:p>
          <a:p>
            <a:r>
              <a:rPr lang="en-GB" sz="2800" dirty="0"/>
              <a:t>Each proposal should be researched in enough depth to be able to answer any questions the client has.</a:t>
            </a:r>
          </a:p>
          <a:p>
            <a:r>
              <a:rPr lang="en-GB" sz="2800" dirty="0"/>
              <a:t>The organiser should be in a position to make recommendations and be flexible in meeting the client’s needs, to adapt/fine tune proposals.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10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C277CA-51E1-4CB9-8B92-D89BEC8B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783" y="2580516"/>
            <a:ext cx="10160000" cy="1143000"/>
          </a:xfrm>
        </p:spPr>
        <p:txBody>
          <a:bodyPr/>
          <a:lstStyle/>
          <a:p>
            <a:r>
              <a:rPr lang="en-GB" dirty="0"/>
              <a:t>Once proposals have been presented to the client, they can make a decision to go ahead with the event (or not).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With the basic outline of the event already decided, the finer details now need to be planned, and a </a:t>
            </a:r>
            <a:r>
              <a:rPr lang="en-GB" dirty="0">
                <a:hlinkClick r:id="rId2"/>
              </a:rPr>
              <a:t>timeline </a:t>
            </a:r>
            <a:r>
              <a:rPr lang="en-GB" dirty="0"/>
              <a:t>created for when planning tasks must be completed.</a:t>
            </a:r>
          </a:p>
        </p:txBody>
      </p:sp>
    </p:spTree>
    <p:extLst>
      <p:ext uri="{BB962C8B-B14F-4D97-AF65-F5344CB8AC3E}">
        <p14:creationId xmlns:p14="http://schemas.microsoft.com/office/powerpoint/2010/main" val="252015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 Deciding on venue appearance e.g. layout, decorations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Meeting the needs of the client?</a:t>
            </a:r>
          </a:p>
          <a:p>
            <a:r>
              <a:rPr lang="en-GB" sz="3200" dirty="0"/>
              <a:t>Appropriate to objectives/guests/audience.</a:t>
            </a:r>
          </a:p>
          <a:p>
            <a:r>
              <a:rPr lang="en-GB" sz="3200" dirty="0"/>
              <a:t>What has worked before?</a:t>
            </a:r>
          </a:p>
          <a:p>
            <a:r>
              <a:rPr lang="en-GB" sz="3200" dirty="0"/>
              <a:t>Budget/timescale?</a:t>
            </a:r>
          </a:p>
          <a:p>
            <a:r>
              <a:rPr lang="en-GB" sz="3200" dirty="0"/>
              <a:t>Sourcing specific items?</a:t>
            </a:r>
          </a:p>
          <a:p>
            <a:r>
              <a:rPr lang="en-GB" sz="3200" dirty="0"/>
              <a:t>In keeping with the theme?</a:t>
            </a:r>
          </a:p>
          <a:p>
            <a:r>
              <a:rPr lang="en-GB" sz="3200" dirty="0"/>
              <a:t>Health &amp; Safety?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01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 Sourcing materials, suppliers and contractors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Full list of resources/services needed.</a:t>
            </a:r>
          </a:p>
          <a:p>
            <a:r>
              <a:rPr lang="en-GB" sz="3200" dirty="0"/>
              <a:t>Quotes?</a:t>
            </a:r>
          </a:p>
          <a:p>
            <a:r>
              <a:rPr lang="en-GB" sz="3200" dirty="0"/>
              <a:t>Budget? Theme?</a:t>
            </a:r>
          </a:p>
          <a:p>
            <a:r>
              <a:rPr lang="en-GB" sz="3200" dirty="0"/>
              <a:t>Availability?</a:t>
            </a:r>
          </a:p>
          <a:p>
            <a:r>
              <a:rPr lang="en-GB" sz="3200" dirty="0"/>
              <a:t>Using partners/regular suppliers/contractors?</a:t>
            </a:r>
          </a:p>
          <a:p>
            <a:r>
              <a:rPr lang="en-GB" sz="3200" dirty="0"/>
              <a:t>How to choose suppliers not previously used?</a:t>
            </a:r>
          </a:p>
          <a:p>
            <a:r>
              <a:rPr lang="en-GB" sz="3200" dirty="0"/>
              <a:t>Timescales? Deadlines?</a:t>
            </a:r>
          </a:p>
          <a:p>
            <a:r>
              <a:rPr lang="en-GB" sz="3200" dirty="0"/>
              <a:t>Technical requirements? (need for specialist staff).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07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 Identifying and keeping within the budget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/>
              <a:t>All Costs/overheads (Expenditure) must be identified and calculated.</a:t>
            </a:r>
          </a:p>
          <a:p>
            <a:r>
              <a:rPr lang="en-GB" sz="3200" dirty="0"/>
              <a:t>Sources of income identified and calculated.</a:t>
            </a:r>
          </a:p>
          <a:p>
            <a:r>
              <a:rPr lang="en-GB" sz="3200" dirty="0"/>
              <a:t>Dates of/deadlines for payments recorded.</a:t>
            </a:r>
          </a:p>
          <a:p>
            <a:r>
              <a:rPr lang="en-GB" sz="3200" dirty="0"/>
              <a:t>Accuracy is essential – records should be kept, with all income/payments communicated to/agreed with the “treasurer” or finance staff.</a:t>
            </a:r>
          </a:p>
          <a:p>
            <a:r>
              <a:rPr lang="en-GB" sz="3200" dirty="0"/>
              <a:t>Payment methods/dates must be agreed with the client, so that all costs can be covered when required.</a:t>
            </a:r>
          </a:p>
        </p:txBody>
      </p:sp>
    </p:spTree>
    <p:extLst>
      <p:ext uri="{BB962C8B-B14F-4D97-AF65-F5344CB8AC3E}">
        <p14:creationId xmlns:p14="http://schemas.microsoft.com/office/powerpoint/2010/main" val="213779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 Setting up marketing e.g. promotions, ticketing and sales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Budget? Timescale?</a:t>
            </a:r>
          </a:p>
          <a:p>
            <a:r>
              <a:rPr lang="en-GB" sz="3600" dirty="0"/>
              <a:t>Methods/communications most appropriate to target market.</a:t>
            </a:r>
          </a:p>
          <a:p>
            <a:r>
              <a:rPr lang="en-GB" sz="3600" dirty="0"/>
              <a:t>Theme.</a:t>
            </a:r>
          </a:p>
          <a:p>
            <a:r>
              <a:rPr lang="en-GB" sz="3600" dirty="0"/>
              <a:t>AIDA.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75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9. Ensuring health and safety e.g. risk assessments, dealing with crowd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Risk assessment.</a:t>
            </a:r>
          </a:p>
          <a:p>
            <a:r>
              <a:rPr lang="en-GB" sz="3600" dirty="0"/>
              <a:t>Legal requirements.</a:t>
            </a:r>
          </a:p>
          <a:p>
            <a:r>
              <a:rPr lang="en-GB" sz="3600" dirty="0"/>
              <a:t>Emergency procedures.</a:t>
            </a:r>
          </a:p>
          <a:p>
            <a:r>
              <a:rPr lang="en-GB" sz="3600" dirty="0"/>
              <a:t>Staff training.</a:t>
            </a:r>
          </a:p>
        </p:txBody>
      </p:sp>
    </p:spTree>
    <p:extLst>
      <p:ext uri="{BB962C8B-B14F-4D97-AF65-F5344CB8AC3E}">
        <p14:creationId xmlns:p14="http://schemas.microsoft.com/office/powerpoint/2010/main" val="100750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10. Establishing the tools to be used for evaluation and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Will the client’s objectives/needs be met by your event? </a:t>
            </a:r>
          </a:p>
          <a:p>
            <a:r>
              <a:rPr lang="en-GB" sz="3600" dirty="0"/>
              <a:t>How/when will we know this? (What tools can we use?)</a:t>
            </a:r>
          </a:p>
          <a:p>
            <a:r>
              <a:rPr lang="en-GB" sz="3600" dirty="0"/>
              <a:t>Financial data.</a:t>
            </a:r>
          </a:p>
          <a:p>
            <a:r>
              <a:rPr lang="en-GB" sz="3600" dirty="0"/>
              <a:t>Surveys/questionnaires.</a:t>
            </a:r>
          </a:p>
          <a:p>
            <a:r>
              <a:rPr lang="en-GB" sz="3600" dirty="0"/>
              <a:t>Qualitative feedback (meeting with client).</a:t>
            </a:r>
          </a:p>
        </p:txBody>
      </p:sp>
    </p:spTree>
    <p:extLst>
      <p:ext uri="{BB962C8B-B14F-4D97-AF65-F5344CB8AC3E}">
        <p14:creationId xmlns:p14="http://schemas.microsoft.com/office/powerpoint/2010/main" val="214074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C582B3-F730-4920-92C7-4FBDADDBD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56" y="2053742"/>
            <a:ext cx="10160000" cy="1143000"/>
          </a:xfrm>
        </p:spPr>
        <p:txBody>
          <a:bodyPr/>
          <a:lstStyle/>
          <a:p>
            <a:r>
              <a:rPr lang="en-GB" sz="2400" dirty="0"/>
              <a:t>With all of these details planned/booked, the event should be ready to organise on the day it is scheduled for.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All details should be checked again with the client before the event date.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A schedule of tasks for the day of the event should also be drawn up and distributed to any staff managing the event on the day.</a:t>
            </a:r>
          </a:p>
        </p:txBody>
      </p:sp>
    </p:spTree>
    <p:extLst>
      <p:ext uri="{BB962C8B-B14F-4D97-AF65-F5344CB8AC3E}">
        <p14:creationId xmlns:p14="http://schemas.microsoft.com/office/powerpoint/2010/main" val="276956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21.2 – Scenario (for P2, P3, P4, M1, D1)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have just started working as an Events Organiser for an Events Management Company and have been asked to compile a folder (to be given to new staff) containing a range of documents and copies of PowerPoint presentations.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documents will explain tasks involved in event planning as well as covering expectations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staff new to the events industry.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company have a number of “live” events enquiries that they are working 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and you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also been asked to compile two proposals for one event from the following options: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8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Choose one of the following client briefs (see GOL/Teams for more details):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 Christmas party for its 200 employees (who work in the banking sector). 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 leaver’s ball for 500 university students.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an opening night for their new restaurant.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 charity fashion show, to raise money for a children’s poverty charity.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an awards ceremony to celebrate contribution to community sport in the Surrey area.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 food festival the Guildford area.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A client wishes to host a multi-sports tournament for schools in the Surrey area.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2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3720" y="1257300"/>
            <a:ext cx="9971760" cy="488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76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47" y="690391"/>
            <a:ext cx="8967547" cy="1182973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5449" y="2502130"/>
            <a:ext cx="9500273" cy="35827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449" y="2004250"/>
            <a:ext cx="9944756" cy="4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8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947862"/>
          </a:xfrm>
        </p:spPr>
        <p:txBody>
          <a:bodyPr/>
          <a:lstStyle/>
          <a:p>
            <a:r>
              <a:rPr lang="en-GB" dirty="0"/>
              <a:t>Use the “Party Planning” episode of The Apprentice to help make notes on your hand out: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36700"/>
            <a:ext cx="10160000" cy="4800600"/>
          </a:xfrm>
        </p:spPr>
        <p:txBody>
          <a:bodyPr/>
          <a:lstStyle/>
          <a:p>
            <a:pPr marL="114300" indent="0">
              <a:buNone/>
            </a:pPr>
            <a:endParaRPr lang="en-GB" dirty="0">
              <a:hlinkClick r:id="rId2"/>
            </a:endParaRPr>
          </a:p>
          <a:p>
            <a:pPr marL="114300" indent="0">
              <a:buNone/>
            </a:pPr>
            <a:endParaRPr lang="en-GB" dirty="0">
              <a:hlinkClick r:id="rId2"/>
            </a:endParaRPr>
          </a:p>
          <a:p>
            <a:pPr marL="114300" indent="0">
              <a:buNone/>
            </a:pPr>
            <a:endParaRPr lang="en-GB" dirty="0">
              <a:hlinkClick r:id="rId2"/>
            </a:endParaRPr>
          </a:p>
          <a:p>
            <a:pPr marL="114300" indent="0">
              <a:buNone/>
            </a:pPr>
            <a:endParaRPr lang="en-GB" dirty="0">
              <a:hlinkClick r:id="rId2"/>
            </a:endParaRPr>
          </a:p>
          <a:p>
            <a:pPr marL="114300" indent="0">
              <a:buNone/>
            </a:pPr>
            <a:endParaRPr lang="en-GB" dirty="0">
              <a:hlinkClick r:id="rId2"/>
            </a:endParaRPr>
          </a:p>
          <a:p>
            <a:pPr marL="114300" indent="0">
              <a:buNone/>
            </a:pPr>
            <a:endParaRPr lang="en-GB" dirty="0">
              <a:hlinkClick r:id="rId2"/>
            </a:endParaRPr>
          </a:p>
          <a:p>
            <a:pPr marL="114300" indent="0">
              <a:buNone/>
            </a:pPr>
            <a:r>
              <a:rPr lang="en-GB" dirty="0">
                <a:hlinkClick r:id="rId2"/>
              </a:rPr>
              <a:t>http://estream.godalming.ac.uk/View.aspx?id=11357~5e~WDi0rIs2iJ</a:t>
            </a:r>
            <a:endParaRPr lang="en-GB" dirty="0"/>
          </a:p>
          <a:p>
            <a:pPr marL="114300" indent="0">
              <a:buNone/>
            </a:pPr>
            <a:endParaRPr lang="en-GB" dirty="0"/>
          </a:p>
          <a:p>
            <a:pPr marL="114300" indent="0">
              <a:buNone/>
            </a:pPr>
            <a:r>
              <a:rPr lang="en-GB" dirty="0"/>
              <a:t>(from 6 minutes).</a:t>
            </a:r>
          </a:p>
        </p:txBody>
      </p:sp>
    </p:spTree>
    <p:extLst>
      <p:ext uri="{BB962C8B-B14F-4D97-AF65-F5344CB8AC3E}">
        <p14:creationId xmlns:p14="http://schemas.microsoft.com/office/powerpoint/2010/main" val="60209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Taking client brief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What does the client want/need? (Objective? Time/Date? Budget? Size?).</a:t>
            </a:r>
          </a:p>
          <a:p>
            <a:r>
              <a:rPr lang="en-GB" sz="3200" dirty="0"/>
              <a:t>This must remain the central focus of the whole event plan/execution.</a:t>
            </a:r>
          </a:p>
          <a:p>
            <a:r>
              <a:rPr lang="en-GB" sz="3200" dirty="0"/>
              <a:t>Could be written or discussed (phone/face-to-face).</a:t>
            </a:r>
          </a:p>
          <a:p>
            <a:r>
              <a:rPr lang="en-GB" sz="3200" dirty="0"/>
              <a:t>Anything unclear MUST be clarified.</a:t>
            </a:r>
          </a:p>
          <a:p>
            <a:r>
              <a:rPr lang="en-GB" sz="3200" dirty="0"/>
              <a:t>Communication links MUST be established between client and organiser as soon as the brief is agreed.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5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Developing ideas and themes to meet the client needs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Needs must be clearly defined AND understood.</a:t>
            </a:r>
          </a:p>
          <a:p>
            <a:r>
              <a:rPr lang="en-GB" sz="3200" dirty="0"/>
              <a:t>All ideas and themes should be discussed with the client before key decisions/bookings are made.</a:t>
            </a:r>
          </a:p>
          <a:p>
            <a:r>
              <a:rPr lang="en-GB" sz="3200" dirty="0"/>
              <a:t>These must be realistic in terms of time/budget/resources available (</a:t>
            </a:r>
            <a:r>
              <a:rPr lang="en-GB" sz="3200"/>
              <a:t>including food/drink).</a:t>
            </a:r>
            <a:endParaRPr lang="en-GB" sz="3200" dirty="0"/>
          </a:p>
          <a:p>
            <a:r>
              <a:rPr lang="en-GB" sz="3200" dirty="0"/>
              <a:t>Theme should be linked to purpose and be compatible to guests/audience needs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48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Researching potential event venue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Location?</a:t>
            </a:r>
          </a:p>
          <a:p>
            <a:r>
              <a:rPr lang="en-GB" dirty="0"/>
              <a:t>Access?</a:t>
            </a:r>
          </a:p>
          <a:p>
            <a:r>
              <a:rPr lang="en-GB" dirty="0"/>
              <a:t>Size?</a:t>
            </a:r>
          </a:p>
          <a:p>
            <a:r>
              <a:rPr lang="en-GB" dirty="0"/>
              <a:t>Facilities?</a:t>
            </a:r>
          </a:p>
          <a:p>
            <a:r>
              <a:rPr lang="en-GB" dirty="0"/>
              <a:t>Equipment?</a:t>
            </a:r>
          </a:p>
          <a:p>
            <a:r>
              <a:rPr lang="en-GB" dirty="0"/>
              <a:t>Staff?</a:t>
            </a:r>
          </a:p>
          <a:p>
            <a:r>
              <a:rPr lang="en-GB" dirty="0"/>
              <a:t>Flow of visitors?</a:t>
            </a:r>
          </a:p>
          <a:p>
            <a:r>
              <a:rPr lang="en-GB" dirty="0"/>
              <a:t>Emergencies?</a:t>
            </a:r>
          </a:p>
          <a:p>
            <a:r>
              <a:rPr lang="en-GB" dirty="0"/>
              <a:t>Availability?</a:t>
            </a:r>
          </a:p>
          <a:p>
            <a:r>
              <a:rPr lang="en-GB" dirty="0"/>
              <a:t>Cost?</a:t>
            </a:r>
          </a:p>
          <a:p>
            <a:r>
              <a:rPr lang="en-GB" dirty="0"/>
              <a:t>Décor/attractiveness?</a:t>
            </a:r>
          </a:p>
          <a:p>
            <a:r>
              <a:rPr lang="en-GB" dirty="0"/>
              <a:t>Surrounding area?</a:t>
            </a:r>
          </a:p>
          <a:p>
            <a:r>
              <a:rPr lang="en-GB" dirty="0"/>
              <a:t>How to book (and deadlines for booking).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69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1038</Words>
  <Application>Microsoft Office PowerPoint</Application>
  <PresentationFormat>Widescreen</PresentationFormat>
  <Paragraphs>104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</vt:lpstr>
      <vt:lpstr>Adjacency</vt:lpstr>
      <vt:lpstr>Unit 21 – P2 (21.2 – Task 2a)</vt:lpstr>
      <vt:lpstr>21.2 – Scenario (for P2, P3, P4, M1, D1)</vt:lpstr>
      <vt:lpstr>Choose one of the following client briefs (see GOL/Teams for more details):</vt:lpstr>
      <vt:lpstr> </vt:lpstr>
      <vt:lpstr> </vt:lpstr>
      <vt:lpstr>Use the “Party Planning” episode of The Apprentice to help make notes on your hand out:</vt:lpstr>
      <vt:lpstr>1. Taking client brief</vt:lpstr>
      <vt:lpstr>2. Developing ideas and themes to meet the client needs</vt:lpstr>
      <vt:lpstr>3. Researching potential event venue</vt:lpstr>
      <vt:lpstr>4. Preparing the proposal(s).</vt:lpstr>
      <vt:lpstr>Once proposals have been presented to the client, they can make a decision to go ahead with the event (or not).  With the basic outline of the event already decided, the finer details now need to be planned, and a timeline created for when planning tasks must be completed.</vt:lpstr>
      <vt:lpstr>5. Deciding on venue appearance e.g. layout, decorations</vt:lpstr>
      <vt:lpstr>6. Sourcing materials, suppliers and contractors</vt:lpstr>
      <vt:lpstr>7. Identifying and keeping within the budget</vt:lpstr>
      <vt:lpstr>8. Setting up marketing e.g. promotions, ticketing and sales</vt:lpstr>
      <vt:lpstr>9. Ensuring health and safety e.g. risk assessments, dealing with crowd control</vt:lpstr>
      <vt:lpstr>10. Establishing the tools to be used for evaluation and feedback</vt:lpstr>
      <vt:lpstr>With all of these details planned/booked, the event should be ready to organise on the day it is scheduled for.  All details should be checked again with the client before the event date.  A schedule of tasks for the day of the event should also be drawn up and distributed to any staff managing the event on the day.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21 – P2</dc:title>
  <dc:creator>James Shepherd</dc:creator>
  <cp:lastModifiedBy>James Shepherd</cp:lastModifiedBy>
  <cp:revision>43</cp:revision>
  <dcterms:created xsi:type="dcterms:W3CDTF">2015-11-27T12:58:04Z</dcterms:created>
  <dcterms:modified xsi:type="dcterms:W3CDTF">2021-01-29T09:09:43Z</dcterms:modified>
</cp:coreProperties>
</file>