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3" r:id="rId3"/>
    <p:sldId id="281" r:id="rId4"/>
    <p:sldId id="282" r:id="rId5"/>
    <p:sldId id="277" r:id="rId6"/>
    <p:sldId id="278" r:id="rId7"/>
    <p:sldId id="279" r:id="rId8"/>
    <p:sldId id="280" r:id="rId9"/>
    <p:sldId id="258" r:id="rId10"/>
    <p:sldId id="259" r:id="rId11"/>
    <p:sldId id="260" r:id="rId12"/>
    <p:sldId id="261" r:id="rId13"/>
    <p:sldId id="262" r:id="rId14"/>
    <p:sldId id="263" r:id="rId15"/>
    <p:sldId id="264" r:id="rId16"/>
    <p:sldId id="266" r:id="rId17"/>
    <p:sldId id="274" r:id="rId18"/>
    <p:sldId id="267" r:id="rId19"/>
    <p:sldId id="275" r:id="rId20"/>
    <p:sldId id="268" r:id="rId21"/>
    <p:sldId id="269"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314C5-CE98-43D9-9413-4D3845E583D9}" type="datetimeFigureOut">
              <a:rPr lang="en-GB" smtClean="0"/>
              <a:t>01/02/2021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A7AE9-BE37-4A87-953C-3EAF9A6C5B9C}" type="slidenum">
              <a:rPr lang="en-GB" smtClean="0"/>
              <a:t>‹#›</a:t>
            </a:fld>
            <a:endParaRPr lang="en-GB"/>
          </a:p>
        </p:txBody>
      </p:sp>
    </p:spTree>
    <p:extLst>
      <p:ext uri="{BB962C8B-B14F-4D97-AF65-F5344CB8AC3E}">
        <p14:creationId xmlns:p14="http://schemas.microsoft.com/office/powerpoint/2010/main" val="153508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F559F-52D4-1E44-B5B8-98115DBDD99B}" type="slidenum">
              <a:rPr lang="en-US" smtClean="0"/>
              <a:t>7</a:t>
            </a:fld>
            <a:endParaRPr lang="en-US"/>
          </a:p>
        </p:txBody>
      </p:sp>
    </p:spTree>
    <p:extLst>
      <p:ext uri="{BB962C8B-B14F-4D97-AF65-F5344CB8AC3E}">
        <p14:creationId xmlns:p14="http://schemas.microsoft.com/office/powerpoint/2010/main" val="175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0647"/>
            <a:r>
              <a:rPr lang="en-GB" sz="1400" dirty="0"/>
              <a:t>Overview of Volume 2 Chapters 8 to Volume 3 Chapter 3 – with prompts on slides 20 mins</a:t>
            </a:r>
          </a:p>
          <a:p>
            <a:endParaRPr lang="en-GB" dirty="0"/>
          </a:p>
        </p:txBody>
      </p:sp>
      <p:sp>
        <p:nvSpPr>
          <p:cNvPr id="4" name="Slide Number Placeholder 3"/>
          <p:cNvSpPr>
            <a:spLocks noGrp="1"/>
          </p:cNvSpPr>
          <p:nvPr>
            <p:ph type="sldNum" sz="quarter" idx="10"/>
          </p:nvPr>
        </p:nvSpPr>
        <p:spPr/>
        <p:txBody>
          <a:bodyPr/>
          <a:lstStyle/>
          <a:p>
            <a:fld id="{82D91F1B-4FAC-45FE-860B-5C20C32CA7D4}" type="slidenum">
              <a:rPr lang="en-GB" smtClean="0"/>
              <a:t>9</a:t>
            </a:fld>
            <a:endParaRPr lang="en-GB"/>
          </a:p>
        </p:txBody>
      </p:sp>
    </p:spTree>
    <p:extLst>
      <p:ext uri="{BB962C8B-B14F-4D97-AF65-F5344CB8AC3E}">
        <p14:creationId xmlns:p14="http://schemas.microsoft.com/office/powerpoint/2010/main" val="187931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8BFDD1-FA05-4CB4-A913-A52238EE8985}"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3732628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8BFDD1-FA05-4CB4-A913-A52238EE8985}"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129197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8BFDD1-FA05-4CB4-A913-A52238EE8985}"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31095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8BFDD1-FA05-4CB4-A913-A52238EE8985}"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144909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BFDD1-FA05-4CB4-A913-A52238EE8985}"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140089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8BFDD1-FA05-4CB4-A913-A52238EE8985}"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58778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8BFDD1-FA05-4CB4-A913-A52238EE8985}"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342514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8BFDD1-FA05-4CB4-A913-A52238EE8985}"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293962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BFDD1-FA05-4CB4-A913-A52238EE8985}"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172481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BFDD1-FA05-4CB4-A913-A52238EE8985}"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129569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BFDD1-FA05-4CB4-A913-A52238EE8985}"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B73E8D-41A9-402D-AD9D-C066D723BEF2}" type="slidenum">
              <a:rPr lang="en-GB" smtClean="0"/>
              <a:t>‹#›</a:t>
            </a:fld>
            <a:endParaRPr lang="en-GB"/>
          </a:p>
        </p:txBody>
      </p:sp>
    </p:spTree>
    <p:extLst>
      <p:ext uri="{BB962C8B-B14F-4D97-AF65-F5344CB8AC3E}">
        <p14:creationId xmlns:p14="http://schemas.microsoft.com/office/powerpoint/2010/main" val="202010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BFDD1-FA05-4CB4-A913-A52238EE8985}"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73E8D-41A9-402D-AD9D-C066D723BEF2}" type="slidenum">
              <a:rPr lang="en-GB" smtClean="0"/>
              <a:t>‹#›</a:t>
            </a:fld>
            <a:endParaRPr lang="en-GB"/>
          </a:p>
        </p:txBody>
      </p:sp>
    </p:spTree>
    <p:extLst>
      <p:ext uri="{BB962C8B-B14F-4D97-AF65-F5344CB8AC3E}">
        <p14:creationId xmlns:p14="http://schemas.microsoft.com/office/powerpoint/2010/main" val="421215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413" y="1447800"/>
            <a:ext cx="8915399" cy="2262781"/>
          </a:xfrm>
        </p:spPr>
        <p:txBody>
          <a:bodyPr/>
          <a:lstStyle/>
          <a:p>
            <a:r>
              <a:rPr lang="en-GB" dirty="0" smtClean="0"/>
              <a:t>Week 8 </a:t>
            </a:r>
            <a:r>
              <a:rPr lang="en-GB" i="1" dirty="0" smtClean="0"/>
              <a:t>Frankenstein</a:t>
            </a:r>
            <a:r>
              <a:rPr lang="en-GB" dirty="0" smtClean="0"/>
              <a:t> and </a:t>
            </a:r>
            <a:r>
              <a:rPr lang="en-GB" i="1" dirty="0" smtClean="0"/>
              <a:t>Never Let Me Go</a:t>
            </a:r>
            <a:endParaRPr lang="en-GB" i="1" dirty="0"/>
          </a:p>
        </p:txBody>
      </p:sp>
      <p:sp>
        <p:nvSpPr>
          <p:cNvPr id="3" name="Subtitle 2"/>
          <p:cNvSpPr>
            <a:spLocks noGrp="1"/>
          </p:cNvSpPr>
          <p:nvPr>
            <p:ph type="subTitle" idx="1"/>
          </p:nvPr>
        </p:nvSpPr>
        <p:spPr/>
        <p:txBody>
          <a:bodyPr/>
          <a:lstStyle/>
          <a:p>
            <a:r>
              <a:rPr lang="en-GB" dirty="0" smtClean="0"/>
              <a:t>Genre busting or embracing?</a:t>
            </a:r>
            <a:endParaRPr lang="en-GB" dirty="0"/>
          </a:p>
        </p:txBody>
      </p:sp>
      <p:pic>
        <p:nvPicPr>
          <p:cNvPr id="4" name="Picture 3"/>
          <p:cNvPicPr>
            <a:picLocks noChangeAspect="1"/>
          </p:cNvPicPr>
          <p:nvPr/>
        </p:nvPicPr>
        <p:blipFill>
          <a:blip r:embed="rId2"/>
          <a:stretch>
            <a:fillRect/>
          </a:stretch>
        </p:blipFill>
        <p:spPr>
          <a:xfrm>
            <a:off x="8248916" y="3866621"/>
            <a:ext cx="2797909" cy="2947797"/>
          </a:xfrm>
          <a:prstGeom prst="rect">
            <a:avLst/>
          </a:prstGeom>
        </p:spPr>
      </p:pic>
    </p:spTree>
    <p:extLst>
      <p:ext uri="{BB962C8B-B14F-4D97-AF65-F5344CB8AC3E}">
        <p14:creationId xmlns:p14="http://schemas.microsoft.com/office/powerpoint/2010/main" val="1127865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CFA5CB-6C67-4AAE-8E40-3D8861923843}"/>
              </a:ext>
            </a:extLst>
          </p:cNvPr>
          <p:cNvSpPr>
            <a:spLocks noGrp="1"/>
          </p:cNvSpPr>
          <p:nvPr>
            <p:ph type="title"/>
          </p:nvPr>
        </p:nvSpPr>
        <p:spPr/>
        <p:txBody>
          <a:bodyPr/>
          <a:lstStyle/>
          <a:p>
            <a:r>
              <a:rPr lang="en-GB" dirty="0"/>
              <a:t>Volume 2, Chapter 8</a:t>
            </a:r>
          </a:p>
        </p:txBody>
      </p:sp>
      <p:sp>
        <p:nvSpPr>
          <p:cNvPr id="3" name="Content Placeholder 2">
            <a:extLst>
              <a:ext uri="{FF2B5EF4-FFF2-40B4-BE49-F238E27FC236}">
                <a16:creationId xmlns:a16="http://schemas.microsoft.com/office/drawing/2014/main" xmlns="" id="{F5AABF5D-B410-45B6-853F-4E54A4ED3587}"/>
              </a:ext>
            </a:extLst>
          </p:cNvPr>
          <p:cNvSpPr>
            <a:spLocks noGrp="1"/>
          </p:cNvSpPr>
          <p:nvPr>
            <p:ph idx="1"/>
          </p:nvPr>
        </p:nvSpPr>
        <p:spPr/>
        <p:txBody>
          <a:bodyPr>
            <a:normAutofit fontScale="85000" lnSpcReduction="10000"/>
          </a:bodyPr>
          <a:lstStyle/>
          <a:p>
            <a:r>
              <a:rPr lang="en-GB" b="1" dirty="0"/>
              <a:t>Character (p 138):  </a:t>
            </a:r>
            <a:r>
              <a:rPr lang="en-GB" dirty="0"/>
              <a:t>I, like the archfiend, bore a hell within me.. </a:t>
            </a:r>
            <a:r>
              <a:rPr lang="en-GB" i="1" dirty="0"/>
              <a:t>repetition of the creature’s alignment with Satan.</a:t>
            </a:r>
          </a:p>
          <a:p>
            <a:r>
              <a:rPr lang="en-GB" b="1" dirty="0"/>
              <a:t>Doubling (p 138)  </a:t>
            </a:r>
            <a:r>
              <a:rPr lang="en-GB" dirty="0"/>
              <a:t> I declared ever-lasting war against the species link to Victor p 95 avenge the deaths of William and Justine  Seen again on p 141 “I resolved to fly far from the scenes of my misfortunes” (see, for example, p97 I suddenly left home…)  Victor “determined to go without a guide” p 100, the creature has no guide (“nor could I ask information from single human being” p 141)</a:t>
            </a:r>
          </a:p>
          <a:p>
            <a:r>
              <a:rPr lang="en-GB" b="1" i="1" dirty="0"/>
              <a:t>Setting:</a:t>
            </a:r>
            <a:r>
              <a:rPr lang="en-GB" b="1" dirty="0"/>
              <a:t>  (p 140) </a:t>
            </a:r>
            <a:r>
              <a:rPr lang="en-GB" i="1" dirty="0"/>
              <a:t>“fierce wind” signalling lack of control and desire for revenge – analogical function. (link to Never Let Me Go and Tommy’s final tantrum)</a:t>
            </a:r>
          </a:p>
          <a:p>
            <a:r>
              <a:rPr lang="en-GB" b="1" i="1" dirty="0"/>
              <a:t>Education (p 141):</a:t>
            </a:r>
            <a:r>
              <a:rPr lang="en-GB" b="1" dirty="0"/>
              <a:t>  </a:t>
            </a:r>
            <a:r>
              <a:rPr lang="en-GB" dirty="0"/>
              <a:t>I did not know the names of the towns that I was to pass through (p 141):  </a:t>
            </a:r>
            <a:r>
              <a:rPr lang="en-GB" i="1" dirty="0"/>
              <a:t>his education is limited to the immediate (comparable to the partial education of the clones)</a:t>
            </a:r>
          </a:p>
          <a:p>
            <a:endParaRPr lang="en-GB" dirty="0"/>
          </a:p>
        </p:txBody>
      </p:sp>
    </p:spTree>
    <p:extLst>
      <p:ext uri="{BB962C8B-B14F-4D97-AF65-F5344CB8AC3E}">
        <p14:creationId xmlns:p14="http://schemas.microsoft.com/office/powerpoint/2010/main" val="14494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FBCAF-C2F6-4BFC-9F57-0DC7F442161D}"/>
              </a:ext>
            </a:extLst>
          </p:cNvPr>
          <p:cNvSpPr>
            <a:spLocks noGrp="1"/>
          </p:cNvSpPr>
          <p:nvPr>
            <p:ph type="title"/>
          </p:nvPr>
        </p:nvSpPr>
        <p:spPr/>
        <p:txBody>
          <a:bodyPr/>
          <a:lstStyle/>
          <a:p>
            <a:r>
              <a:rPr lang="en-GB" dirty="0"/>
              <a:t>Volume 2, Chapter 8</a:t>
            </a:r>
          </a:p>
        </p:txBody>
      </p:sp>
      <p:sp>
        <p:nvSpPr>
          <p:cNvPr id="3" name="Content Placeholder 2">
            <a:extLst>
              <a:ext uri="{FF2B5EF4-FFF2-40B4-BE49-F238E27FC236}">
                <a16:creationId xmlns:a16="http://schemas.microsoft.com/office/drawing/2014/main" xmlns="" id="{F33AEE8A-601C-42C0-B6AD-881772BF596B}"/>
              </a:ext>
            </a:extLst>
          </p:cNvPr>
          <p:cNvSpPr>
            <a:spLocks noGrp="1"/>
          </p:cNvSpPr>
          <p:nvPr>
            <p:ph idx="1"/>
          </p:nvPr>
        </p:nvSpPr>
        <p:spPr/>
        <p:txBody>
          <a:bodyPr>
            <a:normAutofit fontScale="92500" lnSpcReduction="20000"/>
          </a:bodyPr>
          <a:lstStyle/>
          <a:p>
            <a:r>
              <a:rPr lang="en-GB" b="1" dirty="0"/>
              <a:t>S</a:t>
            </a:r>
            <a:r>
              <a:rPr lang="en-GB" b="1" i="1" dirty="0"/>
              <a:t>etting (p 141) </a:t>
            </a:r>
            <a:r>
              <a:rPr lang="en-GB" i="1" dirty="0"/>
              <a:t>:</a:t>
            </a:r>
            <a:r>
              <a:rPr lang="en-GB" dirty="0"/>
              <a:t>  sun became heatless… the surface of the earth was hard and chill (Ch 16):  </a:t>
            </a:r>
            <a:r>
              <a:rPr lang="en-GB" i="1" dirty="0" smtClean="0"/>
              <a:t>possibly</a:t>
            </a:r>
            <a:r>
              <a:rPr lang="en-GB" dirty="0" smtClean="0"/>
              <a:t> </a:t>
            </a:r>
            <a:r>
              <a:rPr lang="en-GB" i="1" dirty="0" smtClean="0"/>
              <a:t>symbolising </a:t>
            </a:r>
            <a:r>
              <a:rPr lang="en-GB" i="1" dirty="0"/>
              <a:t>the lack of compassion the creature experiences</a:t>
            </a:r>
          </a:p>
          <a:p>
            <a:r>
              <a:rPr lang="en-GB" b="1" dirty="0"/>
              <a:t>Lexical repetitions of “revenge” </a:t>
            </a:r>
            <a:r>
              <a:rPr lang="en-GB" b="1" dirty="0" err="1"/>
              <a:t>eg</a:t>
            </a:r>
            <a:r>
              <a:rPr lang="en-GB" b="1" dirty="0"/>
              <a:t> p 143 </a:t>
            </a:r>
            <a:r>
              <a:rPr lang="en-GB" dirty="0"/>
              <a:t>“eternal hatred and vengeance to all mankind” “deep and deadly revenge” – </a:t>
            </a:r>
            <a:r>
              <a:rPr lang="en-GB" i="1" dirty="0"/>
              <a:t>structurally building tension for the murder of William</a:t>
            </a:r>
          </a:p>
          <a:p>
            <a:r>
              <a:rPr lang="en-GB" b="1" i="1" dirty="0"/>
              <a:t>epithets (p 144):</a:t>
            </a:r>
            <a:r>
              <a:rPr lang="en-GB" b="1" dirty="0"/>
              <a:t>  </a:t>
            </a:r>
            <a:r>
              <a:rPr lang="en-GB" dirty="0"/>
              <a:t>of William:  “monster” “wretch” – </a:t>
            </a:r>
            <a:r>
              <a:rPr lang="en-GB" i="1" dirty="0"/>
              <a:t>emulates Victor’s language – society’s values (p144)  the creature refers to his </a:t>
            </a:r>
            <a:r>
              <a:rPr lang="en-GB" dirty="0"/>
              <a:t>“victim”- </a:t>
            </a:r>
            <a:r>
              <a:rPr lang="en-GB" i="1" dirty="0"/>
              <a:t>signalling a change of perception: </a:t>
            </a:r>
            <a:r>
              <a:rPr lang="en-GB" dirty="0"/>
              <a:t> “I too can create desolation” (p 144) ref</a:t>
            </a:r>
            <a:r>
              <a:rPr lang="en-GB" i="1" dirty="0"/>
              <a:t>erring to himself as a </a:t>
            </a:r>
            <a:r>
              <a:rPr lang="en-GB" dirty="0"/>
              <a:t>“fiend” (p145)</a:t>
            </a:r>
          </a:p>
          <a:p>
            <a:r>
              <a:rPr lang="en-GB" b="1" i="1" dirty="0"/>
              <a:t>Isolation (p148) :  </a:t>
            </a:r>
            <a:r>
              <a:rPr lang="en-GB" dirty="0"/>
              <a:t>I am alone and miserable ref Walton on p 19 “I bitterly feel the want of a friend.  I have no one near me…” </a:t>
            </a:r>
            <a:r>
              <a:rPr lang="en-GB" i="1" dirty="0"/>
              <a:t>structural repetitions foreground the similarities between Walton, Victor and the Creature </a:t>
            </a:r>
            <a:endParaRPr lang="en-GB" dirty="0"/>
          </a:p>
          <a:p>
            <a:endParaRPr lang="en-GB" dirty="0"/>
          </a:p>
        </p:txBody>
      </p:sp>
    </p:spTree>
    <p:extLst>
      <p:ext uri="{BB962C8B-B14F-4D97-AF65-F5344CB8AC3E}">
        <p14:creationId xmlns:p14="http://schemas.microsoft.com/office/powerpoint/2010/main" val="141600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858D9-8777-4CB2-9847-8DCEE9831DF3}"/>
              </a:ext>
            </a:extLst>
          </p:cNvPr>
          <p:cNvSpPr>
            <a:spLocks noGrp="1"/>
          </p:cNvSpPr>
          <p:nvPr>
            <p:ph type="title"/>
          </p:nvPr>
        </p:nvSpPr>
        <p:spPr/>
        <p:txBody>
          <a:bodyPr/>
          <a:lstStyle/>
          <a:p>
            <a:r>
              <a:rPr lang="en-GB" dirty="0"/>
              <a:t>Volume 2, Chapter 9</a:t>
            </a:r>
          </a:p>
        </p:txBody>
      </p:sp>
      <p:sp>
        <p:nvSpPr>
          <p:cNvPr id="3" name="Content Placeholder 2">
            <a:extLst>
              <a:ext uri="{FF2B5EF4-FFF2-40B4-BE49-F238E27FC236}">
                <a16:creationId xmlns:a16="http://schemas.microsoft.com/office/drawing/2014/main" xmlns="" id="{1BD256DA-A327-4DCF-ABE4-EDBD21CE5C98}"/>
              </a:ext>
            </a:extLst>
          </p:cNvPr>
          <p:cNvSpPr>
            <a:spLocks noGrp="1"/>
          </p:cNvSpPr>
          <p:nvPr>
            <p:ph idx="1"/>
          </p:nvPr>
        </p:nvSpPr>
        <p:spPr/>
        <p:txBody>
          <a:bodyPr>
            <a:normAutofit fontScale="92500" lnSpcReduction="10000"/>
          </a:bodyPr>
          <a:lstStyle/>
          <a:p>
            <a:r>
              <a:rPr lang="en-GB" b="1" dirty="0"/>
              <a:t>Doubling</a:t>
            </a:r>
            <a:r>
              <a:rPr lang="en-GB" dirty="0"/>
              <a:t> “rage of anger” p 140  v “rage that burned within me” p 147 – </a:t>
            </a:r>
            <a:r>
              <a:rPr lang="en-GB" i="1" dirty="0"/>
              <a:t>continual signals through lexical choice to show how similar the two have become</a:t>
            </a:r>
          </a:p>
          <a:p>
            <a:r>
              <a:rPr lang="en-GB" b="1" i="1" dirty="0"/>
              <a:t>Destruction: p 147 </a:t>
            </a:r>
            <a:r>
              <a:rPr lang="en-GB" dirty="0"/>
              <a:t>“tear me to pieces” to be repeated  “tore to pieces” p171 – </a:t>
            </a:r>
            <a:r>
              <a:rPr lang="en-GB" i="1" dirty="0"/>
              <a:t>foreshadowing the destruction of the female creature. p 148 – the creature vows to “work at” Victor’s destruction – structurally echoing Victor’s vow to “</a:t>
            </a:r>
            <a:r>
              <a:rPr lang="en-GB" dirty="0"/>
              <a:t>pursue and destroy the being to whom I gave existence”</a:t>
            </a:r>
            <a:r>
              <a:rPr lang="en-GB" i="1" dirty="0"/>
              <a:t> p 215</a:t>
            </a:r>
          </a:p>
          <a:p>
            <a:r>
              <a:rPr lang="en-GB" b="1" i="1" dirty="0"/>
              <a:t>Character p 148:</a:t>
            </a:r>
            <a:r>
              <a:rPr lang="en-GB" b="1" dirty="0"/>
              <a:t>  </a:t>
            </a:r>
            <a:r>
              <a:rPr lang="en-GB" i="1" dirty="0"/>
              <a:t>the power of the creature is reflected in the use of imperatives </a:t>
            </a:r>
            <a:r>
              <a:rPr lang="en-GB" dirty="0"/>
              <a:t>(p 148) “Make” “let” “let”</a:t>
            </a:r>
          </a:p>
          <a:p>
            <a:r>
              <a:rPr lang="en-GB" b="1" dirty="0"/>
              <a:t>Setting p 151:  </a:t>
            </a:r>
            <a:r>
              <a:rPr lang="en-GB" i="1" dirty="0"/>
              <a:t>lexical repetition of </a:t>
            </a:r>
            <a:r>
              <a:rPr lang="en-GB" dirty="0"/>
              <a:t>“darkness” on p 151 – </a:t>
            </a:r>
            <a:r>
              <a:rPr lang="en-GB" i="1" dirty="0"/>
              <a:t>reflecting Victor’s despair.</a:t>
            </a:r>
          </a:p>
          <a:p>
            <a:endParaRPr lang="en-GB" dirty="0"/>
          </a:p>
        </p:txBody>
      </p:sp>
    </p:spTree>
    <p:extLst>
      <p:ext uri="{BB962C8B-B14F-4D97-AF65-F5344CB8AC3E}">
        <p14:creationId xmlns:p14="http://schemas.microsoft.com/office/powerpoint/2010/main" val="15064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3B313-EF70-4937-AB5C-3AB7FD1AD5E9}"/>
              </a:ext>
            </a:extLst>
          </p:cNvPr>
          <p:cNvSpPr>
            <a:spLocks noGrp="1"/>
          </p:cNvSpPr>
          <p:nvPr>
            <p:ph type="title"/>
          </p:nvPr>
        </p:nvSpPr>
        <p:spPr/>
        <p:txBody>
          <a:bodyPr/>
          <a:lstStyle/>
          <a:p>
            <a:r>
              <a:rPr lang="en-GB" dirty="0"/>
              <a:t>Volume 3, Chapter 1</a:t>
            </a:r>
          </a:p>
        </p:txBody>
      </p:sp>
      <p:sp>
        <p:nvSpPr>
          <p:cNvPr id="3" name="Content Placeholder 2">
            <a:extLst>
              <a:ext uri="{FF2B5EF4-FFF2-40B4-BE49-F238E27FC236}">
                <a16:creationId xmlns:a16="http://schemas.microsoft.com/office/drawing/2014/main" xmlns="" id="{6268C370-661D-4728-8336-369A4AA6BA2C}"/>
              </a:ext>
            </a:extLst>
          </p:cNvPr>
          <p:cNvSpPr>
            <a:spLocks noGrp="1"/>
          </p:cNvSpPr>
          <p:nvPr>
            <p:ph idx="1"/>
          </p:nvPr>
        </p:nvSpPr>
        <p:spPr/>
        <p:txBody>
          <a:bodyPr>
            <a:normAutofit fontScale="77500" lnSpcReduction="20000"/>
          </a:bodyPr>
          <a:lstStyle/>
          <a:p>
            <a:r>
              <a:rPr lang="en-GB" b="1" i="1" dirty="0"/>
              <a:t>Alienation p155:</a:t>
            </a:r>
            <a:r>
              <a:rPr lang="en-GB" b="1" dirty="0"/>
              <a:t>  </a:t>
            </a:r>
            <a:r>
              <a:rPr lang="en-GB" dirty="0"/>
              <a:t>“I took refuge in the most perfect solitude”:  </a:t>
            </a:r>
            <a:r>
              <a:rPr lang="en-GB" i="1" dirty="0"/>
              <a:t>both creature and Victor are </a:t>
            </a:r>
            <a:r>
              <a:rPr lang="en-GB" i="1" dirty="0" smtClean="0"/>
              <a:t>alienated.  Separated from family – both creating and destroying. </a:t>
            </a:r>
            <a:r>
              <a:rPr lang="en-GB" i="1" dirty="0"/>
              <a:t>Clerval as a foil: </a:t>
            </a:r>
            <a:r>
              <a:rPr lang="en-GB" dirty="0"/>
              <a:t> “He was a being formed in the “very poetry of nature” (Ch 18)</a:t>
            </a:r>
          </a:p>
          <a:p>
            <a:r>
              <a:rPr lang="en-GB" b="1" i="1" dirty="0"/>
              <a:t>Doubling p 157:</a:t>
            </a:r>
            <a:r>
              <a:rPr lang="en-GB" b="1" dirty="0"/>
              <a:t>  </a:t>
            </a:r>
            <a:r>
              <a:rPr lang="en-GB" dirty="0"/>
              <a:t>I must… let the monster depart with his mate, before I allow myself to enjoy the delight of a union…:  </a:t>
            </a:r>
            <a:r>
              <a:rPr lang="en-GB" i="1" dirty="0"/>
              <a:t>parallel of Victor and creature finding a female</a:t>
            </a:r>
          </a:p>
          <a:p>
            <a:r>
              <a:rPr lang="en-GB" b="1" i="1" dirty="0"/>
              <a:t>Context p 157:  </a:t>
            </a:r>
            <a:r>
              <a:rPr lang="en-GB" dirty="0"/>
              <a:t>“deadly weight yet hanging around my neck” – </a:t>
            </a:r>
            <a:r>
              <a:rPr lang="en-GB" i="1" dirty="0"/>
              <a:t>reference to “The Ancient Mariner”</a:t>
            </a:r>
          </a:p>
          <a:p>
            <a:r>
              <a:rPr lang="en-GB" b="1" i="1" dirty="0"/>
              <a:t>Character p 159:  </a:t>
            </a:r>
            <a:r>
              <a:rPr lang="en-GB" dirty="0"/>
              <a:t>Clerval as foil “how great was the contrast between us” – “a being formed in the very poetry of nature” p 161 – sympathetically portrayed by Shelley as representative of the Romantic sensibility. (</a:t>
            </a:r>
            <a:r>
              <a:rPr lang="en-GB" i="1" dirty="0"/>
              <a:t>ref. p 163 Victor sees Clerval as </a:t>
            </a:r>
            <a:r>
              <a:rPr lang="en-GB" dirty="0"/>
              <a:t>“an image of my former self” – </a:t>
            </a:r>
            <a:r>
              <a:rPr lang="en-GB" i="1" dirty="0"/>
              <a:t>uncorrupted by an overreaching ambition that usurped God and nature</a:t>
            </a:r>
            <a:r>
              <a:rPr lang="en-GB" dirty="0"/>
              <a:t>.)</a:t>
            </a:r>
          </a:p>
          <a:p>
            <a:r>
              <a:rPr lang="en-GB" b="1" i="1" dirty="0"/>
              <a:t>Voice p 162:  </a:t>
            </a:r>
            <a:r>
              <a:rPr lang="en-GB" i="1" dirty="0"/>
              <a:t>sense of audience:  </a:t>
            </a:r>
            <a:r>
              <a:rPr lang="en-GB" dirty="0"/>
              <a:t>“I will proceed with my tale” – </a:t>
            </a:r>
            <a:r>
              <a:rPr lang="en-GB" i="1" dirty="0"/>
              <a:t>structural marker to build tension.</a:t>
            </a:r>
          </a:p>
        </p:txBody>
      </p:sp>
    </p:spTree>
    <p:extLst>
      <p:ext uri="{BB962C8B-B14F-4D97-AF65-F5344CB8AC3E}">
        <p14:creationId xmlns:p14="http://schemas.microsoft.com/office/powerpoint/2010/main" val="2411857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A3E45-A60A-4956-8745-34198C2ED7CB}"/>
              </a:ext>
            </a:extLst>
          </p:cNvPr>
          <p:cNvSpPr>
            <a:spLocks noGrp="1"/>
          </p:cNvSpPr>
          <p:nvPr>
            <p:ph type="title"/>
          </p:nvPr>
        </p:nvSpPr>
        <p:spPr/>
        <p:txBody>
          <a:bodyPr/>
          <a:lstStyle/>
          <a:p>
            <a:r>
              <a:rPr lang="en-GB" dirty="0"/>
              <a:t>Volume 3, Chapter 2</a:t>
            </a:r>
          </a:p>
        </p:txBody>
      </p:sp>
      <p:sp>
        <p:nvSpPr>
          <p:cNvPr id="3" name="Content Placeholder 2">
            <a:extLst>
              <a:ext uri="{FF2B5EF4-FFF2-40B4-BE49-F238E27FC236}">
                <a16:creationId xmlns:a16="http://schemas.microsoft.com/office/drawing/2014/main" xmlns="" id="{76863347-0549-4655-ACF0-EFD995DB937B}"/>
              </a:ext>
            </a:extLst>
          </p:cNvPr>
          <p:cNvSpPr>
            <a:spLocks noGrp="1"/>
          </p:cNvSpPr>
          <p:nvPr>
            <p:ph idx="1"/>
          </p:nvPr>
        </p:nvSpPr>
        <p:spPr/>
        <p:txBody>
          <a:bodyPr>
            <a:normAutofit fontScale="92500" lnSpcReduction="20000"/>
          </a:bodyPr>
          <a:lstStyle/>
          <a:p>
            <a:r>
              <a:rPr lang="en-GB" b="1" i="1" dirty="0"/>
              <a:t>doubling pp 165-167 </a:t>
            </a:r>
            <a:r>
              <a:rPr lang="en-GB" i="1" dirty="0"/>
              <a:t> </a:t>
            </a:r>
            <a:r>
              <a:rPr lang="en-GB" dirty="0"/>
              <a:t>- reference to the progress through Britain, echoes the constant sense of movement of the creature </a:t>
            </a:r>
          </a:p>
          <a:p>
            <a:r>
              <a:rPr lang="en-GB" b="1" dirty="0"/>
              <a:t>Setting p 168 </a:t>
            </a:r>
            <a:r>
              <a:rPr lang="en-GB" dirty="0"/>
              <a:t> “remote spot of Scotland” – separation from society – beyond the moral boundaries of society – forced to the margins</a:t>
            </a:r>
          </a:p>
          <a:p>
            <a:r>
              <a:rPr lang="en-GB" b="1" i="1" dirty="0"/>
              <a:t>Structural p 168-169</a:t>
            </a:r>
            <a:r>
              <a:rPr lang="en-GB" dirty="0"/>
              <a:t>“I toiled day and night to complete my work” (p 169) v  accomplishment of my toils (p 58) secret toil (p 55) “immersed in a solitude”  (p 168)  v “in a solitary chamber” (p 55);  “filthy process” (p 168) v “filthy creation” (p 55) – direct parallel between the two scenes of creation, one of which ends in destruction</a:t>
            </a:r>
          </a:p>
          <a:p>
            <a:r>
              <a:rPr lang="en-GB" b="1" i="1" dirty="0"/>
              <a:t>doubling (p 168) </a:t>
            </a:r>
            <a:r>
              <a:rPr lang="en-GB" i="1" dirty="0"/>
              <a:t>of Victor’s existence in Scotland </a:t>
            </a:r>
            <a:r>
              <a:rPr lang="en-GB" dirty="0"/>
              <a:t>  (p168: “</a:t>
            </a:r>
            <a:r>
              <a:rPr lang="en-GB" dirty="0" err="1"/>
              <a:t>ungazed</a:t>
            </a:r>
            <a:r>
              <a:rPr lang="en-GB" dirty="0"/>
              <a:t> at… pittance of food” and the creature’s existence.</a:t>
            </a:r>
          </a:p>
          <a:p>
            <a:r>
              <a:rPr lang="en-GB" b="1" i="1" dirty="0"/>
              <a:t>Voice and structure:</a:t>
            </a:r>
            <a:r>
              <a:rPr lang="en-GB" b="1" dirty="0"/>
              <a:t>  </a:t>
            </a:r>
            <a:r>
              <a:rPr lang="en-GB" dirty="0"/>
              <a:t>Creature’s tale:  </a:t>
            </a:r>
            <a:r>
              <a:rPr lang="en-GB" dirty="0" err="1"/>
              <a:t>Chs</a:t>
            </a:r>
            <a:r>
              <a:rPr lang="en-GB" dirty="0"/>
              <a:t> 10-17 Victor’s voice:  </a:t>
            </a:r>
            <a:r>
              <a:rPr lang="en-GB" dirty="0" err="1"/>
              <a:t>Chs</a:t>
            </a:r>
            <a:r>
              <a:rPr lang="en-GB" dirty="0"/>
              <a:t> 18 -24 Walton’s letters conclude the novel</a:t>
            </a:r>
          </a:p>
          <a:p>
            <a:endParaRPr lang="en-GB" dirty="0"/>
          </a:p>
        </p:txBody>
      </p:sp>
    </p:spTree>
    <p:extLst>
      <p:ext uri="{BB962C8B-B14F-4D97-AF65-F5344CB8AC3E}">
        <p14:creationId xmlns:p14="http://schemas.microsoft.com/office/powerpoint/2010/main" val="17051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Volume 3 Chapters 3-6</a:t>
            </a:r>
            <a:endParaRPr lang="en-GB" dirty="0"/>
          </a:p>
        </p:txBody>
      </p:sp>
      <p:sp>
        <p:nvSpPr>
          <p:cNvPr id="3" name="Content Placeholder 2"/>
          <p:cNvSpPr>
            <a:spLocks noGrp="1"/>
          </p:cNvSpPr>
          <p:nvPr>
            <p:ph idx="1"/>
          </p:nvPr>
        </p:nvSpPr>
        <p:spPr/>
        <p:txBody>
          <a:bodyPr>
            <a:normAutofit fontScale="62500" lnSpcReduction="20000"/>
          </a:bodyPr>
          <a:lstStyle/>
          <a:p>
            <a:pPr fontAlgn="base"/>
            <a:r>
              <a:rPr lang="en-GB" b="1" dirty="0"/>
              <a:t>Volume 3 </a:t>
            </a:r>
            <a:r>
              <a:rPr lang="en-GB" b="1" dirty="0" smtClean="0"/>
              <a:t>Chapter 3:  </a:t>
            </a:r>
            <a:r>
              <a:rPr lang="en-GB" dirty="0" smtClean="0"/>
              <a:t>Victor starts work on the female creature, but has second thoughts.  He sees the creature at the window of his lab and destroys the work in progress.  The creature vows that he will take revenge and that he will be with Victor on his wedding night. Following a suggestion by </a:t>
            </a:r>
            <a:r>
              <a:rPr lang="en-GB" dirty="0" err="1" smtClean="0"/>
              <a:t>Clerval</a:t>
            </a:r>
            <a:r>
              <a:rPr lang="en-GB" dirty="0" smtClean="0"/>
              <a:t>, Victor packs up his instruments, rows out into the sea, and dumps them; the winds are too strong and he can't get back to shore.  He contemplates death, but gets blown back to land, only to be greeting by some townspeople who accuse him of murder. </a:t>
            </a:r>
          </a:p>
          <a:p>
            <a:pPr fontAlgn="base"/>
            <a:r>
              <a:rPr lang="en-GB" b="1" dirty="0"/>
              <a:t>Volume 3 </a:t>
            </a:r>
            <a:r>
              <a:rPr lang="en-GB" b="1" dirty="0" smtClean="0"/>
              <a:t>Chapter 4: </a:t>
            </a:r>
            <a:r>
              <a:rPr lang="en-GB" dirty="0" smtClean="0"/>
              <a:t>Victor is imprisoned, and, when shown the </a:t>
            </a:r>
            <a:r>
              <a:rPr lang="en-GB" dirty="0"/>
              <a:t>body, he </a:t>
            </a:r>
            <a:r>
              <a:rPr lang="en-GB" dirty="0" smtClean="0"/>
              <a:t>realises it is </a:t>
            </a:r>
            <a:r>
              <a:rPr lang="en-GB" dirty="0"/>
              <a:t>Henry </a:t>
            </a:r>
            <a:r>
              <a:rPr lang="en-GB" dirty="0" err="1"/>
              <a:t>Clerval</a:t>
            </a:r>
            <a:r>
              <a:rPr lang="en-GB" dirty="0"/>
              <a:t>, with the black marks of the </a:t>
            </a:r>
            <a:r>
              <a:rPr lang="en-GB" dirty="0" smtClean="0"/>
              <a:t>creature’s </a:t>
            </a:r>
            <a:r>
              <a:rPr lang="en-GB" dirty="0"/>
              <a:t>hands around his neck. In shock, Victor falls into convulsions and suffers a long illness</a:t>
            </a:r>
            <a:r>
              <a:rPr lang="en-GB" dirty="0" smtClean="0"/>
              <a:t>.  His father visits him and stays </a:t>
            </a:r>
            <a:r>
              <a:rPr lang="en-GB" dirty="0"/>
              <a:t>with him until the </a:t>
            </a:r>
            <a:r>
              <a:rPr lang="en-GB" dirty="0" smtClean="0"/>
              <a:t>court.  Having </a:t>
            </a:r>
            <a:r>
              <a:rPr lang="en-GB" dirty="0"/>
              <a:t>nothing but circumstantial evidence, </a:t>
            </a:r>
            <a:r>
              <a:rPr lang="en-GB" dirty="0" smtClean="0"/>
              <a:t>the court finds </a:t>
            </a:r>
            <a:r>
              <a:rPr lang="en-GB" dirty="0"/>
              <a:t>him innocent of Henry’s murder. After his release, Victor departs with his father for Geneva.</a:t>
            </a:r>
          </a:p>
          <a:p>
            <a:pPr fontAlgn="base"/>
            <a:r>
              <a:rPr lang="en-GB" b="1" dirty="0"/>
              <a:t>Volume 3 </a:t>
            </a:r>
            <a:r>
              <a:rPr lang="en-GB" b="1" dirty="0" smtClean="0"/>
              <a:t>Chapter 5:  </a:t>
            </a:r>
            <a:r>
              <a:rPr lang="en-GB" dirty="0" smtClean="0"/>
              <a:t>Victor and his father leave for home.  The letter he receives from Elizabeth reminds him of the creature's threat.  Victor tells Elizabeth that he has a terrible secret that </a:t>
            </a:r>
            <a:r>
              <a:rPr lang="en-GB" dirty="0"/>
              <a:t>he can only reveal to her after they are married. </a:t>
            </a:r>
            <a:r>
              <a:rPr lang="en-GB" dirty="0" smtClean="0"/>
              <a:t>After the wedding, Victor </a:t>
            </a:r>
            <a:r>
              <a:rPr lang="en-GB" dirty="0"/>
              <a:t>and Elizabeth depart for a family cottage to spend the night</a:t>
            </a:r>
            <a:r>
              <a:rPr lang="en-GB" dirty="0" smtClean="0"/>
              <a:t>.</a:t>
            </a:r>
          </a:p>
          <a:p>
            <a:pPr fontAlgn="base"/>
            <a:r>
              <a:rPr lang="en-GB" b="1" dirty="0" smtClean="0"/>
              <a:t>Volume 3 Chapter 6:  </a:t>
            </a:r>
            <a:r>
              <a:rPr lang="en-GB" dirty="0" smtClean="0"/>
              <a:t>Victor </a:t>
            </a:r>
            <a:r>
              <a:rPr lang="en-GB" dirty="0"/>
              <a:t>tells </a:t>
            </a:r>
            <a:r>
              <a:rPr lang="en-GB" dirty="0" smtClean="0"/>
              <a:t>Elizabeth </a:t>
            </a:r>
            <a:r>
              <a:rPr lang="en-GB" dirty="0"/>
              <a:t>to retire for the </a:t>
            </a:r>
            <a:r>
              <a:rPr lang="en-GB" dirty="0" smtClean="0"/>
              <a:t>night, and then he </a:t>
            </a:r>
            <a:r>
              <a:rPr lang="en-GB" dirty="0"/>
              <a:t>hears Elizabeth scream and realizes that it was </a:t>
            </a:r>
            <a:r>
              <a:rPr lang="en-GB" dirty="0" smtClean="0"/>
              <a:t>never </a:t>
            </a:r>
            <a:r>
              <a:rPr lang="en-GB" dirty="0"/>
              <a:t>his death that the </a:t>
            </a:r>
            <a:r>
              <a:rPr lang="en-GB" dirty="0" smtClean="0"/>
              <a:t>creature </a:t>
            </a:r>
            <a:r>
              <a:rPr lang="en-GB" dirty="0"/>
              <a:t>had been intending this night. </a:t>
            </a:r>
            <a:r>
              <a:rPr lang="en-GB" dirty="0" smtClean="0"/>
              <a:t>Victor </a:t>
            </a:r>
            <a:r>
              <a:rPr lang="en-GB" dirty="0"/>
              <a:t>returns home and tells his father the </a:t>
            </a:r>
            <a:r>
              <a:rPr lang="en-GB" dirty="0" smtClean="0"/>
              <a:t>news</a:t>
            </a:r>
            <a:r>
              <a:rPr lang="en-GB" dirty="0"/>
              <a:t>. Shocked by the </a:t>
            </a:r>
            <a:r>
              <a:rPr lang="en-GB" dirty="0" smtClean="0"/>
              <a:t>tragedy his </a:t>
            </a:r>
            <a:r>
              <a:rPr lang="en-GB" dirty="0"/>
              <a:t>father dies a few days later. Victor finally breaks his secrecy and tries to convince a magistrate in Geneva that an unnatural </a:t>
            </a:r>
            <a:r>
              <a:rPr lang="en-GB" dirty="0" smtClean="0"/>
              <a:t> creature </a:t>
            </a:r>
            <a:r>
              <a:rPr lang="en-GB" dirty="0"/>
              <a:t>is responsible for the death of Elizabeth, but the magistrate does not believe him. Victor resolves to devote the rest of his life to finding and destroying the </a:t>
            </a:r>
            <a:r>
              <a:rPr lang="en-GB" dirty="0" smtClean="0"/>
              <a:t>creature.</a:t>
            </a:r>
            <a:endParaRPr lang="en-GB" dirty="0"/>
          </a:p>
        </p:txBody>
      </p:sp>
    </p:spTree>
    <p:extLst>
      <p:ext uri="{BB962C8B-B14F-4D97-AF65-F5344CB8AC3E}">
        <p14:creationId xmlns:p14="http://schemas.microsoft.com/office/powerpoint/2010/main" val="2618511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413" y="1447800"/>
            <a:ext cx="8915399" cy="2262781"/>
          </a:xfrm>
        </p:spPr>
        <p:txBody>
          <a:bodyPr/>
          <a:lstStyle/>
          <a:p>
            <a:r>
              <a:rPr lang="en-GB" i="1" dirty="0" smtClean="0"/>
              <a:t>Frankenstein</a:t>
            </a:r>
            <a:r>
              <a:rPr lang="en-GB" dirty="0" smtClean="0"/>
              <a:t> and </a:t>
            </a:r>
            <a:r>
              <a:rPr lang="en-GB" i="1" dirty="0" smtClean="0"/>
              <a:t>Never Let Me Go</a:t>
            </a:r>
            <a:endParaRPr lang="en-GB" i="1" dirty="0"/>
          </a:p>
        </p:txBody>
      </p:sp>
      <p:sp>
        <p:nvSpPr>
          <p:cNvPr id="3" name="Subtitle 2"/>
          <p:cNvSpPr>
            <a:spLocks noGrp="1"/>
          </p:cNvSpPr>
          <p:nvPr>
            <p:ph type="subTitle" idx="1"/>
          </p:nvPr>
        </p:nvSpPr>
        <p:spPr/>
        <p:txBody>
          <a:bodyPr/>
          <a:lstStyle/>
          <a:p>
            <a:r>
              <a:rPr lang="en-GB" dirty="0" smtClean="0"/>
              <a:t>Genre busting or embracing?</a:t>
            </a:r>
            <a:endParaRPr lang="en-GB" dirty="0"/>
          </a:p>
        </p:txBody>
      </p:sp>
      <p:pic>
        <p:nvPicPr>
          <p:cNvPr id="4" name="Picture 3"/>
          <p:cNvPicPr>
            <a:picLocks noChangeAspect="1"/>
          </p:cNvPicPr>
          <p:nvPr/>
        </p:nvPicPr>
        <p:blipFill>
          <a:blip r:embed="rId2"/>
          <a:stretch>
            <a:fillRect/>
          </a:stretch>
        </p:blipFill>
        <p:spPr>
          <a:xfrm>
            <a:off x="8248916" y="3866621"/>
            <a:ext cx="2797909" cy="2947797"/>
          </a:xfrm>
          <a:prstGeom prst="rect">
            <a:avLst/>
          </a:prstGeom>
        </p:spPr>
      </p:pic>
    </p:spTree>
    <p:extLst>
      <p:ext uri="{BB962C8B-B14F-4D97-AF65-F5344CB8AC3E}">
        <p14:creationId xmlns:p14="http://schemas.microsoft.com/office/powerpoint/2010/main" val="233119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genres do these represent?  What "ingredients" do each have in them?</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0749" y="1867013"/>
            <a:ext cx="3144554" cy="159684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708" y="1866765"/>
            <a:ext cx="2260020" cy="20340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788" y="3554338"/>
            <a:ext cx="2185852" cy="163938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330" y="4078329"/>
            <a:ext cx="2064230" cy="13664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2482" y="2144323"/>
            <a:ext cx="2638966" cy="175670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1233" y="4049666"/>
            <a:ext cx="2466548" cy="139514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749" y="5284208"/>
            <a:ext cx="2640633" cy="1485356"/>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43501" y="4554037"/>
            <a:ext cx="2710299" cy="207930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8429" y="5520825"/>
            <a:ext cx="1469716" cy="1138261"/>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08378" y="5593690"/>
            <a:ext cx="2083054" cy="1192651"/>
          </a:xfrm>
          <a:prstGeom prst="rect">
            <a:avLst/>
          </a:prstGeom>
        </p:spPr>
      </p:pic>
      <p:pic>
        <p:nvPicPr>
          <p:cNvPr id="17" name="Picture 16"/>
          <p:cNvPicPr>
            <a:picLocks noChangeAspect="1"/>
          </p:cNvPicPr>
          <p:nvPr/>
        </p:nvPicPr>
        <p:blipFill rotWithShape="1">
          <a:blip r:embed="rId12">
            <a:extLst>
              <a:ext uri="{28A0092B-C50C-407E-A947-70E740481C1C}">
                <a14:useLocalDpi xmlns:a14="http://schemas.microsoft.com/office/drawing/2010/main" val="0"/>
              </a:ext>
            </a:extLst>
          </a:blip>
          <a:srcRect l="37207" t="13484" b="12258"/>
          <a:stretch/>
        </p:blipFill>
        <p:spPr>
          <a:xfrm>
            <a:off x="9761623" y="1474077"/>
            <a:ext cx="1453378" cy="2899955"/>
          </a:xfrm>
          <a:prstGeom prst="rect">
            <a:avLst/>
          </a:prstGeom>
        </p:spPr>
      </p:pic>
    </p:spTree>
    <p:extLst>
      <p:ext uri="{BB962C8B-B14F-4D97-AF65-F5344CB8AC3E}">
        <p14:creationId xmlns:p14="http://schemas.microsoft.com/office/powerpoint/2010/main" val="2100441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might have noticed:</a:t>
            </a:r>
            <a:endParaRPr lang="en-GB" dirty="0"/>
          </a:p>
        </p:txBody>
      </p:sp>
      <p:sp>
        <p:nvSpPr>
          <p:cNvPr id="4" name="Content Placeholder 3"/>
          <p:cNvSpPr>
            <a:spLocks noGrp="1"/>
          </p:cNvSpPr>
          <p:nvPr>
            <p:ph idx="1"/>
          </p:nvPr>
        </p:nvSpPr>
        <p:spPr/>
        <p:txBody>
          <a:bodyPr>
            <a:normAutofit lnSpcReduction="10000"/>
          </a:bodyPr>
          <a:lstStyle/>
          <a:p>
            <a:pPr marL="0" indent="0" algn="ctr">
              <a:buNone/>
            </a:pPr>
            <a:r>
              <a:rPr lang="en-GB" b="1" dirty="0" smtClean="0"/>
              <a:t>Gothic:  </a:t>
            </a:r>
          </a:p>
          <a:p>
            <a:pPr marL="0" indent="0">
              <a:buNone/>
            </a:pPr>
            <a:r>
              <a:rPr lang="en-GB" dirty="0" smtClean="0"/>
              <a:t>death, ruins, castles, cellars, darkness, supernatural, candles, mystery</a:t>
            </a:r>
          </a:p>
          <a:p>
            <a:endParaRPr lang="en-GB" dirty="0" smtClean="0"/>
          </a:p>
          <a:p>
            <a:pPr marL="0" indent="0" algn="ctr">
              <a:buNone/>
            </a:pPr>
            <a:endParaRPr lang="en-GB" b="1" dirty="0" smtClean="0"/>
          </a:p>
          <a:p>
            <a:pPr marL="0" indent="0" algn="ctr">
              <a:buNone/>
            </a:pPr>
            <a:endParaRPr lang="en-GB" b="1" dirty="0"/>
          </a:p>
          <a:p>
            <a:pPr marL="0" indent="0" algn="ctr">
              <a:buNone/>
            </a:pPr>
            <a:endParaRPr lang="en-GB" b="1" dirty="0" smtClean="0"/>
          </a:p>
          <a:p>
            <a:pPr marL="0" indent="0" algn="ctr">
              <a:buNone/>
            </a:pPr>
            <a:r>
              <a:rPr lang="en-GB" b="1" dirty="0" smtClean="0"/>
              <a:t>Science Fiction:  </a:t>
            </a:r>
          </a:p>
          <a:p>
            <a:pPr marL="0" indent="0">
              <a:buNone/>
            </a:pPr>
            <a:r>
              <a:rPr lang="en-GB" dirty="0" smtClean="0"/>
              <a:t>other worlds, new technology, alien life, disturbance of the natural order</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90" y="2975238"/>
            <a:ext cx="1943512" cy="174916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094" y="2975238"/>
            <a:ext cx="2942754" cy="1664495"/>
          </a:xfrm>
          <a:prstGeom prst="rect">
            <a:avLst/>
          </a:prstGeom>
        </p:spPr>
      </p:pic>
    </p:spTree>
    <p:extLst>
      <p:ext uri="{BB962C8B-B14F-4D97-AF65-F5344CB8AC3E}">
        <p14:creationId xmlns:p14="http://schemas.microsoft.com/office/powerpoint/2010/main" val="1796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84892"/>
            <a:ext cx="10515600" cy="4351338"/>
          </a:xfrm>
        </p:spPr>
        <p:txBody>
          <a:bodyPr>
            <a:normAutofit/>
          </a:bodyPr>
          <a:lstStyle/>
          <a:p>
            <a:pPr fontAlgn="t"/>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93418129"/>
              </p:ext>
            </p:extLst>
          </p:nvPr>
        </p:nvGraphicFramePr>
        <p:xfrm>
          <a:off x="474133" y="0"/>
          <a:ext cx="11548535" cy="6812591"/>
        </p:xfrm>
        <a:graphic>
          <a:graphicData uri="http://schemas.openxmlformats.org/drawingml/2006/table">
            <a:tbl>
              <a:tblPr firstRow="1" bandRow="1">
                <a:tableStyleId>{5C22544A-7EE6-4342-B048-85BDC9FD1C3A}</a:tableStyleId>
              </a:tblPr>
              <a:tblGrid>
                <a:gridCol w="7002591"/>
                <a:gridCol w="2594402"/>
                <a:gridCol w="1951542"/>
              </a:tblGrid>
              <a:tr h="35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Feature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Never Let Me Go</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Frankenstein</a:t>
                      </a:r>
                      <a:endParaRPr lang="en-GB" dirty="0"/>
                    </a:p>
                  </a:txBody>
                  <a:tcPr/>
                </a:tc>
              </a:tr>
              <a:tr h="393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Psychology of horror/terror/mystery/dread</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Yes? No? Maybe?</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t>Yes?</a:t>
                      </a:r>
                      <a:r>
                        <a:rPr lang="en-GB" sz="1800" b="1" baseline="0" dirty="0" smtClean="0"/>
                        <a:t>  No?  Maybe? </a:t>
                      </a:r>
                      <a:endParaRPr lang="en-GB" sz="1800" b="1" dirty="0" smtClean="0"/>
                    </a:p>
                    <a:p>
                      <a:endParaRPr lang="en-GB" dirty="0"/>
                    </a:p>
                  </a:txBody>
                  <a:tcPr/>
                </a:tc>
              </a:tr>
              <a:tr h="35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the improbable made possible. </a:t>
                      </a:r>
                      <a:endParaRPr lang="en-GB" sz="1400" dirty="0"/>
                    </a:p>
                  </a:txBody>
                  <a:tcPr/>
                </a:tc>
                <a:tc>
                  <a:txBody>
                    <a:bodyPr/>
                    <a:lstStyle/>
                    <a:p>
                      <a:endParaRPr lang="en-GB" dirty="0"/>
                    </a:p>
                  </a:txBody>
                  <a:tcPr/>
                </a:tc>
                <a:tc>
                  <a:txBody>
                    <a:bodyPr/>
                    <a:lstStyle/>
                    <a:p>
                      <a:endParaRPr lang="en-GB" dirty="0"/>
                    </a:p>
                  </a:txBody>
                  <a:tcPr/>
                </a:tc>
              </a:tr>
              <a:tr h="35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the fiction of revolutions. Revolutions in time, space, medicine, travel, and thought</a:t>
                      </a:r>
                      <a:endParaRPr lang="en-GB" sz="1400" dirty="0"/>
                    </a:p>
                  </a:txBody>
                  <a:tcPr/>
                </a:tc>
                <a:tc>
                  <a:txBody>
                    <a:bodyPr/>
                    <a:lstStyle/>
                    <a:p>
                      <a:endParaRPr lang="en-GB" dirty="0"/>
                    </a:p>
                  </a:txBody>
                  <a:tcPr/>
                </a:tc>
                <a:tc>
                  <a:txBody>
                    <a:bodyPr/>
                    <a:lstStyle/>
                    <a:p>
                      <a:endParaRPr lang="en-GB" dirty="0"/>
                    </a:p>
                  </a:txBody>
                  <a:tcPr/>
                </a:tc>
              </a:tr>
              <a:tr h="379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Omens, portents, visions</a:t>
                      </a:r>
                      <a:endParaRPr lang="en-GB" sz="1400" dirty="0"/>
                    </a:p>
                  </a:txBody>
                  <a:tcPr/>
                </a:tc>
                <a:tc>
                  <a:txBody>
                    <a:bodyPr/>
                    <a:lstStyle/>
                    <a:p>
                      <a:endParaRPr lang="en-GB" dirty="0"/>
                    </a:p>
                  </a:txBody>
                  <a:tcPr/>
                </a:tc>
                <a:tc>
                  <a:txBody>
                    <a:bodyPr/>
                    <a:lstStyle/>
                    <a:p>
                      <a:endParaRPr lang="en-GB" dirty="0"/>
                    </a:p>
                  </a:txBody>
                  <a:tcPr/>
                </a:tc>
              </a:tr>
              <a:tr h="504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Represents an effect of technology, as a disturbance in the natural order, that has not yet been experienced</a:t>
                      </a:r>
                      <a:endParaRPr lang="en-GB" sz="1400" dirty="0"/>
                    </a:p>
                  </a:txBody>
                  <a:tcPr/>
                </a:tc>
                <a:tc>
                  <a:txBody>
                    <a:bodyPr/>
                    <a:lstStyle/>
                    <a:p>
                      <a:endParaRPr lang="en-GB" dirty="0"/>
                    </a:p>
                  </a:txBody>
                  <a:tcPr/>
                </a:tc>
                <a:tc>
                  <a:txBody>
                    <a:bodyPr/>
                    <a:lstStyle/>
                    <a:p>
                      <a:endParaRPr lang="en-GB" dirty="0"/>
                    </a:p>
                  </a:txBody>
                  <a:tcPr/>
                </a:tc>
              </a:tr>
              <a:tr h="362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Heightened emotion, extremes and oppositions, sublime</a:t>
                      </a:r>
                      <a:endParaRPr lang="en-GB" sz="1400" dirty="0"/>
                    </a:p>
                  </a:txBody>
                  <a:tcPr/>
                </a:tc>
                <a:tc>
                  <a:txBody>
                    <a:bodyPr/>
                    <a:lstStyle/>
                    <a:p>
                      <a:endParaRPr lang="en-GB"/>
                    </a:p>
                  </a:txBody>
                  <a:tcPr/>
                </a:tc>
                <a:tc>
                  <a:txBody>
                    <a:bodyPr/>
                    <a:lstStyle/>
                    <a:p>
                      <a:endParaRPr lang="en-GB" dirty="0"/>
                    </a:p>
                  </a:txBody>
                  <a:tcPr/>
                </a:tc>
              </a:tr>
              <a:tr h="712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concerns itself with scientific or technological change, and it usually involves matters whose importance is greater than the individual or the community; often civilization or the race itself is in danger.</a:t>
                      </a:r>
                      <a:endParaRPr lang="en-GB" sz="1400" dirty="0"/>
                    </a:p>
                  </a:txBody>
                  <a:tcPr/>
                </a:tc>
                <a:tc>
                  <a:txBody>
                    <a:bodyPr/>
                    <a:lstStyle/>
                    <a:p>
                      <a:endParaRPr lang="en-GB" dirty="0"/>
                    </a:p>
                  </a:txBody>
                  <a:tcPr/>
                </a:tc>
                <a:tc>
                  <a:txBody>
                    <a:bodyPr/>
                    <a:lstStyle/>
                    <a:p>
                      <a:endParaRPr lang="en-GB" dirty="0"/>
                    </a:p>
                  </a:txBody>
                  <a:tcPr/>
                </a:tc>
              </a:tr>
              <a:tr h="35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Distressed heroine</a:t>
                      </a:r>
                      <a:endParaRPr lang="en-GB" sz="1400" dirty="0"/>
                    </a:p>
                  </a:txBody>
                  <a:tcPr/>
                </a:tc>
                <a:tc>
                  <a:txBody>
                    <a:bodyPr/>
                    <a:lstStyle/>
                    <a:p>
                      <a:endParaRPr lang="en-GB"/>
                    </a:p>
                  </a:txBody>
                  <a:tcPr/>
                </a:tc>
                <a:tc>
                  <a:txBody>
                    <a:bodyPr/>
                    <a:lstStyle/>
                    <a:p>
                      <a:endParaRPr lang="en-GB" dirty="0"/>
                    </a:p>
                  </a:txBody>
                  <a:tcPr/>
                </a:tc>
              </a:tr>
              <a:tr h="35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a literature of 'what if?' </a:t>
                      </a:r>
                      <a:endParaRPr lang="en-GB" sz="1400" dirty="0"/>
                    </a:p>
                  </a:txBody>
                  <a:tcPr/>
                </a:tc>
                <a:tc>
                  <a:txBody>
                    <a:bodyPr/>
                    <a:lstStyle/>
                    <a:p>
                      <a:endParaRPr lang="en-GB"/>
                    </a:p>
                  </a:txBody>
                  <a:tcPr/>
                </a:tc>
                <a:tc>
                  <a:txBody>
                    <a:bodyPr/>
                    <a:lstStyle/>
                    <a:p>
                      <a:endParaRPr lang="en-GB" dirty="0"/>
                    </a:p>
                  </a:txBody>
                  <a:tcPr/>
                </a:tc>
              </a:tr>
              <a:tr h="35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references to the supernatural</a:t>
                      </a:r>
                      <a:endParaRPr lang="en-GB" dirty="0"/>
                    </a:p>
                  </a:txBody>
                  <a:tcPr/>
                </a:tc>
                <a:tc>
                  <a:txBody>
                    <a:bodyPr/>
                    <a:lstStyle/>
                    <a:p>
                      <a:endParaRPr lang="en-GB"/>
                    </a:p>
                  </a:txBody>
                  <a:tcPr/>
                </a:tc>
                <a:tc>
                  <a:txBody>
                    <a:bodyPr/>
                    <a:lstStyle/>
                    <a:p>
                      <a:endParaRPr lang="en-GB"/>
                    </a:p>
                  </a:txBody>
                  <a:tcPr/>
                </a:tc>
              </a:tr>
              <a:tr h="379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Dark mysterious setting</a:t>
                      </a:r>
                      <a:endParaRPr lang="en-GB" dirty="0"/>
                    </a:p>
                  </a:txBody>
                  <a:tcPr/>
                </a:tc>
                <a:tc>
                  <a:txBody>
                    <a:bodyPr/>
                    <a:lstStyle/>
                    <a:p>
                      <a:endParaRPr lang="en-GB"/>
                    </a:p>
                  </a:txBody>
                  <a:tcPr/>
                </a:tc>
                <a:tc>
                  <a:txBody>
                    <a:bodyPr/>
                    <a:lstStyle/>
                    <a:p>
                      <a:endParaRPr lang="en-GB"/>
                    </a:p>
                  </a:txBody>
                  <a:tcPr/>
                </a:tc>
              </a:tr>
              <a:tr h="545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explanation lies in science rather than the supernatural  </a:t>
                      </a:r>
                    </a:p>
                  </a:txBody>
                  <a:tcPr/>
                </a:tc>
                <a:tc>
                  <a:txBody>
                    <a:bodyPr/>
                    <a:lstStyle/>
                    <a:p>
                      <a:endParaRPr lang="en-GB"/>
                    </a:p>
                  </a:txBody>
                  <a:tcPr/>
                </a:tc>
                <a:tc>
                  <a:txBody>
                    <a:bodyPr/>
                    <a:lstStyle/>
                    <a:p>
                      <a:endParaRPr lang="en-GB"/>
                    </a:p>
                  </a:txBody>
                  <a:tcPr/>
                </a:tc>
              </a:tr>
              <a:tr h="521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the setting differs from our own world (e.g. by the invention of new technology, through contact with aliens, by having a different history, etc.), </a:t>
                      </a:r>
                      <a:endParaRPr lang="en-GB" sz="1400" dirty="0"/>
                    </a:p>
                  </a:txBody>
                  <a:tcPr/>
                </a:tc>
                <a:tc>
                  <a:txBody>
                    <a:bodyPr/>
                    <a:lstStyle/>
                    <a:p>
                      <a:endParaRPr lang="en-GB" dirty="0"/>
                    </a:p>
                  </a:txBody>
                  <a:tcPr/>
                </a:tc>
                <a:tc>
                  <a:txBody>
                    <a:bodyPr/>
                    <a:lstStyle/>
                    <a:p>
                      <a:endParaRPr lang="en-GB" dirty="0"/>
                    </a:p>
                  </a:txBody>
                  <a:tcPr/>
                </a:tc>
              </a:tr>
              <a:tr h="537170">
                <a:tc>
                  <a:txBody>
                    <a:bodyPr/>
                    <a:lstStyle/>
                    <a:p>
                      <a:r>
                        <a:rPr lang="en-GB" sz="1400" dirty="0" smtClean="0"/>
                        <a:t>the themes of madness and  death</a:t>
                      </a:r>
                      <a:endParaRPr lang="en-GB" sz="1400" dirty="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119814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Presentations: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To create a single page document for your allocated chapter:  on which you should </a:t>
            </a:r>
          </a:p>
          <a:p>
            <a:pPr marL="514350" indent="-514350">
              <a:buFont typeface="+mj-lt"/>
              <a:buAutoNum type="arabicPeriod"/>
            </a:pPr>
            <a:r>
              <a:rPr lang="en-GB" dirty="0" smtClean="0"/>
              <a:t>Outline the main events of your chapter</a:t>
            </a:r>
          </a:p>
          <a:p>
            <a:pPr marL="514350" indent="-514350">
              <a:buFont typeface="+mj-lt"/>
              <a:buAutoNum type="arabicPeriod"/>
            </a:pPr>
            <a:r>
              <a:rPr lang="en-GB" dirty="0" smtClean="0"/>
              <a:t>List the key features of your chapter in terms of character, theme, writing style, tone, setting, narrative voice etc.</a:t>
            </a:r>
          </a:p>
          <a:p>
            <a:pPr marL="514350" indent="-514350">
              <a:buFont typeface="+mj-lt"/>
              <a:buAutoNum type="arabicPeriod"/>
            </a:pPr>
            <a:r>
              <a:rPr lang="en-GB" dirty="0" smtClean="0"/>
              <a:t>List the connections you see with </a:t>
            </a:r>
            <a:r>
              <a:rPr lang="en-GB" i="1" dirty="0" smtClean="0"/>
              <a:t>Never Let Me Go</a:t>
            </a:r>
          </a:p>
          <a:p>
            <a:r>
              <a:rPr lang="en-GB" dirty="0" smtClean="0"/>
              <a:t>Volume 2 Chapter 111 p 105 -   Jessie B Luke R </a:t>
            </a:r>
            <a:r>
              <a:rPr lang="en-GB" dirty="0" err="1" smtClean="0"/>
              <a:t>Ruqia</a:t>
            </a:r>
            <a:endParaRPr lang="en-GB" dirty="0" smtClean="0"/>
          </a:p>
          <a:p>
            <a:r>
              <a:rPr lang="en-GB" dirty="0" smtClean="0"/>
              <a:t>Volume 2 Chapter 1V p 113 - Levi Max Hannah Emily S</a:t>
            </a:r>
          </a:p>
          <a:p>
            <a:r>
              <a:rPr lang="en-GB" dirty="0" smtClean="0"/>
              <a:t>Volume 2 Chapter V p 119 -  Will Katie Jessie G Eve </a:t>
            </a:r>
          </a:p>
          <a:p>
            <a:r>
              <a:rPr lang="en-GB" dirty="0" smtClean="0"/>
              <a:t>Volume 2 Chapter V1 p 125 - Ellie H Sasha Harry Darcy</a:t>
            </a:r>
          </a:p>
          <a:p>
            <a:r>
              <a:rPr lang="en-GB" dirty="0" smtClean="0"/>
              <a:t>Volume 2 Chapter V11 p 130 - Emily H Sabrina Ellie L Ella</a:t>
            </a:r>
          </a:p>
          <a:p>
            <a:endParaRPr lang="en-GB" dirty="0"/>
          </a:p>
        </p:txBody>
      </p:sp>
    </p:spTree>
    <p:extLst>
      <p:ext uri="{BB962C8B-B14F-4D97-AF65-F5344CB8AC3E}">
        <p14:creationId xmlns:p14="http://schemas.microsoft.com/office/powerpoint/2010/main" val="503496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773767853"/>
              </p:ext>
            </p:extLst>
          </p:nvPr>
        </p:nvGraphicFramePr>
        <p:xfrm>
          <a:off x="822911" y="0"/>
          <a:ext cx="10515600" cy="6370320"/>
        </p:xfrm>
        <a:graphic>
          <a:graphicData uri="http://schemas.openxmlformats.org/drawingml/2006/table">
            <a:tbl>
              <a:tblPr firstRow="1" bandRow="1">
                <a:tableStyleId>{5C22544A-7EE6-4342-B048-85BDC9FD1C3A}</a:tableStyleId>
              </a:tblPr>
              <a:tblGrid>
                <a:gridCol w="5257800"/>
                <a:gridCol w="5257800"/>
              </a:tblGrid>
              <a:tr h="0">
                <a:tc>
                  <a:txBody>
                    <a:bodyPr/>
                    <a:lstStyle/>
                    <a:p>
                      <a:r>
                        <a:rPr lang="en-GB" dirty="0" smtClean="0"/>
                        <a:t>Science Fiction</a:t>
                      </a:r>
                      <a:endParaRPr lang="en-GB" dirty="0"/>
                    </a:p>
                  </a:txBody>
                  <a:tcPr/>
                </a:tc>
                <a:tc>
                  <a:txBody>
                    <a:bodyPr/>
                    <a:lstStyle/>
                    <a:p>
                      <a:r>
                        <a:rPr lang="en-GB" dirty="0" smtClean="0"/>
                        <a:t>Gothic</a:t>
                      </a:r>
                      <a:endParaRPr lang="en-GB" dirty="0"/>
                    </a:p>
                  </a:txBody>
                  <a:tcPr/>
                </a:tc>
              </a:tr>
              <a:tr h="370840">
                <a:tc>
                  <a:txBody>
                    <a:bodyPr/>
                    <a:lstStyle/>
                    <a:p>
                      <a:pPr lvl="0"/>
                      <a:r>
                        <a:rPr lang="en-GB" sz="1600" kern="1200" dirty="0" smtClean="0">
                          <a:solidFill>
                            <a:schemeClr val="dk1"/>
                          </a:solidFill>
                          <a:effectLst/>
                          <a:latin typeface="+mn-lt"/>
                          <a:ea typeface="+mn-ea"/>
                          <a:cs typeface="+mn-cs"/>
                        </a:rPr>
                        <a:t>Represents an effect of technology, as a disturbance in the natural order, that has not yet been experienced</a:t>
                      </a:r>
                    </a:p>
                    <a:p>
                      <a:endParaRPr lang="en-GB" sz="1600" dirty="0"/>
                    </a:p>
                  </a:txBody>
                  <a:tcPr/>
                </a:tc>
                <a:tc>
                  <a:txBody>
                    <a:bodyPr/>
                    <a:lstStyle/>
                    <a:p>
                      <a:pPr lvl="0"/>
                      <a:r>
                        <a:rPr lang="en-GB" sz="1600" kern="1200" dirty="0" smtClean="0">
                          <a:solidFill>
                            <a:schemeClr val="dk1"/>
                          </a:solidFill>
                          <a:effectLst/>
                          <a:latin typeface="+mn-lt"/>
                          <a:ea typeface="+mn-ea"/>
                          <a:cs typeface="+mn-cs"/>
                        </a:rPr>
                        <a:t>Psychology of horror/terror/mystery/dread</a:t>
                      </a:r>
                    </a:p>
                    <a:p>
                      <a:endParaRPr lang="en-GB" sz="1600" dirty="0"/>
                    </a:p>
                  </a:txBody>
                  <a:tcPr/>
                </a:tc>
              </a:tr>
              <a:tr h="370840">
                <a:tc>
                  <a:txBody>
                    <a:bodyPr/>
                    <a:lstStyle/>
                    <a:p>
                      <a:pPr lvl="0"/>
                      <a:r>
                        <a:rPr lang="en-GB" sz="1600" kern="1200" dirty="0" smtClean="0">
                          <a:solidFill>
                            <a:schemeClr val="dk1"/>
                          </a:solidFill>
                          <a:effectLst/>
                          <a:latin typeface="+mn-lt"/>
                          <a:ea typeface="+mn-ea"/>
                          <a:cs typeface="+mn-cs"/>
                        </a:rPr>
                        <a:t>the improbable made possible. </a:t>
                      </a:r>
                    </a:p>
                    <a:p>
                      <a:endParaRPr lang="en-GB" sz="1600" dirty="0"/>
                    </a:p>
                  </a:txBody>
                  <a:tcPr/>
                </a:tc>
                <a:tc>
                  <a:txBody>
                    <a:bodyPr/>
                    <a:lstStyle/>
                    <a:p>
                      <a:pPr lvl="0"/>
                      <a:r>
                        <a:rPr lang="en-GB" sz="1600" kern="1200" dirty="0" smtClean="0">
                          <a:solidFill>
                            <a:schemeClr val="dk1"/>
                          </a:solidFill>
                          <a:effectLst/>
                          <a:latin typeface="+mn-lt"/>
                          <a:ea typeface="+mn-ea"/>
                          <a:cs typeface="+mn-cs"/>
                        </a:rPr>
                        <a:t>Omens, portents, visions</a:t>
                      </a:r>
                    </a:p>
                    <a:p>
                      <a:endParaRPr lang="en-GB" sz="1600" dirty="0"/>
                    </a:p>
                  </a:txBody>
                  <a:tcPr/>
                </a:tc>
              </a:tr>
              <a:tr h="370840">
                <a:tc>
                  <a:txBody>
                    <a:bodyPr/>
                    <a:lstStyle/>
                    <a:p>
                      <a:pPr lvl="0"/>
                      <a:r>
                        <a:rPr lang="en-GB" sz="1600" kern="1200" dirty="0" smtClean="0">
                          <a:solidFill>
                            <a:schemeClr val="dk1"/>
                          </a:solidFill>
                          <a:effectLst/>
                          <a:latin typeface="+mn-lt"/>
                          <a:ea typeface="+mn-ea"/>
                          <a:cs typeface="+mn-cs"/>
                        </a:rPr>
                        <a:t>the fiction of revolutions. Revolutions in time, space, medicine, travel, and thought</a:t>
                      </a:r>
                    </a:p>
                    <a:p>
                      <a:endParaRPr lang="en-GB" sz="1600" dirty="0"/>
                    </a:p>
                  </a:txBody>
                  <a:tcPr/>
                </a:tc>
                <a:tc>
                  <a:txBody>
                    <a:bodyPr/>
                    <a:lstStyle/>
                    <a:p>
                      <a:pPr lvl="0"/>
                      <a:r>
                        <a:rPr lang="en-GB" sz="1600" kern="1200" dirty="0" smtClean="0">
                          <a:solidFill>
                            <a:schemeClr val="dk1"/>
                          </a:solidFill>
                          <a:effectLst/>
                          <a:latin typeface="+mn-lt"/>
                          <a:ea typeface="+mn-ea"/>
                          <a:cs typeface="+mn-cs"/>
                        </a:rPr>
                        <a:t>Heightened emotion, extremes and oppositions, sublime</a:t>
                      </a:r>
                    </a:p>
                    <a:p>
                      <a:endParaRPr lang="en-GB" sz="1600" dirty="0"/>
                    </a:p>
                  </a:txBody>
                  <a:tcPr/>
                </a:tc>
              </a:tr>
              <a:tr h="370840">
                <a:tc>
                  <a:txBody>
                    <a:bodyPr/>
                    <a:lstStyle/>
                    <a:p>
                      <a:pPr lvl="0"/>
                      <a:r>
                        <a:rPr lang="en-GB" sz="1600" kern="1200" dirty="0" smtClean="0">
                          <a:solidFill>
                            <a:schemeClr val="dk1"/>
                          </a:solidFill>
                          <a:effectLst/>
                          <a:latin typeface="+mn-lt"/>
                          <a:ea typeface="+mn-ea"/>
                          <a:cs typeface="+mn-cs"/>
                        </a:rPr>
                        <a:t>concerns itself with scientific or technological change, and it usually involves matters whose importance is greater than the individual or the community; often civilization or the race itself is in danger.</a:t>
                      </a:r>
                    </a:p>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Distressed heroine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dk1"/>
                        </a:solidFill>
                        <a:effectLst/>
                        <a:latin typeface="+mn-lt"/>
                        <a:ea typeface="+mn-ea"/>
                        <a:cs typeface="+mn-cs"/>
                      </a:endParaRPr>
                    </a:p>
                    <a:p>
                      <a:endParaRPr lang="en-GB" sz="1600" dirty="0"/>
                    </a:p>
                  </a:txBody>
                  <a:tcPr/>
                </a:tc>
              </a:tr>
              <a:tr h="370840">
                <a:tc>
                  <a:txBody>
                    <a:bodyPr/>
                    <a:lstStyle/>
                    <a:p>
                      <a:pPr lvl="0"/>
                      <a:r>
                        <a:rPr lang="en-GB" sz="1600" kern="1200" dirty="0" smtClean="0">
                          <a:solidFill>
                            <a:schemeClr val="dk1"/>
                          </a:solidFill>
                          <a:effectLst/>
                          <a:latin typeface="+mn-lt"/>
                          <a:ea typeface="+mn-ea"/>
                          <a:cs typeface="+mn-cs"/>
                        </a:rPr>
                        <a:t>a literature of 'what if?' </a:t>
                      </a:r>
                    </a:p>
                    <a:p>
                      <a:endParaRPr lang="en-GB" sz="1600" dirty="0"/>
                    </a:p>
                  </a:txBody>
                  <a:tcPr/>
                </a:tc>
                <a:tc>
                  <a:txBody>
                    <a:bodyPr/>
                    <a:lstStyle/>
                    <a:p>
                      <a:pPr lvl="0"/>
                      <a:r>
                        <a:rPr lang="en-GB" sz="1600" kern="1200" dirty="0" smtClean="0">
                          <a:solidFill>
                            <a:schemeClr val="dk1"/>
                          </a:solidFill>
                          <a:effectLst/>
                          <a:latin typeface="+mn-lt"/>
                          <a:ea typeface="+mn-ea"/>
                          <a:cs typeface="+mn-cs"/>
                        </a:rPr>
                        <a:t>the themes of madness and death</a:t>
                      </a:r>
                    </a:p>
                    <a:p>
                      <a:endParaRPr lang="en-GB" sz="1600" dirty="0"/>
                    </a:p>
                  </a:txBody>
                  <a:tcPr/>
                </a:tc>
              </a:tr>
              <a:tr h="370840">
                <a:tc>
                  <a:txBody>
                    <a:bodyPr/>
                    <a:lstStyle/>
                    <a:p>
                      <a:pPr lvl="0"/>
                      <a:r>
                        <a:rPr lang="en-GB" sz="1600" kern="1200" dirty="0" smtClean="0">
                          <a:solidFill>
                            <a:schemeClr val="dk1"/>
                          </a:solidFill>
                          <a:effectLst/>
                          <a:latin typeface="+mn-lt"/>
                          <a:ea typeface="+mn-ea"/>
                          <a:cs typeface="+mn-cs"/>
                        </a:rPr>
                        <a:t>the setting differs from our own world (e.g. by the invention of new technology, through contact with aliens, by having a different history, etc.), </a:t>
                      </a:r>
                    </a:p>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Dark mysterious setting</a:t>
                      </a:r>
                    </a:p>
                    <a:p>
                      <a:endParaRPr lang="en-GB" sz="1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explanation lies in science rather than the supernatural  </a:t>
                      </a:r>
                    </a:p>
                    <a:p>
                      <a:endParaRPr lang="en-GB" sz="1600" dirty="0"/>
                    </a:p>
                  </a:txBody>
                  <a:tcPr/>
                </a:tc>
                <a:tc>
                  <a:txBody>
                    <a:bodyPr/>
                    <a:lstStyle/>
                    <a:p>
                      <a:pPr lvl="0"/>
                      <a:r>
                        <a:rPr lang="en-GB" sz="1600" kern="1200" dirty="0" smtClean="0">
                          <a:solidFill>
                            <a:schemeClr val="dk1"/>
                          </a:solidFill>
                          <a:effectLst/>
                          <a:latin typeface="+mn-lt"/>
                          <a:ea typeface="+mn-ea"/>
                          <a:cs typeface="+mn-cs"/>
                        </a:rPr>
                        <a:t>references to the supernatural</a:t>
                      </a:r>
                    </a:p>
                    <a:p>
                      <a:endParaRPr lang="en-GB" sz="1600" dirty="0" smtClean="0"/>
                    </a:p>
                    <a:p>
                      <a:endParaRPr lang="en-GB" sz="1600" dirty="0"/>
                    </a:p>
                  </a:txBody>
                  <a:tcPr/>
                </a:tc>
              </a:tr>
            </a:tbl>
          </a:graphicData>
        </a:graphic>
      </p:graphicFrame>
    </p:spTree>
    <p:extLst>
      <p:ext uri="{BB962C8B-B14F-4D97-AF65-F5344CB8AC3E}">
        <p14:creationId xmlns:p14="http://schemas.microsoft.com/office/powerpoint/2010/main" val="2646752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9853" y="1024467"/>
            <a:ext cx="10251315" cy="5825013"/>
          </a:xfrm>
          <a:prstGeom prst="rect">
            <a:avLst/>
          </a:prstGeom>
        </p:spPr>
      </p:pic>
      <p:sp>
        <p:nvSpPr>
          <p:cNvPr id="3" name="TextBox 2"/>
          <p:cNvSpPr txBox="1"/>
          <p:nvPr/>
        </p:nvSpPr>
        <p:spPr>
          <a:xfrm>
            <a:off x="1429305" y="559293"/>
            <a:ext cx="10022889" cy="369332"/>
          </a:xfrm>
          <a:prstGeom prst="rect">
            <a:avLst/>
          </a:prstGeom>
          <a:noFill/>
        </p:spPr>
        <p:txBody>
          <a:bodyPr wrap="square" rtlCol="0">
            <a:spAutoFit/>
          </a:bodyPr>
          <a:lstStyle/>
          <a:p>
            <a:r>
              <a:rPr lang="en-GB" dirty="0" smtClean="0"/>
              <a:t>What characteristics do these texts share?</a:t>
            </a:r>
            <a:endParaRPr lang="en-GB" dirty="0"/>
          </a:p>
        </p:txBody>
      </p:sp>
      <p:sp>
        <p:nvSpPr>
          <p:cNvPr id="4" name="TextBox 3"/>
          <p:cNvSpPr txBox="1"/>
          <p:nvPr/>
        </p:nvSpPr>
        <p:spPr>
          <a:xfrm>
            <a:off x="355107" y="1331650"/>
            <a:ext cx="1793289" cy="369332"/>
          </a:xfrm>
          <a:prstGeom prst="rect">
            <a:avLst/>
          </a:prstGeom>
          <a:noFill/>
        </p:spPr>
        <p:txBody>
          <a:bodyPr wrap="square" rtlCol="0">
            <a:spAutoFit/>
          </a:bodyPr>
          <a:lstStyle/>
          <a:p>
            <a:r>
              <a:rPr lang="en-GB" i="1" dirty="0" smtClean="0"/>
              <a:t>Never Let Me Go</a:t>
            </a:r>
            <a:endParaRPr lang="en-GB" i="1" dirty="0"/>
          </a:p>
        </p:txBody>
      </p:sp>
      <p:sp>
        <p:nvSpPr>
          <p:cNvPr id="5" name="TextBox 4"/>
          <p:cNvSpPr txBox="1"/>
          <p:nvPr/>
        </p:nvSpPr>
        <p:spPr>
          <a:xfrm>
            <a:off x="9299359" y="1147254"/>
            <a:ext cx="2512381" cy="369332"/>
          </a:xfrm>
          <a:prstGeom prst="rect">
            <a:avLst/>
          </a:prstGeom>
          <a:noFill/>
        </p:spPr>
        <p:txBody>
          <a:bodyPr wrap="square" rtlCol="0">
            <a:spAutoFit/>
          </a:bodyPr>
          <a:lstStyle/>
          <a:p>
            <a:r>
              <a:rPr lang="en-GB" i="1" dirty="0" smtClean="0"/>
              <a:t>Frankenstein</a:t>
            </a:r>
            <a:endParaRPr lang="en-GB" i="1" dirty="0"/>
          </a:p>
        </p:txBody>
      </p:sp>
      <p:sp>
        <p:nvSpPr>
          <p:cNvPr id="9" name="Rectangle 8"/>
          <p:cNvSpPr/>
          <p:nvPr/>
        </p:nvSpPr>
        <p:spPr>
          <a:xfrm>
            <a:off x="8561349" y="2321467"/>
            <a:ext cx="3146502" cy="369332"/>
          </a:xfrm>
          <a:prstGeom prst="rect">
            <a:avLst/>
          </a:prstGeom>
        </p:spPr>
        <p:txBody>
          <a:bodyPr wrap="none">
            <a:spAutoFit/>
          </a:bodyPr>
          <a:lstStyle/>
          <a:p>
            <a:pPr lvl="0">
              <a:defRPr/>
            </a:pPr>
            <a:r>
              <a:rPr lang="en-GB" dirty="0">
                <a:solidFill>
                  <a:srgbClr val="FF0000"/>
                </a:solidFill>
              </a:rPr>
              <a:t>the improbable made possible. </a:t>
            </a:r>
          </a:p>
        </p:txBody>
      </p:sp>
      <p:sp>
        <p:nvSpPr>
          <p:cNvPr id="10" name="Rectangle 9"/>
          <p:cNvSpPr/>
          <p:nvPr/>
        </p:nvSpPr>
        <p:spPr>
          <a:xfrm>
            <a:off x="5983556" y="3432854"/>
            <a:ext cx="3202777" cy="461665"/>
          </a:xfrm>
          <a:prstGeom prst="rect">
            <a:avLst/>
          </a:prstGeom>
        </p:spPr>
        <p:txBody>
          <a:bodyPr wrap="square">
            <a:spAutoFit/>
          </a:bodyPr>
          <a:lstStyle/>
          <a:p>
            <a:pPr lvl="0">
              <a:defRPr/>
            </a:pPr>
            <a:r>
              <a:rPr lang="en-GB" sz="1200" dirty="0">
                <a:solidFill>
                  <a:srgbClr val="FF0000"/>
                </a:solidFill>
              </a:rPr>
              <a:t>the fiction of revolutions. Revolutions in time, space, medicine, travel, and thought</a:t>
            </a:r>
          </a:p>
        </p:txBody>
      </p:sp>
      <p:sp>
        <p:nvSpPr>
          <p:cNvPr id="11" name="Rectangle 10"/>
          <p:cNvSpPr/>
          <p:nvPr/>
        </p:nvSpPr>
        <p:spPr>
          <a:xfrm>
            <a:off x="8628899" y="4899867"/>
            <a:ext cx="1990866" cy="307777"/>
          </a:xfrm>
          <a:prstGeom prst="rect">
            <a:avLst/>
          </a:prstGeom>
        </p:spPr>
        <p:txBody>
          <a:bodyPr wrap="none">
            <a:spAutoFit/>
          </a:bodyPr>
          <a:lstStyle/>
          <a:p>
            <a:pPr lvl="0">
              <a:defRPr/>
            </a:pPr>
            <a:r>
              <a:rPr lang="en-GB" sz="1400" dirty="0"/>
              <a:t>Omens, portents, visions</a:t>
            </a:r>
          </a:p>
        </p:txBody>
      </p:sp>
      <p:sp>
        <p:nvSpPr>
          <p:cNvPr id="12" name="Rectangle 11"/>
          <p:cNvSpPr/>
          <p:nvPr/>
        </p:nvSpPr>
        <p:spPr>
          <a:xfrm>
            <a:off x="8727051" y="4039282"/>
            <a:ext cx="3785428" cy="738664"/>
          </a:xfrm>
          <a:prstGeom prst="rect">
            <a:avLst/>
          </a:prstGeom>
        </p:spPr>
        <p:txBody>
          <a:bodyPr wrap="square">
            <a:spAutoFit/>
          </a:bodyPr>
          <a:lstStyle/>
          <a:p>
            <a:pPr lvl="0">
              <a:defRPr/>
            </a:pPr>
            <a:r>
              <a:rPr lang="en-GB" sz="1400" dirty="0">
                <a:solidFill>
                  <a:srgbClr val="FF0000"/>
                </a:solidFill>
              </a:rPr>
              <a:t>Represents an effect of technology, as a disturbance in the natural order, that has not yet been experienced</a:t>
            </a:r>
          </a:p>
        </p:txBody>
      </p:sp>
      <p:sp>
        <p:nvSpPr>
          <p:cNvPr id="13" name="Rectangle 12"/>
          <p:cNvSpPr/>
          <p:nvPr/>
        </p:nvSpPr>
        <p:spPr>
          <a:xfrm>
            <a:off x="6192256" y="2463908"/>
            <a:ext cx="1787295" cy="738664"/>
          </a:xfrm>
          <a:prstGeom prst="rect">
            <a:avLst/>
          </a:prstGeom>
        </p:spPr>
        <p:txBody>
          <a:bodyPr wrap="square">
            <a:spAutoFit/>
          </a:bodyPr>
          <a:lstStyle/>
          <a:p>
            <a:pPr lvl="0">
              <a:defRPr/>
            </a:pPr>
            <a:r>
              <a:rPr lang="en-GB" sz="1400" dirty="0"/>
              <a:t>Heightened emotion, extremes and oppositions, sublime</a:t>
            </a:r>
          </a:p>
        </p:txBody>
      </p:sp>
      <p:sp>
        <p:nvSpPr>
          <p:cNvPr id="14" name="Rectangle 13"/>
          <p:cNvSpPr/>
          <p:nvPr/>
        </p:nvSpPr>
        <p:spPr>
          <a:xfrm>
            <a:off x="5513349" y="5309657"/>
            <a:ext cx="2978718" cy="1384995"/>
          </a:xfrm>
          <a:prstGeom prst="rect">
            <a:avLst/>
          </a:prstGeom>
        </p:spPr>
        <p:txBody>
          <a:bodyPr wrap="square">
            <a:spAutoFit/>
          </a:bodyPr>
          <a:lstStyle/>
          <a:p>
            <a:pPr lvl="0">
              <a:defRPr/>
            </a:pPr>
            <a:r>
              <a:rPr lang="en-GB" sz="1400" dirty="0">
                <a:solidFill>
                  <a:srgbClr val="FF0000"/>
                </a:solidFill>
              </a:rPr>
              <a:t>concerns itself with scientific or technological change, and it usually involves matters whose importance is greater than the individual or the community; often civilization or the race itself is in danger.</a:t>
            </a:r>
          </a:p>
        </p:txBody>
      </p:sp>
      <p:sp>
        <p:nvSpPr>
          <p:cNvPr id="15" name="Rectangle 14"/>
          <p:cNvSpPr/>
          <p:nvPr/>
        </p:nvSpPr>
        <p:spPr>
          <a:xfrm>
            <a:off x="8233311" y="1844731"/>
            <a:ext cx="1932260" cy="369332"/>
          </a:xfrm>
          <a:prstGeom prst="rect">
            <a:avLst/>
          </a:prstGeom>
        </p:spPr>
        <p:txBody>
          <a:bodyPr wrap="none">
            <a:spAutoFit/>
          </a:bodyPr>
          <a:lstStyle/>
          <a:p>
            <a:pPr lvl="0">
              <a:defRPr/>
            </a:pPr>
            <a:r>
              <a:rPr lang="en-GB" dirty="0"/>
              <a:t>Distressed heroine</a:t>
            </a:r>
          </a:p>
        </p:txBody>
      </p:sp>
      <p:sp>
        <p:nvSpPr>
          <p:cNvPr id="16" name="Rectangle 15"/>
          <p:cNvSpPr/>
          <p:nvPr/>
        </p:nvSpPr>
        <p:spPr>
          <a:xfrm>
            <a:off x="507748" y="4939261"/>
            <a:ext cx="2428806" cy="369332"/>
          </a:xfrm>
          <a:prstGeom prst="rect">
            <a:avLst/>
          </a:prstGeom>
        </p:spPr>
        <p:txBody>
          <a:bodyPr wrap="none">
            <a:spAutoFit/>
          </a:bodyPr>
          <a:lstStyle/>
          <a:p>
            <a:pPr lvl="0">
              <a:defRPr/>
            </a:pPr>
            <a:r>
              <a:rPr lang="en-GB" dirty="0">
                <a:solidFill>
                  <a:srgbClr val="FF0000"/>
                </a:solidFill>
              </a:rPr>
              <a:t>a literature of 'what if?' </a:t>
            </a:r>
          </a:p>
        </p:txBody>
      </p:sp>
      <p:sp>
        <p:nvSpPr>
          <p:cNvPr id="17" name="Rectangle 16"/>
          <p:cNvSpPr/>
          <p:nvPr/>
        </p:nvSpPr>
        <p:spPr>
          <a:xfrm>
            <a:off x="4881597" y="1384493"/>
            <a:ext cx="2027203" cy="646331"/>
          </a:xfrm>
          <a:prstGeom prst="rect">
            <a:avLst/>
          </a:prstGeom>
        </p:spPr>
        <p:txBody>
          <a:bodyPr wrap="square">
            <a:spAutoFit/>
          </a:bodyPr>
          <a:lstStyle/>
          <a:p>
            <a:pPr lvl="0">
              <a:defRPr/>
            </a:pPr>
            <a:r>
              <a:rPr lang="en-GB" dirty="0"/>
              <a:t>references to the supernatural</a:t>
            </a:r>
          </a:p>
        </p:txBody>
      </p:sp>
      <p:sp>
        <p:nvSpPr>
          <p:cNvPr id="18" name="Rectangle 17"/>
          <p:cNvSpPr/>
          <p:nvPr/>
        </p:nvSpPr>
        <p:spPr>
          <a:xfrm>
            <a:off x="4386193" y="4642012"/>
            <a:ext cx="1906676" cy="307777"/>
          </a:xfrm>
          <a:prstGeom prst="rect">
            <a:avLst/>
          </a:prstGeom>
        </p:spPr>
        <p:txBody>
          <a:bodyPr wrap="none">
            <a:spAutoFit/>
          </a:bodyPr>
          <a:lstStyle/>
          <a:p>
            <a:pPr lvl="0">
              <a:defRPr/>
            </a:pPr>
            <a:r>
              <a:rPr lang="en-GB" sz="1400" dirty="0"/>
              <a:t>Dark mysterious setting</a:t>
            </a:r>
          </a:p>
        </p:txBody>
      </p:sp>
      <p:sp>
        <p:nvSpPr>
          <p:cNvPr id="19" name="Rectangle 18"/>
          <p:cNvSpPr/>
          <p:nvPr/>
        </p:nvSpPr>
        <p:spPr>
          <a:xfrm>
            <a:off x="445162" y="1746728"/>
            <a:ext cx="2196438" cy="923330"/>
          </a:xfrm>
          <a:prstGeom prst="rect">
            <a:avLst/>
          </a:prstGeom>
        </p:spPr>
        <p:txBody>
          <a:bodyPr wrap="square">
            <a:spAutoFit/>
          </a:bodyPr>
          <a:lstStyle/>
          <a:p>
            <a:pPr lvl="0">
              <a:defRPr/>
            </a:pPr>
            <a:r>
              <a:rPr lang="en-GB" dirty="0">
                <a:solidFill>
                  <a:srgbClr val="FF0000"/>
                </a:solidFill>
              </a:rPr>
              <a:t>explanation lies in science rather than the supernatural  </a:t>
            </a:r>
          </a:p>
        </p:txBody>
      </p:sp>
      <p:sp>
        <p:nvSpPr>
          <p:cNvPr id="20" name="Rectangle 19"/>
          <p:cNvSpPr/>
          <p:nvPr/>
        </p:nvSpPr>
        <p:spPr>
          <a:xfrm>
            <a:off x="100627" y="3632592"/>
            <a:ext cx="2447840" cy="1015663"/>
          </a:xfrm>
          <a:prstGeom prst="rect">
            <a:avLst/>
          </a:prstGeom>
        </p:spPr>
        <p:txBody>
          <a:bodyPr wrap="square">
            <a:spAutoFit/>
          </a:bodyPr>
          <a:lstStyle/>
          <a:p>
            <a:pPr lvl="0">
              <a:defRPr/>
            </a:pPr>
            <a:r>
              <a:rPr lang="en-GB" sz="1200" dirty="0">
                <a:solidFill>
                  <a:srgbClr val="FF0000"/>
                </a:solidFill>
              </a:rPr>
              <a:t>the setting differs from our own world (e.g. by the invention of new technology, through contact with aliens, by having a different history, etc.), </a:t>
            </a:r>
          </a:p>
        </p:txBody>
      </p:sp>
      <p:sp>
        <p:nvSpPr>
          <p:cNvPr id="21" name="Rectangle 20"/>
          <p:cNvSpPr/>
          <p:nvPr/>
        </p:nvSpPr>
        <p:spPr>
          <a:xfrm>
            <a:off x="355107" y="2749497"/>
            <a:ext cx="3444661" cy="369332"/>
          </a:xfrm>
          <a:prstGeom prst="rect">
            <a:avLst/>
          </a:prstGeom>
        </p:spPr>
        <p:txBody>
          <a:bodyPr wrap="none">
            <a:spAutoFit/>
          </a:bodyPr>
          <a:lstStyle/>
          <a:p>
            <a:r>
              <a:rPr lang="en-GB" dirty="0" smtClean="0"/>
              <a:t>the themes of madness and  death</a:t>
            </a:r>
            <a:endParaRPr lang="en-GB" dirty="0"/>
          </a:p>
        </p:txBody>
      </p:sp>
    </p:spTree>
    <p:extLst>
      <p:ext uri="{BB962C8B-B14F-4D97-AF65-F5344CB8AC3E}">
        <p14:creationId xmlns:p14="http://schemas.microsoft.com/office/powerpoint/2010/main" val="3143658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Conclusion</a:t>
            </a:r>
            <a:r>
              <a:rPr lang="en-GB" smtClean="0"/>
              <a:t>:  blending </a:t>
            </a:r>
            <a:r>
              <a:rPr lang="en-GB" dirty="0"/>
              <a:t>of science fiction and gothic</a:t>
            </a:r>
            <a:br>
              <a:rPr lang="en-GB" dirty="0"/>
            </a:br>
            <a:endParaRPr lang="en-GB" dirty="0"/>
          </a:p>
        </p:txBody>
      </p:sp>
      <p:sp>
        <p:nvSpPr>
          <p:cNvPr id="3" name="Content Placeholder 2"/>
          <p:cNvSpPr>
            <a:spLocks noGrp="1"/>
          </p:cNvSpPr>
          <p:nvPr>
            <p:ph idx="1"/>
          </p:nvPr>
        </p:nvSpPr>
        <p:spPr/>
        <p:txBody>
          <a:bodyPr/>
          <a:lstStyle/>
          <a:p>
            <a:r>
              <a:rPr lang="en-GB" dirty="0" smtClean="0"/>
              <a:t>The element of “what if?” in both:  the exploration of a disruption of the natural order</a:t>
            </a:r>
          </a:p>
          <a:p>
            <a:r>
              <a:rPr lang="en-GB" dirty="0" smtClean="0"/>
              <a:t>Some of the settings are different from our own:  to distance the reader from his/her own society, perhaps, and therefore enable the reader to judge more objectively</a:t>
            </a:r>
          </a:p>
          <a:p>
            <a:r>
              <a:rPr lang="en-GB" dirty="0" smtClean="0"/>
              <a:t>The improbable made possible:  both texts juxtapose a recognisable world (the domestic/Norfolk) with the strange (recovery centres/creation of creature) – a warning? </a:t>
            </a:r>
          </a:p>
          <a:p>
            <a:endParaRPr lang="en-GB" dirty="0"/>
          </a:p>
        </p:txBody>
      </p:sp>
    </p:spTree>
    <p:extLst>
      <p:ext uri="{BB962C8B-B14F-4D97-AF65-F5344CB8AC3E}">
        <p14:creationId xmlns:p14="http://schemas.microsoft.com/office/powerpoint/2010/main" val="4145053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Gothic Science Fiction?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Combines the Gothic genre with an investigation into the transgressions of scientific inquiry. </a:t>
            </a:r>
          </a:p>
          <a:p>
            <a:r>
              <a:rPr lang="en-GB" dirty="0" smtClean="0"/>
              <a:t>Not just a story about ghosts or monsters, but rather an insight into the consequences of technological or scientific research. </a:t>
            </a:r>
          </a:p>
          <a:p>
            <a:r>
              <a:rPr lang="en-GB" dirty="0" smtClean="0"/>
              <a:t>A morally irresponsible science with dire costs is the basis of a vast number of science fiction novels. </a:t>
            </a:r>
          </a:p>
          <a:p>
            <a:r>
              <a:rPr lang="en-GB" dirty="0" smtClean="0"/>
              <a:t>The focus of Mary Shelley’s insight into scientific overreaching is that the yearning for knowledge, even when expressed through a scientist leads only to tragedy and breaches boundaries that are forbidden and better left untouched. Science, steeped in the Romantic need to transcend society, when seen in the harsh reality that Shelley invokes, fails to bring any good into the world, or to add enlightenment.</a:t>
            </a:r>
            <a:endParaRPr lang="en-GB" dirty="0"/>
          </a:p>
        </p:txBody>
      </p:sp>
    </p:spTree>
    <p:extLst>
      <p:ext uri="{BB962C8B-B14F-4D97-AF65-F5344CB8AC3E}">
        <p14:creationId xmlns:p14="http://schemas.microsoft.com/office/powerpoint/2010/main" val="3035959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AutoShape 2" descr="https://ukc-powerpoint.officeapps.live.com/pods/GetClipboardImage.ashx?Id=61d59c70-37fc-41d7-b251-ee1c44b5c5d0&amp;DC=GUK1&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61d59c70-37fc-41d7-b251-ee1c44b5c5d0&amp;DC=GUK1&amp;wdoverrides=GetClipboardImageEnabled:true"/>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0" y="306337"/>
            <a:ext cx="12192000" cy="6245326"/>
          </a:xfrm>
          <a:prstGeom prst="rect">
            <a:avLst/>
          </a:prstGeom>
        </p:spPr>
      </p:pic>
    </p:spTree>
    <p:extLst>
      <p:ext uri="{BB962C8B-B14F-4D97-AF65-F5344CB8AC3E}">
        <p14:creationId xmlns:p14="http://schemas.microsoft.com/office/powerpoint/2010/main" val="279507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99128"/>
            <a:ext cx="12192000" cy="6459744"/>
          </a:xfrm>
          <a:prstGeom prst="rect">
            <a:avLst/>
          </a:prstGeom>
        </p:spPr>
      </p:pic>
    </p:spTree>
    <p:extLst>
      <p:ext uri="{BB962C8B-B14F-4D97-AF65-F5344CB8AC3E}">
        <p14:creationId xmlns:p14="http://schemas.microsoft.com/office/powerpoint/2010/main" val="151620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50468-12BC-5041-8DCD-F52EB30ED887}"/>
              </a:ext>
            </a:extLst>
          </p:cNvPr>
          <p:cNvSpPr>
            <a:spLocks noGrp="1"/>
          </p:cNvSpPr>
          <p:nvPr>
            <p:ph type="ctrTitle"/>
          </p:nvPr>
        </p:nvSpPr>
        <p:spPr/>
        <p:txBody>
          <a:bodyPr/>
          <a:lstStyle/>
          <a:p>
            <a:r>
              <a:rPr lang="en-GB"/>
              <a:t>Chapter summary</a:t>
            </a:r>
            <a:br>
              <a:rPr lang="en-GB"/>
            </a:br>
            <a:r>
              <a:rPr lang="en-GB" sz="4800"/>
              <a:t>-volume 2 CHAPTER VII-</a:t>
            </a:r>
            <a:endParaRPr lang="en-US" sz="6600"/>
          </a:p>
        </p:txBody>
      </p:sp>
      <p:sp>
        <p:nvSpPr>
          <p:cNvPr id="3" name="Subtitle 2">
            <a:extLst>
              <a:ext uri="{FF2B5EF4-FFF2-40B4-BE49-F238E27FC236}">
                <a16:creationId xmlns="" xmlns:a16="http://schemas.microsoft.com/office/drawing/2014/main" id="{89564466-EDDE-9043-A5F1-EED26FECA844}"/>
              </a:ext>
            </a:extLst>
          </p:cNvPr>
          <p:cNvSpPr>
            <a:spLocks noGrp="1"/>
          </p:cNvSpPr>
          <p:nvPr>
            <p:ph type="subTitle" idx="1"/>
          </p:nvPr>
        </p:nvSpPr>
        <p:spPr/>
        <p:txBody>
          <a:bodyPr/>
          <a:lstStyle/>
          <a:p>
            <a:r>
              <a:rPr lang="en-GB"/>
              <a:t>Ella, </a:t>
            </a:r>
            <a:r>
              <a:rPr lang="en-GB" err="1"/>
              <a:t>ellie</a:t>
            </a:r>
            <a:r>
              <a:rPr lang="en-GB"/>
              <a:t>, </a:t>
            </a:r>
            <a:r>
              <a:rPr lang="en-GB" err="1"/>
              <a:t>darcy</a:t>
            </a:r>
            <a:r>
              <a:rPr lang="en-GB"/>
              <a:t> and </a:t>
            </a:r>
            <a:r>
              <a:rPr lang="en-GB" err="1"/>
              <a:t>sabs</a:t>
            </a:r>
            <a:r>
              <a:rPr lang="en-GB"/>
              <a:t> </a:t>
            </a:r>
            <a:endParaRPr lang="en-US"/>
          </a:p>
        </p:txBody>
      </p:sp>
    </p:spTree>
    <p:extLst>
      <p:ext uri="{BB962C8B-B14F-4D97-AF65-F5344CB8AC3E}">
        <p14:creationId xmlns:p14="http://schemas.microsoft.com/office/powerpoint/2010/main" val="116878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FA5FB2-84AC-824D-918E-A69860D1E4F2}"/>
              </a:ext>
            </a:extLst>
          </p:cNvPr>
          <p:cNvSpPr>
            <a:spLocks noGrp="1"/>
          </p:cNvSpPr>
          <p:nvPr>
            <p:ph idx="1"/>
          </p:nvPr>
        </p:nvSpPr>
        <p:spPr>
          <a:xfrm>
            <a:off x="871269" y="683713"/>
            <a:ext cx="11067690" cy="5982419"/>
          </a:xfrm>
        </p:spPr>
        <p:txBody>
          <a:bodyPr vert="horz" lIns="91440" tIns="45720" rIns="91440" bIns="45720" rtlCol="0" anchor="t">
            <a:normAutofit/>
          </a:bodyPr>
          <a:lstStyle/>
          <a:p>
            <a:pPr marL="383540" indent="-383540"/>
            <a:r>
              <a:rPr lang="en-GB" sz="1600" dirty="0">
                <a:solidFill>
                  <a:srgbClr val="333333"/>
                </a:solidFill>
                <a:latin typeface="Open Sans"/>
              </a:rPr>
              <a:t>While foraging for wood in the forest one evening, the creature stumbles across an abandoned leather satchel containing a few books.</a:t>
            </a:r>
          </a:p>
          <a:p>
            <a:pPr marL="383540" indent="-383540"/>
            <a:r>
              <a:rPr lang="en-GB" sz="1600" b="0" i="0" u="none" strike="noStrike" dirty="0">
                <a:solidFill>
                  <a:srgbClr val="333333"/>
                </a:solidFill>
                <a:effectLst/>
                <a:latin typeface="Open Sans"/>
              </a:rPr>
              <a:t>The creature finds and reads three books: Milton's </a:t>
            </a:r>
            <a:r>
              <a:rPr lang="en-GB" sz="1600" b="0" i="1" u="none" strike="noStrike" dirty="0">
                <a:solidFill>
                  <a:srgbClr val="333333"/>
                </a:solidFill>
                <a:effectLst/>
                <a:latin typeface="Open Sans"/>
              </a:rPr>
              <a:t>Paradise Lost, Plutarch's Lives </a:t>
            </a:r>
            <a:r>
              <a:rPr lang="en-GB" sz="1600" b="0" i="0" u="none" strike="noStrike" dirty="0">
                <a:solidFill>
                  <a:srgbClr val="333333"/>
                </a:solidFill>
                <a:effectLst/>
                <a:latin typeface="Open Sans"/>
              </a:rPr>
              <a:t>and Goethe's </a:t>
            </a:r>
            <a:r>
              <a:rPr lang="en-GB" sz="1600" b="0" i="1" u="none" strike="noStrike" dirty="0">
                <a:solidFill>
                  <a:srgbClr val="333333"/>
                </a:solidFill>
                <a:effectLst/>
                <a:latin typeface="Open Sans"/>
              </a:rPr>
              <a:t>The Sorrows of Young </a:t>
            </a:r>
            <a:r>
              <a:rPr lang="en-GB" sz="1600" b="0" i="1" u="none" strike="noStrike" dirty="0" err="1">
                <a:solidFill>
                  <a:srgbClr val="333333"/>
                </a:solidFill>
                <a:effectLst/>
                <a:latin typeface="Open Sans"/>
              </a:rPr>
              <a:t>Werther</a:t>
            </a:r>
            <a:r>
              <a:rPr lang="en-GB" sz="1600" b="0" i="0" u="none" strike="noStrike" dirty="0">
                <a:solidFill>
                  <a:srgbClr val="333333"/>
                </a:solidFill>
                <a:effectLst/>
                <a:latin typeface="Open Sans"/>
              </a:rPr>
              <a:t>; </a:t>
            </a:r>
            <a:r>
              <a:rPr lang="en-GB" sz="1600" dirty="0">
                <a:solidFill>
                  <a:srgbClr val="333333"/>
                </a:solidFill>
                <a:latin typeface="Open Sans"/>
              </a:rPr>
              <a:t>unaware that the books are fictional, he reads it as history and relates it to his own situation. Now being able to read, the creature reads </a:t>
            </a:r>
            <a:r>
              <a:rPr lang="en-GB" sz="1600" dirty="0" smtClean="0">
                <a:solidFill>
                  <a:srgbClr val="333333"/>
                </a:solidFill>
                <a:latin typeface="Open Sans"/>
              </a:rPr>
              <a:t>Victor's</a:t>
            </a:r>
            <a:r>
              <a:rPr lang="en-GB" sz="1600" b="0" i="0" u="none" strike="noStrike" dirty="0" smtClean="0">
                <a:solidFill>
                  <a:srgbClr val="333333"/>
                </a:solidFill>
                <a:effectLst/>
                <a:latin typeface="Open Sans"/>
              </a:rPr>
              <a:t> </a:t>
            </a:r>
            <a:r>
              <a:rPr lang="en-GB" sz="1600" b="0" i="0" u="none" strike="noStrike" dirty="0">
                <a:solidFill>
                  <a:srgbClr val="333333"/>
                </a:solidFill>
                <a:effectLst/>
                <a:latin typeface="Open Sans"/>
              </a:rPr>
              <a:t>journal of the months leading up to his creation.</a:t>
            </a:r>
            <a:endParaRPr lang="en-GB" sz="1600" dirty="0"/>
          </a:p>
          <a:p>
            <a:pPr marL="383540" indent="-383540"/>
            <a:r>
              <a:rPr lang="en-GB" sz="1600" dirty="0" smtClean="0">
                <a:solidFill>
                  <a:srgbClr val="333333"/>
                </a:solidFill>
                <a:latin typeface="Open Sans"/>
              </a:rPr>
              <a:t>Victor's </a:t>
            </a:r>
            <a:r>
              <a:rPr lang="en-GB" sz="1600" dirty="0">
                <a:solidFill>
                  <a:srgbClr val="333333"/>
                </a:solidFill>
                <a:latin typeface="Open Sans"/>
              </a:rPr>
              <a:t>description of the </a:t>
            </a:r>
            <a:r>
              <a:rPr lang="en-GB" sz="1600" dirty="0" smtClean="0">
                <a:solidFill>
                  <a:srgbClr val="333333"/>
                </a:solidFill>
                <a:latin typeface="Open Sans"/>
              </a:rPr>
              <a:t>creature's </a:t>
            </a:r>
            <a:r>
              <a:rPr lang="en-GB" sz="1600" dirty="0">
                <a:solidFill>
                  <a:srgbClr val="333333"/>
                </a:solidFill>
                <a:latin typeface="Open Sans"/>
              </a:rPr>
              <a:t>appearance</a:t>
            </a:r>
            <a:r>
              <a:rPr lang="en-GB" sz="1600" b="0" i="0" u="none" strike="noStrike" dirty="0">
                <a:solidFill>
                  <a:srgbClr val="333333"/>
                </a:solidFill>
                <a:effectLst/>
                <a:latin typeface="Open Sans"/>
              </a:rPr>
              <a:t> increases his sense of loneliness and self-disgust,</a:t>
            </a:r>
            <a:r>
              <a:rPr lang="en-GB" sz="1600" dirty="0">
                <a:solidFill>
                  <a:srgbClr val="333333"/>
                </a:solidFill>
                <a:latin typeface="Open Sans"/>
              </a:rPr>
              <a:t> but with</a:t>
            </a:r>
            <a:r>
              <a:rPr lang="en-GB" sz="1600" b="0" i="0" u="none" strike="noStrike" dirty="0">
                <a:solidFill>
                  <a:srgbClr val="333333"/>
                </a:solidFill>
                <a:effectLst/>
                <a:latin typeface="Open Sans"/>
              </a:rPr>
              <a:t> </a:t>
            </a:r>
            <a:r>
              <a:rPr lang="en-GB" sz="1600" dirty="0">
                <a:solidFill>
                  <a:srgbClr val="333333"/>
                </a:solidFill>
                <a:latin typeface="Open Sans"/>
              </a:rPr>
              <a:t>his newfound eloquence he </a:t>
            </a:r>
            <a:r>
              <a:rPr lang="en-GB" sz="1600" b="0" i="0" u="none" strike="noStrike" dirty="0">
                <a:solidFill>
                  <a:srgbClr val="333333"/>
                </a:solidFill>
                <a:effectLst/>
                <a:latin typeface="Open Sans"/>
              </a:rPr>
              <a:t>introduces himself to old De </a:t>
            </a:r>
            <a:r>
              <a:rPr lang="en-GB" sz="1600" b="0" i="0" u="none" strike="noStrike" dirty="0" err="1">
                <a:solidFill>
                  <a:srgbClr val="333333"/>
                </a:solidFill>
                <a:effectLst/>
                <a:latin typeface="Open Sans"/>
              </a:rPr>
              <a:t>Lacey</a:t>
            </a:r>
            <a:r>
              <a:rPr lang="en-GB" sz="1600" b="0" i="0" u="none" strike="noStrike" dirty="0">
                <a:solidFill>
                  <a:srgbClr val="333333"/>
                </a:solidFill>
                <a:effectLst/>
                <a:latin typeface="Open Sans"/>
              </a:rPr>
              <a:t>, whose blindness protects him from being immediately repelled by the creature's appearance. They begin to talk, but when Agatha, Felix and </a:t>
            </a:r>
            <a:r>
              <a:rPr lang="en-GB" sz="1600" b="0" i="0" u="none" strike="noStrike" dirty="0" err="1">
                <a:solidFill>
                  <a:srgbClr val="333333"/>
                </a:solidFill>
                <a:effectLst/>
                <a:latin typeface="Open Sans"/>
              </a:rPr>
              <a:t>Safie</a:t>
            </a:r>
            <a:r>
              <a:rPr lang="en-GB" sz="1600" b="0" i="0" u="none" strike="noStrike" dirty="0">
                <a:solidFill>
                  <a:srgbClr val="333333"/>
                </a:solidFill>
                <a:effectLst/>
                <a:latin typeface="Open Sans"/>
              </a:rPr>
              <a:t> return, the creature is forced to flee.</a:t>
            </a:r>
          </a:p>
          <a:p>
            <a:pPr marL="0" indent="0">
              <a:buNone/>
            </a:pPr>
            <a:r>
              <a:rPr lang="en-GB" sz="3000" dirty="0">
                <a:solidFill>
                  <a:srgbClr val="333333"/>
                </a:solidFill>
                <a:latin typeface="Franklin Gothic Book"/>
              </a:rPr>
              <a:t>KEY FEATURES OF THE CHAPTER</a:t>
            </a:r>
            <a:endParaRPr lang="en-GB" sz="3000" b="0" i="0" u="none" strike="noStrike" dirty="0">
              <a:solidFill>
                <a:srgbClr val="333333"/>
              </a:solidFill>
              <a:effectLst/>
              <a:latin typeface="Franklin Gothic Book"/>
            </a:endParaRPr>
          </a:p>
          <a:p>
            <a:pPr marL="285750" indent="-285750"/>
            <a:r>
              <a:rPr lang="en-GB" sz="1600" dirty="0">
                <a:solidFill>
                  <a:srgbClr val="333333"/>
                </a:solidFill>
                <a:latin typeface="Open sans"/>
              </a:rPr>
              <a:t>The creature is advancing psychologically, now being able to read and speak fluently just like the </a:t>
            </a:r>
            <a:r>
              <a:rPr lang="en-GB" sz="1600" dirty="0" smtClean="0">
                <a:solidFill>
                  <a:srgbClr val="333333"/>
                </a:solidFill>
                <a:latin typeface="Open sans"/>
              </a:rPr>
              <a:t>cottagers</a:t>
            </a:r>
            <a:r>
              <a:rPr lang="en-GB" sz="1600" dirty="0">
                <a:solidFill>
                  <a:srgbClr val="333333"/>
                </a:solidFill>
                <a:latin typeface="Open sans"/>
              </a:rPr>
              <a:t>.</a:t>
            </a:r>
          </a:p>
          <a:p>
            <a:pPr marL="285750" indent="-285750"/>
            <a:r>
              <a:rPr lang="en-GB" sz="1600" dirty="0">
                <a:solidFill>
                  <a:srgbClr val="333333"/>
                </a:solidFill>
                <a:latin typeface="Open sans"/>
              </a:rPr>
              <a:t>He is starting to grasp human relations and interactions, having profiled each </a:t>
            </a:r>
            <a:r>
              <a:rPr lang="en-GB" sz="1600" dirty="0" smtClean="0">
                <a:solidFill>
                  <a:srgbClr val="333333"/>
                </a:solidFill>
                <a:latin typeface="Open sans"/>
              </a:rPr>
              <a:t>cottager </a:t>
            </a:r>
            <a:r>
              <a:rPr lang="en-GB" sz="1600" dirty="0">
                <a:solidFill>
                  <a:srgbClr val="333333"/>
                </a:solidFill>
                <a:latin typeface="Open sans"/>
              </a:rPr>
              <a:t>in the previous chapter and now analysing and planning to approach one of them.</a:t>
            </a:r>
          </a:p>
          <a:p>
            <a:pPr marL="285750" indent="-285750"/>
            <a:r>
              <a:rPr lang="en-GB" sz="1600" dirty="0">
                <a:solidFill>
                  <a:srgbClr val="333333"/>
                </a:solidFill>
                <a:latin typeface="Open sans"/>
              </a:rPr>
              <a:t>Establishes that his appearance is vastly different to a normal human, so opts to try and talk to the blind member of the family </a:t>
            </a:r>
            <a:r>
              <a:rPr lang="en-GB" sz="1600" dirty="0" smtClean="0">
                <a:solidFill>
                  <a:srgbClr val="333333"/>
                </a:solidFill>
                <a:latin typeface="Open sans"/>
              </a:rPr>
              <a:t>(</a:t>
            </a:r>
            <a:r>
              <a:rPr lang="en-GB" sz="1600" dirty="0">
                <a:solidFill>
                  <a:srgbClr val="333333"/>
                </a:solidFill>
                <a:latin typeface="Open sans"/>
              </a:rPr>
              <a:t>D</a:t>
            </a:r>
            <a:r>
              <a:rPr lang="en-GB" sz="1600" dirty="0" smtClean="0">
                <a:solidFill>
                  <a:srgbClr val="333333"/>
                </a:solidFill>
                <a:latin typeface="Open sans"/>
              </a:rPr>
              <a:t>e </a:t>
            </a:r>
            <a:r>
              <a:rPr lang="en-GB" sz="1600" dirty="0" err="1">
                <a:solidFill>
                  <a:srgbClr val="333333"/>
                </a:solidFill>
                <a:latin typeface="Open sans"/>
              </a:rPr>
              <a:t>L</a:t>
            </a:r>
            <a:r>
              <a:rPr lang="en-GB" sz="1600" dirty="0" err="1" smtClean="0">
                <a:solidFill>
                  <a:srgbClr val="333333"/>
                </a:solidFill>
                <a:latin typeface="Open sans"/>
              </a:rPr>
              <a:t>acey</a:t>
            </a:r>
            <a:r>
              <a:rPr lang="en-GB" sz="1600" dirty="0" smtClean="0">
                <a:solidFill>
                  <a:srgbClr val="333333"/>
                </a:solidFill>
                <a:latin typeface="Open sans"/>
              </a:rPr>
              <a:t> </a:t>
            </a:r>
            <a:r>
              <a:rPr lang="en-GB" sz="1600" dirty="0">
                <a:solidFill>
                  <a:srgbClr val="333333"/>
                </a:solidFill>
                <a:latin typeface="Open sans"/>
              </a:rPr>
              <a:t>) as his appearance will not be the first impression.</a:t>
            </a:r>
          </a:p>
          <a:p>
            <a:pPr marL="285750" indent="-285750"/>
            <a:r>
              <a:rPr lang="en-GB" sz="1600" dirty="0">
                <a:solidFill>
                  <a:srgbClr val="333333"/>
                </a:solidFill>
                <a:latin typeface="Open sans"/>
              </a:rPr>
              <a:t>Has first 'normal' encounter and conversation with </a:t>
            </a:r>
            <a:r>
              <a:rPr lang="en-GB" sz="1600" dirty="0" smtClean="0">
                <a:solidFill>
                  <a:srgbClr val="333333"/>
                </a:solidFill>
                <a:latin typeface="Open sans"/>
              </a:rPr>
              <a:t>De </a:t>
            </a:r>
            <a:r>
              <a:rPr lang="en-GB" sz="1600" dirty="0" err="1">
                <a:solidFill>
                  <a:srgbClr val="333333"/>
                </a:solidFill>
                <a:latin typeface="Open sans"/>
              </a:rPr>
              <a:t>L</a:t>
            </a:r>
            <a:r>
              <a:rPr lang="en-GB" sz="1600" dirty="0" err="1" smtClean="0">
                <a:solidFill>
                  <a:srgbClr val="333333"/>
                </a:solidFill>
                <a:latin typeface="Open sans"/>
              </a:rPr>
              <a:t>acey</a:t>
            </a:r>
            <a:r>
              <a:rPr lang="en-GB" sz="1600" dirty="0" smtClean="0">
                <a:solidFill>
                  <a:srgbClr val="333333"/>
                </a:solidFill>
                <a:latin typeface="Open sans"/>
              </a:rPr>
              <a:t> </a:t>
            </a:r>
            <a:r>
              <a:rPr lang="en-GB" sz="1600" dirty="0">
                <a:solidFill>
                  <a:srgbClr val="333333"/>
                </a:solidFill>
                <a:latin typeface="Open sans"/>
              </a:rPr>
              <a:t>before being caught and told to leave by F</a:t>
            </a:r>
            <a:r>
              <a:rPr lang="en-GB" sz="1600" dirty="0" smtClean="0">
                <a:solidFill>
                  <a:srgbClr val="333333"/>
                </a:solidFill>
                <a:latin typeface="Open sans"/>
              </a:rPr>
              <a:t>elix</a:t>
            </a:r>
            <a:r>
              <a:rPr lang="en-GB" sz="1600" dirty="0">
                <a:solidFill>
                  <a:srgbClr val="333333"/>
                </a:solidFill>
                <a:latin typeface="Open sans"/>
              </a:rPr>
              <a:t>.</a:t>
            </a:r>
          </a:p>
          <a:p>
            <a:pPr marL="285750" indent="-285750"/>
            <a:r>
              <a:rPr lang="en-GB" sz="1600" dirty="0">
                <a:solidFill>
                  <a:srgbClr val="333333"/>
                </a:solidFill>
                <a:latin typeface="Open sans"/>
              </a:rPr>
              <a:t>Chapter is in first person perspective of the creature, set in and around the cottage/ hovel – S</a:t>
            </a:r>
            <a:r>
              <a:rPr lang="en-GB" sz="1600" dirty="0" smtClean="0">
                <a:solidFill>
                  <a:srgbClr val="333333"/>
                </a:solidFill>
                <a:latin typeface="Open sans"/>
              </a:rPr>
              <a:t>helley </a:t>
            </a:r>
            <a:r>
              <a:rPr lang="en-GB" sz="1600" dirty="0">
                <a:solidFill>
                  <a:srgbClr val="333333"/>
                </a:solidFill>
                <a:latin typeface="Open sans"/>
              </a:rPr>
              <a:t>enables the reader to sympathise with the creature rather than the critical, hyperbolic accounts of Victor regarding the Creature </a:t>
            </a:r>
          </a:p>
        </p:txBody>
      </p:sp>
      <p:sp>
        <p:nvSpPr>
          <p:cNvPr id="2" name="TextBox 1">
            <a:extLst>
              <a:ext uri="{FF2B5EF4-FFF2-40B4-BE49-F238E27FC236}">
                <a16:creationId xmlns="" xmlns:a16="http://schemas.microsoft.com/office/drawing/2014/main" id="{2649F8C9-B62F-437E-8DA1-1E7666E1E7EA}"/>
              </a:ext>
            </a:extLst>
          </p:cNvPr>
          <p:cNvSpPr txBox="1"/>
          <p:nvPr/>
        </p:nvSpPr>
        <p:spPr>
          <a:xfrm>
            <a:off x="871268" y="109268"/>
            <a:ext cx="102769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STORYLINE OVERVIEW</a:t>
            </a:r>
          </a:p>
        </p:txBody>
      </p:sp>
    </p:spTree>
    <p:extLst>
      <p:ext uri="{BB962C8B-B14F-4D97-AF65-F5344CB8AC3E}">
        <p14:creationId xmlns:p14="http://schemas.microsoft.com/office/powerpoint/2010/main" val="217833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42C2B69-ADD8-614A-932B-5D1279555583}"/>
              </a:ext>
            </a:extLst>
          </p:cNvPr>
          <p:cNvSpPr>
            <a:spLocks noGrp="1"/>
          </p:cNvSpPr>
          <p:nvPr>
            <p:ph idx="1"/>
          </p:nvPr>
        </p:nvSpPr>
        <p:spPr>
          <a:xfrm>
            <a:off x="806570" y="890677"/>
            <a:ext cx="11082067" cy="5723626"/>
          </a:xfrm>
        </p:spPr>
        <p:txBody>
          <a:bodyPr vert="horz" lIns="91440" tIns="45720" rIns="91440" bIns="45720" rtlCol="0" anchor="t">
            <a:normAutofit/>
          </a:bodyPr>
          <a:lstStyle/>
          <a:p>
            <a:pPr marL="383540" indent="-383540"/>
            <a:r>
              <a:rPr lang="en-GB" sz="1600" dirty="0">
                <a:solidFill>
                  <a:srgbClr val="333333"/>
                </a:solidFill>
                <a:latin typeface="Open Sans"/>
              </a:rPr>
              <a:t>This is quite a while</a:t>
            </a:r>
            <a:r>
              <a:rPr lang="en-GB" sz="1600" b="0" i="0" u="none" strike="noStrike" dirty="0">
                <a:solidFill>
                  <a:srgbClr val="333333"/>
                </a:solidFill>
                <a:effectLst/>
                <a:latin typeface="Open Sans"/>
              </a:rPr>
              <a:t> before the creature gives up on humanity. What he has read, together with his close observations of the de </a:t>
            </a:r>
            <a:r>
              <a:rPr lang="en-GB" sz="1600" b="0" i="0" u="none" strike="noStrike" dirty="0" err="1">
                <a:solidFill>
                  <a:srgbClr val="333333"/>
                </a:solidFill>
                <a:effectLst/>
                <a:latin typeface="Open Sans"/>
              </a:rPr>
              <a:t>Laceys</a:t>
            </a:r>
            <a:r>
              <a:rPr lang="en-GB" sz="1600" b="0" i="0" u="none" strike="noStrike" dirty="0">
                <a:solidFill>
                  <a:srgbClr val="333333"/>
                </a:solidFill>
                <a:effectLst/>
                <a:latin typeface="Open Sans"/>
              </a:rPr>
              <a:t>, has convinced him of the existence of human virtue, and he aspires to what is best in people.</a:t>
            </a:r>
          </a:p>
          <a:p>
            <a:pPr marL="383540" indent="-383540"/>
            <a:r>
              <a:rPr lang="en-GB" sz="1600" b="0" i="0" u="none" strike="noStrike" dirty="0">
                <a:solidFill>
                  <a:srgbClr val="333333"/>
                </a:solidFill>
                <a:effectLst/>
                <a:latin typeface="Open Sans"/>
              </a:rPr>
              <a:t>These feelings are part of what Mary Shelley is saying about human development and social education. Left to himself, the creature is innocent, benevolent and trusting, and he retains these and other positive qualities, in spite of having read about and witnessed much less worthy behaviour.</a:t>
            </a:r>
          </a:p>
          <a:p>
            <a:pPr marL="383540" indent="-383540"/>
            <a:r>
              <a:rPr lang="en-GB" sz="1600" b="0" i="0" u="none" strike="noStrike" dirty="0">
                <a:solidFill>
                  <a:srgbClr val="333333"/>
                </a:solidFill>
                <a:effectLst/>
                <a:latin typeface="Open Sans"/>
              </a:rPr>
              <a:t>He hopes that, because de </a:t>
            </a:r>
            <a:r>
              <a:rPr lang="en-GB" sz="1600" b="0" i="0" u="none" strike="noStrike" dirty="0" err="1">
                <a:solidFill>
                  <a:srgbClr val="333333"/>
                </a:solidFill>
                <a:effectLst/>
                <a:latin typeface="Open Sans"/>
              </a:rPr>
              <a:t>Lacey</a:t>
            </a:r>
            <a:r>
              <a:rPr lang="en-GB" sz="1600" b="0" i="0" u="none" strike="noStrike" dirty="0">
                <a:solidFill>
                  <a:srgbClr val="333333"/>
                </a:solidFill>
                <a:effectLst/>
                <a:latin typeface="Open Sans"/>
              </a:rPr>
              <a:t> is blind he will have an unbiased reception, and this proves to be the case. It is only when the sighted members of the family arrive that he is attacked and forced to flee.</a:t>
            </a:r>
          </a:p>
          <a:p>
            <a:pPr marL="0" indent="0">
              <a:buNone/>
            </a:pPr>
            <a:r>
              <a:rPr lang="en-GB" sz="3200" dirty="0">
                <a:solidFill>
                  <a:srgbClr val="333333"/>
                </a:solidFill>
                <a:latin typeface="Franklin Gothic Book"/>
              </a:rPr>
              <a:t>LINKS TO NEVER LET ME GO:</a:t>
            </a:r>
            <a:endParaRPr lang="en-GB" sz="2400" dirty="0">
              <a:solidFill>
                <a:srgbClr val="333333"/>
              </a:solidFill>
              <a:effectLst/>
              <a:latin typeface="Franklin Gothic Book"/>
            </a:endParaRPr>
          </a:p>
          <a:p>
            <a:pPr marL="383540" indent="-383540"/>
            <a:r>
              <a:rPr lang="en-GB" sz="1600" dirty="0">
                <a:solidFill>
                  <a:srgbClr val="333333"/>
                </a:solidFill>
                <a:latin typeface="Open Sans"/>
              </a:rPr>
              <a:t>Never </a:t>
            </a:r>
            <a:r>
              <a:rPr lang="en-GB" sz="1600" dirty="0" smtClean="0">
                <a:solidFill>
                  <a:srgbClr val="333333"/>
                </a:solidFill>
                <a:latin typeface="Open Sans"/>
              </a:rPr>
              <a:t>Let </a:t>
            </a:r>
            <a:r>
              <a:rPr lang="en-GB" sz="1600" dirty="0">
                <a:solidFill>
                  <a:srgbClr val="333333"/>
                </a:solidFill>
                <a:latin typeface="Open Sans"/>
              </a:rPr>
              <a:t>M</a:t>
            </a:r>
            <a:r>
              <a:rPr lang="en-GB" sz="1600" dirty="0" smtClean="0">
                <a:solidFill>
                  <a:srgbClr val="333333"/>
                </a:solidFill>
                <a:latin typeface="Open Sans"/>
              </a:rPr>
              <a:t>e </a:t>
            </a:r>
            <a:r>
              <a:rPr lang="en-GB" sz="1600" dirty="0">
                <a:solidFill>
                  <a:srgbClr val="333333"/>
                </a:solidFill>
                <a:latin typeface="Open Sans"/>
              </a:rPr>
              <a:t>G</a:t>
            </a:r>
            <a:r>
              <a:rPr lang="en-GB" sz="1600" dirty="0" smtClean="0">
                <a:solidFill>
                  <a:srgbClr val="333333"/>
                </a:solidFill>
                <a:latin typeface="Open Sans"/>
              </a:rPr>
              <a:t>o </a:t>
            </a:r>
            <a:r>
              <a:rPr lang="en-GB" sz="1600" dirty="0">
                <a:solidFill>
                  <a:srgbClr val="333333"/>
                </a:solidFill>
                <a:latin typeface="Open Sans"/>
              </a:rPr>
              <a:t>also displays the first interaction between clones and humans in the real world, when R</a:t>
            </a:r>
            <a:r>
              <a:rPr lang="en-GB" sz="1600" dirty="0" smtClean="0">
                <a:solidFill>
                  <a:srgbClr val="333333"/>
                </a:solidFill>
                <a:latin typeface="Open Sans"/>
              </a:rPr>
              <a:t>uth </a:t>
            </a:r>
            <a:r>
              <a:rPr lang="en-GB" sz="1600" dirty="0">
                <a:solidFill>
                  <a:srgbClr val="333333"/>
                </a:solidFill>
                <a:latin typeface="Open Sans"/>
              </a:rPr>
              <a:t>sees her 'possible' when they go into town. Although R</a:t>
            </a:r>
            <a:r>
              <a:rPr lang="en-GB" sz="1600" dirty="0" smtClean="0">
                <a:solidFill>
                  <a:srgbClr val="333333"/>
                </a:solidFill>
                <a:latin typeface="Open Sans"/>
              </a:rPr>
              <a:t>uth </a:t>
            </a:r>
            <a:r>
              <a:rPr lang="en-GB" sz="1600" dirty="0">
                <a:solidFill>
                  <a:srgbClr val="333333"/>
                </a:solidFill>
                <a:latin typeface="Open Sans"/>
              </a:rPr>
              <a:t>doesn’t actually talk to her possible: both the clones and the creature observe the human behaviour from a distance, showing their interest in humans in general and their analysis of them.</a:t>
            </a:r>
          </a:p>
          <a:p>
            <a:pPr marL="383540" indent="-383540"/>
            <a:r>
              <a:rPr lang="en-GB" sz="1600" dirty="0">
                <a:solidFill>
                  <a:srgbClr val="333333"/>
                </a:solidFill>
                <a:latin typeface="Open Sans"/>
              </a:rPr>
              <a:t>Also, the creature adapts humanist behaviours by watching the </a:t>
            </a:r>
            <a:r>
              <a:rPr lang="en-GB" sz="1600" dirty="0" smtClean="0">
                <a:solidFill>
                  <a:srgbClr val="333333"/>
                </a:solidFill>
                <a:latin typeface="Open Sans"/>
              </a:rPr>
              <a:t>cottagers </a:t>
            </a:r>
            <a:r>
              <a:rPr lang="en-GB" sz="1600" dirty="0">
                <a:solidFill>
                  <a:srgbClr val="333333"/>
                </a:solidFill>
                <a:latin typeface="Open Sans"/>
              </a:rPr>
              <a:t>from a hole in their wall, almost like 'watching </a:t>
            </a:r>
            <a:r>
              <a:rPr lang="en-GB" sz="1600" dirty="0" err="1">
                <a:solidFill>
                  <a:srgbClr val="333333"/>
                </a:solidFill>
                <a:latin typeface="Open Sans"/>
              </a:rPr>
              <a:t>tv</a:t>
            </a:r>
            <a:r>
              <a:rPr lang="en-GB" sz="1600" dirty="0">
                <a:solidFill>
                  <a:srgbClr val="333333"/>
                </a:solidFill>
                <a:latin typeface="Open Sans"/>
              </a:rPr>
              <a:t>' , just as the clones watch </a:t>
            </a:r>
            <a:r>
              <a:rPr lang="en-GB" sz="1600" dirty="0" err="1">
                <a:solidFill>
                  <a:srgbClr val="333333"/>
                </a:solidFill>
                <a:latin typeface="Open Sans"/>
              </a:rPr>
              <a:t>tv</a:t>
            </a:r>
            <a:r>
              <a:rPr lang="en-GB" sz="1600" dirty="0">
                <a:solidFill>
                  <a:srgbClr val="333333"/>
                </a:solidFill>
                <a:latin typeface="Open Sans"/>
              </a:rPr>
              <a:t> shows and reciprocate the behaviours shown (most predominantly shown by R</a:t>
            </a:r>
            <a:r>
              <a:rPr lang="en-GB" sz="1600" dirty="0" smtClean="0">
                <a:solidFill>
                  <a:srgbClr val="333333"/>
                </a:solidFill>
                <a:latin typeface="Open Sans"/>
              </a:rPr>
              <a:t>uth </a:t>
            </a:r>
            <a:r>
              <a:rPr lang="en-GB" sz="1600" dirty="0">
                <a:solidFill>
                  <a:srgbClr val="333333"/>
                </a:solidFill>
                <a:latin typeface="Open Sans"/>
              </a:rPr>
              <a:t>and </a:t>
            </a:r>
            <a:r>
              <a:rPr lang="en-GB" sz="1600" dirty="0" smtClean="0">
                <a:solidFill>
                  <a:srgbClr val="333333"/>
                </a:solidFill>
                <a:latin typeface="Open Sans"/>
              </a:rPr>
              <a:t>Tommy</a:t>
            </a:r>
            <a:r>
              <a:rPr lang="en-GB" sz="1600" dirty="0">
                <a:solidFill>
                  <a:srgbClr val="333333"/>
                </a:solidFill>
                <a:latin typeface="Open Sans"/>
              </a:rPr>
              <a:t>).</a:t>
            </a:r>
          </a:p>
          <a:p>
            <a:pPr marL="383540" indent="-383540"/>
            <a:r>
              <a:rPr lang="en-GB" sz="1600" dirty="0">
                <a:solidFill>
                  <a:srgbClr val="333333"/>
                </a:solidFill>
                <a:latin typeface="Open Sans"/>
              </a:rPr>
              <a:t>Never </a:t>
            </a:r>
            <a:r>
              <a:rPr lang="en-GB" sz="1600" dirty="0" smtClean="0">
                <a:solidFill>
                  <a:srgbClr val="333333"/>
                </a:solidFill>
                <a:latin typeface="Open Sans"/>
              </a:rPr>
              <a:t>Let </a:t>
            </a:r>
            <a:r>
              <a:rPr lang="en-GB" sz="1600" dirty="0">
                <a:solidFill>
                  <a:srgbClr val="333333"/>
                </a:solidFill>
                <a:latin typeface="Open Sans"/>
              </a:rPr>
              <a:t>M</a:t>
            </a:r>
            <a:r>
              <a:rPr lang="en-GB" sz="1600" dirty="0" smtClean="0">
                <a:solidFill>
                  <a:srgbClr val="333333"/>
                </a:solidFill>
                <a:latin typeface="Open Sans"/>
              </a:rPr>
              <a:t>e </a:t>
            </a:r>
            <a:r>
              <a:rPr lang="en-GB" sz="1600" dirty="0">
                <a:solidFill>
                  <a:srgbClr val="333333"/>
                </a:solidFill>
                <a:latin typeface="Open Sans"/>
              </a:rPr>
              <a:t>G</a:t>
            </a:r>
            <a:r>
              <a:rPr lang="en-GB" sz="1600" dirty="0" smtClean="0">
                <a:solidFill>
                  <a:srgbClr val="333333"/>
                </a:solidFill>
                <a:latin typeface="Open Sans"/>
              </a:rPr>
              <a:t>o </a:t>
            </a:r>
            <a:r>
              <a:rPr lang="en-GB" sz="1600" dirty="0">
                <a:solidFill>
                  <a:srgbClr val="333333"/>
                </a:solidFill>
                <a:latin typeface="Open Sans"/>
              </a:rPr>
              <a:t>also displays how the clones would easily believe stories they were told, just like how the creature believes everything he read in the books, this simply showing that they know no better as they have not been taught to (they are very naïve).</a:t>
            </a:r>
          </a:p>
          <a:p>
            <a:pPr marL="383540" indent="-383540"/>
            <a:endParaRPr lang="en-GB" dirty="0">
              <a:solidFill>
                <a:srgbClr val="191B0E"/>
              </a:solidFill>
              <a:latin typeface="Franklin Gothic Book" panose="020B0503020102020204"/>
            </a:endParaRPr>
          </a:p>
        </p:txBody>
      </p:sp>
      <p:sp>
        <p:nvSpPr>
          <p:cNvPr id="5" name="Title 4">
            <a:extLst>
              <a:ext uri="{FF2B5EF4-FFF2-40B4-BE49-F238E27FC236}">
                <a16:creationId xmlns="" xmlns:a16="http://schemas.microsoft.com/office/drawing/2014/main" id="{839BC1C0-798D-7843-BAAE-E59B6F7C0B4F}"/>
              </a:ext>
            </a:extLst>
          </p:cNvPr>
          <p:cNvSpPr>
            <a:spLocks noGrp="1"/>
          </p:cNvSpPr>
          <p:nvPr>
            <p:ph type="title"/>
          </p:nvPr>
        </p:nvSpPr>
        <p:spPr>
          <a:xfrm>
            <a:off x="868393" y="240102"/>
            <a:ext cx="9601200" cy="652014"/>
          </a:xfrm>
        </p:spPr>
        <p:txBody>
          <a:bodyPr>
            <a:normAutofit/>
          </a:bodyPr>
          <a:lstStyle/>
          <a:p>
            <a:r>
              <a:rPr lang="en-GB" sz="4000"/>
              <a:t>THE CREATURE’S MOTIVES...</a:t>
            </a:r>
            <a:endParaRPr lang="en-US" sz="4000"/>
          </a:p>
        </p:txBody>
      </p:sp>
    </p:spTree>
    <p:extLst>
      <p:ext uri="{BB962C8B-B14F-4D97-AF65-F5344CB8AC3E}">
        <p14:creationId xmlns:p14="http://schemas.microsoft.com/office/powerpoint/2010/main" val="212531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0C65CDE-E1CA-7546-ACD8-DA852AB5C503}"/>
              </a:ext>
            </a:extLst>
          </p:cNvPr>
          <p:cNvSpPr txBox="1"/>
          <p:nvPr/>
        </p:nvSpPr>
        <p:spPr>
          <a:xfrm>
            <a:off x="5183699" y="2517749"/>
            <a:ext cx="1828800" cy="1828800"/>
          </a:xfrm>
          <a:prstGeom prst="rect">
            <a:avLst/>
          </a:prstGeom>
          <a:noFill/>
        </p:spPr>
        <p:txBody>
          <a:bodyPr wrap="square" rtlCol="0">
            <a:spAutoFit/>
          </a:bodyPr>
          <a:lstStyle/>
          <a:p>
            <a:pPr algn="l"/>
            <a:endParaRPr lang="en-US"/>
          </a:p>
        </p:txBody>
      </p:sp>
      <p:sp>
        <p:nvSpPr>
          <p:cNvPr id="6" name="TextBox 5">
            <a:extLst>
              <a:ext uri="{FF2B5EF4-FFF2-40B4-BE49-F238E27FC236}">
                <a16:creationId xmlns="" xmlns:a16="http://schemas.microsoft.com/office/drawing/2014/main" id="{1E5F8C3C-9B02-B949-B6AD-D6EF5E438BE1}"/>
              </a:ext>
            </a:extLst>
          </p:cNvPr>
          <p:cNvSpPr txBox="1"/>
          <p:nvPr/>
        </p:nvSpPr>
        <p:spPr>
          <a:xfrm>
            <a:off x="5187795" y="2523892"/>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 xmlns:a16="http://schemas.microsoft.com/office/drawing/2014/main" id="{0AB5544A-342A-F14A-87BE-C361E17EFC80}"/>
              </a:ext>
            </a:extLst>
          </p:cNvPr>
          <p:cNvSpPr txBox="1"/>
          <p:nvPr/>
        </p:nvSpPr>
        <p:spPr>
          <a:xfrm>
            <a:off x="866697" y="197346"/>
            <a:ext cx="10458605" cy="5878532"/>
          </a:xfrm>
          <a:prstGeom prst="rect">
            <a:avLst/>
          </a:prstGeom>
          <a:noFill/>
        </p:spPr>
        <p:txBody>
          <a:bodyPr wrap="square" lIns="91440" tIns="45720" rIns="91440" bIns="45720" rtlCol="0" anchor="t">
            <a:spAutoFit/>
          </a:bodyPr>
          <a:lstStyle/>
          <a:p>
            <a:pPr algn="l"/>
            <a:endParaRPr lang="en-GB" dirty="0"/>
          </a:p>
          <a:p>
            <a:r>
              <a:rPr lang="en-GB" sz="3600" dirty="0"/>
              <a:t>KEY THEMES</a:t>
            </a:r>
            <a:endParaRPr lang="en-GB" dirty="0"/>
          </a:p>
          <a:p>
            <a:pPr marL="571500" indent="-571500">
              <a:buFont typeface="Wingdings"/>
              <a:buChar char="§"/>
            </a:pPr>
            <a:r>
              <a:rPr lang="en-GB" dirty="0">
                <a:latin typeface="Open Sans"/>
              </a:rPr>
              <a:t>Role of Women = The De </a:t>
            </a:r>
            <a:r>
              <a:rPr lang="en-GB" dirty="0" err="1">
                <a:latin typeface="Open Sans"/>
              </a:rPr>
              <a:t>Lacey’s</a:t>
            </a:r>
            <a:r>
              <a:rPr lang="en-GB" dirty="0">
                <a:latin typeface="Open Sans"/>
              </a:rPr>
              <a:t> defy the stereotype at the time, as they are a family who according to critics, “shares work and responsibility equally between male and female in an atmosphere of rational companionship”</a:t>
            </a:r>
            <a:endParaRPr lang="en-GB" dirty="0">
              <a:latin typeface="Franklin Gothic Book" panose="020B0503020102020204"/>
            </a:endParaRPr>
          </a:p>
          <a:p>
            <a:pPr marL="571500" indent="-571500">
              <a:buFont typeface="Wingdings"/>
              <a:buChar char="§"/>
            </a:pPr>
            <a:r>
              <a:rPr lang="en-GB" dirty="0">
                <a:latin typeface="Open Sans"/>
              </a:rPr>
              <a:t>Dangerous Knowledge = “They produced in me an infinity of new images and feelings, that sometimes raised me to ecstasy, but more frequently sunk me </a:t>
            </a:r>
            <a:r>
              <a:rPr lang="en-GB" dirty="0" smtClean="0">
                <a:latin typeface="Open Sans"/>
              </a:rPr>
              <a:t>into </a:t>
            </a:r>
            <a:r>
              <a:rPr lang="en-GB" dirty="0">
                <a:latin typeface="Open Sans"/>
              </a:rPr>
              <a:t>the lowest dejection” </a:t>
            </a:r>
            <a:r>
              <a:rPr lang="en-GB" dirty="0" smtClean="0">
                <a:latin typeface="Open Sans"/>
              </a:rPr>
              <a:t>(p 130)</a:t>
            </a:r>
            <a:endParaRPr lang="en-GB" dirty="0">
              <a:latin typeface="Franklin Gothic Book" panose="020B0503020102020204"/>
            </a:endParaRPr>
          </a:p>
          <a:p>
            <a:pPr marL="285750" indent="-285750">
              <a:buFont typeface="Wingdings"/>
              <a:buChar char="§"/>
            </a:pPr>
            <a:endParaRPr lang="en-GB" dirty="0">
              <a:latin typeface="Open Sans"/>
            </a:endParaRPr>
          </a:p>
          <a:p>
            <a:r>
              <a:rPr lang="en-GB" sz="3200" dirty="0">
                <a:latin typeface="Franklin Gothic Book"/>
              </a:rPr>
              <a:t>KEY QUOTES</a:t>
            </a:r>
          </a:p>
          <a:p>
            <a:pPr marL="285750" indent="-285750">
              <a:buFont typeface="Wingdings"/>
              <a:buChar char="§"/>
            </a:pPr>
            <a:r>
              <a:rPr lang="en-GB" dirty="0">
                <a:ea typeface="+mn-lt"/>
                <a:cs typeface="+mn-lt"/>
              </a:rPr>
              <a:t>The possession of these treasures gave me extreme delight; I now continually studied and exercised my mind upon these histories, whilst my friends were employed in their ordinary occupations. </a:t>
            </a:r>
            <a:r>
              <a:rPr lang="en-GB" dirty="0" smtClean="0">
                <a:ea typeface="+mn-lt"/>
                <a:cs typeface="+mn-lt"/>
              </a:rPr>
              <a:t>(p 130)</a:t>
            </a:r>
            <a:endParaRPr lang="en-GB" dirty="0">
              <a:ea typeface="+mn-lt"/>
              <a:cs typeface="+mn-lt"/>
            </a:endParaRPr>
          </a:p>
          <a:p>
            <a:pPr marL="285750" indent="-285750">
              <a:buFont typeface="Wingdings"/>
              <a:buChar char="§"/>
            </a:pPr>
            <a:r>
              <a:rPr lang="en-GB" dirty="0">
                <a:ea typeface="+mn-lt"/>
                <a:cs typeface="+mn-lt"/>
              </a:rPr>
              <a:t>Many times I considered Satan as the fitter emblem of my condition; for often, like him, when I viewed the bliss of my protectors, the bitter gall of envy rose within me</a:t>
            </a:r>
            <a:r>
              <a:rPr lang="en-GB" dirty="0" smtClean="0">
                <a:ea typeface="+mn-lt"/>
                <a:cs typeface="+mn-lt"/>
              </a:rPr>
              <a:t>. (p 132)</a:t>
            </a:r>
            <a:endParaRPr lang="en-GB" dirty="0">
              <a:ea typeface="+mn-lt"/>
              <a:cs typeface="+mn-lt"/>
            </a:endParaRPr>
          </a:p>
          <a:p>
            <a:pPr marL="285750" indent="-285750">
              <a:buFont typeface="Wingdings"/>
              <a:buChar char="§"/>
            </a:pPr>
            <a:r>
              <a:rPr lang="en-GB" dirty="0">
                <a:ea typeface="+mn-lt"/>
                <a:cs typeface="+mn-lt"/>
              </a:rPr>
              <a:t>Could they turn from their door one, however monstrous, who solicited their compassion and friendship</a:t>
            </a:r>
            <a:r>
              <a:rPr lang="en-GB" dirty="0" smtClean="0">
                <a:ea typeface="+mn-lt"/>
                <a:cs typeface="+mn-lt"/>
              </a:rPr>
              <a:t>? (p 133)</a:t>
            </a:r>
            <a:endParaRPr lang="en-GB" dirty="0">
              <a:ea typeface="+mn-lt"/>
              <a:cs typeface="+mn-lt"/>
            </a:endParaRPr>
          </a:p>
          <a:p>
            <a:pPr marL="285750" indent="-285750">
              <a:buFont typeface="Wingdings"/>
              <a:buChar char="§"/>
            </a:pPr>
            <a:r>
              <a:rPr lang="en-GB" dirty="0">
                <a:ea typeface="+mn-lt"/>
                <a:cs typeface="+mn-lt"/>
              </a:rPr>
              <a:t>I, like the archfiend, bore a hell within me, and finding myself </a:t>
            </a:r>
            <a:r>
              <a:rPr lang="en-GB" dirty="0" err="1">
                <a:ea typeface="+mn-lt"/>
                <a:cs typeface="+mn-lt"/>
              </a:rPr>
              <a:t>unsympathised</a:t>
            </a:r>
            <a:r>
              <a:rPr lang="en-GB" dirty="0">
                <a:ea typeface="+mn-lt"/>
                <a:cs typeface="+mn-lt"/>
              </a:rPr>
              <a:t> with, wished to tear up the trees, spread havoc and destruction around me, and then to have sat down and enjoyed the ruin</a:t>
            </a:r>
            <a:r>
              <a:rPr lang="en-GB" dirty="0" smtClean="0">
                <a:ea typeface="+mn-lt"/>
                <a:cs typeface="+mn-lt"/>
              </a:rPr>
              <a:t>. (Chapter VIII p 138)</a:t>
            </a:r>
            <a:endParaRPr lang="en-GB" dirty="0"/>
          </a:p>
          <a:p>
            <a:pPr marL="457200" indent="-457200">
              <a:buFont typeface="Wingdings"/>
              <a:buChar char="§"/>
            </a:pPr>
            <a:endParaRPr lang="en-GB" sz="2000" dirty="0">
              <a:latin typeface="Franklin Gothic Book"/>
            </a:endParaRPr>
          </a:p>
        </p:txBody>
      </p:sp>
    </p:spTree>
    <p:extLst>
      <p:ext uri="{BB962C8B-B14F-4D97-AF65-F5344CB8AC3E}">
        <p14:creationId xmlns:p14="http://schemas.microsoft.com/office/powerpoint/2010/main" val="352503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8AF89-4847-42A1-A773-8F358C13DFEC}"/>
              </a:ext>
            </a:extLst>
          </p:cNvPr>
          <p:cNvSpPr>
            <a:spLocks noGrp="1"/>
          </p:cNvSpPr>
          <p:nvPr>
            <p:ph type="title"/>
          </p:nvPr>
        </p:nvSpPr>
        <p:spPr>
          <a:xfrm>
            <a:off x="865542" y="643468"/>
            <a:ext cx="3523938" cy="5571065"/>
          </a:xfrm>
        </p:spPr>
        <p:txBody>
          <a:bodyPr>
            <a:normAutofit/>
          </a:bodyPr>
          <a:lstStyle/>
          <a:p>
            <a:r>
              <a:rPr lang="en-GB" dirty="0" smtClean="0"/>
              <a:t/>
            </a:r>
            <a:br>
              <a:rPr lang="en-GB" dirty="0" smtClean="0"/>
            </a:br>
            <a:r>
              <a:rPr lang="en-GB" dirty="0" smtClean="0"/>
              <a:t>Volume </a:t>
            </a:r>
            <a:r>
              <a:rPr lang="en-GB" dirty="0"/>
              <a:t>2 Chapters 8-9, Volume 3 Chapters 1-2 </a:t>
            </a:r>
          </a:p>
        </p:txBody>
      </p:sp>
      <p:sp>
        <p:nvSpPr>
          <p:cNvPr id="3" name="Content Placeholder 2">
            <a:extLst>
              <a:ext uri="{FF2B5EF4-FFF2-40B4-BE49-F238E27FC236}">
                <a16:creationId xmlns:a16="http://schemas.microsoft.com/office/drawing/2014/main" xmlns="" id="{E7E075C2-761F-4A66-9CBC-1A268C24A1BF}"/>
              </a:ext>
            </a:extLst>
          </p:cNvPr>
          <p:cNvSpPr>
            <a:spLocks noGrp="1"/>
          </p:cNvSpPr>
          <p:nvPr>
            <p:ph idx="1"/>
          </p:nvPr>
        </p:nvSpPr>
        <p:spPr>
          <a:xfrm>
            <a:off x="4954181" y="643467"/>
            <a:ext cx="6114847" cy="5571065"/>
          </a:xfrm>
        </p:spPr>
        <p:txBody>
          <a:bodyPr>
            <a:normAutofit fontScale="92500" lnSpcReduction="10000"/>
          </a:bodyPr>
          <a:lstStyle/>
          <a:p>
            <a:r>
              <a:rPr lang="en-GB" b="1" dirty="0"/>
              <a:t>Volume 2, Chapter 8 </a:t>
            </a:r>
            <a:r>
              <a:rPr lang="en-GB" b="1" dirty="0" smtClean="0"/>
              <a:t>:  </a:t>
            </a:r>
            <a:r>
              <a:rPr lang="en-GB" b="1" dirty="0"/>
              <a:t>The creature murders William, and frames Justine for the murder.  The creature demands that Victor should make him a female companion. </a:t>
            </a:r>
          </a:p>
          <a:p>
            <a:r>
              <a:rPr lang="en-GB" b="1" dirty="0"/>
              <a:t>Volume 2, Chapter 9</a:t>
            </a:r>
            <a:r>
              <a:rPr lang="en-GB" b="1" dirty="0" smtClean="0"/>
              <a:t>:  </a:t>
            </a:r>
            <a:r>
              <a:rPr lang="en-GB" b="1" dirty="0"/>
              <a:t>Victor agrees to create a female creature, and returns to Geneva.  </a:t>
            </a:r>
          </a:p>
          <a:p>
            <a:r>
              <a:rPr lang="en-GB" b="1" dirty="0"/>
              <a:t>Volume 3 Chapter 1 </a:t>
            </a:r>
            <a:r>
              <a:rPr lang="en-GB" b="1" dirty="0" smtClean="0"/>
              <a:t>Victor </a:t>
            </a:r>
            <a:r>
              <a:rPr lang="en-GB" b="1" dirty="0"/>
              <a:t>finally agrees to marry Elizabeth and prepares to leave for the Orkneys, where he </a:t>
            </a:r>
            <a:r>
              <a:rPr lang="en-GB" b="1" dirty="0" smtClean="0"/>
              <a:t>will create </a:t>
            </a:r>
            <a:r>
              <a:rPr lang="en-GB" b="1" dirty="0"/>
              <a:t>the female creature.  Clerval plans to follow him. </a:t>
            </a:r>
          </a:p>
          <a:p>
            <a:r>
              <a:rPr lang="en-GB" b="1" dirty="0"/>
              <a:t>Volume 3, Chapter 2 </a:t>
            </a:r>
            <a:r>
              <a:rPr lang="en-GB" b="1" dirty="0" smtClean="0"/>
              <a:t>Victor </a:t>
            </a:r>
            <a:r>
              <a:rPr lang="en-GB" b="1" dirty="0"/>
              <a:t>hires a hut in the Orkneys and begins to create the second creature. </a:t>
            </a:r>
            <a:endParaRPr lang="en-GB" dirty="0"/>
          </a:p>
          <a:p>
            <a:endParaRPr lang="en-GB" b="1" dirty="0"/>
          </a:p>
          <a:p>
            <a:endParaRPr lang="en-GB" dirty="0"/>
          </a:p>
        </p:txBody>
      </p:sp>
    </p:spTree>
    <p:extLst>
      <p:ext uri="{BB962C8B-B14F-4D97-AF65-F5344CB8AC3E}">
        <p14:creationId xmlns:p14="http://schemas.microsoft.com/office/powerpoint/2010/main" val="2410488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2466</Words>
  <Application>Microsoft Office PowerPoint</Application>
  <PresentationFormat>Widescreen</PresentationFormat>
  <Paragraphs>154</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Franklin Gothic Book</vt:lpstr>
      <vt:lpstr>Open Sans</vt:lpstr>
      <vt:lpstr>Open Sans</vt:lpstr>
      <vt:lpstr>Wingdings</vt:lpstr>
      <vt:lpstr>Office Theme</vt:lpstr>
      <vt:lpstr>Week 8 Frankenstein and Never Let Me Go</vt:lpstr>
      <vt:lpstr>Your Presentations:  </vt:lpstr>
      <vt:lpstr>PowerPoint Presentation</vt:lpstr>
      <vt:lpstr>PowerPoint Presentation</vt:lpstr>
      <vt:lpstr>Chapter summary -volume 2 CHAPTER VII-</vt:lpstr>
      <vt:lpstr>PowerPoint Presentation</vt:lpstr>
      <vt:lpstr>THE CREATURE’S MOTIVES...</vt:lpstr>
      <vt:lpstr>PowerPoint Presentation</vt:lpstr>
      <vt:lpstr> Volume 2 Chapters 8-9, Volume 3 Chapters 1-2 </vt:lpstr>
      <vt:lpstr>Volume 2, Chapter 8</vt:lpstr>
      <vt:lpstr>Volume 2, Chapter 8</vt:lpstr>
      <vt:lpstr>Volume 2, Chapter 9</vt:lpstr>
      <vt:lpstr>Volume 3, Chapter 1</vt:lpstr>
      <vt:lpstr>Volume 3, Chapter 2</vt:lpstr>
      <vt:lpstr>Volume 3 Chapters 3-6</vt:lpstr>
      <vt:lpstr>Frankenstein and Never Let Me Go</vt:lpstr>
      <vt:lpstr>What genres do these represent?  What "ingredients" do each have in them?</vt:lpstr>
      <vt:lpstr>What you might have noticed:</vt:lpstr>
      <vt:lpstr>PowerPoint Presentation</vt:lpstr>
      <vt:lpstr>PowerPoint Presentation</vt:lpstr>
      <vt:lpstr>PowerPoint Presentation</vt:lpstr>
      <vt:lpstr>Conclusion:  blending of science fiction and gothic </vt:lpstr>
      <vt:lpstr>Gothic Science Fiction?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Kinder</dc:creator>
  <cp:lastModifiedBy>David Kinder</cp:lastModifiedBy>
  <cp:revision>8</cp:revision>
  <dcterms:created xsi:type="dcterms:W3CDTF">2021-01-26T14:06:53Z</dcterms:created>
  <dcterms:modified xsi:type="dcterms:W3CDTF">2021-02-01T08:01:52Z</dcterms:modified>
</cp:coreProperties>
</file>