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69" r:id="rId3"/>
    <p:sldId id="268" r:id="rId4"/>
    <p:sldId id="258" r:id="rId5"/>
    <p:sldId id="259" r:id="rId6"/>
    <p:sldId id="260" r:id="rId7"/>
    <p:sldId id="261" r:id="rId8"/>
    <p:sldId id="274" r:id="rId9"/>
    <p:sldId id="262" r:id="rId10"/>
    <p:sldId id="263" r:id="rId11"/>
    <p:sldId id="264" r:id="rId12"/>
    <p:sldId id="266"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C5097C-3763-4D12-A691-C5407F3BA4B1}"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96C5B-227B-4EE0-A84C-ADE66E4013BA}" type="slidenum">
              <a:rPr lang="en-GB" smtClean="0"/>
              <a:t>‹#›</a:t>
            </a:fld>
            <a:endParaRPr lang="en-GB"/>
          </a:p>
        </p:txBody>
      </p:sp>
    </p:spTree>
    <p:extLst>
      <p:ext uri="{BB962C8B-B14F-4D97-AF65-F5344CB8AC3E}">
        <p14:creationId xmlns:p14="http://schemas.microsoft.com/office/powerpoint/2010/main" val="386106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working in pairs to summarise these views in no more than one sentence.</a:t>
            </a:r>
          </a:p>
        </p:txBody>
      </p:sp>
      <p:sp>
        <p:nvSpPr>
          <p:cNvPr id="4" name="Slide Number Placeholder 3"/>
          <p:cNvSpPr>
            <a:spLocks noGrp="1"/>
          </p:cNvSpPr>
          <p:nvPr>
            <p:ph type="sldNum" sz="quarter" idx="10"/>
          </p:nvPr>
        </p:nvSpPr>
        <p:spPr/>
        <p:txBody>
          <a:bodyPr/>
          <a:lstStyle/>
          <a:p>
            <a:fld id="{72208ED4-974A-488E-A37A-E446B7E6B6CE}" type="slidenum">
              <a:rPr lang="en-GB" smtClean="0"/>
              <a:t>4</a:t>
            </a:fld>
            <a:endParaRPr lang="en-GB"/>
          </a:p>
        </p:txBody>
      </p:sp>
    </p:spTree>
    <p:extLst>
      <p:ext uri="{BB962C8B-B14F-4D97-AF65-F5344CB8AC3E}">
        <p14:creationId xmlns:p14="http://schemas.microsoft.com/office/powerpoint/2010/main" val="2195894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student (or pair) to provide a link to the text itself – the way in which the creature is corrupted by the education provided by society; his benevolence is produced by his own reading….  the didactic teaching of Hailsham, arguable restricts, rather than liberates the clones etc.</a:t>
            </a:r>
          </a:p>
        </p:txBody>
      </p:sp>
      <p:sp>
        <p:nvSpPr>
          <p:cNvPr id="4" name="Slide Number Placeholder 3"/>
          <p:cNvSpPr>
            <a:spLocks noGrp="1"/>
          </p:cNvSpPr>
          <p:nvPr>
            <p:ph type="sldNum" sz="quarter" idx="10"/>
          </p:nvPr>
        </p:nvSpPr>
        <p:spPr/>
        <p:txBody>
          <a:bodyPr/>
          <a:lstStyle/>
          <a:p>
            <a:fld id="{72208ED4-974A-488E-A37A-E446B7E6B6CE}" type="slidenum">
              <a:rPr lang="en-GB" smtClean="0"/>
              <a:t>8</a:t>
            </a:fld>
            <a:endParaRPr lang="en-GB"/>
          </a:p>
        </p:txBody>
      </p:sp>
    </p:spTree>
    <p:extLst>
      <p:ext uri="{BB962C8B-B14F-4D97-AF65-F5344CB8AC3E}">
        <p14:creationId xmlns:p14="http://schemas.microsoft.com/office/powerpoint/2010/main" val="2131529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student (or pair) to provide a link to the text itself – the way in which the creature is corrupted by the education provided by society; his benevolence is produced by his own reading….  the didactic teaching of Hailsham, arguable restricts, rather than liberates the clones etc.</a:t>
            </a:r>
          </a:p>
        </p:txBody>
      </p:sp>
      <p:sp>
        <p:nvSpPr>
          <p:cNvPr id="4" name="Slide Number Placeholder 3"/>
          <p:cNvSpPr>
            <a:spLocks noGrp="1"/>
          </p:cNvSpPr>
          <p:nvPr>
            <p:ph type="sldNum" sz="quarter" idx="10"/>
          </p:nvPr>
        </p:nvSpPr>
        <p:spPr/>
        <p:txBody>
          <a:bodyPr/>
          <a:lstStyle/>
          <a:p>
            <a:fld id="{72208ED4-974A-488E-A37A-E446B7E6B6CE}" type="slidenum">
              <a:rPr lang="en-GB" smtClean="0"/>
              <a:t>9</a:t>
            </a:fld>
            <a:endParaRPr lang="en-GB"/>
          </a:p>
        </p:txBody>
      </p:sp>
    </p:spTree>
    <p:extLst>
      <p:ext uri="{BB962C8B-B14F-4D97-AF65-F5344CB8AC3E}">
        <p14:creationId xmlns:p14="http://schemas.microsoft.com/office/powerpoint/2010/main" val="1821304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time – attempt to play the status game… to illustrate what happens to language and paralinguistic features when power is given, or is wanted.</a:t>
            </a:r>
          </a:p>
        </p:txBody>
      </p:sp>
      <p:sp>
        <p:nvSpPr>
          <p:cNvPr id="4" name="Slide Number Placeholder 3"/>
          <p:cNvSpPr>
            <a:spLocks noGrp="1"/>
          </p:cNvSpPr>
          <p:nvPr>
            <p:ph type="sldNum" sz="quarter" idx="10"/>
          </p:nvPr>
        </p:nvSpPr>
        <p:spPr/>
        <p:txBody>
          <a:bodyPr/>
          <a:lstStyle/>
          <a:p>
            <a:fld id="{72208ED4-974A-488E-A37A-E446B7E6B6CE}" type="slidenum">
              <a:rPr lang="en-GB" smtClean="0"/>
              <a:t>10</a:t>
            </a:fld>
            <a:endParaRPr lang="en-GB"/>
          </a:p>
        </p:txBody>
      </p:sp>
    </p:spTree>
    <p:extLst>
      <p:ext uri="{BB962C8B-B14F-4D97-AF65-F5344CB8AC3E}">
        <p14:creationId xmlns:p14="http://schemas.microsoft.com/office/powerpoint/2010/main" val="3511017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9C7130A-EE37-4797-B552-D240C97A5A6F}" type="datetimeFigureOut">
              <a:rPr lang="en-GB" smtClean="0"/>
              <a:t>20/01/2021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214577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C7130A-EE37-4797-B552-D240C97A5A6F}" type="datetimeFigureOut">
              <a:rPr lang="en-GB" smtClean="0"/>
              <a:t>20/01/2021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409459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C7130A-EE37-4797-B552-D240C97A5A6F}" type="datetimeFigureOut">
              <a:rPr lang="en-GB" smtClean="0"/>
              <a:t>20/01/2021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2213341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C7130A-EE37-4797-B552-D240C97A5A6F}" type="datetimeFigureOut">
              <a:rPr lang="en-GB" smtClean="0"/>
              <a:t>20/01/2021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208311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C7130A-EE37-4797-B552-D240C97A5A6F}" type="datetimeFigureOut">
              <a:rPr lang="en-GB" smtClean="0"/>
              <a:t>20/01/2021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2333907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9C7130A-EE37-4797-B552-D240C97A5A6F}" type="datetimeFigureOut">
              <a:rPr lang="en-GB" smtClean="0"/>
              <a:t>20/01/2021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72433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9C7130A-EE37-4797-B552-D240C97A5A6F}" type="datetimeFigureOut">
              <a:rPr lang="en-GB" smtClean="0"/>
              <a:t>20/01/2021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3104590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9C7130A-EE37-4797-B552-D240C97A5A6F}" type="datetimeFigureOut">
              <a:rPr lang="en-GB" smtClean="0"/>
              <a:t>20/01/2021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147993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7130A-EE37-4797-B552-D240C97A5A6F}" type="datetimeFigureOut">
              <a:rPr lang="en-GB" smtClean="0"/>
              <a:t>20/01/2021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202196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C7130A-EE37-4797-B552-D240C97A5A6F}" type="datetimeFigureOut">
              <a:rPr lang="en-GB" smtClean="0"/>
              <a:t>20/01/2021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2966335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C7130A-EE37-4797-B552-D240C97A5A6F}" type="datetimeFigureOut">
              <a:rPr lang="en-GB" smtClean="0"/>
              <a:t>20/01/2021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F24930-D912-4F22-A338-971D678D8B28}" type="slidenum">
              <a:rPr lang="en-GB" smtClean="0"/>
              <a:t>‹#›</a:t>
            </a:fld>
            <a:endParaRPr lang="en-GB"/>
          </a:p>
        </p:txBody>
      </p:sp>
    </p:spTree>
    <p:extLst>
      <p:ext uri="{BB962C8B-B14F-4D97-AF65-F5344CB8AC3E}">
        <p14:creationId xmlns:p14="http://schemas.microsoft.com/office/powerpoint/2010/main" val="67983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C7130A-EE37-4797-B552-D240C97A5A6F}" type="datetimeFigureOut">
              <a:rPr lang="en-GB" smtClean="0"/>
              <a:t>20/01/2021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F24930-D912-4F22-A338-971D678D8B28}" type="slidenum">
              <a:rPr lang="en-GB" smtClean="0"/>
              <a:t>‹#›</a:t>
            </a:fld>
            <a:endParaRPr lang="en-GB"/>
          </a:p>
        </p:txBody>
      </p:sp>
    </p:spTree>
    <p:extLst>
      <p:ext uri="{BB962C8B-B14F-4D97-AF65-F5344CB8AC3E}">
        <p14:creationId xmlns:p14="http://schemas.microsoft.com/office/powerpoint/2010/main" val="3238351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8671" y="0"/>
            <a:ext cx="9144000" cy="2387600"/>
          </a:xfrm>
        </p:spPr>
        <p:txBody>
          <a:bodyPr/>
          <a:lstStyle/>
          <a:p>
            <a:r>
              <a:rPr lang="en-GB" i="1" dirty="0"/>
              <a:t>Frankenstein</a:t>
            </a:r>
          </a:p>
        </p:txBody>
      </p:sp>
      <p:sp>
        <p:nvSpPr>
          <p:cNvPr id="3" name="Subtitle 2"/>
          <p:cNvSpPr>
            <a:spLocks noGrp="1"/>
          </p:cNvSpPr>
          <p:nvPr>
            <p:ph type="subTitle" idx="1"/>
          </p:nvPr>
        </p:nvSpPr>
        <p:spPr>
          <a:xfrm>
            <a:off x="-123567" y="2259271"/>
            <a:ext cx="9144000" cy="1655762"/>
          </a:xfrm>
        </p:spPr>
        <p:txBody>
          <a:bodyPr/>
          <a:lstStyle/>
          <a:p>
            <a:r>
              <a:rPr lang="en-GB" dirty="0"/>
              <a:t>                                            Power and Education Chapter 10 - 15</a:t>
            </a:r>
          </a:p>
        </p:txBody>
      </p:sp>
      <p:pic>
        <p:nvPicPr>
          <p:cNvPr id="4" name="Picture 3"/>
          <p:cNvPicPr>
            <a:picLocks noChangeAspect="1"/>
          </p:cNvPicPr>
          <p:nvPr/>
        </p:nvPicPr>
        <p:blipFill>
          <a:blip r:embed="rId2"/>
          <a:stretch>
            <a:fillRect/>
          </a:stretch>
        </p:blipFill>
        <p:spPr>
          <a:xfrm>
            <a:off x="3270421" y="2602003"/>
            <a:ext cx="5601729" cy="3795708"/>
          </a:xfrm>
          <a:prstGeom prst="rect">
            <a:avLst/>
          </a:prstGeom>
        </p:spPr>
      </p:pic>
    </p:spTree>
    <p:extLst>
      <p:ext uri="{BB962C8B-B14F-4D97-AF65-F5344CB8AC3E}">
        <p14:creationId xmlns:p14="http://schemas.microsoft.com/office/powerpoint/2010/main" val="150100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703"/>
            <a:ext cx="10515600" cy="1325563"/>
          </a:xfrm>
        </p:spPr>
        <p:txBody>
          <a:bodyPr/>
          <a:lstStyle/>
          <a:p>
            <a:r>
              <a:rPr lang="en-GB" dirty="0"/>
              <a:t>Power in conversation</a:t>
            </a:r>
          </a:p>
        </p:txBody>
      </p:sp>
      <p:sp>
        <p:nvSpPr>
          <p:cNvPr id="3" name="Content Placeholder 2"/>
          <p:cNvSpPr>
            <a:spLocks noGrp="1"/>
          </p:cNvSpPr>
          <p:nvPr>
            <p:ph idx="1"/>
          </p:nvPr>
        </p:nvSpPr>
        <p:spPr>
          <a:xfrm>
            <a:off x="895865" y="1062682"/>
            <a:ext cx="10515600" cy="5795318"/>
          </a:xfrm>
        </p:spPr>
        <p:txBody>
          <a:bodyPr numCol="2">
            <a:normAutofit/>
          </a:bodyPr>
          <a:lstStyle/>
          <a:p>
            <a:r>
              <a:rPr lang="en-GB" b="1" dirty="0">
                <a:solidFill>
                  <a:srgbClr val="FF0000"/>
                </a:solidFill>
              </a:rPr>
              <a:t>If you have power through your status (instrumental power):</a:t>
            </a:r>
          </a:p>
          <a:p>
            <a:r>
              <a:rPr lang="en-GB" dirty="0"/>
              <a:t>Interruptions</a:t>
            </a:r>
          </a:p>
          <a:p>
            <a:r>
              <a:rPr lang="en-GB" dirty="0"/>
              <a:t>turn taking more often and talking for longer</a:t>
            </a:r>
          </a:p>
          <a:p>
            <a:r>
              <a:rPr lang="en-GB" dirty="0"/>
              <a:t>Use of rhetorical devices</a:t>
            </a:r>
          </a:p>
          <a:p>
            <a:r>
              <a:rPr lang="en-GB" dirty="0"/>
              <a:t>speaking more slowly and calmly</a:t>
            </a:r>
          </a:p>
          <a:p>
            <a:r>
              <a:rPr lang="en-GB" dirty="0"/>
              <a:t>not responding to adjacency pairs</a:t>
            </a:r>
          </a:p>
          <a:p>
            <a:r>
              <a:rPr lang="en-GB" dirty="0"/>
              <a:t>agenda setting</a:t>
            </a:r>
          </a:p>
          <a:p>
            <a:r>
              <a:rPr lang="en-GB" dirty="0"/>
              <a:t>use of discourse markers to hold the floor</a:t>
            </a:r>
          </a:p>
          <a:p>
            <a:r>
              <a:rPr lang="en-GB" dirty="0"/>
              <a:t>allocating the next speaker</a:t>
            </a:r>
          </a:p>
          <a:p>
            <a:r>
              <a:rPr lang="en-GB" b="1" dirty="0">
                <a:solidFill>
                  <a:srgbClr val="FF0000"/>
                </a:solidFill>
              </a:rPr>
              <a:t>If you want to gain power (influential power):</a:t>
            </a:r>
          </a:p>
          <a:p>
            <a:r>
              <a:rPr lang="en-GB" dirty="0"/>
              <a:t>speaking more quickly </a:t>
            </a:r>
          </a:p>
          <a:p>
            <a:r>
              <a:rPr lang="en-GB" dirty="0"/>
              <a:t>more loudly</a:t>
            </a:r>
          </a:p>
          <a:p>
            <a:r>
              <a:rPr lang="en-GB" dirty="0"/>
              <a:t>Gesticulating</a:t>
            </a:r>
          </a:p>
          <a:p>
            <a:r>
              <a:rPr lang="en-GB" dirty="0"/>
              <a:t>Agitated</a:t>
            </a:r>
          </a:p>
          <a:p>
            <a:r>
              <a:rPr lang="en-GB" dirty="0"/>
              <a:t>little figurative language </a:t>
            </a:r>
          </a:p>
        </p:txBody>
      </p:sp>
    </p:spTree>
    <p:extLst>
      <p:ext uri="{BB962C8B-B14F-4D97-AF65-F5344CB8AC3E}">
        <p14:creationId xmlns:p14="http://schemas.microsoft.com/office/powerpoint/2010/main" val="2448410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68A404-6F77-4769-88D0-45C404F9EC2B}"/>
              </a:ext>
            </a:extLst>
          </p:cNvPr>
          <p:cNvSpPr>
            <a:spLocks noGrp="1"/>
          </p:cNvSpPr>
          <p:nvPr>
            <p:ph type="title"/>
          </p:nvPr>
        </p:nvSpPr>
        <p:spPr/>
        <p:txBody>
          <a:bodyPr/>
          <a:lstStyle/>
          <a:p>
            <a:endParaRPr lang="en-GB"/>
          </a:p>
        </p:txBody>
      </p:sp>
      <p:sp>
        <p:nvSpPr>
          <p:cNvPr id="3" name="Content Placeholder 2">
            <a:extLst>
              <a:ext uri="{FF2B5EF4-FFF2-40B4-BE49-F238E27FC236}">
                <a16:creationId xmlns="" xmlns:a16="http://schemas.microsoft.com/office/drawing/2014/main" id="{2812747C-39A5-40C0-B542-11438AD72304}"/>
              </a:ext>
            </a:extLst>
          </p:cNvPr>
          <p:cNvSpPr>
            <a:spLocks noGrp="1"/>
          </p:cNvSpPr>
          <p:nvPr>
            <p:ph idx="1"/>
          </p:nvPr>
        </p:nvSpPr>
        <p:spPr/>
        <p:txBody>
          <a:bodyPr/>
          <a:lstStyle/>
          <a:p>
            <a:r>
              <a:rPr lang="en-GB" dirty="0"/>
              <a:t>Instrumental Power – when the person already has power over usually due to authority or law</a:t>
            </a:r>
          </a:p>
          <a:p>
            <a:endParaRPr lang="en-GB" dirty="0"/>
          </a:p>
          <a:p>
            <a:r>
              <a:rPr lang="en-GB" dirty="0"/>
              <a:t>Influential Power –when the person does not have power and they are trying to gain influence over you</a:t>
            </a:r>
          </a:p>
        </p:txBody>
      </p:sp>
    </p:spTree>
    <p:extLst>
      <p:ext uri="{BB962C8B-B14F-4D97-AF65-F5344CB8AC3E}">
        <p14:creationId xmlns:p14="http://schemas.microsoft.com/office/powerpoint/2010/main" val="1060098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Language and Power:  who has the power?  How can you tell?</a:t>
            </a:r>
          </a:p>
        </p:txBody>
      </p:sp>
      <p:sp>
        <p:nvSpPr>
          <p:cNvPr id="3" name="Content Placeholder 2"/>
          <p:cNvSpPr>
            <a:spLocks noGrp="1"/>
          </p:cNvSpPr>
          <p:nvPr>
            <p:ph idx="1"/>
          </p:nvPr>
        </p:nvSpPr>
        <p:spPr>
          <a:xfrm>
            <a:off x="5008604" y="1690688"/>
            <a:ext cx="6345195" cy="4486275"/>
          </a:xfrm>
        </p:spPr>
        <p:txBody>
          <a:bodyPr>
            <a:normAutofit fontScale="55000" lnSpcReduction="20000"/>
          </a:bodyPr>
          <a:lstStyle/>
          <a:p>
            <a:pPr marL="0" indent="0">
              <a:buNone/>
            </a:pPr>
            <a:r>
              <a:rPr lang="en-GB" dirty="0"/>
              <a:t>"Devil," I exclaimed, "do you dare approach me? and do not you fear the fierce vengeance of my arm wreaked on your miserable head? </a:t>
            </a:r>
            <a:r>
              <a:rPr lang="en-GB" dirty="0" err="1"/>
              <a:t>Begone</a:t>
            </a:r>
            <a:r>
              <a:rPr lang="en-GB" dirty="0"/>
              <a:t>, vile insect! or rather, stay, that I may trample you to dust! and, oh! that I could, with the extinction of your miserable existence, restore those victims whom you have so diabolically murdered!"</a:t>
            </a:r>
          </a:p>
          <a:p>
            <a:pPr marL="0" indent="0">
              <a:buNone/>
            </a:pPr>
            <a:r>
              <a:rPr lang="en-GB" dirty="0"/>
              <a:t>"I expected this reception," said the daemon. "All men hate the wretched; how, then, must I be hated, who am miserable beyond all living things! Yet you, my creator, detest and spurn me, thy creature, to whom thou art bound by ties only dissoluble by the annihilation of one of us. You purpose to kill me. How dare you sport thus with life? Do your duty towards me, and I will do mine towards you and the rest of mankind. If you will comply with my conditions, I will leave them and you at peace; but if you refuse, I will glut the maw of death, until it be satiated with the blood of your remaining friends."</a:t>
            </a:r>
          </a:p>
          <a:p>
            <a:pPr marL="0" indent="0">
              <a:buNone/>
            </a:pPr>
            <a:r>
              <a:rPr lang="en-GB" dirty="0"/>
              <a:t>"Abhorred monster! fiend that thou art! the tortures of hell are too mild a vengeance for thy crimes. Wretched devil! you reproach me with your creation; come on, then, that I may extinguish the spark which I so negligently bestowed."</a:t>
            </a:r>
          </a:p>
          <a:p>
            <a:pPr marL="0" indent="0">
              <a:buNone/>
            </a:pPr>
            <a:r>
              <a:rPr lang="en-GB" dirty="0"/>
              <a:t>My rage was without bounds; I sprang on him, impelled by all the feelings which can arm one being against the existence of another.</a:t>
            </a:r>
          </a:p>
          <a:p>
            <a:pPr marL="0" indent="0">
              <a:buNone/>
            </a:pPr>
            <a:r>
              <a:rPr lang="en-GB" dirty="0"/>
              <a:t>He easily eluded me, and said --</a:t>
            </a:r>
          </a:p>
          <a:p>
            <a:pPr marL="0" indent="0">
              <a:buNone/>
            </a:pPr>
            <a:r>
              <a:rPr lang="en-GB" dirty="0"/>
              <a:t>"Be calm! I entreat you to hear me, before you give vent to your hatred on my devoted head. Have I not suffered enough that you seek to increase my misery? </a:t>
            </a:r>
          </a:p>
          <a:p>
            <a:endParaRPr lang="en-GB" dirty="0"/>
          </a:p>
        </p:txBody>
      </p:sp>
      <p:sp>
        <p:nvSpPr>
          <p:cNvPr id="4" name="TextBox 3"/>
          <p:cNvSpPr txBox="1"/>
          <p:nvPr/>
        </p:nvSpPr>
        <p:spPr>
          <a:xfrm>
            <a:off x="1070917" y="2349400"/>
            <a:ext cx="3768812" cy="923330"/>
          </a:xfrm>
          <a:prstGeom prst="rect">
            <a:avLst/>
          </a:prstGeom>
          <a:noFill/>
        </p:spPr>
        <p:txBody>
          <a:bodyPr wrap="square" rtlCol="0">
            <a:spAutoFit/>
          </a:bodyPr>
          <a:lstStyle/>
          <a:p>
            <a:r>
              <a:rPr lang="en-GB" dirty="0"/>
              <a:t>Epithets used by Victor: devil, vile insect, monster, fiend, wretched devil (emotive, inaccurate)  </a:t>
            </a:r>
          </a:p>
        </p:txBody>
      </p:sp>
      <p:sp>
        <p:nvSpPr>
          <p:cNvPr id="5" name="TextBox 4"/>
          <p:cNvSpPr txBox="1"/>
          <p:nvPr/>
        </p:nvSpPr>
        <p:spPr>
          <a:xfrm>
            <a:off x="1066799" y="3193121"/>
            <a:ext cx="3772930" cy="646331"/>
          </a:xfrm>
          <a:prstGeom prst="rect">
            <a:avLst/>
          </a:prstGeom>
          <a:noFill/>
        </p:spPr>
        <p:txBody>
          <a:bodyPr wrap="square" rtlCol="0">
            <a:spAutoFit/>
          </a:bodyPr>
          <a:lstStyle/>
          <a:p>
            <a:r>
              <a:rPr lang="en-GB" dirty="0"/>
              <a:t>Epithets used by creature:  creator (objective)</a:t>
            </a:r>
          </a:p>
        </p:txBody>
      </p:sp>
      <p:sp>
        <p:nvSpPr>
          <p:cNvPr id="6" name="TextBox 5"/>
          <p:cNvSpPr txBox="1"/>
          <p:nvPr/>
        </p:nvSpPr>
        <p:spPr>
          <a:xfrm>
            <a:off x="1066799" y="4683173"/>
            <a:ext cx="2965622" cy="923330"/>
          </a:xfrm>
          <a:prstGeom prst="rect">
            <a:avLst/>
          </a:prstGeom>
          <a:noFill/>
        </p:spPr>
        <p:txBody>
          <a:bodyPr wrap="square" rtlCol="0">
            <a:spAutoFit/>
          </a:bodyPr>
          <a:lstStyle/>
          <a:p>
            <a:r>
              <a:rPr lang="en-GB" dirty="0"/>
              <a:t>Victor’s speech:  melodramatic, exclamatory, elliptical sentences</a:t>
            </a:r>
          </a:p>
        </p:txBody>
      </p:sp>
      <p:sp>
        <p:nvSpPr>
          <p:cNvPr id="7" name="TextBox 6"/>
          <p:cNvSpPr txBox="1"/>
          <p:nvPr/>
        </p:nvSpPr>
        <p:spPr>
          <a:xfrm>
            <a:off x="1075034" y="5568568"/>
            <a:ext cx="3262183" cy="646331"/>
          </a:xfrm>
          <a:prstGeom prst="rect">
            <a:avLst/>
          </a:prstGeom>
          <a:noFill/>
        </p:spPr>
        <p:txBody>
          <a:bodyPr wrap="square" rtlCol="0">
            <a:spAutoFit/>
          </a:bodyPr>
          <a:lstStyle/>
          <a:p>
            <a:r>
              <a:rPr lang="en-GB" dirty="0"/>
              <a:t>Creature’s use of imperatives indicate a shift in power.</a:t>
            </a:r>
          </a:p>
        </p:txBody>
      </p:sp>
      <p:sp>
        <p:nvSpPr>
          <p:cNvPr id="8" name="TextBox 7"/>
          <p:cNvSpPr txBox="1"/>
          <p:nvPr/>
        </p:nvSpPr>
        <p:spPr>
          <a:xfrm>
            <a:off x="1070917" y="1413689"/>
            <a:ext cx="3608173" cy="646331"/>
          </a:xfrm>
          <a:prstGeom prst="rect">
            <a:avLst/>
          </a:prstGeom>
          <a:noFill/>
        </p:spPr>
        <p:txBody>
          <a:bodyPr wrap="square" rtlCol="0">
            <a:spAutoFit/>
          </a:bodyPr>
          <a:lstStyle/>
          <a:p>
            <a:r>
              <a:rPr lang="en-GB" dirty="0"/>
              <a:t>Ineffective use of the imperative by Victor</a:t>
            </a:r>
          </a:p>
        </p:txBody>
      </p:sp>
      <p:sp>
        <p:nvSpPr>
          <p:cNvPr id="10" name="TextBox 9"/>
          <p:cNvSpPr txBox="1"/>
          <p:nvPr/>
        </p:nvSpPr>
        <p:spPr>
          <a:xfrm>
            <a:off x="1066799" y="3816027"/>
            <a:ext cx="3468130" cy="923330"/>
          </a:xfrm>
          <a:prstGeom prst="rect">
            <a:avLst/>
          </a:prstGeom>
          <a:noFill/>
        </p:spPr>
        <p:txBody>
          <a:bodyPr wrap="square" rtlCol="0">
            <a:spAutoFit/>
          </a:bodyPr>
          <a:lstStyle/>
          <a:p>
            <a:r>
              <a:rPr lang="en-GB" dirty="0"/>
              <a:t>Rhetoric used by creature:  parallelism:  “If you will comply… but if you refuse…”</a:t>
            </a:r>
          </a:p>
        </p:txBody>
      </p:sp>
      <p:sp>
        <p:nvSpPr>
          <p:cNvPr id="11" name="TextBox 10"/>
          <p:cNvSpPr txBox="1"/>
          <p:nvPr/>
        </p:nvSpPr>
        <p:spPr>
          <a:xfrm>
            <a:off x="1060620" y="1980068"/>
            <a:ext cx="3608173" cy="369332"/>
          </a:xfrm>
          <a:prstGeom prst="rect">
            <a:avLst/>
          </a:prstGeom>
          <a:noFill/>
        </p:spPr>
        <p:txBody>
          <a:bodyPr wrap="square" rtlCol="0">
            <a:spAutoFit/>
          </a:bodyPr>
          <a:lstStyle/>
          <a:p>
            <a:r>
              <a:rPr lang="en-GB" dirty="0"/>
              <a:t>Ineffective use of threat</a:t>
            </a:r>
          </a:p>
        </p:txBody>
      </p:sp>
      <p:sp>
        <p:nvSpPr>
          <p:cNvPr id="12" name="TextBox 11"/>
          <p:cNvSpPr txBox="1"/>
          <p:nvPr/>
        </p:nvSpPr>
        <p:spPr>
          <a:xfrm>
            <a:off x="1070917" y="6176963"/>
            <a:ext cx="3608173" cy="923330"/>
          </a:xfrm>
          <a:prstGeom prst="rect">
            <a:avLst/>
          </a:prstGeom>
          <a:noFill/>
        </p:spPr>
        <p:txBody>
          <a:bodyPr wrap="square" rtlCol="0">
            <a:spAutoFit/>
          </a:bodyPr>
          <a:lstStyle/>
          <a:p>
            <a:r>
              <a:rPr lang="en-GB" dirty="0"/>
              <a:t>Power indicated by the length of utterances:  the creature speaks more and sets the agenda.</a:t>
            </a:r>
          </a:p>
        </p:txBody>
      </p:sp>
    </p:spTree>
    <p:extLst>
      <p:ext uri="{BB962C8B-B14F-4D97-AF65-F5344CB8AC3E}">
        <p14:creationId xmlns:p14="http://schemas.microsoft.com/office/powerpoint/2010/main" val="230898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 for next week: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To create a single page document for your allocated chapter:  on which you should </a:t>
            </a:r>
          </a:p>
          <a:p>
            <a:pPr marL="514350" indent="-514350">
              <a:buFont typeface="+mj-lt"/>
              <a:buAutoNum type="arabicPeriod"/>
            </a:pPr>
            <a:r>
              <a:rPr lang="en-GB" dirty="0" smtClean="0"/>
              <a:t>Outline the main events of your chapter</a:t>
            </a:r>
          </a:p>
          <a:p>
            <a:pPr marL="514350" indent="-514350">
              <a:buFont typeface="+mj-lt"/>
              <a:buAutoNum type="arabicPeriod"/>
            </a:pPr>
            <a:r>
              <a:rPr lang="en-GB" dirty="0" smtClean="0"/>
              <a:t>List the key features of your chapter in terms of character, theme, writing style, tone, setting, narrative voice etc.</a:t>
            </a:r>
          </a:p>
          <a:p>
            <a:pPr marL="514350" indent="-514350">
              <a:buFont typeface="+mj-lt"/>
              <a:buAutoNum type="arabicPeriod"/>
            </a:pPr>
            <a:r>
              <a:rPr lang="en-GB" dirty="0" smtClean="0"/>
              <a:t>List the connections you see with </a:t>
            </a:r>
            <a:r>
              <a:rPr lang="en-GB" i="1" dirty="0" smtClean="0"/>
              <a:t>Never Let Me Go</a:t>
            </a:r>
          </a:p>
          <a:p>
            <a:r>
              <a:rPr lang="en-GB" dirty="0" smtClean="0"/>
              <a:t>Volume 2 Chapter 111  Jessie B Luke R </a:t>
            </a:r>
            <a:r>
              <a:rPr lang="en-GB" dirty="0" err="1" smtClean="0"/>
              <a:t>Ruqia</a:t>
            </a:r>
            <a:endParaRPr lang="en-GB" dirty="0" smtClean="0"/>
          </a:p>
          <a:p>
            <a:r>
              <a:rPr lang="en-GB" dirty="0" smtClean="0"/>
              <a:t>Volume 2 Chapter 1V Levi Max Hannah Emily S</a:t>
            </a:r>
          </a:p>
          <a:p>
            <a:r>
              <a:rPr lang="en-GB" dirty="0" smtClean="0"/>
              <a:t>Volume 2 Chapter V Will Katie Jessie G Eve </a:t>
            </a:r>
          </a:p>
          <a:p>
            <a:r>
              <a:rPr lang="en-GB" dirty="0" smtClean="0"/>
              <a:t>Volume 2 Chapter V1 Ellie H Sasha Harry Darcy</a:t>
            </a:r>
          </a:p>
          <a:p>
            <a:r>
              <a:rPr lang="en-GB" dirty="0" smtClean="0"/>
              <a:t>Volume 2 Chapter V11 Emily H Sabrina Ellie L Ella</a:t>
            </a:r>
          </a:p>
          <a:p>
            <a:endParaRPr lang="en-GB" dirty="0"/>
          </a:p>
        </p:txBody>
      </p:sp>
    </p:spTree>
    <p:extLst>
      <p:ext uri="{BB962C8B-B14F-4D97-AF65-F5344CB8AC3E}">
        <p14:creationId xmlns:p14="http://schemas.microsoft.com/office/powerpoint/2010/main" val="4273287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7067"/>
            <a:ext cx="10515600" cy="742421"/>
          </a:xfrm>
        </p:spPr>
        <p:txBody>
          <a:bodyPr/>
          <a:lstStyle/>
          <a:p>
            <a:r>
              <a:rPr lang="en-GB" dirty="0" smtClean="0"/>
              <a:t>Summary of Events to Guide you…</a:t>
            </a:r>
            <a:endParaRPr lang="en-GB" dirty="0"/>
          </a:p>
        </p:txBody>
      </p:sp>
      <p:sp>
        <p:nvSpPr>
          <p:cNvPr id="3" name="Content Placeholder 2"/>
          <p:cNvSpPr>
            <a:spLocks noGrp="1"/>
          </p:cNvSpPr>
          <p:nvPr>
            <p:ph idx="1"/>
          </p:nvPr>
        </p:nvSpPr>
        <p:spPr>
          <a:xfrm>
            <a:off x="770466" y="855133"/>
            <a:ext cx="11235267" cy="5909734"/>
          </a:xfrm>
        </p:spPr>
        <p:txBody>
          <a:bodyPr numCol="2">
            <a:normAutofit fontScale="25000" lnSpcReduction="20000"/>
          </a:bodyPr>
          <a:lstStyle/>
          <a:p>
            <a:r>
              <a:rPr lang="en-GB" sz="4800" dirty="0"/>
              <a:t>VOLUME 2, CHAPTER 2 </a:t>
            </a:r>
          </a:p>
          <a:p>
            <a:r>
              <a:rPr lang="en-GB" sz="4800" dirty="0"/>
              <a:t>Victor spends the next day roaming through the valleys near the source of the river </a:t>
            </a:r>
            <a:r>
              <a:rPr lang="en-GB" sz="4800" dirty="0" err="1"/>
              <a:t>Arveiron</a:t>
            </a:r>
            <a:r>
              <a:rPr lang="en-GB" sz="4800" dirty="0"/>
              <a:t>, deriving consolation from the landscape. The next morning, however, it rains, and a thick fog makes the mountains nearly invisible. Victor is nevertheless determined to ascend </a:t>
            </a:r>
            <a:r>
              <a:rPr lang="en-GB" sz="4800" dirty="0" err="1"/>
              <a:t>Montanvert</a:t>
            </a:r>
            <a:r>
              <a:rPr lang="en-GB" sz="4800" dirty="0"/>
              <a:t>. By noon he approaches the glacier that lies at the summit, above which Mont Blanc can be seen. He is relishing the scenery when he suddenly sees the creature approaching him. Blinded by fury, he hurls a volley of accusations at the creature, addressing him as the "devil". The creature remains calm and merely asks Victor to recall the duty he has towards his creation. The creature assures Victor that he will leave him in peace if he agrees to comply with his "conditions". He also warns him that if his wishes are not fulfilled, he will wreak havoc in the form of death on his creator's family. He talks about how all of mankind hates him and how he in turn is forced to hate them. He insists upon telling Victor his tale, and takes him to his hut. </a:t>
            </a:r>
          </a:p>
          <a:p>
            <a:r>
              <a:rPr lang="en-GB" sz="4800" dirty="0"/>
              <a:t>VOLUME 2, CHAPTERS 3-8</a:t>
            </a:r>
          </a:p>
          <a:p>
            <a:r>
              <a:rPr lang="en-GB" sz="4800" dirty="0"/>
              <a:t>The creature now begins to narrate his tale, and we re-live his experiences alongside Victor. </a:t>
            </a:r>
          </a:p>
          <a:p>
            <a:r>
              <a:rPr lang="en-GB" sz="4800" dirty="0"/>
              <a:t>After his creation and abandonment by Victor, the creature tries to familiarise himself with his surroundings. He begins to understand his senses and gets used to the idea of being a human. At first he only wanders around looking for shelter. He enjoys the sights and sounds of nature. He comes across fire and uses it to roast nuts and roots. He starts to wander again, and early one morning, he finds a small hut. As he enters it, the old man who occupies the hut runs out, terrified. The creature eats, sleeps, then - the next morning – sets out again and arrives at a village by sunset. Upon seeing him, children shriek and women faint. The villagers attack him until he is forced to leave. </a:t>
            </a:r>
          </a:p>
          <a:p>
            <a:r>
              <a:rPr lang="en-GB" sz="4800" dirty="0"/>
              <a:t>He seeks refuge in a low hovel, close to a cottage. The next day he creeps out and sees the residents of the cottage: an old blind man who plays the guitar, a young girl who is busy cleaning the cottage and a young man who does the outdoor tasks and, later, reads aloud to the old man. The creature cannot understand their communication, as he is not yet familiar with language. The next day the creature finds them at their daily chores. But he sees they are unhappy and later attributes it to their poverty. The creature steals some of their food, but he stops himself when he sees that they are hungry. Moreover, the monster also chops wood and, unseen, performs other tasks for them. He learns a few words, like "bread," "fire," "milk" and "wood," as well as the names of the boy and the girl: Felix and Agatha. </a:t>
            </a:r>
          </a:p>
          <a:p>
            <a:r>
              <a:rPr lang="en-GB" sz="4800" dirty="0"/>
              <a:t>In the spring, a significant event is the arrival of </a:t>
            </a:r>
            <a:r>
              <a:rPr lang="en-GB" sz="4800" dirty="0" err="1"/>
              <a:t>Safie</a:t>
            </a:r>
            <a:r>
              <a:rPr lang="en-GB" sz="4800" dirty="0"/>
              <a:t>, a young woman with whom Felix is in love, described by the creature as an “Arabian” who does not speak their language. Felix's attempts to teach her French prove to be useful to the creature, too.  Through eavesdropping, the creature now learns the history of his "protectors”: a French family by the name of De </a:t>
            </a:r>
            <a:r>
              <a:rPr lang="en-GB" sz="4800" dirty="0" err="1"/>
              <a:t>Lacey</a:t>
            </a:r>
            <a:r>
              <a:rPr lang="en-GB" sz="4800" dirty="0"/>
              <a:t>. They were highly-regarded in France, but are in exile in Germany due to Felix’s ill-judged attempts to help </a:t>
            </a:r>
            <a:r>
              <a:rPr lang="en-GB" sz="4800" dirty="0" err="1"/>
              <a:t>Safie's</a:t>
            </a:r>
            <a:r>
              <a:rPr lang="en-GB" sz="4800" dirty="0"/>
              <a:t> family evade the law and escape back to Turkey. She and Felix fell in love, and she has found her way from Italy to find him in Germany. </a:t>
            </a:r>
          </a:p>
          <a:p>
            <a:r>
              <a:rPr lang="en-GB" sz="4800" dirty="0"/>
              <a:t>One night, the creature, on his daily rounds for firewood and food, finds a leather portmanteau containing books and several articles. Books like Milton's Paradise Lost, Plutarch's Lives, and Goethe's Sorrows of Young </a:t>
            </a:r>
            <a:r>
              <a:rPr lang="en-GB" sz="4800" dirty="0" err="1"/>
              <a:t>Werter</a:t>
            </a:r>
            <a:r>
              <a:rPr lang="en-GB" sz="4800" dirty="0"/>
              <a:t> excite his imagination, and he eagerly begins to read them. He also finds some papers in the pocket of Victor's cloak, which he had stolen from the laboratory. These papers contain Frankenstein's notes on creating the monster and other minor details about domestic occurrences.</a:t>
            </a:r>
          </a:p>
          <a:p>
            <a:r>
              <a:rPr lang="en-GB" sz="4800" dirty="0"/>
              <a:t>The creature, desperately lonely and very troubled, decides to seek protection from the De </a:t>
            </a:r>
            <a:r>
              <a:rPr lang="en-GB" sz="4800" dirty="0" err="1"/>
              <a:t>Lacey</a:t>
            </a:r>
            <a:r>
              <a:rPr lang="en-GB" sz="4800" dirty="0"/>
              <a:t> family. He approaches the old man when the others are out and introduces himself as a weary traveller in need of rest. They make conversation, and the old man asks him if he is a Frenchman. The creature replies that he has been educated by a French family. He admits that he wants to seek protection from this family but that they are prejudiced against him. The old man assures him he will do his best to convince his family to accept him. Just then the children enter and are horrified at the sight of an apparent monster kneeling at the old man's feet. </a:t>
            </a:r>
            <a:r>
              <a:rPr lang="en-GB" sz="4800" dirty="0" err="1"/>
              <a:t>Safie</a:t>
            </a:r>
            <a:r>
              <a:rPr lang="en-GB" sz="4800" dirty="0"/>
              <a:t> rushes out of the cottage, Agatha faints and Felix tears his father away from the monster. He attacks him with a stick and is about to strike another blow when the creature retreats. </a:t>
            </a:r>
          </a:p>
          <a:p>
            <a:r>
              <a:rPr lang="en-GB" sz="4800" dirty="0"/>
              <a:t>The creature leaves the hovel to start wandering by nightfall. The next morning, he cannot proceed because he hears men close by, so he settles down in some thick woods to reflect. He decides to take the old man into his confidence again and returns to the cottage, but finds two strangers talking to Felix and learns that the family is leaving the cottage out of fear. The creature sets fire to the abandoned cottage and moves on towards Geneva, which is mentioned in Victor's papers. He usually travels only at night, but once he goes out in the daytime, when he comes across a young girl who falls into a rapid stream. The creature rescues her, but her guardian is terrified to see her with him and shoots him. For a few weeks he rests in woods, letting the wound heal. On reaching Geneva, he meets a beautiful child whom he wants to keep as a friend. Learning that the child is of the Frankenstein family, and being insulted by him, he strangles him to death. He takes a miniature William carries (of the late Mrs. Frankenstein) and plants it in the dress of Justine, whom he finds sleeping nearby. He observes that he has learnt such “mischief” from the lessons taught him by humanity. The creature concludes by demanding that Victor should create another creature, a female, to keep him company. </a:t>
            </a:r>
          </a:p>
          <a:p>
            <a:endParaRPr lang="en-GB" dirty="0"/>
          </a:p>
        </p:txBody>
      </p:sp>
    </p:spTree>
    <p:extLst>
      <p:ext uri="{BB962C8B-B14F-4D97-AF65-F5344CB8AC3E}">
        <p14:creationId xmlns:p14="http://schemas.microsoft.com/office/powerpoint/2010/main" val="946259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3942"/>
          </a:xfrm>
        </p:spPr>
        <p:txBody>
          <a:bodyPr>
            <a:normAutofit fontScale="90000"/>
          </a:bodyPr>
          <a:lstStyle/>
          <a:p>
            <a:r>
              <a:rPr lang="en-GB" dirty="0" smtClean="0"/>
              <a:t>Some notes to start your thinking….</a:t>
            </a:r>
            <a:endParaRPr lang="en-GB" dirty="0"/>
          </a:p>
        </p:txBody>
      </p:sp>
      <p:sp>
        <p:nvSpPr>
          <p:cNvPr id="6" name="Content Placeholder 5"/>
          <p:cNvSpPr>
            <a:spLocks noGrp="1"/>
          </p:cNvSpPr>
          <p:nvPr>
            <p:ph idx="1"/>
          </p:nvPr>
        </p:nvSpPr>
        <p:spPr>
          <a:xfrm>
            <a:off x="838200" y="1134533"/>
            <a:ext cx="10515600" cy="5042430"/>
          </a:xfrm>
        </p:spPr>
        <p:txBody>
          <a:bodyPr>
            <a:normAutofit fontScale="70000" lnSpcReduction="20000"/>
          </a:bodyPr>
          <a:lstStyle/>
          <a:p>
            <a:r>
              <a:rPr lang="en-GB" dirty="0" smtClean="0"/>
              <a:t>Page 101: The </a:t>
            </a:r>
            <a:r>
              <a:rPr lang="en-GB" dirty="0"/>
              <a:t>depiction of the creature as</a:t>
            </a:r>
            <a:r>
              <a:rPr lang="en-GB" b="1" dirty="0"/>
              <a:t> </a:t>
            </a:r>
            <a:r>
              <a:rPr lang="en-GB" b="1" dirty="0" err="1"/>
              <a:t>abhuman</a:t>
            </a:r>
            <a:r>
              <a:rPr lang="en-GB" b="1" dirty="0"/>
              <a:t> </a:t>
            </a:r>
            <a:r>
              <a:rPr lang="en-GB" b="1" dirty="0" smtClean="0"/>
              <a:t>(having some human characteristics, but others that are supernatural or alien) – </a:t>
            </a:r>
            <a:r>
              <a:rPr lang="en-GB" b="1" dirty="0"/>
              <a:t>heightened physicality </a:t>
            </a:r>
            <a:r>
              <a:rPr lang="en-GB" dirty="0"/>
              <a:t>is emphasised</a:t>
            </a:r>
          </a:p>
          <a:p>
            <a:r>
              <a:rPr lang="en-GB" dirty="0"/>
              <a:t>P</a:t>
            </a:r>
            <a:r>
              <a:rPr lang="en-GB" dirty="0" smtClean="0"/>
              <a:t>age 102: Victor’s </a:t>
            </a:r>
            <a:r>
              <a:rPr lang="en-GB" b="1" dirty="0"/>
              <a:t>perception of the creature as sub-human</a:t>
            </a:r>
            <a:r>
              <a:rPr lang="en-GB" dirty="0"/>
              <a:t> </a:t>
            </a:r>
            <a:r>
              <a:rPr lang="en-GB" b="1" dirty="0" smtClean="0"/>
              <a:t>(an inferior humanoid) </a:t>
            </a:r>
            <a:r>
              <a:rPr lang="en-GB" dirty="0" smtClean="0"/>
              <a:t>and </a:t>
            </a:r>
            <a:r>
              <a:rPr lang="en-GB" dirty="0"/>
              <a:t>his involuntary revulsion</a:t>
            </a:r>
          </a:p>
          <a:p>
            <a:r>
              <a:rPr lang="en-GB" dirty="0"/>
              <a:t>P</a:t>
            </a:r>
            <a:r>
              <a:rPr lang="en-GB" dirty="0" smtClean="0"/>
              <a:t>ages 102-103:  The </a:t>
            </a:r>
            <a:r>
              <a:rPr lang="en-GB" dirty="0"/>
              <a:t>creature’s </a:t>
            </a:r>
            <a:r>
              <a:rPr lang="en-GB" b="1" dirty="0"/>
              <a:t>request of his maker to do his humane duty – provide him with a companion</a:t>
            </a:r>
            <a:endParaRPr lang="en-GB" dirty="0"/>
          </a:p>
          <a:p>
            <a:r>
              <a:rPr lang="en-GB" dirty="0" smtClean="0"/>
              <a:t>Pages </a:t>
            </a:r>
            <a:r>
              <a:rPr lang="en-GB" dirty="0"/>
              <a:t>108-9: the </a:t>
            </a:r>
            <a:r>
              <a:rPr lang="en-GB" b="1" dirty="0"/>
              <a:t>creature is excluded and isolated</a:t>
            </a:r>
            <a:r>
              <a:rPr lang="en-GB" dirty="0"/>
              <a:t> from mainstream </a:t>
            </a:r>
            <a:r>
              <a:rPr lang="en-GB" dirty="0" smtClean="0"/>
              <a:t>society</a:t>
            </a:r>
          </a:p>
          <a:p>
            <a:r>
              <a:rPr lang="en-GB" dirty="0"/>
              <a:t>Page 109: the creature’s </a:t>
            </a:r>
            <a:r>
              <a:rPr lang="en-GB" b="1" dirty="0"/>
              <a:t>dwelling is distinguished</a:t>
            </a:r>
            <a:r>
              <a:rPr lang="en-GB" dirty="0"/>
              <a:t> physically and in comforts from those of </a:t>
            </a:r>
            <a:r>
              <a:rPr lang="en-GB" dirty="0" smtClean="0"/>
              <a:t>humans</a:t>
            </a:r>
          </a:p>
          <a:p>
            <a:r>
              <a:rPr lang="en-GB" dirty="0"/>
              <a:t>Pages 114-5: the creature consciously </a:t>
            </a:r>
            <a:r>
              <a:rPr lang="en-GB" b="1" dirty="0"/>
              <a:t>observes and learns</a:t>
            </a:r>
            <a:r>
              <a:rPr lang="en-GB" dirty="0"/>
              <a:t> from human society </a:t>
            </a:r>
          </a:p>
          <a:p>
            <a:r>
              <a:rPr lang="en-GB" dirty="0"/>
              <a:t>Page 124: the creature is</a:t>
            </a:r>
            <a:r>
              <a:rPr lang="en-GB" b="1" dirty="0"/>
              <a:t> preoccupied with his origins and identity</a:t>
            </a:r>
            <a:endParaRPr lang="en-GB" dirty="0"/>
          </a:p>
          <a:p>
            <a:r>
              <a:rPr lang="en-GB" dirty="0" smtClean="0"/>
              <a:t>Pages </a:t>
            </a:r>
            <a:r>
              <a:rPr lang="en-GB" dirty="0"/>
              <a:t>137-8: society’s </a:t>
            </a:r>
            <a:r>
              <a:rPr lang="en-GB" b="1" dirty="0"/>
              <a:t>refusal to accept the creature as he </a:t>
            </a:r>
            <a:r>
              <a:rPr lang="en-GB" b="1" dirty="0" smtClean="0"/>
              <a:t>is, </a:t>
            </a:r>
            <a:r>
              <a:rPr lang="en-GB" b="1" dirty="0"/>
              <a:t>leads him to become angry</a:t>
            </a:r>
            <a:r>
              <a:rPr lang="en-GB" dirty="0"/>
              <a:t> </a:t>
            </a:r>
            <a:endParaRPr lang="en-GB" dirty="0" smtClean="0"/>
          </a:p>
          <a:p>
            <a:r>
              <a:rPr lang="en-GB" dirty="0"/>
              <a:t>Page 143: the creature </a:t>
            </a:r>
            <a:r>
              <a:rPr lang="en-GB" b="1" dirty="0"/>
              <a:t>suffers physical harm</a:t>
            </a:r>
            <a:r>
              <a:rPr lang="en-GB" dirty="0"/>
              <a:t> at the hands of </a:t>
            </a:r>
            <a:r>
              <a:rPr lang="en-GB" dirty="0" smtClean="0"/>
              <a:t>society</a:t>
            </a:r>
          </a:p>
          <a:p>
            <a:r>
              <a:rPr lang="en-GB" dirty="0" err="1"/>
              <a:t>Ch</a:t>
            </a:r>
            <a:r>
              <a:rPr lang="en-GB" dirty="0"/>
              <a:t> 9: pages </a:t>
            </a:r>
            <a:r>
              <a:rPr lang="en-GB" dirty="0" smtClean="0"/>
              <a:t>148-9: The </a:t>
            </a:r>
            <a:r>
              <a:rPr lang="en-GB" dirty="0"/>
              <a:t>creature articulates – and Victor recognises – </a:t>
            </a:r>
            <a:r>
              <a:rPr lang="en-GB" b="1" dirty="0"/>
              <a:t>the relationship between society and individual</a:t>
            </a:r>
            <a:r>
              <a:rPr lang="en-GB" dirty="0"/>
              <a:t>, but Victor’s </a:t>
            </a:r>
            <a:r>
              <a:rPr lang="en-GB" b="1" dirty="0"/>
              <a:t>reason conflicts with his instinct</a:t>
            </a:r>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160467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933" y="114564"/>
            <a:ext cx="10515600" cy="913342"/>
          </a:xfrm>
        </p:spPr>
        <p:txBody>
          <a:bodyPr/>
          <a:lstStyle/>
          <a:p>
            <a:r>
              <a:rPr lang="en-GB" dirty="0" smtClean="0"/>
              <a:t>Reminder of the "Gothic double"</a:t>
            </a:r>
            <a:endParaRPr lang="en-GB" dirty="0"/>
          </a:p>
        </p:txBody>
      </p:sp>
      <p:sp>
        <p:nvSpPr>
          <p:cNvPr id="3" name="Content Placeholder 2"/>
          <p:cNvSpPr>
            <a:spLocks noGrp="1"/>
          </p:cNvSpPr>
          <p:nvPr>
            <p:ph idx="1"/>
          </p:nvPr>
        </p:nvSpPr>
        <p:spPr>
          <a:xfrm>
            <a:off x="397933" y="1165225"/>
            <a:ext cx="10515600" cy="4351338"/>
          </a:xfrm>
        </p:spPr>
        <p:txBody>
          <a:bodyPr/>
          <a:lstStyle/>
          <a:p>
            <a:r>
              <a:rPr lang="en-GB" dirty="0"/>
              <a:t>the term </a:t>
            </a:r>
            <a:r>
              <a:rPr lang="en-GB" i="1" dirty="0"/>
              <a:t>Gothic double</a:t>
            </a:r>
            <a:r>
              <a:rPr lang="en-GB" dirty="0"/>
              <a:t> refers to the essential duality within a single </a:t>
            </a:r>
            <a:r>
              <a:rPr lang="en-GB" dirty="0" smtClean="0"/>
              <a:t>character, usually of the binary opposition of good </a:t>
            </a:r>
            <a:r>
              <a:rPr lang="en-GB" dirty="0"/>
              <a:t>and evil</a:t>
            </a:r>
            <a:r>
              <a:rPr lang="en-GB" dirty="0" smtClean="0"/>
              <a:t>.</a:t>
            </a:r>
          </a:p>
          <a:p>
            <a:r>
              <a:rPr lang="en-GB" dirty="0" smtClean="0"/>
              <a:t>Critics have argued, for example, that Shelley </a:t>
            </a:r>
            <a:r>
              <a:rPr lang="en-GB" dirty="0"/>
              <a:t>develops the Creature as </a:t>
            </a:r>
            <a:r>
              <a:rPr lang="en-GB" dirty="0" smtClean="0"/>
              <a:t>Victor’s own double.</a:t>
            </a:r>
          </a:p>
          <a:p>
            <a:r>
              <a:rPr lang="en-GB" dirty="0" smtClean="0"/>
              <a:t>There are moments in the text where Victor recognises the parallels between himself and the creature:   </a:t>
            </a:r>
            <a:r>
              <a:rPr lang="en-GB" dirty="0"/>
              <a:t>‘my own vampire, my own spirit let loose from the grave, and forced to destroy all that was dear to me’ (</a:t>
            </a:r>
            <a:r>
              <a:rPr lang="en-GB" dirty="0" smtClean="0"/>
              <a:t>p.78)</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63466" y="4573058"/>
            <a:ext cx="3641247" cy="20463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8800" y="4256352"/>
            <a:ext cx="3666067" cy="2520421"/>
          </a:xfrm>
          <a:prstGeom prst="rect">
            <a:avLst/>
          </a:prstGeom>
        </p:spPr>
      </p:pic>
      <p:pic>
        <p:nvPicPr>
          <p:cNvPr id="7" name="Picture 6"/>
          <p:cNvPicPr>
            <a:picLocks noChangeAspect="1"/>
          </p:cNvPicPr>
          <p:nvPr/>
        </p:nvPicPr>
        <p:blipFill>
          <a:blip r:embed="rId4"/>
          <a:stretch>
            <a:fillRect/>
          </a:stretch>
        </p:blipFill>
        <p:spPr>
          <a:xfrm>
            <a:off x="691282" y="4576763"/>
            <a:ext cx="3241485" cy="2154237"/>
          </a:xfrm>
          <a:prstGeom prst="rect">
            <a:avLst/>
          </a:prstGeom>
        </p:spPr>
      </p:pic>
    </p:spTree>
    <p:extLst>
      <p:ext uri="{BB962C8B-B14F-4D97-AF65-F5344CB8AC3E}">
        <p14:creationId xmlns:p14="http://schemas.microsoft.com/office/powerpoint/2010/main" val="53360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7067"/>
            <a:ext cx="10515600" cy="1075267"/>
          </a:xfrm>
        </p:spPr>
        <p:txBody>
          <a:bodyPr>
            <a:normAutofit fontScale="90000"/>
          </a:bodyPr>
          <a:lstStyle/>
          <a:p>
            <a:r>
              <a:rPr lang="en-GB" b="1" dirty="0" smtClean="0"/>
              <a:t>Volume 2 Chapter 1</a:t>
            </a:r>
            <a:r>
              <a:rPr lang="en-GB" dirty="0" smtClean="0"/>
              <a:t/>
            </a:r>
            <a:br>
              <a:rPr lang="en-GB" dirty="0" smtClean="0"/>
            </a:br>
            <a:endParaRPr lang="en-GB" dirty="0"/>
          </a:p>
        </p:txBody>
      </p:sp>
      <p:sp>
        <p:nvSpPr>
          <p:cNvPr id="3" name="Content Placeholder 2"/>
          <p:cNvSpPr>
            <a:spLocks noGrp="1"/>
          </p:cNvSpPr>
          <p:nvPr>
            <p:ph idx="1"/>
          </p:nvPr>
        </p:nvSpPr>
        <p:spPr>
          <a:xfrm>
            <a:off x="838200" y="1066800"/>
            <a:ext cx="10515600" cy="5110163"/>
          </a:xfrm>
        </p:spPr>
        <p:txBody>
          <a:bodyPr numCol="2">
            <a:normAutofit fontScale="47500" lnSpcReduction="20000"/>
          </a:bodyPr>
          <a:lstStyle/>
          <a:p>
            <a:r>
              <a:rPr lang="en-GB" sz="2900" b="1" dirty="0" smtClean="0"/>
              <a:t>p 93</a:t>
            </a:r>
          </a:p>
          <a:p>
            <a:r>
              <a:rPr lang="en-GB" sz="2900" b="1" dirty="0" smtClean="0"/>
              <a:t>Gothic </a:t>
            </a:r>
            <a:r>
              <a:rPr lang="en-GB" sz="2900" b="1" dirty="0"/>
              <a:t>juxtaposition of life and death:</a:t>
            </a:r>
            <a:r>
              <a:rPr lang="en-GB" sz="2900" dirty="0"/>
              <a:t>  “Justine died; she rested; and I was alive”  </a:t>
            </a:r>
            <a:r>
              <a:rPr lang="en-GB" sz="2900" dirty="0" smtClean="0"/>
              <a:t>(p 93) </a:t>
            </a:r>
            <a:r>
              <a:rPr lang="en-GB" sz="2900" dirty="0"/>
              <a:t>– ref. William who is “blooming and active in death, stretched on the grass livid and motionless” p 74, and “Elizabeth, in the bloom of </a:t>
            </a:r>
            <a:r>
              <a:rPr lang="en-GB" sz="2900" dirty="0" smtClean="0"/>
              <a:t>health </a:t>
            </a:r>
            <a:r>
              <a:rPr lang="en-GB" sz="2900" dirty="0"/>
              <a:t>... became livid with the hue of death” p 59</a:t>
            </a:r>
          </a:p>
          <a:p>
            <a:r>
              <a:rPr lang="en-GB" sz="2900" b="1" dirty="0"/>
              <a:t>Double:</a:t>
            </a:r>
            <a:r>
              <a:rPr lang="en-GB" sz="2900" dirty="0"/>
              <a:t>  like the creature later in the novel Victor is condemned:  “ I wandered like an evil spirit...” </a:t>
            </a:r>
            <a:r>
              <a:rPr lang="en-GB" sz="2900" dirty="0" smtClean="0"/>
              <a:t>(p 93)</a:t>
            </a:r>
            <a:endParaRPr lang="en-GB" sz="2900" dirty="0"/>
          </a:p>
          <a:p>
            <a:r>
              <a:rPr lang="en-GB" sz="2900" b="1" dirty="0"/>
              <a:t>Solitude:</a:t>
            </a:r>
            <a:r>
              <a:rPr lang="en-GB" sz="2900" dirty="0"/>
              <a:t>  “I shunned the face of man” </a:t>
            </a:r>
            <a:r>
              <a:rPr lang="en-GB" sz="2900" dirty="0" smtClean="0"/>
              <a:t>(p 93) </a:t>
            </a:r>
            <a:r>
              <a:rPr lang="en-GB" sz="2900" dirty="0"/>
              <a:t>– Victor chooses solitude, the creature is forced into it</a:t>
            </a:r>
          </a:p>
          <a:p>
            <a:r>
              <a:rPr lang="en-GB" sz="2900" b="1" dirty="0" smtClean="0"/>
              <a:t>p 94</a:t>
            </a:r>
          </a:p>
          <a:p>
            <a:r>
              <a:rPr lang="en-GB" sz="2900" b="1" dirty="0" smtClean="0"/>
              <a:t>Duty</a:t>
            </a:r>
            <a:r>
              <a:rPr lang="en-GB" sz="2900" b="1" dirty="0"/>
              <a:t>:</a:t>
            </a:r>
            <a:r>
              <a:rPr lang="en-GB" sz="2900" dirty="0"/>
              <a:t>  repetition here of Victor’s “duty to the survivors” and his “duty owed to yourself” – </a:t>
            </a:r>
            <a:r>
              <a:rPr lang="en-GB" sz="2900" dirty="0" smtClean="0"/>
              <a:t>(p 94)</a:t>
            </a:r>
            <a:endParaRPr lang="en-GB" sz="2900" dirty="0"/>
          </a:p>
          <a:p>
            <a:r>
              <a:rPr lang="en-GB" sz="2900" b="1" dirty="0"/>
              <a:t>Nature:</a:t>
            </a:r>
            <a:r>
              <a:rPr lang="en-GB" sz="2900" dirty="0"/>
              <a:t>  “I was carried by the wind” (p 94) – Nature decides the direction that Victor </a:t>
            </a:r>
            <a:r>
              <a:rPr lang="en-GB" sz="2900" dirty="0" smtClean="0"/>
              <a:t>takes, and has power over him </a:t>
            </a:r>
            <a:r>
              <a:rPr lang="en-GB" sz="2900" dirty="0"/>
              <a:t>– to be repeated later in the novel</a:t>
            </a:r>
          </a:p>
          <a:p>
            <a:r>
              <a:rPr lang="en-GB" sz="2900" b="1" dirty="0" smtClean="0"/>
              <a:t>p 95</a:t>
            </a:r>
          </a:p>
          <a:p>
            <a:r>
              <a:rPr lang="en-GB" sz="2900" b="1" dirty="0" smtClean="0"/>
              <a:t>Epithets</a:t>
            </a:r>
            <a:r>
              <a:rPr lang="en-GB" sz="2900" b="1" dirty="0"/>
              <a:t>:</a:t>
            </a:r>
            <a:r>
              <a:rPr lang="en-GB" sz="2900" dirty="0"/>
              <a:t>  “fiend” – </a:t>
            </a:r>
            <a:r>
              <a:rPr lang="en-GB" sz="2900" dirty="0" smtClean="0"/>
              <a:t>(p 94) </a:t>
            </a:r>
            <a:r>
              <a:rPr lang="en-GB" sz="2900" dirty="0"/>
              <a:t>“monster” </a:t>
            </a:r>
            <a:r>
              <a:rPr lang="en-GB" sz="2900" dirty="0" smtClean="0"/>
              <a:t>(p 95) – the creature becomes Victor's (and society's) expectation</a:t>
            </a:r>
            <a:endParaRPr lang="en-GB" sz="2900" dirty="0"/>
          </a:p>
          <a:p>
            <a:r>
              <a:rPr lang="en-GB" sz="2900" b="1" dirty="0"/>
              <a:t>Monstrosity:</a:t>
            </a:r>
            <a:r>
              <a:rPr lang="en-GB" sz="2900" dirty="0"/>
              <a:t>  “When I thought of him I gnashed my teeth, my eyes became inflamed” – the description of Victor here is animalistic, inhumane </a:t>
            </a:r>
            <a:r>
              <a:rPr lang="en-GB" sz="2900" dirty="0" smtClean="0"/>
              <a:t>(p 95)</a:t>
            </a:r>
            <a:endParaRPr lang="en-GB" sz="2900" dirty="0"/>
          </a:p>
          <a:p>
            <a:r>
              <a:rPr lang="en-GB" sz="2900" b="1" dirty="0"/>
              <a:t>Revenge:</a:t>
            </a:r>
            <a:r>
              <a:rPr lang="en-GB" sz="2900" dirty="0"/>
              <a:t>  “I wished to see him again ... and avenge the deaths of William and Justine”  </a:t>
            </a:r>
            <a:r>
              <a:rPr lang="en-GB" sz="2900" dirty="0" smtClean="0"/>
              <a:t>(p 95) </a:t>
            </a:r>
            <a:r>
              <a:rPr lang="en-GB" sz="2900" dirty="0"/>
              <a:t>double to the creature who “vowed eternal hatred and vengeance on all mankind ... a deep and deadly revenge” p 143  Increasing sense of the parallels between Victor and the creature.</a:t>
            </a:r>
          </a:p>
          <a:p>
            <a:r>
              <a:rPr lang="en-GB" sz="2900" b="1" dirty="0"/>
              <a:t>Monstrosity:</a:t>
            </a:r>
            <a:r>
              <a:rPr lang="en-GB" sz="2900" dirty="0"/>
              <a:t>  Elizabeth considers the accounts of “vice and injustice” to be imaginary and in the past until she sees the trial of Justine where “men appear to me as monsters thirsting for each other’s blood”  p 95.  Who is the more monstrous:  the creature, or a legal system that kills an innocent person?</a:t>
            </a:r>
          </a:p>
          <a:p>
            <a:r>
              <a:rPr lang="en-GB" sz="2900" b="1" dirty="0" smtClean="0"/>
              <a:t>p 96</a:t>
            </a:r>
          </a:p>
          <a:p>
            <a:r>
              <a:rPr lang="en-GB" sz="2900" b="1" dirty="0" smtClean="0"/>
              <a:t>Double</a:t>
            </a:r>
            <a:r>
              <a:rPr lang="en-GB" sz="2900" b="1" dirty="0"/>
              <a:t>:</a:t>
            </a:r>
            <a:r>
              <a:rPr lang="en-GB" sz="2900" dirty="0"/>
              <a:t>  “I, not in deed, but in effect, was the true murderer” </a:t>
            </a:r>
            <a:r>
              <a:rPr lang="en-GB" sz="2900" dirty="0" smtClean="0"/>
              <a:t>(p 96)  </a:t>
            </a:r>
            <a:r>
              <a:rPr lang="en-GB" sz="2900" dirty="0"/>
              <a:t>Here, Victor and the creature are aligned.</a:t>
            </a:r>
          </a:p>
          <a:p>
            <a:r>
              <a:rPr lang="en-GB" sz="2900" b="1" dirty="0" smtClean="0"/>
              <a:t>p 97</a:t>
            </a:r>
          </a:p>
          <a:p>
            <a:r>
              <a:rPr lang="en-GB" sz="2900" b="1" dirty="0" smtClean="0"/>
              <a:t>The </a:t>
            </a:r>
            <a:r>
              <a:rPr lang="en-GB" sz="2900" b="1" dirty="0"/>
              <a:t>sublime and the solace of nature:</a:t>
            </a:r>
            <a:r>
              <a:rPr lang="en-GB" sz="2900" dirty="0"/>
              <a:t>  “sought in the magnificence, the eternity of such scenes, to forget myself and my ephemeral, because human, sorrows (p 97) ... the mountains that “spoke of a power mighty as Omnipotence” (p 97); the “valley is more wonderful and sublime” (p 98)– here, Victor recognises the power and beauty of nature.  This illustrates the Romantic sensibility.</a:t>
            </a:r>
          </a:p>
          <a:p>
            <a:r>
              <a:rPr lang="en-GB" sz="2900" b="1" dirty="0" smtClean="0"/>
              <a:t>p 98</a:t>
            </a:r>
          </a:p>
          <a:p>
            <a:r>
              <a:rPr lang="en-GB" sz="2900" dirty="0" smtClean="0"/>
              <a:t>This </a:t>
            </a:r>
            <a:r>
              <a:rPr lang="en-GB" sz="2900" dirty="0"/>
              <a:t>is the </a:t>
            </a:r>
            <a:r>
              <a:rPr lang="en-GB" sz="2900" b="1" dirty="0"/>
              <a:t>nature that has the power to soothe</a:t>
            </a:r>
            <a:r>
              <a:rPr lang="en-GB" sz="2900" dirty="0"/>
              <a:t> (“The very winds whispered in soothing accents”... p 98), but Victor is trapped in his guilt and grief (“fettered” p 98).  He is unable to escape his solipsism:  “weighed down by horror and despair”. </a:t>
            </a:r>
            <a:r>
              <a:rPr lang="en-GB" sz="2900" dirty="0" smtClean="0"/>
              <a:t>(p 98)</a:t>
            </a:r>
            <a:endParaRPr lang="en-GB" sz="2900" dirty="0"/>
          </a:p>
          <a:p>
            <a:r>
              <a:rPr lang="en-GB" sz="2900" b="1" dirty="0"/>
              <a:t>Sleep as a “giver of oblivion”,</a:t>
            </a:r>
            <a:r>
              <a:rPr lang="en-GB" sz="2900" dirty="0"/>
              <a:t> (p 98) echoes his wish for death, and therefore escape,  later in the novel.</a:t>
            </a:r>
          </a:p>
          <a:p>
            <a:endParaRPr lang="en-GB" dirty="0"/>
          </a:p>
        </p:txBody>
      </p:sp>
    </p:spTree>
    <p:extLst>
      <p:ext uri="{BB962C8B-B14F-4D97-AF65-F5344CB8AC3E}">
        <p14:creationId xmlns:p14="http://schemas.microsoft.com/office/powerpoint/2010/main" val="373661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fade">
                                      <p:cBhvr>
                                        <p:cTn id="41" dur="500"/>
                                        <p:tgtEl>
                                          <p:spTgt spid="3">
                                            <p:txEl>
                                              <p:pRg st="11" end="1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fade">
                                      <p:cBhvr>
                                        <p:cTn id="46" dur="500"/>
                                        <p:tgtEl>
                                          <p:spTgt spid="3">
                                            <p:txEl>
                                              <p:pRg st="12" end="12"/>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fade">
                                      <p:cBhvr>
                                        <p:cTn id="49" dur="500"/>
                                        <p:tgtEl>
                                          <p:spTgt spid="3">
                                            <p:txEl>
                                              <p:pRg st="13" end="1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
                                            <p:txEl>
                                              <p:pRg st="14" end="14"/>
                                            </p:txEl>
                                          </p:spTgt>
                                        </p:tgtEl>
                                        <p:attrNameLst>
                                          <p:attrName>style.visibility</p:attrName>
                                        </p:attrNameLst>
                                      </p:cBhvr>
                                      <p:to>
                                        <p:strVal val="visible"/>
                                      </p:to>
                                    </p:set>
                                    <p:animEffect transition="in" filter="fade">
                                      <p:cBhvr>
                                        <p:cTn id="54" dur="500"/>
                                        <p:tgtEl>
                                          <p:spTgt spid="3">
                                            <p:txEl>
                                              <p:pRg st="14" end="14"/>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animEffect transition="in" filter="fade">
                                      <p:cBhvr>
                                        <p:cTn id="57" dur="500"/>
                                        <p:tgtEl>
                                          <p:spTgt spid="3">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6" end="16"/>
                                            </p:txEl>
                                          </p:spTgt>
                                        </p:tgtEl>
                                        <p:attrNameLst>
                                          <p:attrName>style.visibility</p:attrName>
                                        </p:attrNameLst>
                                      </p:cBhvr>
                                      <p:to>
                                        <p:strVal val="visible"/>
                                      </p:to>
                                    </p:set>
                                    <p:animEffect transition="in" filter="fade">
                                      <p:cBhvr>
                                        <p:cTn id="62" dur="500"/>
                                        <p:tgtEl>
                                          <p:spTgt spid="3">
                                            <p:txEl>
                                              <p:pRg st="16" end="16"/>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3">
                                            <p:txEl>
                                              <p:pRg st="17" end="17"/>
                                            </p:txEl>
                                          </p:spTgt>
                                        </p:tgtEl>
                                        <p:attrNameLst>
                                          <p:attrName>style.visibility</p:attrName>
                                        </p:attrNameLst>
                                      </p:cBhvr>
                                      <p:to>
                                        <p:strVal val="visible"/>
                                      </p:to>
                                    </p:set>
                                    <p:animEffect transition="in" filter="fade">
                                      <p:cBhvr>
                                        <p:cTn id="65" dur="500"/>
                                        <p:tgtEl>
                                          <p:spTgt spid="3">
                                            <p:txEl>
                                              <p:pRg st="17" end="17"/>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3">
                                            <p:txEl>
                                              <p:pRg st="18" end="18"/>
                                            </p:txEl>
                                          </p:spTgt>
                                        </p:tgtEl>
                                        <p:attrNameLst>
                                          <p:attrName>style.visibility</p:attrName>
                                        </p:attrNameLst>
                                      </p:cBhvr>
                                      <p:to>
                                        <p:strVal val="visible"/>
                                      </p:to>
                                    </p:set>
                                    <p:animEffect transition="in" filter="fade">
                                      <p:cBhvr>
                                        <p:cTn id="68"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Two </a:t>
            </a:r>
            <a:r>
              <a:rPr lang="en-GB" dirty="0" smtClean="0"/>
              <a:t>Extracts – Your Task:   summarise each of them to one sentence</a:t>
            </a:r>
            <a:r>
              <a:rPr lang="en-GB" dirty="0"/>
              <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r>
              <a:rPr lang="en-GB" dirty="0"/>
              <a:t>“Hold childhood in reverence … You assert that you know the value of time and are afraid to waste it. You fail to perceive that it is a greater waste of time to use it ill than to do nothing, and that a child ill taught is further from virtue than a child who has learnt nothing at all. You are afraid to see him spending his early years doing nothing. What! is it nothing to be happy, nothing to run and jump all day? He will never be so busy again all his life long.” Jean-Jacques Rousseau, </a:t>
            </a:r>
            <a:r>
              <a:rPr lang="en-GB" i="1" dirty="0"/>
              <a:t>Emile</a:t>
            </a:r>
            <a:r>
              <a:rPr lang="en-GB" dirty="0"/>
              <a:t> or </a:t>
            </a:r>
            <a:r>
              <a:rPr lang="en-GB" i="1" dirty="0"/>
              <a:t>On Education</a:t>
            </a:r>
            <a:r>
              <a:rPr lang="en-GB" dirty="0"/>
              <a:t> (first published in English in 1763) </a:t>
            </a:r>
          </a:p>
          <a:p>
            <a:r>
              <a:rPr lang="en-GB" dirty="0"/>
              <a:t>It is the characteristic of the mind to be capable of improvement. An individual surrenders the best attributes of man, the moment he resolves to adhere to certain fixed principles, for reasons not now present to his mind, but which formerly were. The instant in which he shuts upon himself the career of enquiry, is the instance of his intellectual decease…. No vice can be more destructive, than that which teaches us to regard any judgement as final, and not open to review. The same principle that applies to individuals, applies to communities… Refer them to reading, to conversation, to meditation; but teach them neither creeds nor catechisms, either moral or political. William Godwin ‘Of National Education’ in </a:t>
            </a:r>
            <a:r>
              <a:rPr lang="en-GB" i="1" dirty="0"/>
              <a:t>An Enquiry Concerning Political Justice</a:t>
            </a:r>
            <a:r>
              <a:rPr lang="en-GB" dirty="0"/>
              <a:t> (1793)</a:t>
            </a:r>
          </a:p>
        </p:txBody>
      </p:sp>
    </p:spTree>
    <p:extLst>
      <p:ext uri="{BB962C8B-B14F-4D97-AF65-F5344CB8AC3E}">
        <p14:creationId xmlns:p14="http://schemas.microsoft.com/office/powerpoint/2010/main" val="3760589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Rousseau</a:t>
            </a:r>
          </a:p>
        </p:txBody>
      </p:sp>
      <p:pic>
        <p:nvPicPr>
          <p:cNvPr id="4" name="Content Placeholder 3"/>
          <p:cNvPicPr>
            <a:picLocks noGrp="1" noChangeAspect="1"/>
          </p:cNvPicPr>
          <p:nvPr>
            <p:ph idx="1"/>
          </p:nvPr>
        </p:nvPicPr>
        <p:blipFill>
          <a:blip r:embed="rId2"/>
          <a:stretch>
            <a:fillRect/>
          </a:stretch>
        </p:blipFill>
        <p:spPr>
          <a:xfrm>
            <a:off x="1162822" y="1964875"/>
            <a:ext cx="2329956" cy="3249676"/>
          </a:xfrm>
          <a:prstGeom prst="rect">
            <a:avLst/>
          </a:prstGeom>
        </p:spPr>
      </p:pic>
      <p:sp>
        <p:nvSpPr>
          <p:cNvPr id="5" name="Rectangle 4"/>
          <p:cNvSpPr/>
          <p:nvPr/>
        </p:nvSpPr>
        <p:spPr>
          <a:xfrm>
            <a:off x="4466467" y="1964875"/>
            <a:ext cx="3094309" cy="369332"/>
          </a:xfrm>
          <a:prstGeom prst="rect">
            <a:avLst/>
          </a:prstGeom>
        </p:spPr>
        <p:txBody>
          <a:bodyPr wrap="none">
            <a:spAutoFit/>
          </a:bodyPr>
          <a:lstStyle/>
          <a:p>
            <a:r>
              <a:rPr lang="en-GB" dirty="0"/>
              <a:t>Hold childhood in reverence … </a:t>
            </a:r>
          </a:p>
        </p:txBody>
      </p:sp>
      <p:sp>
        <p:nvSpPr>
          <p:cNvPr id="6" name="Rectangle 5"/>
          <p:cNvSpPr/>
          <p:nvPr/>
        </p:nvSpPr>
        <p:spPr>
          <a:xfrm>
            <a:off x="1655805" y="5568948"/>
            <a:ext cx="6096000" cy="646331"/>
          </a:xfrm>
          <a:prstGeom prst="rect">
            <a:avLst/>
          </a:prstGeom>
        </p:spPr>
        <p:txBody>
          <a:bodyPr>
            <a:spAutoFit/>
          </a:bodyPr>
          <a:lstStyle/>
          <a:p>
            <a:r>
              <a:rPr lang="en-GB" dirty="0"/>
              <a:t>What! is it nothing to be happy, nothing to run and jump all day? He will never be so busy again all his life long.</a:t>
            </a:r>
          </a:p>
        </p:txBody>
      </p:sp>
      <p:sp>
        <p:nvSpPr>
          <p:cNvPr id="7" name="Rectangle 6"/>
          <p:cNvSpPr/>
          <p:nvPr/>
        </p:nvSpPr>
        <p:spPr>
          <a:xfrm>
            <a:off x="4512776" y="3306652"/>
            <a:ext cx="6096000" cy="646331"/>
          </a:xfrm>
          <a:prstGeom prst="rect">
            <a:avLst/>
          </a:prstGeom>
        </p:spPr>
        <p:txBody>
          <a:bodyPr>
            <a:spAutoFit/>
          </a:bodyPr>
          <a:lstStyle/>
          <a:p>
            <a:r>
              <a:rPr lang="en-GB" dirty="0"/>
              <a:t>a child ill taught is further from virtue than a child who has learnt nothing at all</a:t>
            </a:r>
          </a:p>
        </p:txBody>
      </p:sp>
    </p:spTree>
    <p:extLst>
      <p:ext uri="{BB962C8B-B14F-4D97-AF65-F5344CB8AC3E}">
        <p14:creationId xmlns:p14="http://schemas.microsoft.com/office/powerpoint/2010/main" val="160750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Godwin</a:t>
            </a:r>
          </a:p>
        </p:txBody>
      </p:sp>
      <p:pic>
        <p:nvPicPr>
          <p:cNvPr id="1026" name="Picture 2" descr="william godwin - wikimedia commo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34939" y="1186348"/>
            <a:ext cx="3009900" cy="38481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388973" y="5101560"/>
            <a:ext cx="7002162" cy="646331"/>
          </a:xfrm>
          <a:prstGeom prst="rect">
            <a:avLst/>
          </a:prstGeom>
        </p:spPr>
        <p:txBody>
          <a:bodyPr wrap="square">
            <a:spAutoFit/>
          </a:bodyPr>
          <a:lstStyle/>
          <a:p>
            <a:r>
              <a:rPr lang="en-GB" dirty="0"/>
              <a:t>Refer them to reading, to conversation, to meditation; but teach them neither creeds nor catechisms, either moral or political. </a:t>
            </a:r>
          </a:p>
        </p:txBody>
      </p:sp>
      <p:sp>
        <p:nvSpPr>
          <p:cNvPr id="5" name="Rectangle 4"/>
          <p:cNvSpPr/>
          <p:nvPr/>
        </p:nvSpPr>
        <p:spPr>
          <a:xfrm>
            <a:off x="5890054" y="2298700"/>
            <a:ext cx="6096000" cy="646331"/>
          </a:xfrm>
          <a:prstGeom prst="rect">
            <a:avLst/>
          </a:prstGeom>
        </p:spPr>
        <p:txBody>
          <a:bodyPr>
            <a:spAutoFit/>
          </a:bodyPr>
          <a:lstStyle/>
          <a:p>
            <a:r>
              <a:rPr lang="en-GB" dirty="0"/>
              <a:t>It is the characteristic of the mind to be capable of improvement. </a:t>
            </a:r>
          </a:p>
        </p:txBody>
      </p:sp>
      <p:sp>
        <p:nvSpPr>
          <p:cNvPr id="6" name="Rectangle 5"/>
          <p:cNvSpPr/>
          <p:nvPr/>
        </p:nvSpPr>
        <p:spPr>
          <a:xfrm>
            <a:off x="5782962" y="3700130"/>
            <a:ext cx="6096000" cy="646331"/>
          </a:xfrm>
          <a:prstGeom prst="rect">
            <a:avLst/>
          </a:prstGeom>
        </p:spPr>
        <p:txBody>
          <a:bodyPr>
            <a:spAutoFit/>
          </a:bodyPr>
          <a:lstStyle/>
          <a:p>
            <a:r>
              <a:rPr lang="en-GB" dirty="0"/>
              <a:t>The instant in which he shuts upon himself the career of enquiry, is the instance of his intellectual decease…. </a:t>
            </a:r>
          </a:p>
        </p:txBody>
      </p:sp>
    </p:spTree>
    <p:extLst>
      <p:ext uri="{BB962C8B-B14F-4D97-AF65-F5344CB8AC3E}">
        <p14:creationId xmlns:p14="http://schemas.microsoft.com/office/powerpoint/2010/main" val="3287430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EC1BD7-FFC6-4BDD-9737-577E741C4EA3}"/>
              </a:ext>
            </a:extLst>
          </p:cNvPr>
          <p:cNvSpPr>
            <a:spLocks noGrp="1"/>
          </p:cNvSpPr>
          <p:nvPr>
            <p:ph type="title"/>
          </p:nvPr>
        </p:nvSpPr>
        <p:spPr/>
        <p:txBody>
          <a:bodyPr/>
          <a:lstStyle/>
          <a:p>
            <a:r>
              <a:rPr lang="en-GB" dirty="0"/>
              <a:t>Chapters 10- 15 – Volume 2 Chapters 2-6</a:t>
            </a:r>
          </a:p>
        </p:txBody>
      </p:sp>
      <p:sp>
        <p:nvSpPr>
          <p:cNvPr id="3" name="Content Placeholder 2">
            <a:extLst>
              <a:ext uri="{FF2B5EF4-FFF2-40B4-BE49-F238E27FC236}">
                <a16:creationId xmlns="" xmlns:a16="http://schemas.microsoft.com/office/drawing/2014/main" id="{F3051592-666B-4D67-BA24-5E41F6E18C8C}"/>
              </a:ext>
            </a:extLst>
          </p:cNvPr>
          <p:cNvSpPr>
            <a:spLocks noGrp="1"/>
          </p:cNvSpPr>
          <p:nvPr>
            <p:ph idx="1"/>
          </p:nvPr>
        </p:nvSpPr>
        <p:spPr/>
        <p:txBody>
          <a:bodyPr>
            <a:normAutofit fontScale="55000" lnSpcReduction="20000"/>
          </a:bodyPr>
          <a:lstStyle/>
          <a:p>
            <a:pPr fontAlgn="base"/>
            <a:r>
              <a:rPr lang="en-GB" b="1" dirty="0"/>
              <a:t>(Volume 2, Chapter 2) Chapter 10  </a:t>
            </a:r>
            <a:r>
              <a:rPr lang="en-GB" dirty="0"/>
              <a:t>Victor decides to travel to the summit of </a:t>
            </a:r>
            <a:r>
              <a:rPr lang="en-GB" dirty="0" err="1"/>
              <a:t>Montanvert</a:t>
            </a:r>
            <a:r>
              <a:rPr lang="en-GB" dirty="0"/>
              <a:t>,  talks to the creature</a:t>
            </a:r>
          </a:p>
          <a:p>
            <a:pPr fontAlgn="base"/>
            <a:r>
              <a:rPr lang="en-GB" b="1" dirty="0"/>
              <a:t>(Volume 2, Chapter 3) Chapter 11 </a:t>
            </a:r>
            <a:r>
              <a:rPr lang="en-GB" dirty="0"/>
              <a:t>the creature tells his story:  he learns the dangers of fire, he searches for food, he is rejected by the villagers, he watches the cottagers. </a:t>
            </a:r>
          </a:p>
          <a:p>
            <a:pPr fontAlgn="base"/>
            <a:r>
              <a:rPr lang="en-GB" b="1" dirty="0"/>
              <a:t>(Volume 2, Chapter 4) Chapter 12  </a:t>
            </a:r>
            <a:r>
              <a:rPr lang="en-GB" dirty="0"/>
              <a:t>the creature learns about poverty and how it makes the cottagers unhappy; he learns to speak; he realises his ugliness when he sees his reflection in a pool. </a:t>
            </a:r>
          </a:p>
          <a:p>
            <a:pPr fontAlgn="base"/>
            <a:r>
              <a:rPr lang="en-GB" b="1" dirty="0"/>
              <a:t>(Volume 2, Chapter 5) Chapter 13 </a:t>
            </a:r>
            <a:r>
              <a:rPr lang="en-GB" dirty="0"/>
              <a:t>– </a:t>
            </a:r>
            <a:r>
              <a:rPr lang="en-GB" dirty="0" err="1"/>
              <a:t>Safie</a:t>
            </a:r>
            <a:r>
              <a:rPr lang="en-GB" dirty="0"/>
              <a:t> arrives, and she is taken in – the creature learns some world history – understanding the inequality in society. Reflecting on his own situation, he realizes that he is deformed and alone. “Was I then a monster,” he asks, “a blot upon the earth, from which all men fled, and whom all men disowned?” (p 123) He also learns about the pleasures and obligations of the family and of human relations in general, which deepens the agony of his own isolation.</a:t>
            </a:r>
          </a:p>
          <a:p>
            <a:pPr fontAlgn="base"/>
            <a:r>
              <a:rPr lang="en-GB" b="1" dirty="0"/>
              <a:t>(Volume 2, Chapter 6) Chapter 14  </a:t>
            </a:r>
            <a:r>
              <a:rPr lang="en-GB" dirty="0"/>
              <a:t>the creature learns the stories of the De Lacey’s and of </a:t>
            </a:r>
            <a:r>
              <a:rPr lang="en-GB" dirty="0" err="1"/>
              <a:t>Safie</a:t>
            </a:r>
            <a:r>
              <a:rPr lang="en-GB" dirty="0"/>
              <a:t> – offering to produce letters as proof of his story</a:t>
            </a:r>
          </a:p>
          <a:p>
            <a:pPr fontAlgn="base"/>
            <a:r>
              <a:rPr lang="en-GB" b="1" dirty="0"/>
              <a:t>(Volume 2, Chapter 6) Chapter 15 – </a:t>
            </a:r>
            <a:r>
              <a:rPr lang="en-GB" dirty="0"/>
              <a:t>the creature reads Johann Wolfgang von Goethe’s </a:t>
            </a:r>
            <a:r>
              <a:rPr lang="en-GB" i="1" dirty="0"/>
              <a:t>Sorrows of </a:t>
            </a:r>
            <a:r>
              <a:rPr lang="en-GB" i="1" dirty="0" err="1"/>
              <a:t>Werter</a:t>
            </a:r>
            <a:r>
              <a:rPr lang="en-GB" i="1" dirty="0"/>
              <a:t>, </a:t>
            </a:r>
            <a:r>
              <a:rPr lang="en-GB" dirty="0"/>
              <a:t>a volume of Plutarch’s </a:t>
            </a:r>
            <a:r>
              <a:rPr lang="en-GB" i="1" dirty="0"/>
              <a:t>Lives,</a:t>
            </a:r>
            <a:r>
              <a:rPr lang="en-GB" dirty="0"/>
              <a:t> and John Milton’s P</a:t>
            </a:r>
            <a:r>
              <a:rPr lang="en-GB" i="1" dirty="0"/>
              <a:t>aradise Lost,</a:t>
            </a:r>
            <a:r>
              <a:rPr lang="en-GB" dirty="0"/>
              <a:t> the last of which has the most profound effect on the creature. Unaware that </a:t>
            </a:r>
            <a:r>
              <a:rPr lang="en-GB" i="1" dirty="0"/>
              <a:t>Paradise Lost</a:t>
            </a:r>
            <a:r>
              <a:rPr lang="en-GB" dirty="0"/>
              <a:t> is a work of imagination, he reads it as a factual history and finds much similarity between the story and his own situation. He also discovers Victor’s journal in his pocket, and he understands the manner of his own creation and the disgust with which his creator regarded him.  He decides to speak to the blind old man, but the rest of the family return and his is driven away.  </a:t>
            </a:r>
          </a:p>
          <a:p>
            <a:pPr fontAlgn="base"/>
            <a:endParaRPr lang="en-GB" dirty="0"/>
          </a:p>
          <a:p>
            <a:pPr fontAlgn="base"/>
            <a:endParaRPr lang="en-GB" dirty="0"/>
          </a:p>
          <a:p>
            <a:pPr fontAlgn="base"/>
            <a:endParaRPr lang="en-GB" dirty="0"/>
          </a:p>
          <a:p>
            <a:endParaRPr lang="en-GB" dirty="0"/>
          </a:p>
        </p:txBody>
      </p:sp>
    </p:spTree>
    <p:extLst>
      <p:ext uri="{BB962C8B-B14F-4D97-AF65-F5344CB8AC3E}">
        <p14:creationId xmlns:p14="http://schemas.microsoft.com/office/powerpoint/2010/main" val="338267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Chapters 10 – 15 plot the education of the creature.  Find a point from the text to illustrate each aspect of context…</a:t>
            </a:r>
          </a:p>
        </p:txBody>
      </p:sp>
      <p:sp>
        <p:nvSpPr>
          <p:cNvPr id="3" name="Content Placeholder 2"/>
          <p:cNvSpPr>
            <a:spLocks noGrp="1"/>
          </p:cNvSpPr>
          <p:nvPr>
            <p:ph idx="1"/>
          </p:nvPr>
        </p:nvSpPr>
        <p:spPr/>
        <p:txBody>
          <a:bodyPr>
            <a:normAutofit/>
          </a:bodyPr>
          <a:lstStyle/>
          <a:p>
            <a:r>
              <a:rPr lang="en-GB" dirty="0"/>
              <a:t>William Godwin married to Shelley’s mother, and was influential to her thinking.  She was reading his works as she composed </a:t>
            </a:r>
            <a:r>
              <a:rPr lang="en-GB" i="1" dirty="0"/>
              <a:t>Frankenstein.</a:t>
            </a:r>
          </a:p>
          <a:p>
            <a:r>
              <a:rPr lang="en-GB" dirty="0"/>
              <a:t>Importance of nurture in the education of a child</a:t>
            </a:r>
          </a:p>
          <a:p>
            <a:r>
              <a:rPr lang="en-GB" dirty="0"/>
              <a:t>Importance of childhood free from didactic teaching</a:t>
            </a:r>
          </a:p>
          <a:p>
            <a:r>
              <a:rPr lang="en-GB" dirty="0"/>
              <a:t>Importance of liberal thought, and of open, diverse or natural education to both the individual and the community.</a:t>
            </a:r>
          </a:p>
          <a:p>
            <a:r>
              <a:rPr lang="en-GB" dirty="0"/>
              <a:t>Godwin’s belief that man’s natural emotions are those of benevolence, affection and pity.  Man born in a state of innocence.  </a:t>
            </a:r>
          </a:p>
          <a:p>
            <a:endParaRPr lang="en-GB" dirty="0"/>
          </a:p>
        </p:txBody>
      </p:sp>
    </p:spTree>
    <p:extLst>
      <p:ext uri="{BB962C8B-B14F-4D97-AF65-F5344CB8AC3E}">
        <p14:creationId xmlns:p14="http://schemas.microsoft.com/office/powerpoint/2010/main" val="348478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Chapters 10 – 15 plot the education of the creature.  Find a point from the text to illustrate each aspect of context…</a:t>
            </a:r>
          </a:p>
        </p:txBody>
      </p:sp>
      <p:sp>
        <p:nvSpPr>
          <p:cNvPr id="3" name="Content Placeholder 2"/>
          <p:cNvSpPr>
            <a:spLocks noGrp="1"/>
          </p:cNvSpPr>
          <p:nvPr>
            <p:ph idx="1"/>
          </p:nvPr>
        </p:nvSpPr>
        <p:spPr>
          <a:xfrm>
            <a:off x="550333" y="1825624"/>
            <a:ext cx="10803467" cy="4676775"/>
          </a:xfrm>
        </p:spPr>
        <p:txBody>
          <a:bodyPr>
            <a:normAutofit fontScale="55000" lnSpcReduction="20000"/>
          </a:bodyPr>
          <a:lstStyle/>
          <a:p>
            <a:r>
              <a:rPr lang="en-GB" dirty="0"/>
              <a:t>William Godwin married to Shelley’s mother, and was influential to her thinking.  She was reading his works as she composed </a:t>
            </a:r>
            <a:r>
              <a:rPr lang="en-GB" i="1" dirty="0"/>
              <a:t>Frankenstein</a:t>
            </a:r>
            <a:r>
              <a:rPr lang="en-GB" i="1" dirty="0" smtClean="0"/>
              <a:t>. </a:t>
            </a:r>
          </a:p>
          <a:p>
            <a:r>
              <a:rPr lang="en-GB" dirty="0" smtClean="0">
                <a:solidFill>
                  <a:srgbClr val="0070C0"/>
                </a:solidFill>
              </a:rPr>
              <a:t>"by degrees I made discovery of still greater moment" (p 114)  The creature learns by listening to the family, by conversation.</a:t>
            </a:r>
            <a:endParaRPr lang="en-GB" dirty="0">
              <a:solidFill>
                <a:srgbClr val="0070C0"/>
              </a:solidFill>
            </a:endParaRPr>
          </a:p>
          <a:p>
            <a:r>
              <a:rPr lang="en-GB" dirty="0"/>
              <a:t>Importance of nurture in the education of a </a:t>
            </a:r>
            <a:r>
              <a:rPr lang="en-GB" dirty="0" smtClean="0"/>
              <a:t>child:  </a:t>
            </a:r>
          </a:p>
          <a:p>
            <a:r>
              <a:rPr lang="en-GB" dirty="0" smtClean="0">
                <a:solidFill>
                  <a:srgbClr val="0070C0"/>
                </a:solidFill>
              </a:rPr>
              <a:t>"I eagerly longed to discover myself to the cottagers" ( p116)   "I imagined… that I should first win their favour, and afterwards their love"  (p118) "No father had watched my infant days" (p 124) – the creature desperately wants to connect and to belong to a family.  As he realises that his difference from them "sorrow only increased with knowledge" (p 123) </a:t>
            </a:r>
            <a:endParaRPr lang="en-GB" dirty="0">
              <a:solidFill>
                <a:srgbClr val="0070C0"/>
              </a:solidFill>
            </a:endParaRPr>
          </a:p>
          <a:p>
            <a:r>
              <a:rPr lang="en-GB" dirty="0"/>
              <a:t>Importance of childhood free from didactic </a:t>
            </a:r>
            <a:r>
              <a:rPr lang="en-GB" dirty="0" smtClean="0"/>
              <a:t>teaching –  </a:t>
            </a:r>
          </a:p>
          <a:p>
            <a:r>
              <a:rPr lang="en-GB" dirty="0" smtClean="0">
                <a:solidFill>
                  <a:srgbClr val="0070C0"/>
                </a:solidFill>
              </a:rPr>
              <a:t>Like Walton and Victor, the creature is an autodidact – he teaches himself to talk "I learned and applied the words" ( p 115) and to read:  "I improved, however, sensibly in this science…" (p 116) and to understand society:  "I heard </a:t>
            </a:r>
            <a:r>
              <a:rPr lang="en-GB" dirty="0" smtClean="0">
                <a:solidFill>
                  <a:srgbClr val="0070C0"/>
                </a:solidFill>
              </a:rPr>
              <a:t>of</a:t>
            </a:r>
            <a:r>
              <a:rPr lang="en-GB" dirty="0" smtClean="0">
                <a:solidFill>
                  <a:srgbClr val="0070C0"/>
                </a:solidFill>
              </a:rPr>
              <a:t> </a:t>
            </a:r>
            <a:r>
              <a:rPr lang="en-GB" dirty="0" smtClean="0">
                <a:solidFill>
                  <a:srgbClr val="0070C0"/>
                </a:solidFill>
              </a:rPr>
              <a:t>the division of property, of immense wealth and squalid poverty." (p122)  He is of superior intelligence, learning English quicker than </a:t>
            </a:r>
            <a:r>
              <a:rPr lang="en-GB" dirty="0" err="1" smtClean="0">
                <a:solidFill>
                  <a:srgbClr val="0070C0"/>
                </a:solidFill>
              </a:rPr>
              <a:t>Safie</a:t>
            </a:r>
            <a:r>
              <a:rPr lang="en-GB" dirty="0" smtClean="0">
                <a:solidFill>
                  <a:srgbClr val="0070C0"/>
                </a:solidFill>
              </a:rPr>
              <a:t>, for example.  </a:t>
            </a:r>
            <a:endParaRPr lang="en-GB" dirty="0">
              <a:solidFill>
                <a:srgbClr val="0070C0"/>
              </a:solidFill>
            </a:endParaRPr>
          </a:p>
          <a:p>
            <a:r>
              <a:rPr lang="en-GB" dirty="0"/>
              <a:t>Importance of liberal thought, and of open, diverse or natural education to both the individual and the community</a:t>
            </a:r>
            <a:r>
              <a:rPr lang="en-GB" dirty="0" smtClean="0"/>
              <a:t>.  </a:t>
            </a:r>
          </a:p>
          <a:p>
            <a:r>
              <a:rPr lang="en-GB" dirty="0" smtClean="0">
                <a:solidFill>
                  <a:srgbClr val="0070C0"/>
                </a:solidFill>
              </a:rPr>
              <a:t>The creature learns about the physical (the family, poverty </a:t>
            </a:r>
            <a:r>
              <a:rPr lang="en-GB" dirty="0" smtClean="0">
                <a:solidFill>
                  <a:srgbClr val="0070C0"/>
                </a:solidFill>
              </a:rPr>
              <a:t>etc.), </a:t>
            </a:r>
            <a:r>
              <a:rPr lang="en-GB" dirty="0" smtClean="0">
                <a:solidFill>
                  <a:srgbClr val="0070C0"/>
                </a:solidFill>
              </a:rPr>
              <a:t>but also the abstract (kindness (p 114) and about his identity and position in society:  "When I looked around I saw and heard of none like me.  Was I, then, a monster, a blot upon the earth, from which all men fled and whom all men disowned?" (p 123) and about "human nature" (p 131))</a:t>
            </a:r>
            <a:endParaRPr lang="en-GB" dirty="0">
              <a:solidFill>
                <a:srgbClr val="0070C0"/>
              </a:solidFill>
            </a:endParaRPr>
          </a:p>
          <a:p>
            <a:r>
              <a:rPr lang="en-GB" dirty="0"/>
              <a:t>Godwin’s belief that man’s natural emotions are those of benevolence, affection and pity.  Man born in a state of innocence.  </a:t>
            </a:r>
            <a:endParaRPr lang="en-GB" dirty="0" smtClean="0"/>
          </a:p>
          <a:p>
            <a:r>
              <a:rPr lang="en-GB" dirty="0" smtClean="0">
                <a:solidFill>
                  <a:srgbClr val="0070C0"/>
                </a:solidFill>
              </a:rPr>
              <a:t>"I ought to </a:t>
            </a:r>
            <a:r>
              <a:rPr lang="en-GB" smtClean="0">
                <a:solidFill>
                  <a:srgbClr val="0070C0"/>
                </a:solidFill>
              </a:rPr>
              <a:t>be </a:t>
            </a:r>
            <a:r>
              <a:rPr lang="en-GB" smtClean="0">
                <a:solidFill>
                  <a:srgbClr val="0070C0"/>
                </a:solidFill>
              </a:rPr>
              <a:t>thy </a:t>
            </a:r>
            <a:r>
              <a:rPr lang="en-GB" dirty="0" smtClean="0">
                <a:solidFill>
                  <a:srgbClr val="0070C0"/>
                </a:solidFill>
              </a:rPr>
              <a:t>Adam, but I am rather the fallen angel … I was benevolent and good; misery made me a fiend." (p 103)  Initially, the creature is kind:  "I discovered also another means through which I was enabled to assist their labours…" (p 114) – he recognises the cottager's unhappiness, and works out how to make their lives easier.  He is full of hope at this stage.</a:t>
            </a:r>
            <a:endParaRPr lang="en-GB" dirty="0">
              <a:solidFill>
                <a:srgbClr val="0070C0"/>
              </a:solidFill>
            </a:endParaRPr>
          </a:p>
          <a:p>
            <a:endParaRPr lang="en-GB" dirty="0"/>
          </a:p>
        </p:txBody>
      </p:sp>
    </p:spTree>
    <p:extLst>
      <p:ext uri="{BB962C8B-B14F-4D97-AF65-F5344CB8AC3E}">
        <p14:creationId xmlns:p14="http://schemas.microsoft.com/office/powerpoint/2010/main" val="364400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4027</Words>
  <Application>Microsoft Office PowerPoint</Application>
  <PresentationFormat>Widescreen</PresentationFormat>
  <Paragraphs>141</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Frankenstein</vt:lpstr>
      <vt:lpstr>Reminder of the "Gothic double"</vt:lpstr>
      <vt:lpstr>Volume 2 Chapter 1 </vt:lpstr>
      <vt:lpstr>Two Extracts – Your Task:   summarise each of them to one sentence </vt:lpstr>
      <vt:lpstr>Rousseau</vt:lpstr>
      <vt:lpstr>Godwin</vt:lpstr>
      <vt:lpstr>Chapters 10- 15 – Volume 2 Chapters 2-6</vt:lpstr>
      <vt:lpstr>Chapters 10 – 15 plot the education of the creature.  Find a point from the text to illustrate each aspect of context…</vt:lpstr>
      <vt:lpstr>Chapters 10 – 15 plot the education of the creature.  Find a point from the text to illustrate each aspect of context…</vt:lpstr>
      <vt:lpstr>Power in conversation</vt:lpstr>
      <vt:lpstr>PowerPoint Presentation</vt:lpstr>
      <vt:lpstr>Language and Power:  who has the power?  How can you tell?</vt:lpstr>
      <vt:lpstr>Your Task for next week:  </vt:lpstr>
      <vt:lpstr>Summary of Events to Guide you…</vt:lpstr>
      <vt:lpstr>Some notes to start your thinking….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Frankenstein</dc:title>
  <dc:creator>David Kinder</dc:creator>
  <cp:lastModifiedBy>David Kinder</cp:lastModifiedBy>
  <cp:revision>10</cp:revision>
  <dcterms:created xsi:type="dcterms:W3CDTF">2021-01-19T09:00:08Z</dcterms:created>
  <dcterms:modified xsi:type="dcterms:W3CDTF">2021-01-20T12:31:21Z</dcterms:modified>
</cp:coreProperties>
</file>