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0" r:id="rId6"/>
    <p:sldId id="278" r:id="rId7"/>
    <p:sldId id="268" r:id="rId8"/>
    <p:sldId id="279" r:id="rId9"/>
    <p:sldId id="288" r:id="rId10"/>
    <p:sldId id="281" r:id="rId11"/>
    <p:sldId id="277" r:id="rId12"/>
    <p:sldId id="284" r:id="rId13"/>
    <p:sldId id="285" r:id="rId14"/>
    <p:sldId id="280" r:id="rId15"/>
    <p:sldId id="287" r:id="rId16"/>
    <p:sldId id="286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3015" autoAdjust="0"/>
  </p:normalViewPr>
  <p:slideViewPr>
    <p:cSldViewPr>
      <p:cViewPr>
        <p:scale>
          <a:sx n="86" d="100"/>
          <a:sy n="86" d="100"/>
        </p:scale>
        <p:origin x="138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2189E-BD61-4B46-BB1E-23619D13F38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CD296-7598-4DEB-98A7-0607A8C8AA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310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C27C3-576F-4934-9AF6-3BFCA4E74398}" type="datetimeFigureOut">
              <a:rPr lang="en-GB" smtClean="0"/>
              <a:pPr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B4066-31FF-4A9F-9FD8-0BD17583A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56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4066-31FF-4A9F-9FD8-0BD17583A09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91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</a:t>
            </a:r>
            <a:r>
              <a:rPr lang="en-GB" baseline="0" dirty="0"/>
              <a:t> on picture for link to </a:t>
            </a:r>
            <a:r>
              <a:rPr lang="en-GB" dirty="0"/>
              <a:t>YOUTUBE</a:t>
            </a:r>
            <a:r>
              <a:rPr lang="en-GB" baseline="0" dirty="0"/>
              <a:t> </a:t>
            </a:r>
            <a:r>
              <a:rPr lang="en-GB" baseline="0" dirty="0" err="1"/>
              <a:t>videoclip</a:t>
            </a:r>
            <a:endParaRPr lang="en-GB" baseline="0" dirty="0"/>
          </a:p>
          <a:p>
            <a:r>
              <a:rPr lang="en-GB" baseline="0" dirty="0"/>
              <a:t>WHOLE GROUP DISCUSSION ON WHAT HR DO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4066-31FF-4A9F-9FD8-0BD17583A09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49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Objectives</a:t>
            </a:r>
            <a:r>
              <a:rPr lang="en-GB" baseline="0" dirty="0"/>
              <a:t> and functions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4066-31FF-4A9F-9FD8-0BD17583A09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96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4066-31FF-4A9F-9FD8-0BD17583A09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64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4066-31FF-4A9F-9FD8-0BD17583A09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706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4066-31FF-4A9F-9FD8-0BD17583A09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271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Recruitment – online adverts, online applications, video</a:t>
            </a:r>
            <a:r>
              <a:rPr lang="en-GB" baseline="0" dirty="0"/>
              <a:t> conference interviews, applicant data analysis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Training – virtual classrooms - online training for homeworkers / remote locations, online tests – high volumes, geographic spread, lower costs, flexible timing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Data Storage and Retrieval – employee data, employment forms (e.g. holidays)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Appraisals – capture performance data (for some roles), measure performance standards, online appraisal system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http://smallbusiness.chron.com/technology-impact-hr-practices-37912.html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4066-31FF-4A9F-9FD8-0BD17583A09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351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B4066-31FF-4A9F-9FD8-0BD17583A09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725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E3838AC-AE23-497A-9B55-680D9049EAC8}" type="datetimeFigureOut">
              <a:rPr lang="en-GB" smtClean="0"/>
              <a:pPr/>
              <a:t>02/02/2021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68AB47F-EB72-461F-9309-89E36FECF6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38AC-AE23-497A-9B55-680D9049EAC8}" type="datetimeFigureOut">
              <a:rPr lang="en-GB" smtClean="0"/>
              <a:pPr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B47F-EB72-461F-9309-89E36FECF6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38AC-AE23-497A-9B55-680D9049EAC8}" type="datetimeFigureOut">
              <a:rPr lang="en-GB" smtClean="0"/>
              <a:pPr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B47F-EB72-461F-9309-89E36FECF6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38AC-AE23-497A-9B55-680D9049EAC8}" type="datetimeFigureOut">
              <a:rPr lang="en-GB" smtClean="0"/>
              <a:pPr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B47F-EB72-461F-9309-89E36FECF6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38AC-AE23-497A-9B55-680D9049EAC8}" type="datetimeFigureOut">
              <a:rPr lang="en-GB" smtClean="0"/>
              <a:pPr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B47F-EB72-461F-9309-89E36FECF6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38AC-AE23-497A-9B55-680D9049EAC8}" type="datetimeFigureOut">
              <a:rPr lang="en-GB" smtClean="0"/>
              <a:pPr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B47F-EB72-461F-9309-89E36FECF6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38AC-AE23-497A-9B55-680D9049EAC8}" type="datetimeFigureOut">
              <a:rPr lang="en-GB" smtClean="0"/>
              <a:pPr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B47F-EB72-461F-9309-89E36FECF6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38AC-AE23-497A-9B55-680D9049EAC8}" type="datetimeFigureOut">
              <a:rPr lang="en-GB" smtClean="0"/>
              <a:pPr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B47F-EB72-461F-9309-89E36FECF6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38AC-AE23-497A-9B55-680D9049EAC8}" type="datetimeFigureOut">
              <a:rPr lang="en-GB" smtClean="0"/>
              <a:pPr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B47F-EB72-461F-9309-89E36FECF6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38AC-AE23-497A-9B55-680D9049EAC8}" type="datetimeFigureOut">
              <a:rPr lang="en-GB" smtClean="0"/>
              <a:pPr/>
              <a:t>02/02/2021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B47F-EB72-461F-9309-89E36FECF6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38AC-AE23-497A-9B55-680D9049EAC8}" type="datetimeFigureOut">
              <a:rPr lang="en-GB" smtClean="0"/>
              <a:pPr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B47F-EB72-461F-9309-89E36FECF6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E3838AC-AE23-497A-9B55-680D9049EAC8}" type="datetimeFigureOut">
              <a:rPr lang="en-GB" smtClean="0"/>
              <a:pPr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68AB47F-EB72-461F-9309-89E36FECF60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source=imgres&amp;cd=&amp;cad=rja&amp;uact=8&amp;ved=0CAkQjRwwAGoVChMI_tLp8_j7yAIVg5UPCh1kSQd1&amp;url=http://angelbusinesssuite.co.uk/angel-business-suite-explain-why-flexible-working-can-help-a-business-thrive/&amp;psig=AFQjCNH3rX93ue0hHtkEzc-_wL8bbSePbA&amp;ust=144690435874208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-5-Mze079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bbpwoPbC5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EaMOQzgMMI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PyxyqOG_MgCFYSyHgoduVQE7g&amp;url=http://www.20thcenturylondon.org.uk/bowler-hat&amp;bvm=bv.106923889,d.dmo&amp;psig=AFQjCNEpohMEflb6CuT8kNMIDM_qtOtd_Q&amp;ust=144690791748913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google.co.uk/url?sa=i&amp;rct=j&amp;q=&amp;esrc=s&amp;source=images&amp;cd=&amp;cad=rja&amp;uact=8&amp;ved=0CAcQjRxqFQoTCLWa2diG_MgCFYhEFAodq4UEfw&amp;url=http://www.10minuteswith.com/blog/career-changeis-it-just-too-hard&amp;psig=AFQjCNEVJtw2m69JEaf4JJAGrLwA_MDYkA&amp;ust=1446907990820856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o.uk/url?sa=i&amp;source=imgres&amp;cd=&amp;cad=rja&amp;uact=8&amp;ved=0CAkQjRwwAGoVChMI3IPz-fj7yAIVBHcPCh2Biwf8&amp;url=http://www.barrjonesassociates.com/how-to-make-flexible-working-a-reality-for-your-business/&amp;psig=AFQjCNEf3GubzVxxUSp5N_xb7gzW6_bkKg&amp;ust=144690437146498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8024" y="4005064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en-GB" dirty="0"/>
              <a:t>Introduction to Human Resources (HR) &amp; Changing working practices</a:t>
            </a:r>
          </a:p>
        </p:txBody>
      </p:sp>
    </p:spTree>
    <p:extLst>
      <p:ext uri="{BB962C8B-B14F-4D97-AF65-F5344CB8AC3E}">
        <p14:creationId xmlns:p14="http://schemas.microsoft.com/office/powerpoint/2010/main" val="544793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r>
              <a:rPr lang="en-GB" dirty="0">
                <a:latin typeface="+mj-lt"/>
                <a:cs typeface="Calibri" pitchFamily="34" charset="0"/>
              </a:rPr>
              <a:t>The main benefit of working flexibly for your employees is that it gives them the chance to </a:t>
            </a:r>
            <a:r>
              <a:rPr lang="en-GB" b="1" dirty="0">
                <a:latin typeface="+mj-lt"/>
                <a:cs typeface="Calibri" pitchFamily="34" charset="0"/>
              </a:rPr>
              <a:t>fit other commitments</a:t>
            </a:r>
            <a:r>
              <a:rPr lang="en-GB" dirty="0">
                <a:latin typeface="+mj-lt"/>
                <a:cs typeface="Calibri" pitchFamily="34" charset="0"/>
              </a:rPr>
              <a:t> and activities around work and </a:t>
            </a:r>
            <a:r>
              <a:rPr lang="en-GB" b="1" dirty="0">
                <a:latin typeface="+mj-lt"/>
                <a:cs typeface="Calibri" pitchFamily="34" charset="0"/>
              </a:rPr>
              <a:t>make better use of their free time</a:t>
            </a:r>
            <a:r>
              <a:rPr lang="en-GB" dirty="0">
                <a:latin typeface="+mj-lt"/>
                <a:cs typeface="Calibri" pitchFamily="34" charset="0"/>
              </a:rPr>
              <a:t>.</a:t>
            </a:r>
          </a:p>
          <a:p>
            <a:r>
              <a:rPr lang="en-GB" dirty="0">
                <a:latin typeface="+mj-lt"/>
                <a:cs typeface="Calibri" pitchFamily="34" charset="0"/>
              </a:rPr>
              <a:t>Working from home may allow them to </a:t>
            </a:r>
            <a:r>
              <a:rPr lang="en-GB" b="1" dirty="0">
                <a:latin typeface="+mj-lt"/>
                <a:cs typeface="Calibri" pitchFamily="34" charset="0"/>
              </a:rPr>
              <a:t>feel more in control of their workload</a:t>
            </a:r>
            <a:r>
              <a:rPr lang="en-GB" dirty="0">
                <a:latin typeface="+mj-lt"/>
                <a:cs typeface="Calibri" pitchFamily="34" charset="0"/>
              </a:rPr>
              <a:t> </a:t>
            </a:r>
          </a:p>
          <a:p>
            <a:r>
              <a:rPr lang="en-GB" dirty="0">
                <a:latin typeface="+mj-lt"/>
                <a:cs typeface="Calibri" pitchFamily="34" charset="0"/>
              </a:rPr>
              <a:t>Staggered working hours may help them </a:t>
            </a:r>
            <a:r>
              <a:rPr lang="en-GB" b="1" dirty="0">
                <a:latin typeface="+mj-lt"/>
                <a:cs typeface="Calibri" pitchFamily="34" charset="0"/>
              </a:rPr>
              <a:t>avoid the stress of commuting</a:t>
            </a:r>
            <a:r>
              <a:rPr lang="en-GB" dirty="0">
                <a:latin typeface="+mj-lt"/>
                <a:cs typeface="Calibri" pitchFamily="34" charset="0"/>
              </a:rPr>
              <a:t> at peak times </a:t>
            </a:r>
          </a:p>
          <a:p>
            <a:endParaRPr lang="en-GB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How flexible working can benefit the employ</a:t>
            </a:r>
            <a:r>
              <a:rPr lang="en-GB" b="1" dirty="0"/>
              <a:t>ees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73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is the impact of technology?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9938" name="Picture 2" descr="http://angelbusinesssuite.co.uk/wp-content/uploads/2014/05/Flexible-Working-Infographic-LARGE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132856"/>
            <a:ext cx="8458200" cy="388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B6AD4-F789-4794-B99C-0677B3607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8" y="548680"/>
            <a:ext cx="7024744" cy="1143000"/>
          </a:xfrm>
        </p:spPr>
        <p:txBody>
          <a:bodyPr/>
          <a:lstStyle/>
          <a:p>
            <a:r>
              <a:rPr lang="en-GB" dirty="0"/>
              <a:t>Watch!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18216-17AD-4B46-8313-C3F4F3601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5301208"/>
            <a:ext cx="6777317" cy="531421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en-GB" dirty="0">
                <a:hlinkClick r:id="rId3"/>
              </a:rPr>
              <a:t>https://www.youtube.com/watch?v=t-5-Mze079M</a:t>
            </a:r>
            <a:endParaRPr lang="en-GB" dirty="0"/>
          </a:p>
          <a:p>
            <a:pPr marL="68580" indent="0">
              <a:buNone/>
            </a:pPr>
            <a:endParaRPr lang="en-GB" dirty="0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CE307457-277C-45AC-89EA-F2322EA26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1897344"/>
            <a:ext cx="5585872" cy="31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30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CF323-0B7F-4E76-9A48-7785B74E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n-GB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AC533-4D4E-4DF1-8C3B-A545FF182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350" y="1916832"/>
            <a:ext cx="6777317" cy="3508977"/>
          </a:xfrm>
        </p:spPr>
        <p:txBody>
          <a:bodyPr/>
          <a:lstStyle/>
          <a:p>
            <a:r>
              <a:rPr lang="en-GB" dirty="0"/>
              <a:t>Use the exam board notes, lesson slides and scanned textbook pages on flexible working methods to help you complete the questions and table in the workbook.</a:t>
            </a:r>
          </a:p>
          <a:p>
            <a:pPr marL="68580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Answer the past paper questions, using full exam technique and demonstrating the skills required. </a:t>
            </a:r>
          </a:p>
        </p:txBody>
      </p:sp>
    </p:spTree>
    <p:extLst>
      <p:ext uri="{BB962C8B-B14F-4D97-AF65-F5344CB8AC3E}">
        <p14:creationId xmlns:p14="http://schemas.microsoft.com/office/powerpoint/2010/main" val="2856898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What does HR actually do?</a:t>
            </a:r>
          </a:p>
        </p:txBody>
      </p:sp>
      <p:pic>
        <p:nvPicPr>
          <p:cNvPr id="18434" name="Picture 2" descr="Image result for human resourc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420888"/>
            <a:ext cx="5184576" cy="2778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505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HR actually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323652"/>
            <a:ext cx="3248809" cy="3508977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Planning workforce needs of the business – current and future</a:t>
            </a:r>
          </a:p>
          <a:p>
            <a:r>
              <a:rPr lang="en-GB" dirty="0"/>
              <a:t>Recruiting  and selecting suitable employees for the business</a:t>
            </a:r>
          </a:p>
          <a:p>
            <a:r>
              <a:rPr lang="en-GB" dirty="0"/>
              <a:t>Training and appraising existing staff</a:t>
            </a:r>
          </a:p>
          <a:p>
            <a:r>
              <a:rPr lang="en-GB" dirty="0"/>
              <a:t>Strategic decisions on policy, structure and culture</a:t>
            </a:r>
          </a:p>
          <a:p>
            <a:r>
              <a:rPr lang="en-GB" dirty="0"/>
              <a:t>Complying with workplace legislation</a:t>
            </a:r>
          </a:p>
          <a:p>
            <a:r>
              <a:rPr lang="en-GB" dirty="0"/>
              <a:t>Payroll and admin</a:t>
            </a: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87624" y="2348880"/>
            <a:ext cx="3248809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Match the workforce to the needs of the business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Minimise labour costs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en-GB" sz="1900" dirty="0">
                <a:solidFill>
                  <a:schemeClr val="tx2"/>
                </a:solidFill>
              </a:rPr>
              <a:t>Make effective use of the workforce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Maintain good employer/employee</a:t>
            </a:r>
            <a:r>
              <a:rPr kumimoji="0" lang="en-GB" sz="19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relations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Explain the functions of the human resource department</a:t>
            </a:r>
          </a:p>
          <a:p>
            <a:endParaRPr lang="en-GB" dirty="0"/>
          </a:p>
          <a:p>
            <a:r>
              <a:rPr lang="en-GB" dirty="0"/>
              <a:t>Explain what is meant by ‘flexible workforce’, and explain a variety of flexible working methods</a:t>
            </a:r>
          </a:p>
          <a:p>
            <a:endParaRPr lang="en-GB" dirty="0"/>
          </a:p>
          <a:p>
            <a:r>
              <a:rPr lang="en-GB" dirty="0"/>
              <a:t>Explain the impact of new technology on working practices</a:t>
            </a:r>
          </a:p>
        </p:txBody>
      </p:sp>
    </p:spTree>
    <p:extLst>
      <p:ext uri="{BB962C8B-B14F-4D97-AF65-F5344CB8AC3E}">
        <p14:creationId xmlns:p14="http://schemas.microsoft.com/office/powerpoint/2010/main" val="376387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en-GB" dirty="0"/>
              <a:t>The HR department?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060848"/>
            <a:ext cx="6777317" cy="350897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Many businesses will have a dedicated HR Manager, and larger organisations will have a HR department</a:t>
            </a:r>
          </a:p>
          <a:p>
            <a:r>
              <a:rPr lang="en-GB" dirty="0"/>
              <a:t>Smaller businesses are unlikely to have a dedicated HR person/team, but will still have to carry out human resource functions</a:t>
            </a:r>
          </a:p>
          <a:p>
            <a:pPr>
              <a:buNone/>
            </a:pPr>
            <a:endParaRPr lang="en-GB" dirty="0"/>
          </a:p>
          <a:p>
            <a:r>
              <a:rPr lang="en-GB" b="1" i="1" u="sng" dirty="0">
                <a:solidFill>
                  <a:srgbClr val="00B050"/>
                </a:solidFill>
              </a:rPr>
              <a:t>In the chat</a:t>
            </a:r>
            <a:r>
              <a:rPr lang="en-GB" b="1" i="1" dirty="0">
                <a:solidFill>
                  <a:srgbClr val="00B050"/>
                </a:solidFill>
              </a:rPr>
              <a:t>: Consider small and large businesses. What are the similarities and differences in their human resource functions?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34A37-36BC-46C5-8DEA-B90CCDF74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744" cy="1143000"/>
          </a:xfrm>
        </p:spPr>
        <p:txBody>
          <a:bodyPr/>
          <a:lstStyle/>
          <a:p>
            <a:r>
              <a:rPr lang="en-GB" dirty="0"/>
              <a:t>Watch!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FC7C5CC7-53CA-449A-A444-33CE9F2D7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844824"/>
            <a:ext cx="6156176" cy="3481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738D6E-0CF4-4174-9E2B-887071CA9CED}"/>
              </a:ext>
            </a:extLst>
          </p:cNvPr>
          <p:cNvSpPr txBox="1"/>
          <p:nvPr/>
        </p:nvSpPr>
        <p:spPr>
          <a:xfrm>
            <a:off x="1547664" y="5661248"/>
            <a:ext cx="666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https://www.youtube.com/watch?v=EaMOQzgMMIQ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398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job for life?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3312484" cy="3508977"/>
          </a:xfrm>
        </p:spPr>
        <p:txBody>
          <a:bodyPr/>
          <a:lstStyle/>
          <a:p>
            <a:r>
              <a:rPr lang="en-GB" dirty="0"/>
              <a:t>Full time</a:t>
            </a:r>
          </a:p>
          <a:p>
            <a:r>
              <a:rPr lang="en-GB" dirty="0"/>
              <a:t>Permanent status</a:t>
            </a:r>
          </a:p>
          <a:p>
            <a:r>
              <a:rPr lang="en-GB" dirty="0"/>
              <a:t>Specific skills</a:t>
            </a:r>
          </a:p>
          <a:p>
            <a:r>
              <a:rPr lang="en-GB" dirty="0"/>
              <a:t>One career path</a:t>
            </a:r>
          </a:p>
          <a:p>
            <a:r>
              <a:rPr lang="en-GB" dirty="0"/>
              <a:t>Final salary pension</a:t>
            </a: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6016" y="3349023"/>
            <a:ext cx="3312484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Flexibility of working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en-GB" sz="2400" dirty="0">
                <a:solidFill>
                  <a:schemeClr val="tx2"/>
                </a:solidFill>
              </a:rPr>
              <a:t>Transferable skills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Career change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en-GB" sz="2400" dirty="0">
                <a:solidFill>
                  <a:schemeClr val="tx2"/>
                </a:solidFill>
              </a:rPr>
              <a:t>Lifelong learning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technologies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http://www.20thcenturylondon.org.uk/sites/default/files/styles/page_hero/public/legacy_images/Bowler-Hat_20090817141215.jpg?itok=cUDf97A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085184"/>
            <a:ext cx="3456384" cy="1512641"/>
          </a:xfrm>
          <a:prstGeom prst="rect">
            <a:avLst/>
          </a:prstGeom>
          <a:noFill/>
        </p:spPr>
      </p:pic>
      <p:pic>
        <p:nvPicPr>
          <p:cNvPr id="1030" name="Picture 6" descr="http://cdn.10minuteswith.com/sites/default/files/styles/company_blog_main/public/blog/BLOG_Career%20Change%C5%A0%20Is%20It%20Just%20Too%20Hard%20.png?itok=eiTCKs0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908720"/>
            <a:ext cx="3816424" cy="2146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/>
          <a:lstStyle/>
          <a:p>
            <a:r>
              <a:rPr lang="en-GB" dirty="0"/>
              <a:t>Flexible working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Flexible hours</a:t>
            </a:r>
          </a:p>
          <a:p>
            <a:r>
              <a:rPr lang="en-GB" dirty="0"/>
              <a:t>Home working 					(or </a:t>
            </a:r>
            <a:r>
              <a:rPr lang="en-GB" dirty="0" err="1"/>
              <a:t>teleworking</a:t>
            </a:r>
            <a:r>
              <a:rPr lang="en-GB" dirty="0"/>
              <a:t>)</a:t>
            </a:r>
          </a:p>
          <a:p>
            <a:r>
              <a:rPr lang="en-GB" dirty="0"/>
              <a:t>Part time working</a:t>
            </a:r>
          </a:p>
          <a:p>
            <a:r>
              <a:rPr lang="en-GB" dirty="0"/>
              <a:t>Temporary working</a:t>
            </a:r>
          </a:p>
          <a:p>
            <a:r>
              <a:rPr lang="en-GB" dirty="0"/>
              <a:t>Job sharing</a:t>
            </a:r>
          </a:p>
          <a:p>
            <a:r>
              <a:rPr lang="en-GB" dirty="0"/>
              <a:t>Multi-skilling</a:t>
            </a:r>
          </a:p>
          <a:p>
            <a:r>
              <a:rPr lang="en-GB" dirty="0"/>
              <a:t>Zero-hours contracts</a:t>
            </a:r>
          </a:p>
          <a:p>
            <a:r>
              <a:rPr lang="en-GB" dirty="0"/>
              <a:t>Hot-</a:t>
            </a:r>
            <a:r>
              <a:rPr lang="en-GB" dirty="0" err="1"/>
              <a:t>desking</a:t>
            </a:r>
            <a:endParaRPr lang="en-GB" dirty="0"/>
          </a:p>
        </p:txBody>
      </p:sp>
      <p:pic>
        <p:nvPicPr>
          <p:cNvPr id="4" name="Picture 10" descr="http://www.barrjonesassociates.com/wp-content/uploads/Flexible-working_2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3384376" cy="3898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en-GB" dirty="0">
                <a:latin typeface="+mj-lt"/>
                <a:cs typeface="Calibri" pitchFamily="34" charset="0"/>
              </a:rPr>
              <a:t>Cost-effectiveness and efficiency</a:t>
            </a:r>
          </a:p>
          <a:p>
            <a:r>
              <a:rPr lang="en-GB" dirty="0">
                <a:latin typeface="+mj-lt"/>
                <a:cs typeface="Calibri" pitchFamily="34" charset="0"/>
              </a:rPr>
              <a:t>Ability to attract a higher level of skills </a:t>
            </a:r>
          </a:p>
          <a:p>
            <a:r>
              <a:rPr lang="en-GB" dirty="0">
                <a:latin typeface="+mj-lt"/>
                <a:cs typeface="Calibri" pitchFamily="34" charset="0"/>
              </a:rPr>
              <a:t>More job satisfaction </a:t>
            </a:r>
          </a:p>
          <a:p>
            <a:r>
              <a:rPr lang="en-GB" dirty="0">
                <a:latin typeface="+mj-lt"/>
                <a:cs typeface="Calibri" pitchFamily="34" charset="0"/>
              </a:rPr>
              <a:t>Reduced levels of sickness absence</a:t>
            </a:r>
          </a:p>
          <a:p>
            <a:r>
              <a:rPr lang="en-GB" dirty="0">
                <a:latin typeface="+mj-lt"/>
                <a:cs typeface="Calibri" pitchFamily="34" charset="0"/>
              </a:rPr>
              <a:t>Greater continuity </a:t>
            </a:r>
          </a:p>
          <a:p>
            <a:r>
              <a:rPr lang="en-GB" dirty="0">
                <a:latin typeface="+mj-lt"/>
                <a:cs typeface="Calibri" pitchFamily="34" charset="0"/>
              </a:rPr>
              <a:t>Increased customer satisfaction and loyalty </a:t>
            </a:r>
          </a:p>
          <a:p>
            <a:r>
              <a:rPr lang="en-GB" dirty="0">
                <a:latin typeface="+mj-lt"/>
                <a:cs typeface="Calibri" pitchFamily="34" charset="0"/>
              </a:rPr>
              <a:t>Improved competitiveness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How flexible working can benefit the business (the employ</a:t>
            </a:r>
            <a:r>
              <a:rPr lang="en-GB" b="1" dirty="0"/>
              <a:t>er</a:t>
            </a:r>
            <a:r>
              <a:rPr lang="en-GB" dirty="0"/>
              <a:t>)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3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EA90949D6391244A906844C304818D4E00ED74B73EA9ED4C4C8C2F8846BE81B58F" ma:contentTypeVersion="1" ma:contentTypeDescription="Create a new PowerPoint document" ma:contentTypeScope="" ma:versionID="0bd2b28df0d9f8508218a1968f5c32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FE902C-0857-4C98-95FE-981EC59346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EEE918-A7CE-491C-9335-5312E55B43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3F0EA64-4823-4E10-897B-2EA5DF21A2AA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945</TotalTime>
  <Words>546</Words>
  <Application>Microsoft Office PowerPoint</Application>
  <PresentationFormat>On-screen Show (4:3)</PresentationFormat>
  <Paragraphs>81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Century Gothic</vt:lpstr>
      <vt:lpstr>Wingdings 2</vt:lpstr>
      <vt:lpstr>Austin</vt:lpstr>
      <vt:lpstr>Introduction to Human Resources (HR) &amp; Changing working practices</vt:lpstr>
      <vt:lpstr>What does HR actually do?</vt:lpstr>
      <vt:lpstr>What does HR actually do?</vt:lpstr>
      <vt:lpstr>Learning Objectives</vt:lpstr>
      <vt:lpstr>The HR department?</vt:lpstr>
      <vt:lpstr>Watch!</vt:lpstr>
      <vt:lpstr>A job for life?</vt:lpstr>
      <vt:lpstr>Flexible working methods</vt:lpstr>
      <vt:lpstr>How flexible working can benefit the business (the employer) </vt:lpstr>
      <vt:lpstr>How flexible working can benefit the employees</vt:lpstr>
      <vt:lpstr>What is the impact of technology?</vt:lpstr>
      <vt:lpstr>Watch!</vt:lpstr>
      <vt:lpstr>Activity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Price and Income Elasticity of Demand</dc:title>
  <dc:creator>Anne E Lomas</dc:creator>
  <cp:lastModifiedBy>Rebecca Crumpton</cp:lastModifiedBy>
  <cp:revision>68</cp:revision>
  <cp:lastPrinted>2016-01-08T13:48:19Z</cp:lastPrinted>
  <dcterms:created xsi:type="dcterms:W3CDTF">2015-10-05T11:20:01Z</dcterms:created>
  <dcterms:modified xsi:type="dcterms:W3CDTF">2021-02-02T14:04:34Z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0x010100EA90949D6391244A906844C304818D4E00ED74B73EA9ED4C4C8C2F8846BE81B58F</vt:lpwstr>
  </property>
</Properties>
</file>