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94" r:id="rId4"/>
    <p:sldId id="295" r:id="rId5"/>
    <p:sldId id="279" r:id="rId6"/>
    <p:sldId id="300" r:id="rId7"/>
    <p:sldId id="296" r:id="rId8"/>
    <p:sldId id="280" r:id="rId9"/>
    <p:sldId id="291" r:id="rId10"/>
    <p:sldId id="290" r:id="rId11"/>
    <p:sldId id="299" r:id="rId12"/>
    <p:sldId id="303" r:id="rId13"/>
    <p:sldId id="304" r:id="rId14"/>
    <p:sldId id="305" r:id="rId15"/>
    <p:sldId id="306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81673" autoAdjust="0"/>
  </p:normalViewPr>
  <p:slideViewPr>
    <p:cSldViewPr>
      <p:cViewPr varScale="1">
        <p:scale>
          <a:sx n="86" d="100"/>
          <a:sy n="86" d="100"/>
        </p:scale>
        <p:origin x="60" y="1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1591C-5CE4-4240-9719-7C99734D1A3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482D2-D9C8-4CF3-80AA-62CA0C2296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43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E9FF4-F80A-404E-B2F2-292BBABD6A1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50C23-5019-4AB6-82BF-B2A439265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13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Q1, p431 HJR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EF71B2-F19E-4FFC-A12A-7EA13C3BC198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784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fld id="{ACE76DB0-BCB6-481B-8D12-86C9B0D6402A}" type="datetimeFigureOut">
              <a:rPr lang="en-GB" smtClean="0"/>
              <a:pPr/>
              <a:t>03/02/2021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Business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People: Workforce Planning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857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77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-27384"/>
            <a:ext cx="6336704" cy="1181993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GB" dirty="0"/>
              <a:t>Workforce Planning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3688" y="1268413"/>
            <a:ext cx="8712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Subtitle 2"/>
          <p:cNvSpPr>
            <a:spLocks noGrp="1"/>
          </p:cNvSpPr>
          <p:nvPr>
            <p:ph type="subTitle" idx="1"/>
          </p:nvPr>
        </p:nvSpPr>
        <p:spPr>
          <a:xfrm>
            <a:off x="34925" y="1268412"/>
            <a:ext cx="4321175" cy="5400675"/>
          </a:xfrm>
          <a:solidFill>
            <a:schemeClr val="bg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R="0" algn="ctr"/>
            <a:r>
              <a:rPr lang="en-GB" altLang="en-US" sz="2400" dirty="0">
                <a:solidFill>
                  <a:srgbClr val="00B050"/>
                </a:solidFill>
              </a:rPr>
              <a:t>ADVANTAGES</a:t>
            </a:r>
          </a:p>
          <a:p>
            <a:pPr marR="0" algn="l">
              <a:buFont typeface="Calibri" panose="020F0502020204030204" pitchFamily="34" charset="0"/>
              <a:buAutoNum type="arabicPeriod"/>
            </a:pPr>
            <a:r>
              <a:rPr lang="en-GB" altLang="en-US" sz="2100" dirty="0">
                <a:solidFill>
                  <a:schemeClr val="tx1"/>
                </a:solidFill>
              </a:rPr>
              <a:t>The business aims are more likely to be achieved if the correct workforce resources are available.</a:t>
            </a:r>
            <a:br>
              <a:rPr lang="en-GB" altLang="en-US" sz="2100" dirty="0">
                <a:solidFill>
                  <a:schemeClr val="tx1"/>
                </a:solidFill>
              </a:rPr>
            </a:br>
            <a:endParaRPr lang="en-GB" altLang="en-US" sz="2100" dirty="0">
              <a:solidFill>
                <a:schemeClr val="tx1"/>
              </a:solidFill>
            </a:endParaRPr>
          </a:p>
          <a:p>
            <a:pPr marR="0" algn="l">
              <a:buFont typeface="Calibri" panose="020F0502020204030204" pitchFamily="34" charset="0"/>
              <a:buAutoNum type="arabicPeriod"/>
            </a:pPr>
            <a:r>
              <a:rPr lang="en-GB" altLang="en-US" sz="2100" dirty="0">
                <a:solidFill>
                  <a:schemeClr val="tx1"/>
                </a:solidFill>
              </a:rPr>
              <a:t>Planning ahead can save cash – training rather than recruiting talent, and saving on redundancy payments.</a:t>
            </a:r>
            <a:br>
              <a:rPr lang="en-GB" altLang="en-US" sz="2100" dirty="0">
                <a:solidFill>
                  <a:schemeClr val="tx1"/>
                </a:solidFill>
              </a:rPr>
            </a:br>
            <a:endParaRPr lang="en-GB" altLang="en-US" sz="2100" dirty="0">
              <a:solidFill>
                <a:schemeClr val="tx1"/>
              </a:solidFill>
            </a:endParaRPr>
          </a:p>
          <a:p>
            <a:pPr marR="0" algn="l">
              <a:buFont typeface="Calibri" panose="020F0502020204030204" pitchFamily="34" charset="0"/>
              <a:buAutoNum type="arabicPeriod"/>
            </a:pPr>
            <a:r>
              <a:rPr lang="en-GB" altLang="en-US" sz="2100" dirty="0">
                <a:solidFill>
                  <a:schemeClr val="tx1"/>
                </a:solidFill>
              </a:rPr>
              <a:t>Staff motivation may benefit if there are new opportunities and the future of the business is felt to be more secure.</a:t>
            </a:r>
          </a:p>
        </p:txBody>
      </p:sp>
      <p:sp>
        <p:nvSpPr>
          <p:cNvPr id="18437" name="Subtitle 2"/>
          <p:cNvSpPr txBox="1">
            <a:spLocks/>
          </p:cNvSpPr>
          <p:nvPr/>
        </p:nvSpPr>
        <p:spPr bwMode="auto">
          <a:xfrm>
            <a:off x="4392613" y="1268413"/>
            <a:ext cx="4716462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r>
              <a:rPr lang="en-GB" alt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DISADVANTAGES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Calibri" panose="020F0502020204030204" pitchFamily="34" charset="0"/>
              <a:buAutoNum type="arabicPeriod"/>
            </a:pPr>
            <a:r>
              <a:rPr lang="en-GB" altLang="en-US" sz="2100" dirty="0">
                <a:latin typeface="Century Gothic" panose="020B0502020202020204" pitchFamily="34" charset="0"/>
                <a:ea typeface="+mn-ea"/>
              </a:rPr>
              <a:t> </a:t>
            </a:r>
            <a:r>
              <a:rPr lang="en-GB" altLang="en-US" sz="2000" dirty="0">
                <a:latin typeface="Century Gothic" panose="020B0502020202020204" pitchFamily="34" charset="0"/>
                <a:ea typeface="+mn-ea"/>
              </a:rPr>
              <a:t>Any plan is only as good as its assumptions, and planning years ahead with accuracy is difficult. </a:t>
            </a:r>
            <a:br>
              <a:rPr lang="en-GB" altLang="en-US" sz="2000" dirty="0">
                <a:latin typeface="Century Gothic" panose="020B0502020202020204" pitchFamily="34" charset="0"/>
                <a:ea typeface="+mn-ea"/>
              </a:rPr>
            </a:br>
            <a:endParaRPr lang="en-GB" altLang="en-US" sz="2000" dirty="0">
              <a:latin typeface="Century Gothic" panose="020B0502020202020204" pitchFamily="34" charset="0"/>
              <a:ea typeface="+mn-ea"/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Calibri" panose="020F0502020204030204" pitchFamily="34" charset="0"/>
              <a:buAutoNum type="arabicPeriod"/>
            </a:pPr>
            <a:r>
              <a:rPr lang="en-GB" altLang="en-US" sz="2000" dirty="0">
                <a:latin typeface="Century Gothic" panose="020B0502020202020204" pitchFamily="34" charset="0"/>
                <a:ea typeface="+mn-ea"/>
              </a:rPr>
              <a:t> There is an opportunity cost of the time and cost of this exercise.  Could it be spent better ? e.g. R &amp; D</a:t>
            </a:r>
            <a:br>
              <a:rPr lang="en-GB" altLang="en-US" sz="2000" dirty="0">
                <a:latin typeface="Century Gothic" panose="020B0502020202020204" pitchFamily="34" charset="0"/>
                <a:ea typeface="+mn-ea"/>
              </a:rPr>
            </a:br>
            <a:endParaRPr lang="en-GB" altLang="en-US" sz="2000" dirty="0">
              <a:latin typeface="Century Gothic" panose="020B0502020202020204" pitchFamily="34" charset="0"/>
              <a:ea typeface="+mn-ea"/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Calibri" panose="020F0502020204030204" pitchFamily="34" charset="0"/>
              <a:buAutoNum type="arabicPeriod"/>
            </a:pPr>
            <a:r>
              <a:rPr lang="en-GB" altLang="en-US" sz="2000" dirty="0">
                <a:latin typeface="Century Gothic" panose="020B0502020202020204" pitchFamily="34" charset="0"/>
                <a:ea typeface="+mn-ea"/>
              </a:rPr>
              <a:t>Competitors can ‘steal’ the trained workforce and ‘waste’ the cash invested in them.</a:t>
            </a:r>
            <a:br>
              <a:rPr lang="en-GB" altLang="en-US" sz="2000" dirty="0">
                <a:latin typeface="Century Gothic" panose="020B0502020202020204" pitchFamily="34" charset="0"/>
                <a:ea typeface="+mn-ea"/>
              </a:rPr>
            </a:br>
            <a:endParaRPr lang="en-GB" altLang="en-US" sz="2000" dirty="0">
              <a:latin typeface="Century Gothic" panose="020B0502020202020204" pitchFamily="34" charset="0"/>
              <a:ea typeface="+mn-ea"/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Calibri" panose="020F0502020204030204" pitchFamily="34" charset="0"/>
              <a:buAutoNum type="arabicPeriod"/>
            </a:pPr>
            <a:r>
              <a:rPr lang="en-GB" altLang="en-US" sz="2000" dirty="0">
                <a:latin typeface="Century Gothic" panose="020B0502020202020204" pitchFamily="34" charset="0"/>
                <a:ea typeface="+mn-ea"/>
              </a:rPr>
              <a:t> Technology could invalidate the product plans and require a re-think of the worker talents required.</a:t>
            </a:r>
          </a:p>
        </p:txBody>
      </p:sp>
    </p:spTree>
    <p:extLst>
      <p:ext uri="{BB962C8B-B14F-4D97-AF65-F5344CB8AC3E}">
        <p14:creationId xmlns:p14="http://schemas.microsoft.com/office/powerpoint/2010/main" val="1313025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6" y="620688"/>
            <a:ext cx="8713787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/>
              <a:t>Problems of ineffective workforce planning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988840"/>
            <a:ext cx="8229600" cy="4525963"/>
          </a:xfrm>
        </p:spPr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Recruitment and selection difficulties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Inadequately trained employees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Morale and motivation problems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High levels of labour turnover and absenteeism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Redundancies</a:t>
            </a:r>
          </a:p>
        </p:txBody>
      </p:sp>
    </p:spTree>
    <p:extLst>
      <p:ext uri="{BB962C8B-B14F-4D97-AF65-F5344CB8AC3E}">
        <p14:creationId xmlns:p14="http://schemas.microsoft.com/office/powerpoint/2010/main" val="2145997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5466" y="741266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Internal supply of labour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916832"/>
            <a:ext cx="8229600" cy="4525962"/>
          </a:xfrm>
        </p:spPr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Internal promotional opportunities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Training and development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Changing employment conditions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Retirement and staff turnover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Legal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90113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External supply of labour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39552" y="2060848"/>
            <a:ext cx="8147050" cy="4435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/>
              <a:t>Local Factors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b="1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Availability/cost housing e.g. expensive in London and rural areas difficult to attract affordable labour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Ease/availability of transport e.g. if they can drive, parking, congestion charges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Local unemployment rates</a:t>
            </a:r>
          </a:p>
        </p:txBody>
      </p:sp>
    </p:spTree>
    <p:extLst>
      <p:ext uri="{BB962C8B-B14F-4D97-AF65-F5344CB8AC3E}">
        <p14:creationId xmlns:p14="http://schemas.microsoft.com/office/powerpoint/2010/main" val="815453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1018" y="40466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/>
              <a:t>External supply of labour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683568" y="1873421"/>
            <a:ext cx="8064500" cy="4435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b="1" dirty="0"/>
              <a:t>National factors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b="1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Government legislation: employment, training, subsidies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Skills available – how distributed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Flexible working – norm? e.g. working at home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Trends in pop. E.g. aging population in UK – impact on workforce?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/>
              <a:t>National unemployment rates</a:t>
            </a:r>
          </a:p>
        </p:txBody>
      </p:sp>
    </p:spTree>
    <p:extLst>
      <p:ext uri="{BB962C8B-B14F-4D97-AF65-F5344CB8AC3E}">
        <p14:creationId xmlns:p14="http://schemas.microsoft.com/office/powerpoint/2010/main" val="119880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Use the lesson slides, the exam board notes and the scanned text book pages to help you answer the questions in the workforce planning workbook </a:t>
            </a:r>
          </a:p>
          <a:p>
            <a:endParaRPr lang="en-GB" sz="2000" dirty="0"/>
          </a:p>
          <a:p>
            <a:r>
              <a:rPr lang="en-GB" sz="2000" dirty="0"/>
              <a:t>Read the Barclays article in the workbook and answer the question on the page after the article, referencing info in the article to support you explanation.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76256" y="5949280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45 minutes – </a:t>
            </a:r>
          </a:p>
          <a:p>
            <a:pPr algn="ctr"/>
            <a:r>
              <a:rPr lang="en-GB" dirty="0"/>
              <a:t>1 hour</a:t>
            </a:r>
          </a:p>
        </p:txBody>
      </p:sp>
    </p:spTree>
    <p:extLst>
      <p:ext uri="{BB962C8B-B14F-4D97-AF65-F5344CB8AC3E}">
        <p14:creationId xmlns:p14="http://schemas.microsoft.com/office/powerpoint/2010/main" val="200090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Explain what is meant by workforce planning</a:t>
            </a:r>
          </a:p>
          <a:p>
            <a:endParaRPr lang="en-GB" sz="2400" dirty="0"/>
          </a:p>
          <a:p>
            <a:r>
              <a:rPr lang="en-GB" sz="2400" dirty="0"/>
              <a:t>Evaluate the impact and importance to a business of having the correct numbers of employees with appropriate skills and experience.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45926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</a:rPr>
              <a:t>Definition: </a:t>
            </a:r>
            <a:endParaRPr lang="en-GB" altLang="en-US" dirty="0"/>
          </a:p>
          <a:p>
            <a:pPr marL="84138" indent="-84138">
              <a:buNone/>
            </a:pPr>
            <a:r>
              <a:rPr lang="en-GB" altLang="en-US" i="1" dirty="0"/>
              <a:t>“The method by which a business forecasts how many and what type of employees it needs now and in the future, and matches up the right type of employees to the needs of the business”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At its simplest its about trying to predict the future demand for different types of staff and seeking to match this with their supply.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It means ensuring that there are will be the </a:t>
            </a:r>
            <a:r>
              <a:rPr lang="en-GB" b="1" u="sng" dirty="0">
                <a:solidFill>
                  <a:schemeClr val="tx1"/>
                </a:solidFill>
              </a:rPr>
              <a:t>right</a:t>
            </a:r>
            <a:r>
              <a:rPr lang="en-GB" dirty="0">
                <a:solidFill>
                  <a:schemeClr val="tx1"/>
                </a:solidFill>
              </a:rPr>
              <a:t> number of workers, with the</a:t>
            </a:r>
            <a:r>
              <a:rPr lang="en-GB" b="1" u="sng" dirty="0">
                <a:solidFill>
                  <a:schemeClr val="tx1"/>
                </a:solidFill>
              </a:rPr>
              <a:t> right </a:t>
            </a:r>
            <a:r>
              <a:rPr lang="en-GB" dirty="0">
                <a:solidFill>
                  <a:schemeClr val="tx1"/>
                </a:solidFill>
              </a:rPr>
              <a:t>skills, doing the </a:t>
            </a:r>
            <a:r>
              <a:rPr lang="en-GB" b="1" u="sng" dirty="0">
                <a:solidFill>
                  <a:schemeClr val="tx1"/>
                </a:solidFill>
              </a:rPr>
              <a:t>right</a:t>
            </a:r>
            <a:r>
              <a:rPr lang="en-GB" dirty="0">
                <a:solidFill>
                  <a:schemeClr val="tx1"/>
                </a:solidFill>
              </a:rPr>
              <a:t> jobs, at the </a:t>
            </a:r>
            <a:r>
              <a:rPr lang="en-GB" b="1" dirty="0">
                <a:solidFill>
                  <a:schemeClr val="tx1"/>
                </a:solidFill>
              </a:rPr>
              <a:t>right</a:t>
            </a:r>
            <a:r>
              <a:rPr lang="en-GB" dirty="0">
                <a:solidFill>
                  <a:schemeClr val="tx1"/>
                </a:solidFill>
              </a:rPr>
              <a:t> time at the </a:t>
            </a:r>
            <a:r>
              <a:rPr lang="en-GB" b="1" u="sng" dirty="0">
                <a:solidFill>
                  <a:schemeClr val="tx1"/>
                </a:solidFill>
              </a:rPr>
              <a:t>right</a:t>
            </a:r>
            <a:r>
              <a:rPr lang="en-GB" dirty="0">
                <a:solidFill>
                  <a:schemeClr val="tx1"/>
                </a:solidFill>
              </a:rPr>
              <a:t> cost.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Workforce Planning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48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Workforce Planning  </a:t>
            </a:r>
            <a:r>
              <a:rPr lang="en-GB" sz="4000" dirty="0">
                <a:solidFill>
                  <a:srgbClr val="FF0000"/>
                </a:solidFill>
              </a:rPr>
              <a:t>Why is it required?</a:t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271246" y="1700808"/>
            <a:ext cx="8527007" cy="46085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Business aims change over time, new products are created and require workers with new skills.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Labour market trends have implications for recruitment and retention of staff.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Population trends require businesses to adapt their products and  working practices to get and retain workers with the required skills.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Technological change affects products throughout their life cycle, and these changes often require workers with new skills.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8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GB" altLang="en-US" sz="2200" b="1" dirty="0">
                <a:solidFill>
                  <a:schemeClr val="tx2"/>
                </a:solidFill>
                <a:ea typeface="+mj-ea"/>
                <a:cs typeface="+mj-cs"/>
              </a:rPr>
              <a:t>Skills gaps and shortages</a:t>
            </a:r>
          </a:p>
          <a:p>
            <a:pPr>
              <a:lnSpc>
                <a:spcPct val="90000"/>
              </a:lnSpc>
            </a:pPr>
            <a:endParaRPr lang="en-GB" altLang="en-US" sz="22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200" dirty="0"/>
              <a:t>Skills gaps - occur when employers believe that their members of their existing workforce need additional skills in order to meet changing demands.</a:t>
            </a:r>
          </a:p>
          <a:p>
            <a:pPr marL="109728" indent="0">
              <a:lnSpc>
                <a:spcPct val="90000"/>
              </a:lnSpc>
              <a:buNone/>
            </a:pPr>
            <a:endParaRPr lang="en-GB" altLang="en-US" sz="2200" dirty="0"/>
          </a:p>
          <a:p>
            <a:pPr>
              <a:lnSpc>
                <a:spcPct val="90000"/>
              </a:lnSpc>
            </a:pPr>
            <a:r>
              <a:rPr lang="en-GB" altLang="en-US" sz="2200" dirty="0"/>
              <a:t>Skills shortages – occur when employers cannot find enough appropriate people to fill vacant positions in their workforce.</a:t>
            </a:r>
            <a:endParaRPr lang="en-US" altLang="en-US" sz="2200" dirty="0"/>
          </a:p>
          <a:p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Workforce planning</a:t>
            </a:r>
          </a:p>
        </p:txBody>
      </p:sp>
    </p:spTree>
    <p:extLst>
      <p:ext uri="{BB962C8B-B14F-4D97-AF65-F5344CB8AC3E}">
        <p14:creationId xmlns:p14="http://schemas.microsoft.com/office/powerpoint/2010/main" val="276948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Overcoming labour shortages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3878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Outsourcing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Introducing training programmes/ retraining existing staff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Increasing mechanisation/automation thus reducing the need for staff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Offering better terms and conditions of employment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Rescheduling work or increasing overtime</a:t>
            </a:r>
          </a:p>
        </p:txBody>
      </p:sp>
    </p:spTree>
    <p:extLst>
      <p:ext uri="{BB962C8B-B14F-4D97-AF65-F5344CB8AC3E}">
        <p14:creationId xmlns:p14="http://schemas.microsoft.com/office/powerpoint/2010/main" val="333257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Stages of workforce planning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389438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Analysing current employees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GB" altLang="en-US" dirty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Forecasting workforce requirements</a:t>
            </a:r>
          </a:p>
          <a:p>
            <a:pPr marL="392113" lvl="1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Short term</a:t>
            </a:r>
          </a:p>
          <a:p>
            <a:pPr marL="392113" lvl="1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e.g. sick pay, maternity leave</a:t>
            </a:r>
          </a:p>
          <a:p>
            <a:pPr marL="392113" lvl="1" indent="0" eaLnBrk="1" hangingPunct="1">
              <a:buFont typeface="Wingdings 2" panose="05020102010507070707" pitchFamily="18" charset="2"/>
              <a:buNone/>
            </a:pPr>
            <a:endParaRPr lang="en-GB" altLang="en-US" dirty="0"/>
          </a:p>
          <a:p>
            <a:pPr marL="392113" lvl="1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Medium/Long term</a:t>
            </a:r>
          </a:p>
          <a:p>
            <a:pPr marL="392113" lvl="1" indent="0" eaLnBrk="1" hangingPunct="1">
              <a:buFont typeface="Wingdings 2" panose="05020102010507070707" pitchFamily="18" charset="2"/>
              <a:buNone/>
            </a:pPr>
            <a:r>
              <a:rPr lang="en-GB" altLang="en-US" dirty="0"/>
              <a:t>e.g. meeting future growth, expansion overseas</a:t>
            </a:r>
          </a:p>
        </p:txBody>
      </p:sp>
    </p:spTree>
    <p:extLst>
      <p:ext uri="{BB962C8B-B14F-4D97-AF65-F5344CB8AC3E}">
        <p14:creationId xmlns:p14="http://schemas.microsoft.com/office/powerpoint/2010/main" val="226638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265304"/>
            <a:ext cx="8291264" cy="4900000"/>
          </a:xfrm>
        </p:spPr>
        <p:txBody>
          <a:bodyPr>
            <a:noAutofit/>
          </a:bodyPr>
          <a:lstStyle/>
          <a:p>
            <a:r>
              <a:rPr lang="en-GB" sz="2000" dirty="0"/>
              <a:t>How many? (full time / part time?)</a:t>
            </a:r>
          </a:p>
          <a:p>
            <a:r>
              <a:rPr lang="en-GB" sz="2000" dirty="0"/>
              <a:t>What skills?</a:t>
            </a:r>
          </a:p>
          <a:p>
            <a:r>
              <a:rPr lang="en-GB" sz="2000" dirty="0"/>
              <a:t>When needed?</a:t>
            </a:r>
          </a:p>
          <a:p>
            <a:r>
              <a:rPr lang="en-GB" sz="2000" dirty="0"/>
              <a:t>Where needed?</a:t>
            </a:r>
          </a:p>
          <a:p>
            <a:r>
              <a:rPr lang="en-GB" sz="2000" dirty="0"/>
              <a:t>Achieving targets? </a:t>
            </a:r>
          </a:p>
          <a:p>
            <a:endParaRPr lang="en-GB" sz="2000" dirty="0"/>
          </a:p>
          <a:p>
            <a:pPr marL="109728" indent="0">
              <a:buNone/>
            </a:pPr>
            <a:r>
              <a:rPr lang="en-GB" sz="1800" dirty="0"/>
              <a:t>The plans should identify what changes to staffing will be needed – do they need to increase or decrease staffing? This can be done in a number of ways:</a:t>
            </a:r>
          </a:p>
          <a:p>
            <a:pPr marL="109728" indent="0">
              <a:buNone/>
            </a:pPr>
            <a:r>
              <a:rPr lang="en-GB" sz="1800" dirty="0"/>
              <a:t>	- train existing staff</a:t>
            </a:r>
          </a:p>
          <a:p>
            <a:pPr marL="109728" indent="0">
              <a:buNone/>
            </a:pPr>
            <a:r>
              <a:rPr lang="en-GB" sz="1800" dirty="0"/>
              <a:t>	- Redeploy staff</a:t>
            </a:r>
          </a:p>
          <a:p>
            <a:pPr marL="109728" indent="0">
              <a:buNone/>
            </a:pPr>
            <a:r>
              <a:rPr lang="en-GB" sz="1800" dirty="0"/>
              <a:t>	- Recruit staff from outside</a:t>
            </a:r>
          </a:p>
          <a:p>
            <a:pPr marL="109728" indent="0">
              <a:buNone/>
            </a:pPr>
            <a:r>
              <a:rPr lang="en-GB" sz="1800" dirty="0"/>
              <a:t>	- Voluntary and compulsory redundancy</a:t>
            </a:r>
          </a:p>
          <a:p>
            <a:pPr marL="109728" indent="0">
              <a:buNone/>
            </a:pPr>
            <a:r>
              <a:rPr lang="en-GB" sz="1800" dirty="0"/>
              <a:t>	- Early retirement</a:t>
            </a:r>
          </a:p>
          <a:p>
            <a:pPr marL="109728" indent="0">
              <a:buNone/>
            </a:pPr>
            <a:r>
              <a:rPr lang="en-GB" sz="1800" dirty="0"/>
              <a:t>	- Natural wastage</a:t>
            </a:r>
          </a:p>
          <a:p>
            <a:pPr marL="109728" indent="0">
              <a:buNone/>
            </a:pP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Components of a workforce plan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231123" y="4275370"/>
            <a:ext cx="432048" cy="1008112"/>
          </a:xfrm>
          <a:prstGeom prst="rightBrac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Brace 4"/>
          <p:cNvSpPr/>
          <p:nvPr/>
        </p:nvSpPr>
        <p:spPr>
          <a:xfrm>
            <a:off x="5850885" y="5209226"/>
            <a:ext cx="432048" cy="1145778"/>
          </a:xfrm>
          <a:prstGeom prst="rightBrac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98757" y="454054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Increase staffing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6361" y="5509693"/>
            <a:ext cx="209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Decrease staffing</a:t>
            </a:r>
          </a:p>
        </p:txBody>
      </p:sp>
    </p:spTree>
    <p:extLst>
      <p:ext uri="{BB962C8B-B14F-4D97-AF65-F5344CB8AC3E}">
        <p14:creationId xmlns:p14="http://schemas.microsoft.com/office/powerpoint/2010/main" val="1046425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650" y="846138"/>
            <a:ext cx="6156700" cy="53501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Factors affecting workforce planning</a:t>
            </a:r>
          </a:p>
        </p:txBody>
      </p:sp>
    </p:spTree>
    <p:extLst>
      <p:ext uri="{BB962C8B-B14F-4D97-AF65-F5344CB8AC3E}">
        <p14:creationId xmlns:p14="http://schemas.microsoft.com/office/powerpoint/2010/main" val="1176388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1788</TotalTime>
  <Words>780</Words>
  <Application>Microsoft Office PowerPoint</Application>
  <PresentationFormat>On-screen Show (4:3)</PresentationFormat>
  <Paragraphs>102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Lucida Sans Unicode</vt:lpstr>
      <vt:lpstr>Verdana</vt:lpstr>
      <vt:lpstr>Wingdings 2</vt:lpstr>
      <vt:lpstr>Wingdings 3</vt:lpstr>
      <vt:lpstr>Concourse</vt:lpstr>
      <vt:lpstr>Business Functions</vt:lpstr>
      <vt:lpstr>Learning Objectives</vt:lpstr>
      <vt:lpstr>Workforce Planning</vt:lpstr>
      <vt:lpstr>Workforce Planning  Why is it required? </vt:lpstr>
      <vt:lpstr>Workforce planning</vt:lpstr>
      <vt:lpstr>Overcoming labour shortages</vt:lpstr>
      <vt:lpstr>Stages of workforce planning</vt:lpstr>
      <vt:lpstr>Components of a workforce plan</vt:lpstr>
      <vt:lpstr>Factors affecting workforce planning</vt:lpstr>
      <vt:lpstr>Workforce Planning</vt:lpstr>
      <vt:lpstr>Problems of ineffective workforce planning</vt:lpstr>
      <vt:lpstr>Internal supply of labour</vt:lpstr>
      <vt:lpstr>External supply of labour</vt:lpstr>
      <vt:lpstr>External supply of labour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BS2: People</dc:title>
  <dc:creator>Rebecca Crumpton</dc:creator>
  <cp:lastModifiedBy>Rebecca Crumpton</cp:lastModifiedBy>
  <cp:revision>51</cp:revision>
  <cp:lastPrinted>2016-12-05T08:46:24Z</cp:lastPrinted>
  <dcterms:created xsi:type="dcterms:W3CDTF">2015-01-03T13:14:32Z</dcterms:created>
  <dcterms:modified xsi:type="dcterms:W3CDTF">2021-02-03T11:41:54Z</dcterms:modified>
</cp:coreProperties>
</file>