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7" r:id="rId4"/>
    <p:sldId id="259" r:id="rId5"/>
    <p:sldId id="282" r:id="rId6"/>
    <p:sldId id="295" r:id="rId7"/>
    <p:sldId id="297" r:id="rId8"/>
    <p:sldId id="298" r:id="rId9"/>
    <p:sldId id="310" r:id="rId10"/>
    <p:sldId id="296" r:id="rId11"/>
    <p:sldId id="277" r:id="rId12"/>
    <p:sldId id="288" r:id="rId13"/>
    <p:sldId id="299" r:id="rId14"/>
    <p:sldId id="300" r:id="rId15"/>
    <p:sldId id="291" r:id="rId16"/>
    <p:sldId id="301" r:id="rId17"/>
    <p:sldId id="292" r:id="rId18"/>
    <p:sldId id="293" r:id="rId19"/>
    <p:sldId id="312" r:id="rId20"/>
    <p:sldId id="313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461" autoAdjust="0"/>
  </p:normalViewPr>
  <p:slideViewPr>
    <p:cSldViewPr>
      <p:cViewPr varScale="1">
        <p:scale>
          <a:sx n="88" d="100"/>
          <a:sy n="88" d="100"/>
        </p:scale>
        <p:origin x="753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7A26-041E-4C70-9F8D-0BC8D909EAD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A43CA-4008-455F-B75A-8942CE66C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72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E9FF4-F80A-404E-B2F2-292BBABD6A1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50C23-5019-4AB6-82BF-B2A439265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298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9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28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Which</a:t>
            </a:r>
            <a:r>
              <a:rPr lang="en-GB" baseline="0" dirty="0"/>
              <a:t> methods would be most suitable to find semi skilled workers / skilled workers / management?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0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1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9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98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Stone Age Job Interview: https://www.youtube.com/watch?v=zOH_PZqDxF8&amp;feature=related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9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9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E76DB0-BCB6-481B-8D12-86C9B0D6402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815149-8218-4D37-95F1-2B7114A1B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6DB0-BCB6-481B-8D12-86C9B0D6402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149-8218-4D37-95F1-2B7114A1B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6DB0-BCB6-481B-8D12-86C9B0D6402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149-8218-4D37-95F1-2B7114A1B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6DB0-BCB6-481B-8D12-86C9B0D6402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149-8218-4D37-95F1-2B7114A1B7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6DB0-BCB6-481B-8D12-86C9B0D6402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149-8218-4D37-95F1-2B7114A1B7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6DB0-BCB6-481B-8D12-86C9B0D6402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149-8218-4D37-95F1-2B7114A1B7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6DB0-BCB6-481B-8D12-86C9B0D6402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149-8218-4D37-95F1-2B7114A1B77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6DB0-BCB6-481B-8D12-86C9B0D6402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149-8218-4D37-95F1-2B7114A1B7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6DB0-BCB6-481B-8D12-86C9B0D6402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149-8218-4D37-95F1-2B7114A1B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CE76DB0-BCB6-481B-8D12-86C9B0D6402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149-8218-4D37-95F1-2B7114A1B77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E76DB0-BCB6-481B-8D12-86C9B0D6402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815149-8218-4D37-95F1-2B7114A1B7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extLst/>
          </a:lstStyle>
          <a:p>
            <a:fld id="{ACE76DB0-BCB6-481B-8D12-86C9B0D6402A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815149-8218-4D37-95F1-2B7114A1B77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Comp2: People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Recruitment and selection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6" y="231950"/>
            <a:ext cx="4314214" cy="2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77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>
                <a:solidFill>
                  <a:schemeClr val="bg2">
                    <a:lumMod val="50000"/>
                  </a:schemeClr>
                </a:solidFill>
              </a:rPr>
              <a:t>Job Description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361984" y="1388879"/>
            <a:ext cx="4040188" cy="3941763"/>
          </a:xfrm>
        </p:spPr>
        <p:txBody>
          <a:bodyPr/>
          <a:lstStyle/>
          <a:p>
            <a:r>
              <a:rPr lang="en-GB" dirty="0"/>
              <a:t>Job title</a:t>
            </a:r>
          </a:p>
          <a:p>
            <a:r>
              <a:rPr lang="en-GB" dirty="0"/>
              <a:t>Who the employee will be responsible to</a:t>
            </a:r>
          </a:p>
          <a:p>
            <a:r>
              <a:rPr lang="en-GB" dirty="0"/>
              <a:t>List of all the tasks they will undertake in their work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Essential qualifications</a:t>
            </a:r>
          </a:p>
          <a:p>
            <a:r>
              <a:rPr lang="en-GB" dirty="0"/>
              <a:t>Essential characteristics</a:t>
            </a:r>
          </a:p>
          <a:p>
            <a:r>
              <a:rPr lang="en-GB" dirty="0"/>
              <a:t>Desirable qualifications</a:t>
            </a:r>
          </a:p>
          <a:p>
            <a:r>
              <a:rPr lang="en-GB" dirty="0"/>
              <a:t>Desirable characteristics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14834" y="305312"/>
            <a:ext cx="4071966" cy="11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8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Person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367745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82799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dirty="0"/>
              <a:t>The advertisement should include a mixture of the job description and person specification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An outline of the requirements for the job</a:t>
            </a:r>
          </a:p>
          <a:p>
            <a:r>
              <a:rPr lang="en-GB" dirty="0"/>
              <a:t>The necessary and desirable criteria for job applicants.</a:t>
            </a:r>
          </a:p>
          <a:p>
            <a:r>
              <a:rPr lang="en-GB" dirty="0"/>
              <a:t>The nature of the organisation activities</a:t>
            </a:r>
          </a:p>
          <a:p>
            <a:r>
              <a:rPr lang="en-GB" dirty="0"/>
              <a:t>The job location</a:t>
            </a:r>
          </a:p>
          <a:p>
            <a:r>
              <a:rPr lang="en-GB" dirty="0"/>
              <a:t>The reward package</a:t>
            </a:r>
          </a:p>
          <a:p>
            <a:r>
              <a:rPr lang="en-GB" dirty="0"/>
              <a:t>The job tenure (whether it is temporary or permanent)</a:t>
            </a:r>
          </a:p>
          <a:p>
            <a:r>
              <a:rPr lang="en-GB" dirty="0"/>
              <a:t>Details of how to apply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Job advertisement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96475" y="2492896"/>
            <a:ext cx="8075240" cy="4104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7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496475" y="2492896"/>
            <a:ext cx="8075240" cy="4104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 dirty="0"/>
          </a:p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14549" r="48580" b="13125"/>
          <a:stretch/>
        </p:blipFill>
        <p:spPr bwMode="auto">
          <a:xfrm>
            <a:off x="1403648" y="-99392"/>
            <a:ext cx="6696744" cy="689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480"/>
            <a:ext cx="85344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</a:rPr>
              <a:t>Information Required by a Firm (CV)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GB" dirty="0"/>
              <a:t>Personal details</a:t>
            </a:r>
          </a:p>
          <a:p>
            <a:r>
              <a:rPr lang="en-GB" dirty="0"/>
              <a:t>Education and qualifications</a:t>
            </a:r>
          </a:p>
          <a:p>
            <a:r>
              <a:rPr lang="en-GB" dirty="0"/>
              <a:t>Work experience</a:t>
            </a:r>
          </a:p>
          <a:p>
            <a:r>
              <a:rPr lang="en-GB" dirty="0"/>
              <a:t>Posts of responsibility</a:t>
            </a:r>
          </a:p>
          <a:p>
            <a:r>
              <a:rPr lang="en-GB" dirty="0"/>
              <a:t>Other interests</a:t>
            </a:r>
          </a:p>
          <a:p>
            <a:r>
              <a:rPr lang="en-GB" dirty="0"/>
              <a:t>Name and contact details of TWO referees</a:t>
            </a:r>
          </a:p>
        </p:txBody>
      </p:sp>
    </p:spTree>
    <p:extLst>
      <p:ext uri="{BB962C8B-B14F-4D97-AF65-F5344CB8AC3E}">
        <p14:creationId xmlns:p14="http://schemas.microsoft.com/office/powerpoint/2010/main" val="808492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</a:rPr>
              <a:t>Short-Listing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268760"/>
            <a:ext cx="8305800" cy="4732008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dirty="0"/>
              <a:t>This involves reviewing the application forms / CVs against the criteria set out and creating a list of a small number of suitable applicants.</a:t>
            </a:r>
          </a:p>
          <a:p>
            <a:endParaRPr lang="en-GB" dirty="0"/>
          </a:p>
          <a:p>
            <a:r>
              <a:rPr lang="en-GB" dirty="0"/>
              <a:t>Read the letter of application and CV</a:t>
            </a:r>
          </a:p>
          <a:p>
            <a:r>
              <a:rPr lang="en-GB" dirty="0"/>
              <a:t>“Grade” the application </a:t>
            </a:r>
            <a:r>
              <a:rPr lang="en-GB" sz="2000" dirty="0"/>
              <a:t>(</a:t>
            </a:r>
            <a:r>
              <a:rPr lang="en-GB" sz="2000" dirty="0" err="1"/>
              <a:t>eg</a:t>
            </a:r>
            <a:r>
              <a:rPr lang="en-GB" sz="2000" dirty="0"/>
              <a:t> A, B, C or marks out of 10)</a:t>
            </a:r>
          </a:p>
          <a:p>
            <a:r>
              <a:rPr lang="en-GB" dirty="0"/>
              <a:t>Decide which applications are the best and why</a:t>
            </a:r>
          </a:p>
          <a:p>
            <a:r>
              <a:rPr lang="en-GB" dirty="0"/>
              <a:t>References are also collected at this stage.</a:t>
            </a:r>
          </a:p>
          <a:p>
            <a:r>
              <a:rPr lang="en-GB" dirty="0"/>
              <a:t>Applicants are contacted.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5388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Interviews </a:t>
            </a:r>
            <a:r>
              <a:rPr lang="en-GB" dirty="0"/>
              <a:t>are the most popular selection methods.  They can be formal or informal / one to one or panel.</a:t>
            </a:r>
          </a:p>
          <a:p>
            <a:endParaRPr lang="en-GB" dirty="0"/>
          </a:p>
          <a:p>
            <a:r>
              <a:rPr lang="en-GB" dirty="0"/>
              <a:t>The interviewer can assess:</a:t>
            </a:r>
          </a:p>
          <a:p>
            <a:pPr marL="109728" indent="0">
              <a:buNone/>
            </a:pPr>
            <a:r>
              <a:rPr lang="en-GB" dirty="0"/>
              <a:t>	- oral communication skills</a:t>
            </a:r>
          </a:p>
          <a:p>
            <a:pPr marL="109728" indent="0">
              <a:buNone/>
            </a:pPr>
            <a:r>
              <a:rPr lang="en-GB" dirty="0"/>
              <a:t>	- physical appearance</a:t>
            </a:r>
          </a:p>
          <a:p>
            <a:pPr marL="109728" indent="0">
              <a:buNone/>
            </a:pPr>
            <a:r>
              <a:rPr lang="en-GB" dirty="0"/>
              <a:t>	- personal attributes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The interviewee can asses</a:t>
            </a:r>
            <a:br>
              <a:rPr lang="en-GB" dirty="0"/>
            </a:br>
            <a:r>
              <a:rPr lang="en-GB" dirty="0"/>
              <a:t>	- physical working conditions</a:t>
            </a:r>
          </a:p>
          <a:p>
            <a:pPr marL="109728" indent="0">
              <a:buNone/>
            </a:pPr>
            <a:r>
              <a:rPr lang="en-GB" dirty="0"/>
              <a:t>	- future prospects</a:t>
            </a:r>
          </a:p>
          <a:p>
            <a:pPr marL="109728" indent="0">
              <a:buNone/>
            </a:pPr>
            <a:r>
              <a:rPr lang="en-GB" dirty="0"/>
              <a:t>	- the working atmosphere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of selection</a:t>
            </a:r>
          </a:p>
        </p:txBody>
      </p:sp>
    </p:spTree>
    <p:extLst>
      <p:ext uri="{BB962C8B-B14F-4D97-AF65-F5344CB8AC3E}">
        <p14:creationId xmlns:p14="http://schemas.microsoft.com/office/powerpoint/2010/main" val="379175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</a:rPr>
              <a:t>Objectives of a Job Interview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>
          <a:xfrm>
            <a:off x="714348" y="1905000"/>
            <a:ext cx="7772400" cy="359570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To find out if the person is able to do the job well</a:t>
            </a:r>
          </a:p>
          <a:p>
            <a:pPr>
              <a:lnSpc>
                <a:spcPct val="90000"/>
              </a:lnSpc>
            </a:pPr>
            <a:r>
              <a:rPr lang="en-GB" dirty="0"/>
              <a:t>To find out if the person will “fit” in the organisation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An interviewer must:</a:t>
            </a:r>
          </a:p>
          <a:p>
            <a:pPr>
              <a:lnSpc>
                <a:spcPct val="90000"/>
              </a:lnSpc>
            </a:pPr>
            <a:r>
              <a:rPr lang="en-GB" dirty="0"/>
              <a:t>Treat all applicants fairly</a:t>
            </a:r>
          </a:p>
          <a:p>
            <a:pPr>
              <a:lnSpc>
                <a:spcPct val="90000"/>
              </a:lnSpc>
            </a:pPr>
            <a:r>
              <a:rPr lang="en-GB" dirty="0"/>
              <a:t>Try and find out as much as possible about the applicant</a:t>
            </a:r>
          </a:p>
        </p:txBody>
      </p:sp>
    </p:spTree>
    <p:extLst>
      <p:ext uri="{BB962C8B-B14F-4D97-AF65-F5344CB8AC3E}">
        <p14:creationId xmlns:p14="http://schemas.microsoft.com/office/powerpoint/2010/main" val="4095568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/>
              <a:t>Other selection procedures include</a:t>
            </a:r>
          </a:p>
          <a:p>
            <a:r>
              <a:rPr lang="en-GB" dirty="0"/>
              <a:t>Telephone interviews</a:t>
            </a:r>
          </a:p>
          <a:p>
            <a:r>
              <a:rPr lang="en-GB" dirty="0"/>
              <a:t>Work trial</a:t>
            </a:r>
          </a:p>
          <a:p>
            <a:r>
              <a:rPr lang="en-GB" sz="2400" dirty="0"/>
              <a:t>Aptitude and attainment tests</a:t>
            </a:r>
          </a:p>
          <a:p>
            <a:r>
              <a:rPr lang="en-GB" sz="2400" dirty="0"/>
              <a:t>Psychometric or personality tests</a:t>
            </a:r>
          </a:p>
          <a:p>
            <a:r>
              <a:rPr lang="en-GB" sz="2400" dirty="0"/>
              <a:t>Assessment centres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methods of selection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91025"/>
            <a:ext cx="2667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28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156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/>
              <a:t>Which laws do the HR function have to ensure they abide by during the recruitment and selection process?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Constraints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81794" y="3284984"/>
            <a:ext cx="8229600" cy="24482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GB" dirty="0"/>
              <a:t>The Equality Act</a:t>
            </a:r>
          </a:p>
          <a:p>
            <a:pPr marL="109728" indent="0">
              <a:buNone/>
            </a:pPr>
            <a:r>
              <a:rPr lang="en-GB" dirty="0"/>
              <a:t>GDPR (data protection)</a:t>
            </a:r>
          </a:p>
          <a:p>
            <a:pPr marL="109728" indent="0">
              <a:buNone/>
            </a:pPr>
            <a:r>
              <a:rPr lang="en-GB" dirty="0"/>
              <a:t>National Minimum wage</a:t>
            </a:r>
          </a:p>
          <a:p>
            <a:pPr marL="109728" indent="0">
              <a:buNone/>
            </a:pPr>
            <a:r>
              <a:rPr lang="en-GB" dirty="0"/>
              <a:t>Right to work in the UK</a:t>
            </a:r>
          </a:p>
        </p:txBody>
      </p:sp>
    </p:spTree>
    <p:extLst>
      <p:ext uri="{BB962C8B-B14F-4D97-AF65-F5344CB8AC3E}">
        <p14:creationId xmlns:p14="http://schemas.microsoft.com/office/powerpoint/2010/main" val="3574284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lower labour turnover</a:t>
            </a:r>
          </a:p>
          <a:p>
            <a:r>
              <a:rPr lang="en-GB" sz="2800" dirty="0"/>
              <a:t>lower costs</a:t>
            </a:r>
          </a:p>
          <a:p>
            <a:r>
              <a:rPr lang="en-GB" sz="2800" dirty="0"/>
              <a:t>improved productivity</a:t>
            </a:r>
          </a:p>
          <a:p>
            <a:r>
              <a:rPr lang="en-GB" sz="2800" dirty="0"/>
              <a:t>highly motivated employees.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Benefits of effective recruitment and selection</a:t>
            </a:r>
          </a:p>
        </p:txBody>
      </p:sp>
    </p:spTree>
    <p:extLst>
      <p:ext uri="{BB962C8B-B14F-4D97-AF65-F5344CB8AC3E}">
        <p14:creationId xmlns:p14="http://schemas.microsoft.com/office/powerpoint/2010/main" val="337257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Explain what is meant by the recruitment process</a:t>
            </a:r>
          </a:p>
          <a:p>
            <a:endParaRPr lang="en-GB" sz="2000" dirty="0"/>
          </a:p>
          <a:p>
            <a:r>
              <a:rPr lang="en-GB" sz="2000" dirty="0"/>
              <a:t>Explain what is meant by internal and external recruitment</a:t>
            </a:r>
          </a:p>
          <a:p>
            <a:endParaRPr lang="en-GB" sz="2000" dirty="0"/>
          </a:p>
          <a:p>
            <a:r>
              <a:rPr lang="en-GB" sz="2000" dirty="0"/>
              <a:t>Explain what is mean by job analysis, job description and person specification</a:t>
            </a:r>
          </a:p>
          <a:p>
            <a:endParaRPr lang="en-GB" sz="2000" dirty="0"/>
          </a:p>
          <a:p>
            <a:r>
              <a:rPr lang="en-GB" sz="2000" dirty="0"/>
              <a:t>Evaluate appropriate methods of selecting different types of employees for different types of jobs including interviews, work trials, testing, selection exercises and telephone interviews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459263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FE422B-C5CF-4AC3-8BFF-29068B087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the lesson slides, the exam board notes and the text book pages to complete the Recruitment Workbook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0A571-CB12-42B8-B293-E40D8B06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99399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83576"/>
          </a:xfrm>
        </p:spPr>
        <p:txBody>
          <a:bodyPr/>
          <a:lstStyle/>
          <a:p>
            <a:r>
              <a:rPr lang="en-GB" dirty="0"/>
              <a:t>Vacancies in a business can arise for a number of reasons: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Recruitment and Selection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636912"/>
            <a:ext cx="756084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700" dirty="0">
                <a:latin typeface="Century Gothic" panose="020B0502020202020204" pitchFamily="34" charset="0"/>
              </a:rPr>
              <a:t>Expansion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700" dirty="0">
                <a:latin typeface="Century Gothic" panose="020B0502020202020204" pitchFamily="34" charset="0"/>
              </a:rPr>
              <a:t>Retirement of existing workers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700" dirty="0">
                <a:latin typeface="Century Gothic" panose="020B0502020202020204" pitchFamily="34" charset="0"/>
              </a:rPr>
              <a:t>Workers leaving for a new job elsewhere 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700" dirty="0">
                <a:latin typeface="Century Gothic" panose="020B0502020202020204" pitchFamily="34" charset="0"/>
              </a:rPr>
              <a:t>Promotion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700" dirty="0">
                <a:latin typeface="Century Gothic" panose="020B0502020202020204" pitchFamily="34" charset="0"/>
              </a:rPr>
              <a:t>Maternity leave. </a:t>
            </a:r>
          </a:p>
        </p:txBody>
      </p:sp>
    </p:spTree>
    <p:extLst>
      <p:ext uri="{BB962C8B-B14F-4D97-AF65-F5344CB8AC3E}">
        <p14:creationId xmlns:p14="http://schemas.microsoft.com/office/powerpoint/2010/main" val="5234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600" dirty="0"/>
              <a:t>The HR function specialises in recruitment and selection.</a:t>
            </a:r>
          </a:p>
          <a:p>
            <a:endParaRPr lang="en-GB" sz="2600" dirty="0"/>
          </a:p>
          <a:p>
            <a:r>
              <a:rPr lang="en-GB" sz="2600" dirty="0"/>
              <a:t>The </a:t>
            </a:r>
            <a:r>
              <a:rPr lang="en-GB" sz="2600" b="1" dirty="0"/>
              <a:t>recruitment process starts </a:t>
            </a:r>
            <a:r>
              <a:rPr lang="en-GB" sz="2600" dirty="0"/>
              <a:t>when a business needs a new employee. It continues until the most suitable person is selected and appointed. </a:t>
            </a:r>
          </a:p>
          <a:p>
            <a:endParaRPr lang="en-GB" sz="2600" dirty="0"/>
          </a:p>
          <a:p>
            <a:r>
              <a:rPr lang="en-GB" sz="2600" b="1" dirty="0"/>
              <a:t>Effective recruitment </a:t>
            </a:r>
            <a:r>
              <a:rPr lang="en-GB" sz="2600" dirty="0"/>
              <a:t>and selection can lead to lower labour turnover, lower costs, improved productivity and highly motivated employees.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 and selection</a:t>
            </a:r>
          </a:p>
        </p:txBody>
      </p:sp>
    </p:spTree>
    <p:extLst>
      <p:ext uri="{BB962C8B-B14F-4D97-AF65-F5344CB8AC3E}">
        <p14:creationId xmlns:p14="http://schemas.microsoft.com/office/powerpoint/2010/main" val="235174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9981" y="1481328"/>
            <a:ext cx="6111671" cy="94905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600" dirty="0"/>
              <a:t>The usual stages involved in recruitment are:</a:t>
            </a:r>
          </a:p>
          <a:p>
            <a:pPr marL="109728" indent="0">
              <a:buNone/>
            </a:pP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 and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430" y="2450304"/>
            <a:ext cx="5585325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6076B4"/>
              </a:buClr>
              <a:buSzPct val="68000"/>
              <a:buFont typeface="Wingdings 3"/>
              <a:buChar char=""/>
            </a:pPr>
            <a:r>
              <a:rPr lang="en-GB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Completing </a:t>
            </a:r>
            <a:r>
              <a:rPr lang="en-GB" sz="2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job analysis</a:t>
            </a:r>
          </a:p>
          <a:p>
            <a:pPr marL="365760" lvl="0" indent="-256032">
              <a:spcBef>
                <a:spcPts val="400"/>
              </a:spcBef>
              <a:buClr>
                <a:srgbClr val="6076B4"/>
              </a:buClr>
              <a:buSzPct val="68000"/>
              <a:buFont typeface="Wingdings 3"/>
              <a:buChar char=""/>
            </a:pPr>
            <a:r>
              <a:rPr lang="en-GB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Writing a </a:t>
            </a:r>
            <a:r>
              <a:rPr lang="en-GB" sz="2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job description </a:t>
            </a:r>
            <a:r>
              <a:rPr lang="en-GB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and a </a:t>
            </a:r>
            <a:r>
              <a:rPr lang="en-GB" sz="2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person specification</a:t>
            </a:r>
          </a:p>
          <a:p>
            <a:pPr marL="365760" lvl="0" indent="-256032">
              <a:spcBef>
                <a:spcPts val="400"/>
              </a:spcBef>
              <a:buClr>
                <a:srgbClr val="6076B4"/>
              </a:buClr>
              <a:buSzPct val="68000"/>
              <a:buFont typeface="Wingdings 3"/>
              <a:buChar char=""/>
            </a:pPr>
            <a:r>
              <a:rPr lang="en-GB" sz="2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Advertising</a:t>
            </a:r>
            <a:r>
              <a:rPr lang="en-GB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 the vacancy</a:t>
            </a:r>
          </a:p>
          <a:p>
            <a:pPr marL="365760" lvl="0" indent="-256032">
              <a:spcBef>
                <a:spcPts val="400"/>
              </a:spcBef>
              <a:buClr>
                <a:srgbClr val="6076B4"/>
              </a:buClr>
              <a:buSzPct val="68000"/>
              <a:buFont typeface="Wingdings 3"/>
              <a:buChar char=""/>
            </a:pPr>
            <a:r>
              <a:rPr lang="en-GB" sz="2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Shortlisting </a:t>
            </a:r>
            <a:r>
              <a:rPr lang="en-GB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applicants</a:t>
            </a:r>
          </a:p>
          <a:p>
            <a:pPr marL="365760" lvl="0" indent="-256032">
              <a:spcBef>
                <a:spcPts val="400"/>
              </a:spcBef>
              <a:buClr>
                <a:srgbClr val="6076B4"/>
              </a:buClr>
              <a:buSzPct val="68000"/>
              <a:buFont typeface="Wingdings 3"/>
              <a:buChar char=""/>
            </a:pPr>
            <a:r>
              <a:rPr lang="en-GB" sz="2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Interviewing</a:t>
            </a:r>
            <a:r>
              <a:rPr lang="en-GB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 applicant</a:t>
            </a:r>
          </a:p>
          <a:p>
            <a:pPr marL="365760" lvl="0" indent="-256032">
              <a:spcBef>
                <a:spcPts val="400"/>
              </a:spcBef>
              <a:buClr>
                <a:srgbClr val="6076B4"/>
              </a:buClr>
              <a:buSzPct val="68000"/>
              <a:buFont typeface="Wingdings 3"/>
              <a:buChar char=""/>
            </a:pPr>
            <a:r>
              <a:rPr lang="en-GB" sz="2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Appointing</a:t>
            </a:r>
            <a:r>
              <a:rPr lang="en-GB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 the successful candidate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20312" r="61347" b="13889"/>
          <a:stretch/>
        </p:blipFill>
        <p:spPr bwMode="auto">
          <a:xfrm>
            <a:off x="6283755" y="1268760"/>
            <a:ext cx="2572177" cy="546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6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cruit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258072" cy="504492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01440" y="332656"/>
            <a:ext cx="4002808" cy="11906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anose="020B0502020202020204" pitchFamily="34" charset="0"/>
              </a:rPr>
              <a:t>Recruitment</a:t>
            </a:r>
          </a:p>
        </p:txBody>
      </p:sp>
    </p:spTree>
    <p:extLst>
      <p:ext uri="{BB962C8B-B14F-4D97-AF65-F5344CB8AC3E}">
        <p14:creationId xmlns:p14="http://schemas.microsoft.com/office/powerpoint/2010/main" val="89160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260648"/>
            <a:ext cx="8568952" cy="340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Internal recruitment =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selecting someone from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within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the business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u="sng" dirty="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Notice board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Intranet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Company newsletter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 b="1" dirty="0">
              <a:solidFill>
                <a:srgbClr val="660066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780928"/>
            <a:ext cx="4392488" cy="378565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buNone/>
            </a:pPr>
            <a:r>
              <a:rPr lang="en-GB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Advantages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The employees abilities are already known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Internal promotion is motivating for workforce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Quicker recruitment and selection process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Shorter induction period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Less expensive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Reduces the risk of employing the wrong person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5882" y="2760384"/>
            <a:ext cx="3942582" cy="3734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09538" indent="-109538"/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Disadvantages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Limited range of applicants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Internal promotion usually creates another vacancy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Lack of fresh ideas coming in to the business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GB" dirty="0">
              <a:latin typeface="Century Gothic" panose="020B0502020202020204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GB" dirty="0">
              <a:latin typeface="Century Gothic" panose="020B0502020202020204" pitchFamily="34" charset="0"/>
            </a:endParaRP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GB" dirty="0">
              <a:latin typeface="Century Gothic" panose="020B0502020202020204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GB" dirty="0">
              <a:latin typeface="Century Gothic" panose="020B0502020202020204" pitchFamily="34" charset="0"/>
            </a:endParaRPr>
          </a:p>
          <a:p>
            <a:pPr marL="10972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8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0648"/>
            <a:ext cx="8496944" cy="2421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External recruitment =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selecting someone from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outside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the business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u="sng" dirty="0">
              <a:solidFill>
                <a:srgbClr val="CC33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Employment Agencies, Head hunters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Advertising in the media (e.g. local / national papers)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Job centres, Careers Service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70" y="2780928"/>
            <a:ext cx="4176464" cy="38164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09538" indent="-109538">
              <a:buNone/>
            </a:pPr>
            <a:r>
              <a:rPr lang="en-GB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Advantages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Larger choice of well qualified applicants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Brings in new ways of thinking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Overcomes conflicts that may occur if one staff member is promoted over another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Can help a business understand how others operate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2808023"/>
            <a:ext cx="3557772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09538" indent="-109538"/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Disadvantages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Can be costly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Can be time consuming to those involved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May upset internal employees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GB" sz="2000" dirty="0">
                <a:latin typeface="Century Gothic" panose="020B0502020202020204" pitchFamily="34" charset="0"/>
              </a:rPr>
              <a:t>May take on someone good at interview but not at the job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7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714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</a:rPr>
              <a:t>Job Analysis generates the person specification and job description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057400"/>
            <a:ext cx="7772400" cy="3891880"/>
          </a:xfrm>
        </p:spPr>
        <p:txBody>
          <a:bodyPr>
            <a:normAutofit/>
          </a:bodyPr>
          <a:lstStyle/>
          <a:p>
            <a:r>
              <a:rPr lang="en-GB" dirty="0"/>
              <a:t>What is the job title?</a:t>
            </a:r>
          </a:p>
          <a:p>
            <a:r>
              <a:rPr lang="en-GB" dirty="0"/>
              <a:t>Do we need to change the job role?</a:t>
            </a:r>
          </a:p>
          <a:p>
            <a:r>
              <a:rPr lang="en-GB" dirty="0"/>
              <a:t>Do we want a full-time or part-time employee?</a:t>
            </a:r>
          </a:p>
          <a:p>
            <a:r>
              <a:rPr lang="en-GB" dirty="0"/>
              <a:t>What qualifications will the person need?</a:t>
            </a:r>
          </a:p>
          <a:p>
            <a:r>
              <a:rPr lang="en-GB" dirty="0"/>
              <a:t>What characteristics are we looking for?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306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2588</TotalTime>
  <Words>847</Words>
  <Application>Microsoft Office PowerPoint</Application>
  <PresentationFormat>On-screen Show (4:3)</PresentationFormat>
  <Paragraphs>169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Lucida Sans Unicode</vt:lpstr>
      <vt:lpstr>Verdana</vt:lpstr>
      <vt:lpstr>Wingdings 2</vt:lpstr>
      <vt:lpstr>Wingdings 3</vt:lpstr>
      <vt:lpstr>Concourse</vt:lpstr>
      <vt:lpstr>Comp2: People</vt:lpstr>
      <vt:lpstr>Learning Objectives</vt:lpstr>
      <vt:lpstr>Recruitment and Selection</vt:lpstr>
      <vt:lpstr>Recruitment and selection</vt:lpstr>
      <vt:lpstr>Recruitment and selection</vt:lpstr>
      <vt:lpstr>PowerPoint Presentation</vt:lpstr>
      <vt:lpstr>PowerPoint Presentation</vt:lpstr>
      <vt:lpstr>PowerPoint Presentation</vt:lpstr>
      <vt:lpstr>Job Analysis generates the person specification and job description</vt:lpstr>
      <vt:lpstr>Job Description</vt:lpstr>
      <vt:lpstr>Job advertisement</vt:lpstr>
      <vt:lpstr>PowerPoint Presentation</vt:lpstr>
      <vt:lpstr>Information Required by a Firm (CV)</vt:lpstr>
      <vt:lpstr>Short-Listing</vt:lpstr>
      <vt:lpstr>Methods of selection</vt:lpstr>
      <vt:lpstr>Objectives of a Job Interview</vt:lpstr>
      <vt:lpstr>Other methods of selection</vt:lpstr>
      <vt:lpstr>Legal Constraints</vt:lpstr>
      <vt:lpstr>Benefits of effective recruitment and selection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BS2: People</dc:title>
  <dc:creator>Rebecca Crumpton</dc:creator>
  <cp:lastModifiedBy>Rebecca Crumpton</cp:lastModifiedBy>
  <cp:revision>75</cp:revision>
  <cp:lastPrinted>2015-01-15T15:17:45Z</cp:lastPrinted>
  <dcterms:created xsi:type="dcterms:W3CDTF">2015-01-03T13:14:32Z</dcterms:created>
  <dcterms:modified xsi:type="dcterms:W3CDTF">2021-02-03T16:04:36Z</dcterms:modified>
</cp:coreProperties>
</file>