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90477-CB5A-4061-A880-11EF6DC2994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AA688-04C1-4EFD-AC97-561717006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498F8-FF83-4D01-A248-48932373195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7AE82-A35C-499A-A563-98D194C2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0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1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9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9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8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1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8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1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3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6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8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7AE82-A35C-499A-A563-98D194C241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8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9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4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2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3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9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3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2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0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6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5949-71D3-43BA-BFF4-BBCEF3B0ED7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4050-29D5-40D1-BBA1-026FF81AF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lletto.co.uk/blog/how-to-choose-an-event-theme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atmevents.co.uk/our-services/themed-even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071" y="620047"/>
            <a:ext cx="6105194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Unit 21 P3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691" y="3626116"/>
            <a:ext cx="7182771" cy="1942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Prepare </a:t>
            </a:r>
            <a:r>
              <a:rPr lang="en-US" b="1" dirty="0">
                <a:solidFill>
                  <a:schemeClr val="bg2"/>
                </a:solidFill>
              </a:rPr>
              <a:t>two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draft written proposals to present to the client for the brief that you have chosen, identifying different themes and options for each one. 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3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4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solidFill>
                  <a:srgbClr val="FFFFFF"/>
                </a:solidFill>
              </a:rPr>
              <a:t>7. Third Parties.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DA1BE-1A5A-40C0-91DB-A32EB2D40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7" r="13663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68579-911E-4C6C-967D-CB3DCDF66C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44" b="1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AA31E-4EB6-4A1E-BEFA-812A8B3E32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6" r="2" b="2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868" y="321732"/>
            <a:ext cx="4013505" cy="5330952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Discuss the other organisations need to be involved in the event… such as:</a:t>
            </a:r>
          </a:p>
          <a:p>
            <a:r>
              <a:rPr lang="en-GB" sz="2200" dirty="0">
                <a:solidFill>
                  <a:srgbClr val="FFFFFF"/>
                </a:solidFill>
              </a:rPr>
              <a:t>Police? Fire Service?</a:t>
            </a:r>
          </a:p>
          <a:p>
            <a:r>
              <a:rPr lang="en-GB" sz="2200" dirty="0">
                <a:solidFill>
                  <a:srgbClr val="FFFFFF"/>
                </a:solidFill>
              </a:rPr>
              <a:t>The Council</a:t>
            </a:r>
          </a:p>
          <a:p>
            <a:r>
              <a:rPr lang="en-GB" sz="2200" dirty="0">
                <a:solidFill>
                  <a:srgbClr val="FFFFFF"/>
                </a:solidFill>
              </a:rPr>
              <a:t>First Aid?</a:t>
            </a:r>
          </a:p>
          <a:p>
            <a:r>
              <a:rPr lang="en-GB" sz="2200" dirty="0">
                <a:solidFill>
                  <a:srgbClr val="FFFFFF"/>
                </a:solidFill>
              </a:rPr>
              <a:t>Licensing Authorities?</a:t>
            </a:r>
          </a:p>
          <a:p>
            <a:r>
              <a:rPr lang="en-GB" sz="2200" dirty="0">
                <a:solidFill>
                  <a:srgbClr val="FFFFFF"/>
                </a:solidFill>
              </a:rPr>
              <a:t>The media?</a:t>
            </a:r>
          </a:p>
          <a:p>
            <a:pPr marL="0" indent="0">
              <a:buNone/>
            </a:pPr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D6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b="1" u="sng">
                <a:solidFill>
                  <a:srgbClr val="FFFFFF"/>
                </a:solidFill>
              </a:rPr>
              <a:t>8. Evaluation &amp; Feedback.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AD4709C-E5EA-46F4-A48F-7053C399A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61" r="21128" b="1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D07AF-40AB-4300-A6B3-ABD6516AB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46" r="6402" b="-1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How will feedback from guests be recorded/collected? (So that the client can measure the success of their event?)</a:t>
            </a:r>
          </a:p>
          <a:p>
            <a:r>
              <a:rPr lang="en-GB" sz="2200" dirty="0">
                <a:solidFill>
                  <a:srgbClr val="FFFFFF"/>
                </a:solidFill>
              </a:rPr>
              <a:t>Examples?</a:t>
            </a:r>
          </a:p>
          <a:p>
            <a:r>
              <a:rPr lang="en-GB" sz="2200" dirty="0">
                <a:solidFill>
                  <a:srgbClr val="FFFFFF"/>
                </a:solidFill>
              </a:rPr>
              <a:t>Feedback forms/surveys for customers.</a:t>
            </a:r>
          </a:p>
          <a:p>
            <a:r>
              <a:rPr lang="en-GB" sz="2200" dirty="0">
                <a:solidFill>
                  <a:srgbClr val="FFFFFF"/>
                </a:solidFill>
              </a:rPr>
              <a:t>Discussion with the client.</a:t>
            </a:r>
          </a:p>
          <a:p>
            <a:r>
              <a:rPr lang="en-GB" sz="2200" dirty="0">
                <a:solidFill>
                  <a:srgbClr val="FFFFFF"/>
                </a:solidFill>
              </a:rPr>
              <a:t>Financial performance (level of profits? Break-even?).</a:t>
            </a:r>
          </a:p>
          <a:p>
            <a:r>
              <a:rPr lang="en-GB" sz="2200" dirty="0">
                <a:solidFill>
                  <a:srgbClr val="00B050"/>
                </a:solidFill>
              </a:rPr>
              <a:t>Costs?</a:t>
            </a:r>
          </a:p>
          <a:p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u="sng">
                <a:solidFill>
                  <a:schemeClr val="bg1"/>
                </a:solidFill>
              </a:rPr>
              <a:t>9.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GB" sz="1900" dirty="0"/>
              <a:t>Produce a break down of the costings and the income for the proposal, to show the client how their budget will be managed/spent.</a:t>
            </a:r>
          </a:p>
          <a:p>
            <a:r>
              <a:rPr lang="en-GB" sz="1900" dirty="0">
                <a:solidFill>
                  <a:srgbClr val="00B050"/>
                </a:solidFill>
              </a:rPr>
              <a:t>Income?</a:t>
            </a:r>
          </a:p>
          <a:p>
            <a:r>
              <a:rPr lang="en-GB" sz="1900" dirty="0">
                <a:solidFill>
                  <a:srgbClr val="00B050"/>
                </a:solidFill>
              </a:rPr>
              <a:t>Client budget, ticket sales, sponsorship, investors, grants, loans, fund-raising. </a:t>
            </a:r>
          </a:p>
          <a:p>
            <a:r>
              <a:rPr lang="en-GB" sz="1900" dirty="0">
                <a:solidFill>
                  <a:srgbClr val="FF0000"/>
                </a:solidFill>
              </a:rPr>
              <a:t>Costs?</a:t>
            </a:r>
          </a:p>
          <a:p>
            <a:r>
              <a:rPr lang="en-GB" sz="1900" dirty="0">
                <a:solidFill>
                  <a:srgbClr val="FF0000"/>
                </a:solidFill>
              </a:rPr>
              <a:t>Venue, decorations, catering, equipment, entertainment, marketing, security, licence, additional staff etc.</a:t>
            </a:r>
          </a:p>
          <a:p>
            <a:r>
              <a:rPr lang="en-GB" sz="1900" dirty="0">
                <a:solidFill>
                  <a:srgbClr val="FF0000"/>
                </a:solidFill>
              </a:rPr>
              <a:t>Optional extras?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6C7FA-48A3-43F6-B8A2-73C2CECE3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4" r="2762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D2959-0F24-4E06-BF20-36197F4C5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520412"/>
              </p:ext>
            </p:extLst>
          </p:nvPr>
        </p:nvGraphicFramePr>
        <p:xfrm>
          <a:off x="869700" y="621439"/>
          <a:ext cx="5700838" cy="1581768"/>
        </p:xfrm>
        <a:graphic>
          <a:graphicData uri="http://schemas.openxmlformats.org/drawingml/2006/table">
            <a:tbl>
              <a:tblPr firstRow="1" firstCol="1" bandRow="1"/>
              <a:tblGrid>
                <a:gridCol w="4156761">
                  <a:extLst>
                    <a:ext uri="{9D8B030D-6E8A-4147-A177-3AD203B41FA5}">
                      <a16:colId xmlns:a16="http://schemas.microsoft.com/office/drawing/2014/main" val="1901753956"/>
                    </a:ext>
                  </a:extLst>
                </a:gridCol>
                <a:gridCol w="1544077">
                  <a:extLst>
                    <a:ext uri="{9D8B030D-6E8A-4147-A177-3AD203B41FA5}">
                      <a16:colId xmlns:a16="http://schemas.microsoft.com/office/drawing/2014/main" val="2547235532"/>
                    </a:ext>
                  </a:extLst>
                </a:gridCol>
              </a:tblGrid>
              <a:tr h="22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45328"/>
                  </a:ext>
                </a:extLst>
              </a:tr>
              <a:tr h="22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565443"/>
                  </a:ext>
                </a:extLst>
              </a:tr>
              <a:tr h="22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251499"/>
                  </a:ext>
                </a:extLst>
              </a:tr>
              <a:tr h="22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64580"/>
                  </a:ext>
                </a:extLst>
              </a:tr>
              <a:tr h="22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656316"/>
                  </a:ext>
                </a:extLst>
              </a:tr>
              <a:tr h="225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CASH AVAILABLE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9117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0190C0-13EA-4A68-AB0D-E0689180D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55896"/>
              </p:ext>
            </p:extLst>
          </p:nvPr>
        </p:nvGraphicFramePr>
        <p:xfrm>
          <a:off x="869700" y="3202383"/>
          <a:ext cx="9396767" cy="2574507"/>
        </p:xfrm>
        <a:graphic>
          <a:graphicData uri="http://schemas.openxmlformats.org/drawingml/2006/table">
            <a:tbl>
              <a:tblPr firstRow="1" firstCol="1" bandRow="1"/>
              <a:tblGrid>
                <a:gridCol w="3688460">
                  <a:extLst>
                    <a:ext uri="{9D8B030D-6E8A-4147-A177-3AD203B41FA5}">
                      <a16:colId xmlns:a16="http://schemas.microsoft.com/office/drawing/2014/main" val="3211275804"/>
                    </a:ext>
                  </a:extLst>
                </a:gridCol>
                <a:gridCol w="3693671">
                  <a:extLst>
                    <a:ext uri="{9D8B030D-6E8A-4147-A177-3AD203B41FA5}">
                      <a16:colId xmlns:a16="http://schemas.microsoft.com/office/drawing/2014/main" val="1309628386"/>
                    </a:ext>
                  </a:extLst>
                </a:gridCol>
                <a:gridCol w="2014636">
                  <a:extLst>
                    <a:ext uri="{9D8B030D-6E8A-4147-A177-3AD203B41FA5}">
                      <a16:colId xmlns:a16="http://schemas.microsoft.com/office/drawing/2014/main" val="573076851"/>
                    </a:ext>
                  </a:extLst>
                </a:gridCol>
              </a:tblGrid>
              <a:tr h="432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 TO (e.g. NAME OF SUPPLIER, CONTRACTOR ETC.)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98456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086249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365685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205612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64794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853355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996877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783358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124303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04143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8D158EB-CB02-4C21-9C29-1751191F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59" y="2740518"/>
            <a:ext cx="2896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EXPENDITURE (COSTS):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4A7F84-CB42-48AB-B20B-559611F8ABA4}"/>
              </a:ext>
            </a:extLst>
          </p:cNvPr>
          <p:cNvSpPr/>
          <p:nvPr/>
        </p:nvSpPr>
        <p:spPr>
          <a:xfrm>
            <a:off x="809887" y="123528"/>
            <a:ext cx="2972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 (MONEY RECEIVED):</a:t>
            </a:r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47385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330"/>
            <a:ext cx="10515600" cy="66149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Task 2b)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Prepare </a:t>
            </a:r>
            <a:r>
              <a:rPr lang="en-US" b="1" u="sng" dirty="0">
                <a:solidFill>
                  <a:srgbClr val="FF0000"/>
                </a:solidFill>
              </a:rPr>
              <a:t>two</a:t>
            </a:r>
            <a:r>
              <a:rPr lang="en-US" dirty="0"/>
              <a:t> draft written proposals to present to the client for the brief that you have chosen, identifying different themes and options for each one (</a:t>
            </a:r>
            <a:r>
              <a:rPr lang="en-US" b="1" dirty="0"/>
              <a:t>P3)</a:t>
            </a:r>
            <a:r>
              <a:rPr lang="en-US" dirty="0"/>
              <a:t>. This should be in the form of </a:t>
            </a:r>
            <a:r>
              <a:rPr lang="en-US" b="1" u="sng" dirty="0">
                <a:solidFill>
                  <a:srgbClr val="FF0000"/>
                </a:solidFill>
              </a:rPr>
              <a:t>a concept file for each of your event proposals</a:t>
            </a:r>
            <a:r>
              <a:rPr lang="en-US" dirty="0"/>
              <a:t>, with graphic imagery.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u="sng" dirty="0"/>
              <a:t>Each proposal/concept file should cover:</a:t>
            </a:r>
            <a:endParaRPr lang="en-GB" u="sng" dirty="0"/>
          </a:p>
          <a:p>
            <a:pPr marL="0" indent="0">
              <a:buNone/>
            </a:pPr>
            <a:r>
              <a:rPr lang="en-US" dirty="0"/>
              <a:t>1. A range of ideas and themes to meet the client needs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2. Details of suitable event venues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 The venue’s appearance for the event e.g. layout, decorations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4. Materials that will be required, with details of possible suppliers and contractors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5. An outline of the event’s marketing strategy e.g. promotions, ticketing and sales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6. How you will ensure health and safety e.g. risk assessments, crowd control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7. Liaison with third parties, such as police, catering, fire, first aid, etc.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8. Examples of the methods which would be used for evaluation and feedback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9. Cash flow forecast, showing a breakdown of estimated expenditure and</a:t>
            </a:r>
            <a:r>
              <a:rPr lang="en-GB" dirty="0"/>
              <a:t>    </a:t>
            </a:r>
            <a:r>
              <a:rPr lang="en-US" dirty="0"/>
              <a:t>demonstrating how you aim to keep within the budget.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21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GB" b="1" u="sng"/>
              <a:t>Your 2 Concept Files: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B739B-9C26-403A-93C8-0139DB664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4" r="1" b="1"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108" y="1971163"/>
            <a:ext cx="6229594" cy="46541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A “concept file” is a visually stimulating method to present the details of </a:t>
            </a:r>
            <a:r>
              <a:rPr lang="en-GB" sz="2000" b="1" u="sng" dirty="0">
                <a:solidFill>
                  <a:srgbClr val="FFFFFF"/>
                </a:solidFill>
              </a:rPr>
              <a:t>each proposal </a:t>
            </a:r>
            <a:r>
              <a:rPr lang="en-GB" sz="2000" dirty="0">
                <a:solidFill>
                  <a:srgbClr val="FFFFFF"/>
                </a:solidFill>
              </a:rPr>
              <a:t>to your client.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These should be presented in an appropriate way to give to the client (power point presentation, word document, poster etc) so that they can form a mental picture of the event to help decide on the final plans.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Use of images, font, colours, themes, ideas etc. that will help the client visualise the event (and help them to choose their proposal).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Be creative.</a:t>
            </a:r>
          </a:p>
        </p:txBody>
      </p:sp>
    </p:spTree>
    <p:extLst>
      <p:ext uri="{BB962C8B-B14F-4D97-AF65-F5344CB8AC3E}">
        <p14:creationId xmlns:p14="http://schemas.microsoft.com/office/powerpoint/2010/main" val="6266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56" y="141552"/>
            <a:ext cx="5712824" cy="1325563"/>
          </a:xfrm>
        </p:spPr>
        <p:txBody>
          <a:bodyPr>
            <a:normAutofit/>
          </a:bodyPr>
          <a:lstStyle/>
          <a:p>
            <a:r>
              <a:rPr lang="en-GB" b="1" u="sng" dirty="0"/>
              <a:t>1. Ideas and Themes: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47" y="1363387"/>
            <a:ext cx="5897057" cy="5042888"/>
          </a:xfrm>
        </p:spPr>
        <p:txBody>
          <a:bodyPr anchor="t">
            <a:normAutofit/>
          </a:bodyPr>
          <a:lstStyle/>
          <a:p>
            <a:r>
              <a:rPr lang="en-GB" sz="2000" dirty="0">
                <a:hlinkClick r:id="rId3"/>
              </a:rPr>
              <a:t>Suggested theme?</a:t>
            </a:r>
            <a:endParaRPr lang="en-GB" sz="2000" dirty="0"/>
          </a:p>
          <a:p>
            <a:r>
              <a:rPr lang="en-GB" sz="2000" dirty="0"/>
              <a:t>Why is this appropriate for the event/client/guests/time of year?</a:t>
            </a:r>
          </a:p>
          <a:p>
            <a:r>
              <a:rPr lang="en-GB" sz="2000" dirty="0"/>
              <a:t>How will this theme be linked/communicated throughout the event?</a:t>
            </a:r>
          </a:p>
          <a:p>
            <a:r>
              <a:rPr lang="en-GB" sz="2000" dirty="0"/>
              <a:t>Dress code?</a:t>
            </a:r>
          </a:p>
          <a:p>
            <a:r>
              <a:rPr lang="en-GB" sz="2000" dirty="0"/>
              <a:t>Decorations?</a:t>
            </a:r>
          </a:p>
          <a:p>
            <a:r>
              <a:rPr lang="en-GB" sz="2000" dirty="0"/>
              <a:t>Food?</a:t>
            </a:r>
          </a:p>
          <a:p>
            <a:r>
              <a:rPr lang="en-GB" sz="2000" dirty="0"/>
              <a:t>Entertainment?</a:t>
            </a:r>
          </a:p>
          <a:p>
            <a:r>
              <a:rPr lang="en-GB" sz="2000" dirty="0">
                <a:hlinkClick r:id="rId4"/>
              </a:rPr>
              <a:t>Use images etc. to give examples of how the theme could be represented.</a:t>
            </a:r>
            <a:endParaRPr lang="en-GB" sz="2000" dirty="0"/>
          </a:p>
          <a:p>
            <a:endParaRPr lang="en-GB"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D5998-D5D7-41A5-8A9B-DFC6B46B21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2" r="26682" b="3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E77C1-0A01-418A-96AF-7DB05F48C0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5" r="11849" b="-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AD1CA-4252-4DA2-AE5C-A8152F42D0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45" r="31992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12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79" y="846962"/>
            <a:ext cx="5135514" cy="1184427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2. Suitable Event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86" y="2031393"/>
            <a:ext cx="4517411" cy="4145570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Which type of venue that you are considering and why?</a:t>
            </a:r>
          </a:p>
          <a:p>
            <a:r>
              <a:rPr lang="en-GB" sz="2000" dirty="0"/>
              <a:t>Then, for each proposal, provide details of the specific venue that you plan to use (this could be the same for both proposals). Include:</a:t>
            </a:r>
          </a:p>
          <a:p>
            <a:pPr>
              <a:buFontTx/>
              <a:buChar char="-"/>
            </a:pPr>
            <a:r>
              <a:rPr lang="en-GB" sz="2000" dirty="0"/>
              <a:t>Name, location (map), transport links.</a:t>
            </a:r>
          </a:p>
          <a:p>
            <a:pPr>
              <a:buFontTx/>
              <a:buChar char="-"/>
            </a:pPr>
            <a:r>
              <a:rPr lang="en-GB" sz="2000" dirty="0"/>
              <a:t>Services provided by this venue (included in the cost?).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rgbClr val="00B050"/>
                </a:solidFill>
              </a:rPr>
              <a:t>Costs?</a:t>
            </a:r>
          </a:p>
          <a:p>
            <a:r>
              <a:rPr lang="en-GB" sz="2000" dirty="0"/>
              <a:t>Justify why is this a good venue to use for the client’s event.</a:t>
            </a:r>
          </a:p>
          <a:p>
            <a:r>
              <a:rPr lang="en-GB" sz="2000" dirty="0"/>
              <a:t>Don’t forget to use images.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6A672-BE96-4E8A-B6A9-E5DB7B2D7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76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B6E41F-D793-46AD-9F09-22F096D95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20" r="-1" b="1501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89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78" y="569446"/>
            <a:ext cx="4929556" cy="796316"/>
          </a:xfrm>
        </p:spPr>
        <p:txBody>
          <a:bodyPr anchor="b">
            <a:normAutofit/>
          </a:bodyPr>
          <a:lstStyle/>
          <a:p>
            <a:r>
              <a:rPr lang="en-GB" sz="4000" b="1" u="sng" dirty="0"/>
              <a:t>3. Venue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66" y="1469642"/>
            <a:ext cx="5704735" cy="4131742"/>
          </a:xfrm>
        </p:spPr>
        <p:txBody>
          <a:bodyPr>
            <a:normAutofit/>
          </a:bodyPr>
          <a:lstStyle/>
          <a:p>
            <a:r>
              <a:rPr lang="en-GB" sz="2400" dirty="0"/>
              <a:t>How will the venue be decorated?</a:t>
            </a:r>
          </a:p>
          <a:p>
            <a:r>
              <a:rPr lang="en-GB" sz="2400" dirty="0"/>
              <a:t>How does this links to the theme?</a:t>
            </a:r>
          </a:p>
          <a:p>
            <a:r>
              <a:rPr lang="en-GB" sz="2400" dirty="0"/>
              <a:t>Different areas of the venue? (Floor plan?)</a:t>
            </a:r>
          </a:p>
          <a:p>
            <a:r>
              <a:rPr lang="en-GB" sz="2400" dirty="0"/>
              <a:t>Colours/decorations/props/flowers/lighting/table dressings/signage etc.</a:t>
            </a:r>
          </a:p>
          <a:p>
            <a:r>
              <a:rPr lang="en-GB" sz="2400" dirty="0">
                <a:solidFill>
                  <a:srgbClr val="00B050"/>
                </a:solidFill>
              </a:rPr>
              <a:t>Costs?</a:t>
            </a:r>
          </a:p>
          <a:p>
            <a:r>
              <a:rPr lang="en-GB" sz="2400" dirty="0"/>
              <a:t>Justify why these ideas are appropriate for the client’s event.</a:t>
            </a:r>
          </a:p>
          <a:p>
            <a:r>
              <a:rPr lang="en-GB" sz="2400" dirty="0"/>
              <a:t>Use images.</a:t>
            </a:r>
          </a:p>
          <a:p>
            <a:endParaRPr lang="en-GB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7389394-A507-4E9A-8F11-AFE9538C3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1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99885-8B24-41A9-A878-4C55AC3EC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46" r="-2" b="-2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3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7" y="7318"/>
            <a:ext cx="8558127" cy="1325563"/>
          </a:xfrm>
        </p:spPr>
        <p:txBody>
          <a:bodyPr anchor="b">
            <a:norm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4. Sourcing Suitable Materials, Suppliers and Contractors.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AF4449-11BB-45BB-A2D6-172667B4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67" y="8"/>
            <a:ext cx="3234332" cy="21523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18" y="2212176"/>
            <a:ext cx="5773405" cy="4429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u="sng" dirty="0">
                <a:solidFill>
                  <a:schemeClr val="bg1"/>
                </a:solidFill>
              </a:rPr>
              <a:t>Who will supply:</a:t>
            </a:r>
          </a:p>
          <a:p>
            <a:r>
              <a:rPr lang="en-GB" sz="2200" dirty="0">
                <a:solidFill>
                  <a:schemeClr val="bg1"/>
                </a:solidFill>
              </a:rPr>
              <a:t>Decorations/props?</a:t>
            </a:r>
          </a:p>
          <a:p>
            <a:r>
              <a:rPr lang="en-GB" sz="2200" dirty="0">
                <a:solidFill>
                  <a:schemeClr val="bg1"/>
                </a:solidFill>
              </a:rPr>
              <a:t>Furniture?</a:t>
            </a:r>
          </a:p>
          <a:p>
            <a:r>
              <a:rPr lang="en-GB" sz="2200" dirty="0">
                <a:solidFill>
                  <a:schemeClr val="bg1"/>
                </a:solidFill>
              </a:rPr>
              <a:t>Food/Drink? Waiting staff?</a:t>
            </a:r>
          </a:p>
          <a:p>
            <a:r>
              <a:rPr lang="en-GB" sz="2200" dirty="0">
                <a:solidFill>
                  <a:schemeClr val="bg1"/>
                </a:solidFill>
              </a:rPr>
              <a:t>Entertainment?</a:t>
            </a:r>
          </a:p>
          <a:p>
            <a:r>
              <a:rPr lang="en-GB" sz="2200" dirty="0">
                <a:solidFill>
                  <a:schemeClr val="bg1"/>
                </a:solidFill>
              </a:rPr>
              <a:t>Security?</a:t>
            </a:r>
          </a:p>
          <a:p>
            <a:r>
              <a:rPr lang="en-GB" sz="2200" dirty="0">
                <a:solidFill>
                  <a:schemeClr val="bg1"/>
                </a:solidFill>
              </a:rPr>
              <a:t>Stage/Marquee providers?</a:t>
            </a:r>
          </a:p>
          <a:p>
            <a:r>
              <a:rPr lang="en-GB" sz="2200" dirty="0">
                <a:solidFill>
                  <a:schemeClr val="bg1"/>
                </a:solidFill>
              </a:rPr>
              <a:t>Other necessary equipment providers?</a:t>
            </a:r>
          </a:p>
          <a:p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rgbClr val="00B050"/>
                </a:solidFill>
              </a:rPr>
              <a:t>Costs for each?</a:t>
            </a:r>
          </a:p>
          <a:p>
            <a:r>
              <a:rPr lang="en-GB" sz="2200" dirty="0">
                <a:solidFill>
                  <a:schemeClr val="bg1"/>
                </a:solidFill>
              </a:rPr>
              <a:t>Use Images.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BAB29-9CF0-4151-A856-E27F1A7B0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084" y="2288833"/>
            <a:ext cx="3532905" cy="2119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7BC3F-3DE3-44BE-B35C-F60A34B74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523" y="4577666"/>
            <a:ext cx="3192467" cy="2280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b="1" u="sng">
                <a:solidFill>
                  <a:srgbClr val="FFFFFF"/>
                </a:solidFill>
              </a:rPr>
              <a:t>5. Identifying Marketing Strategies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0180340-9E75-4AF1-9996-47664AC6B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5" r="9859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4076C52-BD89-4BE3-82DC-BA06BCAC2E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1" r="6343" b="2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How/where will the event be promoted? (Posters/websites/social media?)</a:t>
            </a:r>
          </a:p>
          <a:p>
            <a:r>
              <a:rPr lang="en-GB" sz="2400" dirty="0">
                <a:solidFill>
                  <a:srgbClr val="FFFFFF"/>
                </a:solidFill>
              </a:rPr>
              <a:t>Ticketing/Invitations?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Discuss the design - Link to the theme?</a:t>
            </a:r>
          </a:p>
          <a:p>
            <a:r>
              <a:rPr lang="en-GB" sz="2400" dirty="0">
                <a:solidFill>
                  <a:srgbClr val="FFFFFF"/>
                </a:solidFill>
              </a:rPr>
              <a:t>Include images.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Timings?</a:t>
            </a:r>
          </a:p>
          <a:p>
            <a:r>
              <a:rPr lang="en-GB" sz="2400" dirty="0">
                <a:solidFill>
                  <a:srgbClr val="00B050"/>
                </a:solidFill>
              </a:rPr>
              <a:t>Costs?</a:t>
            </a:r>
          </a:p>
        </p:txBody>
      </p:sp>
    </p:spTree>
    <p:extLst>
      <p:ext uri="{BB962C8B-B14F-4D97-AF65-F5344CB8AC3E}">
        <p14:creationId xmlns:p14="http://schemas.microsoft.com/office/powerpoint/2010/main" val="658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u="sng"/>
              <a:t>6. Health &amp; Safety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3ED61-5C0A-4155-A098-6B9E275FF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8" r="9929" b="-2"/>
          <a:stretch/>
        </p:blipFill>
        <p:spPr>
          <a:xfrm>
            <a:off x="20" y="10"/>
            <a:ext cx="2917436" cy="3407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6ED2F-E376-4CA3-B791-F9CA88CF2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2" r="13980" b="1"/>
          <a:stretch/>
        </p:blipFill>
        <p:spPr>
          <a:xfrm>
            <a:off x="3008896" y="-2655"/>
            <a:ext cx="2917457" cy="3407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CA598-0157-4244-83BE-DA2D1E826A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00" r="12826"/>
          <a:stretch/>
        </p:blipFill>
        <p:spPr>
          <a:xfrm>
            <a:off x="20" y="3494314"/>
            <a:ext cx="5926333" cy="33636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2121408"/>
            <a:ext cx="5118756" cy="4050792"/>
          </a:xfrm>
        </p:spPr>
        <p:txBody>
          <a:bodyPr>
            <a:normAutofit/>
          </a:bodyPr>
          <a:lstStyle/>
          <a:p>
            <a:r>
              <a:rPr lang="en-GB" sz="2000" dirty="0"/>
              <a:t>Any Legal requirements.</a:t>
            </a:r>
          </a:p>
          <a:p>
            <a:r>
              <a:rPr lang="en-GB" sz="2000" dirty="0"/>
              <a:t>A Risk Assessment will be needed before the event - What needs to be considered for this? (summarise the main hazards).</a:t>
            </a:r>
          </a:p>
          <a:p>
            <a:r>
              <a:rPr lang="en-GB" sz="2000" dirty="0"/>
              <a:t>What will staff training involve?</a:t>
            </a:r>
          </a:p>
          <a:p>
            <a:r>
              <a:rPr lang="en-GB" sz="2000" dirty="0"/>
              <a:t>Will there be plans (EAPs) in place for Fire, Bomb-scare, lost child etc.</a:t>
            </a:r>
          </a:p>
          <a:p>
            <a:r>
              <a:rPr lang="en-GB" sz="2000" dirty="0"/>
              <a:t>Security?</a:t>
            </a:r>
          </a:p>
          <a:p>
            <a:r>
              <a:rPr lang="en-GB" sz="2000" dirty="0"/>
              <a:t>Staff communication methods?</a:t>
            </a:r>
          </a:p>
          <a:p>
            <a:r>
              <a:rPr lang="en-GB" sz="2000" dirty="0">
                <a:solidFill>
                  <a:srgbClr val="00B050"/>
                </a:solidFill>
              </a:rPr>
              <a:t>Costs?</a:t>
            </a:r>
          </a:p>
        </p:txBody>
      </p:sp>
    </p:spTree>
    <p:extLst>
      <p:ext uri="{BB962C8B-B14F-4D97-AF65-F5344CB8AC3E}">
        <p14:creationId xmlns:p14="http://schemas.microsoft.com/office/powerpoint/2010/main" val="46590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Widescreen</PresentationFormat>
  <Paragraphs>152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Office Theme</vt:lpstr>
      <vt:lpstr>Unit 21 P3</vt:lpstr>
      <vt:lpstr>PowerPoint Presentation</vt:lpstr>
      <vt:lpstr>Your 2 Concept Files:</vt:lpstr>
      <vt:lpstr>1. Ideas and Themes:</vt:lpstr>
      <vt:lpstr>2. Suitable Event Venues</vt:lpstr>
      <vt:lpstr>3. Venue Appearance</vt:lpstr>
      <vt:lpstr>4. Sourcing Suitable Materials, Suppliers and Contractors.</vt:lpstr>
      <vt:lpstr>5. Identifying Marketing Strategies</vt:lpstr>
      <vt:lpstr>6. Health &amp; Safety</vt:lpstr>
      <vt:lpstr>7. Third Parties.</vt:lpstr>
      <vt:lpstr>8. Evaluation &amp; Feedback.</vt:lpstr>
      <vt:lpstr>9. Cash Flow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21 P3</dc:title>
  <dc:creator>James Shepherd</dc:creator>
  <cp:lastModifiedBy>James Shepherd</cp:lastModifiedBy>
  <cp:revision>4</cp:revision>
  <dcterms:created xsi:type="dcterms:W3CDTF">2021-02-04T11:39:16Z</dcterms:created>
  <dcterms:modified xsi:type="dcterms:W3CDTF">2021-02-04T11:58:24Z</dcterms:modified>
</cp:coreProperties>
</file>