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5"/>
  </p:handoutMasterIdLst>
  <p:sldIdLst>
    <p:sldId id="269" r:id="rId5"/>
    <p:sldId id="256" r:id="rId6"/>
    <p:sldId id="267" r:id="rId7"/>
    <p:sldId id="257" r:id="rId8"/>
    <p:sldId id="265" r:id="rId9"/>
    <p:sldId id="258" r:id="rId10"/>
    <p:sldId id="262" r:id="rId11"/>
    <p:sldId id="259" r:id="rId12"/>
    <p:sldId id="261" r:id="rId13"/>
    <p:sldId id="270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2" autoAdjust="0"/>
    <p:restoredTop sz="94660"/>
  </p:normalViewPr>
  <p:slideViewPr>
    <p:cSldViewPr snapToGrid="0">
      <p:cViewPr varScale="1">
        <p:scale>
          <a:sx n="67" d="100"/>
          <a:sy n="67" d="100"/>
        </p:scale>
        <p:origin x="5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90249-053D-47F5-A6F5-605AABEAB95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C4C04-BACE-4304-B66B-763C94F288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252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607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55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63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031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07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415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73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34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88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44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276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84886-D02B-4C3F-B39E-B9B94478973C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39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IkYUDQCYGHA" TargetMode="Externa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IkYUDQCYGHA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2744" y="-24065"/>
            <a:ext cx="10515600" cy="1979448"/>
          </a:xfrm>
        </p:spPr>
        <p:txBody>
          <a:bodyPr/>
          <a:lstStyle/>
          <a:p>
            <a:r>
              <a:rPr lang="en-GB" b="1" u="sng" dirty="0"/>
              <a:t>People in Business (HR)</a:t>
            </a:r>
            <a:br>
              <a:rPr lang="en-GB" b="1" dirty="0"/>
            </a:br>
            <a:r>
              <a:rPr lang="en-GB" b="1" dirty="0"/>
              <a:t>Staff Appraisal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8" y="1522536"/>
            <a:ext cx="5157787" cy="823912"/>
          </a:xfrm>
        </p:spPr>
        <p:txBody>
          <a:bodyPr>
            <a:normAutofit/>
          </a:bodyPr>
          <a:lstStyle/>
          <a:p>
            <a:r>
              <a:rPr lang="en-GB" u="sng" dirty="0"/>
              <a:t>What is it?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7008812" y="5106616"/>
            <a:ext cx="5183188" cy="434068"/>
          </a:xfrm>
        </p:spPr>
        <p:txBody>
          <a:bodyPr>
            <a:normAutofit fontScale="92500" lnSpcReduction="20000"/>
          </a:bodyPr>
          <a:lstStyle/>
          <a:p>
            <a:r>
              <a:rPr lang="en-GB" sz="1600" dirty="0">
                <a:hlinkClick r:id="rId2"/>
              </a:rPr>
              <a:t>https://www.youtube.com/watch?v=IkYUDQCYGHA</a:t>
            </a:r>
            <a:endParaRPr lang="en-GB" sz="1600" dirty="0"/>
          </a:p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323" y="1158227"/>
            <a:ext cx="5009016" cy="375676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14796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B2F40-1B35-4FD3-8841-45578A1CA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	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7067A-FE10-4832-9AE3-818EE7FBA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the lesson slides, the exam board notes and the ACAS document on Godalming Online to help you complete the “Appraisal Workbook”</a:t>
            </a:r>
          </a:p>
        </p:txBody>
      </p:sp>
    </p:spTree>
    <p:extLst>
      <p:ext uri="{BB962C8B-B14F-4D97-AF65-F5344CB8AC3E}">
        <p14:creationId xmlns:p14="http://schemas.microsoft.com/office/powerpoint/2010/main" val="260611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2744" y="-24065"/>
            <a:ext cx="10515600" cy="1979448"/>
          </a:xfrm>
        </p:spPr>
        <p:txBody>
          <a:bodyPr/>
          <a:lstStyle/>
          <a:p>
            <a:r>
              <a:rPr lang="en-GB" b="1" u="sng" dirty="0"/>
              <a:t>People in Business (HR)</a:t>
            </a:r>
            <a:br>
              <a:rPr lang="en-GB" b="1" dirty="0"/>
            </a:br>
            <a:r>
              <a:rPr lang="en-GB" b="1" dirty="0"/>
              <a:t>Staff Appraisal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8" y="1522536"/>
            <a:ext cx="5157787" cy="823912"/>
          </a:xfrm>
        </p:spPr>
        <p:txBody>
          <a:bodyPr>
            <a:normAutofit/>
          </a:bodyPr>
          <a:lstStyle/>
          <a:p>
            <a:r>
              <a:rPr lang="en-GB" u="sng" dirty="0"/>
              <a:t>What is it?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17241" y="2505075"/>
            <a:ext cx="6102219" cy="368458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An attempt by the business to find out the qualities, usefulness and or worth of it’s employees</a:t>
            </a:r>
          </a:p>
          <a:p>
            <a:r>
              <a:rPr lang="en-GB" dirty="0"/>
              <a:t>Regular meetings in which the staff members performance is analysed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Why does a business carry out staff appraisal?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7008812" y="5106616"/>
            <a:ext cx="5183188" cy="434068"/>
          </a:xfrm>
        </p:spPr>
        <p:txBody>
          <a:bodyPr>
            <a:normAutofit fontScale="92500" lnSpcReduction="20000"/>
          </a:bodyPr>
          <a:lstStyle/>
          <a:p>
            <a:r>
              <a:rPr lang="en-GB" sz="1600" dirty="0">
                <a:hlinkClick r:id="rId2"/>
              </a:rPr>
              <a:t>https://www.youtube.com/watch?v=IkYUDQCYGHA</a:t>
            </a:r>
            <a:endParaRPr lang="en-GB" sz="1600" dirty="0"/>
          </a:p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323" y="1158227"/>
            <a:ext cx="5009016" cy="375676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6328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Learning Objectives</a:t>
            </a:r>
            <a:r>
              <a:rPr lang="en-GB" b="1" dirty="0"/>
              <a:t>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Explain what is meant by appraisal</a:t>
            </a:r>
          </a:p>
          <a:p>
            <a:endParaRPr lang="en-GB" dirty="0"/>
          </a:p>
          <a:p>
            <a:r>
              <a:rPr lang="en-GB" dirty="0"/>
              <a:t>Explain different methods of appraisal</a:t>
            </a:r>
          </a:p>
          <a:p>
            <a:endParaRPr lang="en-GB" dirty="0"/>
          </a:p>
          <a:p>
            <a:r>
              <a:rPr lang="en-GB" dirty="0"/>
              <a:t>Understand how appraisal can benefit both the business and its employees</a:t>
            </a:r>
          </a:p>
          <a:p>
            <a:endParaRPr lang="en-GB" dirty="0"/>
          </a:p>
          <a:p>
            <a:r>
              <a:rPr lang="en-GB" dirty="0"/>
              <a:t>Evaluate the importance and impact of appraisal for a business and its key stakeholders</a:t>
            </a:r>
          </a:p>
        </p:txBody>
      </p:sp>
    </p:spTree>
    <p:extLst>
      <p:ext uri="{BB962C8B-B14F-4D97-AF65-F5344CB8AC3E}">
        <p14:creationId xmlns:p14="http://schemas.microsoft.com/office/powerpoint/2010/main" val="40526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Staff Appraisal: How is performance analysed?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 employee may be judged on a range of tasks completed, such as: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Number of complaints</a:t>
            </a:r>
          </a:p>
          <a:p>
            <a:r>
              <a:rPr lang="en-GB" dirty="0"/>
              <a:t>Performance of subordinates</a:t>
            </a:r>
          </a:p>
          <a:p>
            <a:r>
              <a:rPr lang="en-GB" dirty="0"/>
              <a:t>Management of budget</a:t>
            </a:r>
          </a:p>
          <a:p>
            <a:r>
              <a:rPr lang="en-GB" dirty="0"/>
              <a:t>Customer service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816" y="2682710"/>
            <a:ext cx="5560936" cy="393269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0565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Staff Appraisal: Superior's Assessment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555" y="2207740"/>
            <a:ext cx="5003795" cy="3335863"/>
          </a:xfrm>
          <a:ln>
            <a:solidFill>
              <a:schemeClr val="accent1"/>
            </a:solidFill>
          </a:ln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2465" y="1690688"/>
            <a:ext cx="5799438" cy="4935730"/>
          </a:xfrm>
        </p:spPr>
        <p:txBody>
          <a:bodyPr>
            <a:normAutofit/>
          </a:bodyPr>
          <a:lstStyle/>
          <a:p>
            <a:r>
              <a:rPr lang="en-GB" dirty="0"/>
              <a:t>Most appraisals are carried out this way</a:t>
            </a:r>
          </a:p>
          <a:p>
            <a:endParaRPr lang="en-GB" dirty="0"/>
          </a:p>
          <a:p>
            <a:r>
              <a:rPr lang="en-GB" dirty="0">
                <a:solidFill>
                  <a:srgbClr val="00B050"/>
                </a:solidFill>
              </a:rPr>
              <a:t>Benefit</a:t>
            </a:r>
            <a:r>
              <a:rPr lang="en-GB" dirty="0"/>
              <a:t>: the supervisor usually has an intimate knowledge of the tasks that a worker has performed and how well they’ve done them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Drawback</a:t>
            </a:r>
            <a:r>
              <a:rPr lang="en-GB" dirty="0"/>
              <a:t>: difficult for the supervisor to remain impartial </a:t>
            </a:r>
          </a:p>
        </p:txBody>
      </p:sp>
    </p:spTree>
    <p:extLst>
      <p:ext uri="{BB962C8B-B14F-4D97-AF65-F5344CB8AC3E}">
        <p14:creationId xmlns:p14="http://schemas.microsoft.com/office/powerpoint/2010/main" val="2524880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Methods of appraisal: Self-assessment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334" y="1578142"/>
            <a:ext cx="5250444" cy="5279857"/>
          </a:xfrm>
        </p:spPr>
        <p:txBody>
          <a:bodyPr/>
          <a:lstStyle/>
          <a:p>
            <a:r>
              <a:rPr lang="en-GB" dirty="0"/>
              <a:t>The process of having the employee:</a:t>
            </a:r>
          </a:p>
          <a:p>
            <a:endParaRPr lang="en-GB" dirty="0"/>
          </a:p>
          <a:p>
            <a:pPr lvl="1"/>
            <a:r>
              <a:rPr lang="en-GB" dirty="0"/>
              <a:t>Reflect on their own performance</a:t>
            </a:r>
          </a:p>
          <a:p>
            <a:pPr lvl="1"/>
            <a:r>
              <a:rPr lang="en-GB" dirty="0"/>
              <a:t>Record their progress</a:t>
            </a:r>
          </a:p>
          <a:p>
            <a:pPr lvl="1"/>
            <a:r>
              <a:rPr lang="en-GB" dirty="0"/>
              <a:t>Suggest targets for future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Perhaps the most important benefit is self-reflection: ‘How can I improve?’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7588" y="2625012"/>
            <a:ext cx="5715000" cy="38100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5391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b="1" u="sng" dirty="0"/>
              <a:t>Methods of appraisal : Peer-assessment		</a:t>
            </a:r>
          </a:p>
        </p:txBody>
      </p:sp>
      <p:sp>
        <p:nvSpPr>
          <p:cNvPr id="7" name="Content Placeholder 5"/>
          <p:cNvSpPr>
            <a:spLocks noGrp="1"/>
          </p:cNvSpPr>
          <p:nvPr>
            <p:ph sz="half" idx="1"/>
          </p:nvPr>
        </p:nvSpPr>
        <p:spPr>
          <a:xfrm>
            <a:off x="230660" y="1736724"/>
            <a:ext cx="5123936" cy="4598863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The process of having employees of similar levels of responsibility critically comment upon performance of a co-worker and perhaps suggest methods of improvement</a:t>
            </a:r>
          </a:p>
          <a:p>
            <a:endParaRPr lang="en-GB" dirty="0"/>
          </a:p>
          <a:p>
            <a:r>
              <a:rPr lang="en-GB" dirty="0"/>
              <a:t>Arguably more reliable and valid as peers have a more comprehensive view of the employee’s job performance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7069" y="1736724"/>
            <a:ext cx="6429506" cy="482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162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0411"/>
            <a:ext cx="10515600" cy="1325563"/>
          </a:xfrm>
        </p:spPr>
        <p:txBody>
          <a:bodyPr/>
          <a:lstStyle/>
          <a:p>
            <a:r>
              <a:rPr lang="en-GB" b="1" u="sng" dirty="0"/>
              <a:t>Methods of appraisal: 360 degree appraisal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270588" y="1694991"/>
            <a:ext cx="5749212" cy="4351338"/>
          </a:xfrm>
        </p:spPr>
        <p:txBody>
          <a:bodyPr>
            <a:normAutofit fontScale="92500"/>
          </a:bodyPr>
          <a:lstStyle/>
          <a:p>
            <a:r>
              <a:rPr lang="en-GB" dirty="0"/>
              <a:t>The appraised staff member receives feedback from people whose views are considered helpful and relevant e.g. fellow workers, line managers, junior staff, team members, customers and suppliers</a:t>
            </a:r>
          </a:p>
          <a:p>
            <a:endParaRPr lang="en-GB" dirty="0"/>
          </a:p>
          <a:p>
            <a:r>
              <a:rPr lang="en-GB" dirty="0"/>
              <a:t>It also includes self-assessment to give a complete appraisal of the individual (360 degree)</a:t>
            </a:r>
          </a:p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6172200" y="1694991"/>
            <a:ext cx="5631024" cy="4351338"/>
          </a:xfrm>
        </p:spPr>
        <p:txBody>
          <a:bodyPr>
            <a:normAutofit fontScale="92500"/>
          </a:bodyPr>
          <a:lstStyle/>
          <a:p>
            <a:r>
              <a:rPr lang="en-GB" dirty="0"/>
              <a:t>This method should provide a full picture of performance and it may help a business when making decisions when related to the performance of the individual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881" y="3945305"/>
            <a:ext cx="2743396" cy="266116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96331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053" y="172621"/>
            <a:ext cx="11454063" cy="1325563"/>
          </a:xfrm>
        </p:spPr>
        <p:txBody>
          <a:bodyPr/>
          <a:lstStyle/>
          <a:p>
            <a:r>
              <a:rPr lang="en-GB" b="1" u="sng" dirty="0"/>
              <a:t>Appraisal: Benefits and Drawbacks to the Business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447892"/>
            <a:ext cx="5157787" cy="823912"/>
          </a:xfrm>
        </p:spPr>
        <p:txBody>
          <a:bodyPr/>
          <a:lstStyle/>
          <a:p>
            <a:r>
              <a:rPr lang="en-GB" u="sng" dirty="0"/>
              <a:t>Benefits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9918" y="2505074"/>
            <a:ext cx="5717657" cy="4110329"/>
          </a:xfrm>
        </p:spPr>
        <p:txBody>
          <a:bodyPr>
            <a:normAutofit/>
          </a:bodyPr>
          <a:lstStyle/>
          <a:p>
            <a:r>
              <a:rPr lang="en-GB" dirty="0"/>
              <a:t>Motivates staff</a:t>
            </a:r>
          </a:p>
          <a:p>
            <a:r>
              <a:rPr lang="en-GB" dirty="0"/>
              <a:t>Improves performance</a:t>
            </a:r>
          </a:p>
          <a:p>
            <a:r>
              <a:rPr lang="en-GB" dirty="0"/>
              <a:t>Allows the setting of achievable targets</a:t>
            </a:r>
          </a:p>
          <a:p>
            <a:r>
              <a:rPr lang="en-GB" dirty="0"/>
              <a:t>Identifies training needs</a:t>
            </a:r>
          </a:p>
          <a:p>
            <a:r>
              <a:rPr lang="en-GB" dirty="0"/>
              <a:t>Identifies potential</a:t>
            </a:r>
          </a:p>
          <a:p>
            <a:r>
              <a:rPr lang="en-GB" dirty="0"/>
              <a:t>Enables achievable bonuses to be earned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457225"/>
            <a:ext cx="5183188" cy="823912"/>
          </a:xfrm>
        </p:spPr>
        <p:txBody>
          <a:bodyPr/>
          <a:lstStyle/>
          <a:p>
            <a:r>
              <a:rPr lang="en-GB" u="sng" dirty="0"/>
              <a:t>Drawbacks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Causes tension in the workplace</a:t>
            </a:r>
          </a:p>
          <a:p>
            <a:r>
              <a:rPr lang="en-GB" dirty="0"/>
              <a:t>Puts workers under pressure to improve</a:t>
            </a:r>
          </a:p>
          <a:p>
            <a:r>
              <a:rPr lang="en-GB" dirty="0"/>
              <a:t>Places too much power in the hands of line managers</a:t>
            </a:r>
          </a:p>
        </p:txBody>
      </p:sp>
    </p:spTree>
    <p:extLst>
      <p:ext uri="{BB962C8B-B14F-4D97-AF65-F5344CB8AC3E}">
        <p14:creationId xmlns:p14="http://schemas.microsoft.com/office/powerpoint/2010/main" val="1261220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2E00CCB-41A3-4519-9CF9-7DAB9F0C0B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D260D7-82CF-4C41-B232-80952C567D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EE3706-A29A-4A39-9FBF-98F94C0DC54A}">
  <ds:schemaRefs>
    <ds:schemaRef ds:uri="http://www.w3.org/XML/1998/namespace"/>
    <ds:schemaRef ds:uri="http://schemas.microsoft.com/office/2006/metadata/properties"/>
    <ds:schemaRef ds:uri="http://purl.org/dc/elements/1.1/"/>
    <ds:schemaRef ds:uri="http://purl.org/dc/dcmitype/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456</Words>
  <Application>Microsoft Office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</vt:lpstr>
      <vt:lpstr>Office Theme</vt:lpstr>
      <vt:lpstr>People in Business (HR) Staff Appraisal</vt:lpstr>
      <vt:lpstr>People in Business (HR) Staff Appraisal</vt:lpstr>
      <vt:lpstr>Learning Objectives  </vt:lpstr>
      <vt:lpstr>Staff Appraisal: How is performance analysed?</vt:lpstr>
      <vt:lpstr>Staff Appraisal: Superior's Assessment</vt:lpstr>
      <vt:lpstr>Methods of appraisal: Self-assessment</vt:lpstr>
      <vt:lpstr>Methods of appraisal : Peer-assessment  </vt:lpstr>
      <vt:lpstr>Methods of appraisal: 360 degree appraisal</vt:lpstr>
      <vt:lpstr>Appraisal: Benefits and Drawbacks to the Business</vt:lpstr>
      <vt:lpstr>Activity   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 Appraisal</dc:title>
  <dc:creator>David Dyson</dc:creator>
  <cp:lastModifiedBy>Rebecca Crumpton</cp:lastModifiedBy>
  <cp:revision>30</cp:revision>
  <cp:lastPrinted>2016-01-20T12:38:52Z</cp:lastPrinted>
  <dcterms:created xsi:type="dcterms:W3CDTF">2015-11-24T13:15:14Z</dcterms:created>
  <dcterms:modified xsi:type="dcterms:W3CDTF">2021-02-09T17:15:54Z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