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798" r:id="rId5"/>
  </p:sldMasterIdLst>
  <p:handoutMasterIdLst>
    <p:handoutMasterId r:id="rId18"/>
  </p:handoutMasterIdLst>
  <p:sldIdLst>
    <p:sldId id="256" r:id="rId6"/>
    <p:sldId id="267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6" r:id="rId16"/>
    <p:sldId id="268" r:id="rId1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>
      <p:cViewPr varScale="1">
        <p:scale>
          <a:sx n="82" d="100"/>
          <a:sy n="82" d="100"/>
        </p:scale>
        <p:origin x="57" y="27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6253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955" y="0"/>
            <a:ext cx="2946135" cy="496253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fld id="{6248A42C-89BE-48BB-BD14-9C98413E3498}" type="datetimeFigureOut">
              <a:rPr lang="en-US" smtClean="0"/>
              <a:pPr/>
              <a:t>2/11/2021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800"/>
            <a:ext cx="2946135" cy="49625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955" y="9428800"/>
            <a:ext cx="2946135" cy="49625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DDA112CD-EB75-4672-80E3-068CBE129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566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AA09F-DE1A-4269-B5B7-436433DB98F6}" type="datetimeFigureOut">
              <a:rPr lang="en-US" smtClean="0"/>
              <a:pPr/>
              <a:t>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2E7A-7D55-4E21-8E6F-B0945F7251E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86373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AA09F-DE1A-4269-B5B7-436433DB98F6}" type="datetimeFigureOut">
              <a:rPr lang="en-US" smtClean="0"/>
              <a:pPr/>
              <a:t>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2E7A-7D55-4E21-8E6F-B0945F7251E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18424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AA09F-DE1A-4269-B5B7-436433DB98F6}" type="datetimeFigureOut">
              <a:rPr lang="en-US" smtClean="0"/>
              <a:pPr/>
              <a:t>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2E7A-7D55-4E21-8E6F-B0945F7251E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205840"/>
      </p:ext>
    </p:extLst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B30AA09F-DE1A-4269-B5B7-436433DB98F6}" type="datetimeFigureOut">
              <a:rPr lang="en-US" smtClean="0"/>
              <a:pPr/>
              <a:t>2/11/2021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9B372E7A-7D55-4E21-8E6F-B0945F7251E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85664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AA09F-DE1A-4269-B5B7-436433DB98F6}" type="datetimeFigureOut">
              <a:rPr lang="en-US" smtClean="0"/>
              <a:pPr/>
              <a:t>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2E7A-7D55-4E21-8E6F-B0945F7251E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199441"/>
      </p:ext>
    </p:extLst>
  </p:cSld>
  <p:clrMapOvr>
    <a:masterClrMapping/>
  </p:clrMapOvr>
  <p:transition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AA09F-DE1A-4269-B5B7-436433DB98F6}" type="datetimeFigureOut">
              <a:rPr lang="en-US" smtClean="0"/>
              <a:pPr/>
              <a:t>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2E7A-7D55-4E21-8E6F-B0945F7251E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014985"/>
      </p:ext>
    </p:extLst>
  </p:cSld>
  <p:clrMapOvr>
    <a:masterClrMapping/>
  </p:clrMapOvr>
  <p:transition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>
                <a:latin typeface="Century Gothic" panose="020B0502020202020204" pitchFamily="34" charset="0"/>
              </a:defRPr>
            </a:lvl1pPr>
            <a:lvl2pPr>
              <a:defRPr sz="1900">
                <a:latin typeface="Century Gothic" panose="020B0502020202020204" pitchFamily="34" charset="0"/>
              </a:defRPr>
            </a:lvl2pPr>
            <a:lvl3pPr>
              <a:defRPr sz="1700">
                <a:latin typeface="Century Gothic" panose="020B0502020202020204" pitchFamily="34" charset="0"/>
              </a:defRPr>
            </a:lvl3pPr>
            <a:lvl4pPr>
              <a:defRPr sz="1500">
                <a:latin typeface="Century Gothic" panose="020B0502020202020204" pitchFamily="34" charset="0"/>
              </a:defRPr>
            </a:lvl4pPr>
            <a:lvl5pPr>
              <a:defRPr sz="1400">
                <a:latin typeface="Century Gothic" panose="020B050202020202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>
                <a:latin typeface="Century Gothic" panose="020B0502020202020204" pitchFamily="34" charset="0"/>
              </a:defRPr>
            </a:lvl1pPr>
            <a:lvl2pPr>
              <a:defRPr sz="1900">
                <a:latin typeface="Century Gothic" panose="020B0502020202020204" pitchFamily="34" charset="0"/>
              </a:defRPr>
            </a:lvl2pPr>
            <a:lvl3pPr>
              <a:defRPr sz="1700">
                <a:latin typeface="Century Gothic" panose="020B0502020202020204" pitchFamily="34" charset="0"/>
              </a:defRPr>
            </a:lvl3pPr>
            <a:lvl4pPr>
              <a:defRPr sz="1500">
                <a:latin typeface="Century Gothic" panose="020B0502020202020204" pitchFamily="34" charset="0"/>
              </a:defRPr>
            </a:lvl4pPr>
            <a:lvl5pPr>
              <a:defRPr sz="1400">
                <a:latin typeface="Century Gothic" panose="020B050202020202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AA09F-DE1A-4269-B5B7-436433DB98F6}" type="datetimeFigureOut">
              <a:rPr lang="en-US" smtClean="0"/>
              <a:pPr/>
              <a:t>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2E7A-7D55-4E21-8E6F-B0945F7251E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6569504"/>
      </p:ext>
    </p:extLst>
  </p:cSld>
  <p:clrMapOvr>
    <a:masterClrMapping/>
  </p:clrMapOvr>
  <p:transition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AA09F-DE1A-4269-B5B7-436433DB98F6}" type="datetimeFigureOut">
              <a:rPr lang="en-US" smtClean="0"/>
              <a:pPr/>
              <a:t>2/11/2021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2E7A-7D55-4E21-8E6F-B0945F7251E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947680"/>
      </p:ext>
    </p:extLst>
  </p:cSld>
  <p:clrMapOvr>
    <a:masterClrMapping/>
  </p:clrMapOvr>
  <p:transition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AA09F-DE1A-4269-B5B7-436433DB98F6}" type="datetimeFigureOut">
              <a:rPr lang="en-US" smtClean="0"/>
              <a:pPr/>
              <a:t>2/11/2021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2E7A-7D55-4E21-8E6F-B0945F7251E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744191"/>
      </p:ext>
    </p:extLst>
  </p:cSld>
  <p:clrMapOvr>
    <a:masterClrMapping/>
  </p:clrMapOvr>
  <p:transition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AA09F-DE1A-4269-B5B7-436433DB98F6}" type="datetimeFigureOut">
              <a:rPr lang="en-US" smtClean="0"/>
              <a:pPr/>
              <a:t>2/11/2021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2E7A-7D55-4E21-8E6F-B0945F7251E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141699"/>
      </p:ext>
    </p:extLst>
  </p:cSld>
  <p:clrMapOvr>
    <a:masterClrMapping/>
  </p:clrMapOvr>
  <p:transition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AA09F-DE1A-4269-B5B7-436433DB98F6}" type="datetimeFigureOut">
              <a:rPr lang="en-US" smtClean="0"/>
              <a:pPr/>
              <a:t>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9B372E7A-7D55-4E21-8E6F-B0945F7251E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477972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AA09F-DE1A-4269-B5B7-436433DB98F6}" type="datetimeFigureOut">
              <a:rPr lang="en-US" smtClean="0"/>
              <a:pPr/>
              <a:t>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2E7A-7D55-4E21-8E6F-B0945F7251E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49473"/>
      </p:ext>
    </p:extLst>
  </p:cSld>
  <p:clrMapOvr>
    <a:masterClrMapping/>
  </p:clrMapOvr>
  <p:transition>
    <p:fade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B30AA09F-DE1A-4269-B5B7-436433DB98F6}" type="datetimeFigureOut">
              <a:rPr lang="en-US" smtClean="0"/>
              <a:pPr/>
              <a:t>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9B372E7A-7D55-4E21-8E6F-B0945F7251E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30013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AA09F-DE1A-4269-B5B7-436433DB98F6}" type="datetimeFigureOut">
              <a:rPr lang="en-US" smtClean="0"/>
              <a:pPr/>
              <a:t>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2E7A-7D55-4E21-8E6F-B0945F7251E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185636"/>
      </p:ext>
    </p:extLst>
  </p:cSld>
  <p:clrMapOvr>
    <a:masterClrMapping/>
  </p:clrMapOvr>
  <p:transition>
    <p:fade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AA09F-DE1A-4269-B5B7-436433DB98F6}" type="datetimeFigureOut">
              <a:rPr lang="en-US" smtClean="0"/>
              <a:pPr/>
              <a:t>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2E7A-7D55-4E21-8E6F-B0945F7251E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6690908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AA09F-DE1A-4269-B5B7-436433DB98F6}" type="datetimeFigureOut">
              <a:rPr lang="en-US" smtClean="0"/>
              <a:pPr/>
              <a:t>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2E7A-7D55-4E21-8E6F-B0945F7251E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8694630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AA09F-DE1A-4269-B5B7-436433DB98F6}" type="datetimeFigureOut">
              <a:rPr lang="en-US" smtClean="0"/>
              <a:pPr/>
              <a:t>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2E7A-7D55-4E21-8E6F-B0945F7251E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7256463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AA09F-DE1A-4269-B5B7-436433DB98F6}" type="datetimeFigureOut">
              <a:rPr lang="en-US" smtClean="0"/>
              <a:pPr/>
              <a:t>2/11/2021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2E7A-7D55-4E21-8E6F-B0945F7251E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12634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AA09F-DE1A-4269-B5B7-436433DB98F6}" type="datetimeFigureOut">
              <a:rPr lang="en-US" smtClean="0"/>
              <a:pPr/>
              <a:t>2/11/2021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2E7A-7D55-4E21-8E6F-B0945F7251E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74364332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AA09F-DE1A-4269-B5B7-436433DB98F6}" type="datetimeFigureOut">
              <a:rPr lang="en-US" smtClean="0"/>
              <a:pPr/>
              <a:t>2/11/2021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2E7A-7D55-4E21-8E6F-B0945F7251E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293557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AA09F-DE1A-4269-B5B7-436433DB98F6}" type="datetimeFigureOut">
              <a:rPr lang="en-US" smtClean="0"/>
              <a:pPr/>
              <a:t>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2E7A-7D55-4E21-8E6F-B0945F7251E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997834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AA09F-DE1A-4269-B5B7-436433DB98F6}" type="datetimeFigureOut">
              <a:rPr lang="en-US" smtClean="0"/>
              <a:pPr/>
              <a:t>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2E7A-7D55-4E21-8E6F-B0945F7251E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668724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30AA09F-DE1A-4269-B5B7-436433DB98F6}" type="datetimeFigureOut">
              <a:rPr lang="en-US" smtClean="0"/>
              <a:pPr/>
              <a:t>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72E7A-7D55-4E21-8E6F-B0945F7251E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107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B30AA09F-DE1A-4269-B5B7-436433DB98F6}" type="datetimeFigureOut">
              <a:rPr lang="en-US" smtClean="0"/>
              <a:pPr/>
              <a:t>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9B372E7A-7D55-4E21-8E6F-B0945F7251E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622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5616" y="908720"/>
            <a:ext cx="7620000" cy="4572550"/>
          </a:xfrm>
        </p:spPr>
        <p:txBody>
          <a:bodyPr/>
          <a:lstStyle/>
          <a:p>
            <a:br>
              <a:rPr lang="en-GB" dirty="0"/>
            </a:br>
            <a:r>
              <a:rPr lang="en-GB" b="1" dirty="0"/>
              <a:t>Measuring the Effectiveness of the Workforce</a:t>
            </a:r>
            <a:br>
              <a:rPr lang="en-GB" dirty="0"/>
            </a:b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5301208"/>
            <a:ext cx="813690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2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Calibri" pitchFamily="34" charset="0"/>
            </a:endParaRPr>
          </a:p>
          <a:p>
            <a:pPr algn="ctr"/>
            <a:r>
              <a:rPr lang="en-GB" b="1" dirty="0">
                <a:latin typeface="Calibri" pitchFamily="34" charset="0"/>
              </a:rPr>
              <a:t>Business Functions: People</a:t>
            </a:r>
            <a:endParaRPr lang="en-GB" dirty="0">
              <a:latin typeface="Calibri" pitchFamily="34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548680"/>
            <a:ext cx="64008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>
                <a:effectLst/>
              </a:rPr>
              <a:t>Strategies to reduce absenteeism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334366"/>
            <a:ext cx="8208912" cy="4495800"/>
          </a:xfrm>
        </p:spPr>
        <p:txBody>
          <a:bodyPr/>
          <a:lstStyle/>
          <a:p>
            <a:r>
              <a:rPr lang="en-GB" dirty="0">
                <a:effectLst/>
              </a:rPr>
              <a:t>More flexible working practices</a:t>
            </a:r>
          </a:p>
          <a:p>
            <a:r>
              <a:rPr lang="en-GB" dirty="0">
                <a:effectLst/>
              </a:rPr>
              <a:t>Ensure jobs are interesting and challenging</a:t>
            </a:r>
          </a:p>
          <a:p>
            <a:r>
              <a:rPr lang="en-GB" dirty="0">
                <a:effectLst/>
              </a:rPr>
              <a:t>Improved working conditions</a:t>
            </a:r>
          </a:p>
          <a:p>
            <a:r>
              <a:rPr lang="en-GB" dirty="0">
                <a:effectLst/>
              </a:rPr>
              <a:t>Better relations between employers and employees</a:t>
            </a:r>
          </a:p>
          <a:p>
            <a:r>
              <a:rPr lang="en-GB" dirty="0">
                <a:effectLst/>
              </a:rPr>
              <a:t>Attendance bonuses</a:t>
            </a:r>
          </a:p>
        </p:txBody>
      </p:sp>
    </p:spTree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396" y="116632"/>
            <a:ext cx="8079581" cy="1658198"/>
          </a:xfrm>
        </p:spPr>
        <p:txBody>
          <a:bodyPr/>
          <a:lstStyle/>
          <a:p>
            <a:pPr algn="ctr"/>
            <a:r>
              <a:rPr lang="en-GB" b="1" dirty="0">
                <a:effectLst/>
              </a:rPr>
              <a:t>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425334" cy="511256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en-GB" dirty="0">
              <a:effectLst/>
            </a:endParaRPr>
          </a:p>
          <a:p>
            <a:pPr algn="ctr">
              <a:buNone/>
            </a:pPr>
            <a:r>
              <a:rPr lang="en-GB" sz="2800" b="1" dirty="0">
                <a:effectLst/>
              </a:rPr>
              <a:t>Measuring workforce effectiveness </a:t>
            </a:r>
          </a:p>
          <a:p>
            <a:pPr algn="ctr">
              <a:buNone/>
            </a:pPr>
            <a:r>
              <a:rPr lang="en-GB" sz="2800" dirty="0">
                <a:effectLst/>
              </a:rPr>
              <a:t>Complete the worksheet</a:t>
            </a:r>
          </a:p>
          <a:p>
            <a:pPr algn="ctr">
              <a:buNone/>
            </a:pPr>
            <a:r>
              <a:rPr lang="en-GB" sz="2800" dirty="0"/>
              <a:t>Show all your workings</a:t>
            </a:r>
          </a:p>
          <a:p>
            <a:pPr algn="ctr">
              <a:buNone/>
            </a:pPr>
            <a:endParaRPr lang="en-GB" sz="2800" dirty="0">
              <a:effectLst/>
            </a:endParaRPr>
          </a:p>
          <a:p>
            <a:pPr>
              <a:buNone/>
            </a:pPr>
            <a:endParaRPr lang="en-GB" sz="2800" dirty="0">
              <a:effectLst/>
            </a:endParaRPr>
          </a:p>
          <a:p>
            <a:pPr>
              <a:buNone/>
            </a:pPr>
            <a:r>
              <a:rPr lang="en-GB" sz="2800" b="1" dirty="0"/>
              <a:t>Extension</a:t>
            </a:r>
            <a:r>
              <a:rPr lang="en-GB" sz="2800" dirty="0"/>
              <a:t>: Use the notes on GoL to help you answer the following….</a:t>
            </a:r>
          </a:p>
          <a:p>
            <a:pPr>
              <a:buNone/>
            </a:pPr>
            <a:endParaRPr lang="en-GB" sz="2800" dirty="0"/>
          </a:p>
          <a:p>
            <a:pPr marL="514350" indent="-514350">
              <a:buFont typeface="+mj-lt"/>
              <a:buAutoNum type="arabicPeriod"/>
            </a:pPr>
            <a:r>
              <a:rPr lang="en-GB" sz="2600" dirty="0">
                <a:effectLst/>
              </a:rPr>
              <a:t>What is the difference  between labour productivity and labour turnover?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600" dirty="0"/>
              <a:t>How could a business reduce a high absenteeism rate?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600" dirty="0"/>
              <a:t>Explain two ways in which a firm might improve its labour productivity?</a:t>
            </a:r>
            <a:endParaRPr lang="en-GB" sz="2600" dirty="0">
              <a:effectLst/>
            </a:endParaRPr>
          </a:p>
        </p:txBody>
      </p:sp>
    </p:spTree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206" y="260648"/>
            <a:ext cx="8079581" cy="625211"/>
          </a:xfrm>
        </p:spPr>
        <p:txBody>
          <a:bodyPr>
            <a:normAutofit/>
          </a:bodyPr>
          <a:lstStyle/>
          <a:p>
            <a:r>
              <a:rPr lang="en-GB" sz="3200" dirty="0"/>
              <a:t>Homework – Due Tuesday 23</a:t>
            </a:r>
            <a:r>
              <a:rPr lang="en-GB" sz="3200" baseline="30000" dirty="0"/>
              <a:t>rd</a:t>
            </a:r>
            <a:r>
              <a:rPr lang="en-GB" sz="3200" dirty="0"/>
              <a:t> February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6" y="980728"/>
            <a:ext cx="8065294" cy="5472608"/>
          </a:xfrm>
        </p:spPr>
        <p:txBody>
          <a:bodyPr>
            <a:normAutofit/>
          </a:bodyPr>
          <a:lstStyle/>
          <a:p>
            <a:r>
              <a:rPr lang="en-GB" sz="2000" dirty="0"/>
              <a:t>Finalise labour turnover and absenteeism for Question 5 of the Workforce Performance worksheet and analyse/evaluate the data to answer the question.</a:t>
            </a:r>
          </a:p>
          <a:p>
            <a:pPr marL="0" indent="0">
              <a:buNone/>
            </a:pPr>
            <a:r>
              <a:rPr lang="en-GB" sz="2800" spc="-120" dirty="0">
                <a:solidFill>
                  <a:schemeClr val="accent1"/>
                </a:solidFill>
                <a:ea typeface="+mj-ea"/>
                <a:cs typeface="+mj-cs"/>
              </a:rPr>
              <a:t>Analysis</a:t>
            </a:r>
            <a:r>
              <a:rPr lang="en-GB" sz="2000" dirty="0"/>
              <a:t>:</a:t>
            </a:r>
          </a:p>
          <a:p>
            <a:pPr marL="342900" lvl="1">
              <a:buFont typeface="Arial" panose="020B0604020202020204" pitchFamily="34" charset="0"/>
              <a:buChar char="•"/>
            </a:pPr>
            <a:r>
              <a:rPr lang="en-GB" sz="2000" dirty="0"/>
              <a:t>What could have caused the changes? </a:t>
            </a:r>
            <a:r>
              <a:rPr lang="en-GB" sz="1800" dirty="0"/>
              <a:t>Base this paragraph on the data from the various departments</a:t>
            </a:r>
          </a:p>
          <a:p>
            <a:pPr marL="342900" lvl="1">
              <a:buFont typeface="Arial" panose="020B0604020202020204" pitchFamily="34" charset="0"/>
              <a:buChar char="•"/>
            </a:pPr>
            <a:r>
              <a:rPr lang="en-GB" sz="2000" dirty="0"/>
              <a:t>What ST and LT impacts might this data have for the business?</a:t>
            </a:r>
          </a:p>
          <a:p>
            <a:pPr marL="342900" lvl="1">
              <a:buFont typeface="Arial" panose="020B0604020202020204" pitchFamily="34" charset="0"/>
              <a:buChar char="•"/>
            </a:pPr>
            <a:r>
              <a:rPr lang="en-GB" sz="2000" dirty="0"/>
              <a:t>What can the business do to improve aspects of workforce performance?</a:t>
            </a:r>
          </a:p>
          <a:p>
            <a:pPr marL="0" lvl="1" indent="0">
              <a:buNone/>
            </a:pPr>
            <a:r>
              <a:rPr lang="en-GB" sz="2800" spc="-120" dirty="0">
                <a:solidFill>
                  <a:schemeClr val="accent1"/>
                </a:solidFill>
                <a:ea typeface="+mj-ea"/>
                <a:cs typeface="+mj-cs"/>
              </a:rPr>
              <a:t>Evaluation</a:t>
            </a:r>
          </a:p>
          <a:p>
            <a:pPr marL="342900" lvl="1">
              <a:buFont typeface="Arial" panose="020B0604020202020204" pitchFamily="34" charset="0"/>
              <a:buChar char="•"/>
            </a:pPr>
            <a:r>
              <a:rPr lang="en-GB" sz="2000" dirty="0"/>
              <a:t>Which department/calculation is the most concerning for the HR department and why?</a:t>
            </a:r>
          </a:p>
          <a:p>
            <a:pPr marL="342900" lvl="1">
              <a:buFont typeface="Arial" panose="020B0604020202020204" pitchFamily="34" charset="0"/>
              <a:buChar char="•"/>
            </a:pPr>
            <a:r>
              <a:rPr lang="en-GB" sz="2000" dirty="0"/>
              <a:t>Does the business need to keep a measure of performance under review? Why?</a:t>
            </a:r>
          </a:p>
          <a:p>
            <a:pPr marL="342900" lvl="1">
              <a:buFont typeface="Arial" panose="020B0604020202020204" pitchFamily="34" charset="0"/>
              <a:buChar char="•"/>
            </a:pPr>
            <a:r>
              <a:rPr lang="en-GB" sz="2000" dirty="0"/>
              <a:t>Assuming the company produced mobile phone covers, which stakeholders would be impacted the most and why?</a:t>
            </a:r>
          </a:p>
        </p:txBody>
      </p:sp>
    </p:spTree>
    <p:extLst>
      <p:ext uri="{BB962C8B-B14F-4D97-AF65-F5344CB8AC3E}">
        <p14:creationId xmlns:p14="http://schemas.microsoft.com/office/powerpoint/2010/main" val="2825232455"/>
      </p:ext>
    </p:extLst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079581" cy="1658198"/>
          </a:xfrm>
        </p:spPr>
        <p:txBody>
          <a:bodyPr/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88840"/>
            <a:ext cx="8731696" cy="4495800"/>
          </a:xfrm>
        </p:spPr>
        <p:txBody>
          <a:bodyPr>
            <a:normAutofit/>
          </a:bodyPr>
          <a:lstStyle/>
          <a:p>
            <a:r>
              <a:rPr lang="en-GB" sz="2400" dirty="0"/>
              <a:t>Explain what is meant by workforce performance</a:t>
            </a:r>
          </a:p>
          <a:p>
            <a:endParaRPr lang="en-GB" sz="2400" dirty="0"/>
          </a:p>
          <a:p>
            <a:r>
              <a:rPr lang="en-GB" sz="2400" dirty="0"/>
              <a:t>Explain what is meant by labour productivity, absenteeism and labour turnover</a:t>
            </a:r>
          </a:p>
          <a:p>
            <a:endParaRPr lang="en-GB" sz="2400" dirty="0"/>
          </a:p>
          <a:p>
            <a:r>
              <a:rPr lang="en-GB" sz="2400" dirty="0"/>
              <a:t>Calculate and interpret labour productivity and labour turnover</a:t>
            </a:r>
          </a:p>
          <a:p>
            <a:endParaRPr lang="en-GB" sz="2400" dirty="0"/>
          </a:p>
          <a:p>
            <a:r>
              <a:rPr lang="en-GB" sz="2400" dirty="0"/>
              <a:t>Evaluate the importance and impact of workforce performance for a business and its stakeholders.</a:t>
            </a:r>
          </a:p>
        </p:txBody>
      </p:sp>
    </p:spTree>
    <p:extLst>
      <p:ext uri="{BB962C8B-B14F-4D97-AF65-F5344CB8AC3E}">
        <p14:creationId xmlns:p14="http://schemas.microsoft.com/office/powerpoint/2010/main" val="2313610905"/>
      </p:ext>
    </p:extLst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/>
              <a:t>Labour productivity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060848"/>
            <a:ext cx="8065294" cy="3766185"/>
          </a:xfrm>
        </p:spPr>
        <p:txBody>
          <a:bodyPr/>
          <a:lstStyle/>
          <a:p>
            <a:pPr>
              <a:buNone/>
            </a:pPr>
            <a:endParaRPr lang="en-GB" dirty="0">
              <a:effectLst/>
            </a:endParaRPr>
          </a:p>
          <a:p>
            <a:pPr>
              <a:buNone/>
            </a:pPr>
            <a:r>
              <a:rPr lang="en-GB" sz="2000" dirty="0">
                <a:effectLst/>
              </a:rPr>
              <a:t>This is calculated as follows:</a:t>
            </a:r>
          </a:p>
          <a:p>
            <a:pPr>
              <a:buNone/>
            </a:pPr>
            <a:endParaRPr lang="en-GB" sz="2000" dirty="0">
              <a:effectLst/>
            </a:endParaRPr>
          </a:p>
          <a:p>
            <a:pPr>
              <a:buNone/>
            </a:pPr>
            <a:r>
              <a:rPr lang="en-GB" sz="2000" b="1" dirty="0">
                <a:effectLst/>
              </a:rPr>
              <a:t>Labour productivity =   </a:t>
            </a:r>
            <a:r>
              <a:rPr lang="en-GB" sz="2000" b="1" u="sng" dirty="0">
                <a:effectLst/>
              </a:rPr>
              <a:t>output per period</a:t>
            </a:r>
          </a:p>
          <a:p>
            <a:pPr>
              <a:buNone/>
            </a:pPr>
            <a:r>
              <a:rPr lang="en-GB" sz="2000" b="1" dirty="0">
                <a:effectLst/>
              </a:rPr>
              <a:t>		                          number of employees period</a:t>
            </a:r>
          </a:p>
          <a:p>
            <a:pPr>
              <a:buNone/>
            </a:pPr>
            <a:endParaRPr lang="en-GB" sz="2000" dirty="0">
              <a:effectLst/>
            </a:endParaRPr>
          </a:p>
          <a:p>
            <a:pPr>
              <a:buNone/>
            </a:pPr>
            <a:r>
              <a:rPr lang="en-GB" sz="2000" dirty="0">
                <a:effectLst/>
              </a:rPr>
              <a:t>This calculation is a measure of the output per worker over a given period</a:t>
            </a:r>
          </a:p>
          <a:p>
            <a:pPr>
              <a:buNone/>
            </a:pPr>
            <a:endParaRPr lang="en-GB" sz="2800" dirty="0"/>
          </a:p>
          <a:p>
            <a:pPr>
              <a:buNone/>
            </a:pPr>
            <a:endParaRPr lang="en-GB" sz="2800" dirty="0"/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/>
              <a:t>How do you increase productivity?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b="1" dirty="0">
                <a:effectLst/>
              </a:rPr>
              <a:t>Through human resource management policies such as:</a:t>
            </a:r>
          </a:p>
          <a:p>
            <a:pPr>
              <a:buNone/>
            </a:pPr>
            <a:endParaRPr lang="en-GB" dirty="0">
              <a:effectLst/>
            </a:endParaRPr>
          </a:p>
          <a:p>
            <a:r>
              <a:rPr lang="en-GB" dirty="0">
                <a:effectLst/>
              </a:rPr>
              <a:t>Recruitment and selection of skilled and suitable workers</a:t>
            </a:r>
          </a:p>
          <a:p>
            <a:r>
              <a:rPr lang="en-GB" dirty="0">
                <a:effectLst/>
              </a:rPr>
              <a:t>Provision of training</a:t>
            </a:r>
          </a:p>
          <a:p>
            <a:r>
              <a:rPr lang="en-GB" dirty="0">
                <a:effectLst/>
              </a:rPr>
              <a:t>Renumeration and non-financial benefits</a:t>
            </a:r>
          </a:p>
          <a:p>
            <a:pPr>
              <a:buNone/>
            </a:pPr>
            <a:endParaRPr lang="en-GB" dirty="0">
              <a:effectLst/>
            </a:endParaRPr>
          </a:p>
          <a:p>
            <a:pPr>
              <a:buNone/>
            </a:pPr>
            <a:r>
              <a:rPr lang="en-GB" b="1" dirty="0">
                <a:effectLst/>
              </a:rPr>
              <a:t>Or</a:t>
            </a:r>
            <a:endParaRPr lang="en-GB" dirty="0">
              <a:effectLst/>
            </a:endParaRPr>
          </a:p>
          <a:p>
            <a:r>
              <a:rPr lang="en-GB" dirty="0">
                <a:effectLst/>
              </a:rPr>
              <a:t>Improved working practices</a:t>
            </a:r>
          </a:p>
          <a:p>
            <a:r>
              <a:rPr lang="en-GB" dirty="0">
                <a:effectLst/>
              </a:rPr>
              <a:t>Improved technology and capital equipment</a:t>
            </a:r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b="1" dirty="0"/>
              <a:t>Labour Turnover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144803"/>
            <a:ext cx="8208912" cy="4495800"/>
          </a:xfrm>
        </p:spPr>
        <p:txBody>
          <a:bodyPr/>
          <a:lstStyle/>
          <a:p>
            <a:pPr>
              <a:buNone/>
            </a:pPr>
            <a:r>
              <a:rPr lang="en-GB" sz="2000" dirty="0"/>
              <a:t>Rate of labour turnover is calculated by</a:t>
            </a:r>
          </a:p>
          <a:p>
            <a:pPr>
              <a:buNone/>
            </a:pPr>
            <a:endParaRPr lang="en-GB" dirty="0">
              <a:effectLst/>
            </a:endParaRPr>
          </a:p>
          <a:p>
            <a:pPr>
              <a:buNone/>
            </a:pPr>
            <a:r>
              <a:rPr lang="en-GB" sz="1800" b="1" dirty="0">
                <a:effectLst/>
              </a:rPr>
              <a:t>		</a:t>
            </a:r>
            <a:r>
              <a:rPr lang="en-GB" sz="1800" b="1" u="sng" dirty="0">
                <a:effectLst/>
              </a:rPr>
              <a:t>number of people leaving over a period </a:t>
            </a:r>
            <a:r>
              <a:rPr lang="en-GB" sz="1800" b="1" dirty="0">
                <a:effectLst/>
              </a:rPr>
              <a:t>        x 100</a:t>
            </a:r>
          </a:p>
          <a:p>
            <a:pPr>
              <a:buNone/>
            </a:pPr>
            <a:r>
              <a:rPr lang="en-GB" sz="1800" b="1" dirty="0">
                <a:effectLst/>
              </a:rPr>
              <a:t> 	</a:t>
            </a:r>
            <a:r>
              <a:rPr lang="en-GB" sz="1800" b="1" dirty="0"/>
              <a:t>             </a:t>
            </a:r>
            <a:r>
              <a:rPr lang="en-GB" sz="1800" b="1" dirty="0">
                <a:effectLst/>
              </a:rPr>
              <a:t>average number of employed over a period</a:t>
            </a:r>
          </a:p>
          <a:p>
            <a:pPr>
              <a:buNone/>
            </a:pPr>
            <a:endParaRPr lang="en-GB" sz="2000" dirty="0">
              <a:effectLst/>
            </a:endParaRPr>
          </a:p>
          <a:p>
            <a:pPr marL="0">
              <a:buNone/>
            </a:pPr>
            <a:r>
              <a:rPr lang="en-GB" sz="2000" dirty="0">
                <a:effectLst/>
              </a:rPr>
              <a:t>This calculation show the proportion of employees leaving a business over a period of time</a:t>
            </a:r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079581" cy="1658198"/>
          </a:xfrm>
        </p:spPr>
        <p:txBody>
          <a:bodyPr>
            <a:normAutofit/>
          </a:bodyPr>
          <a:lstStyle/>
          <a:p>
            <a:pPr algn="ctr"/>
            <a:r>
              <a:rPr lang="en-GB" sz="3600" b="1" dirty="0">
                <a:effectLst/>
              </a:rPr>
              <a:t>Causes of high labour turnover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136904" cy="489654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b="1" dirty="0">
                <a:effectLst/>
              </a:rPr>
              <a:t>Internal factors</a:t>
            </a:r>
          </a:p>
          <a:p>
            <a:r>
              <a:rPr lang="en-GB" dirty="0">
                <a:effectLst/>
              </a:rPr>
              <a:t>Poor leadership and management techniques</a:t>
            </a:r>
          </a:p>
          <a:p>
            <a:r>
              <a:rPr lang="en-GB" dirty="0">
                <a:effectLst/>
              </a:rPr>
              <a:t>Poor communication</a:t>
            </a:r>
          </a:p>
          <a:p>
            <a:r>
              <a:rPr lang="en-GB" dirty="0">
                <a:effectLst/>
              </a:rPr>
              <a:t>Low wages and salaries compared to the norm in the area</a:t>
            </a:r>
          </a:p>
          <a:p>
            <a:r>
              <a:rPr lang="en-GB" dirty="0">
                <a:effectLst/>
              </a:rPr>
              <a:t>Wrong selection process</a:t>
            </a:r>
          </a:p>
          <a:p>
            <a:r>
              <a:rPr lang="en-GB" dirty="0">
                <a:effectLst/>
              </a:rPr>
              <a:t>Boring or unchallenging jobs</a:t>
            </a:r>
          </a:p>
          <a:p>
            <a:r>
              <a:rPr lang="en-GB" dirty="0">
                <a:effectLst/>
              </a:rPr>
              <a:t>Poor conditions</a:t>
            </a:r>
          </a:p>
          <a:p>
            <a:r>
              <a:rPr lang="en-GB" dirty="0">
                <a:effectLst/>
              </a:rPr>
              <a:t>Low morale</a:t>
            </a:r>
          </a:p>
          <a:p>
            <a:pPr>
              <a:buNone/>
            </a:pPr>
            <a:endParaRPr lang="en-GB" b="1" dirty="0">
              <a:effectLst/>
            </a:endParaRPr>
          </a:p>
          <a:p>
            <a:pPr>
              <a:buNone/>
            </a:pPr>
            <a:r>
              <a:rPr lang="en-GB" b="1" dirty="0">
                <a:effectLst/>
              </a:rPr>
              <a:t>External factors</a:t>
            </a:r>
          </a:p>
          <a:p>
            <a:r>
              <a:rPr lang="en-GB" dirty="0">
                <a:effectLst/>
              </a:rPr>
              <a:t>More alternative jobs</a:t>
            </a:r>
          </a:p>
          <a:p>
            <a:r>
              <a:rPr lang="en-GB" dirty="0">
                <a:effectLst/>
              </a:rPr>
              <a:t>Better pay elsewhere</a:t>
            </a:r>
          </a:p>
          <a:p>
            <a:r>
              <a:rPr lang="en-GB" dirty="0">
                <a:effectLst/>
              </a:rPr>
              <a:t>Improvement of any of the above</a:t>
            </a:r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b="1" dirty="0">
                <a:effectLst/>
              </a:rPr>
              <a:t>What effect does high labour turnover have?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356433"/>
            <a:ext cx="7704856" cy="4495800"/>
          </a:xfrm>
        </p:spPr>
        <p:txBody>
          <a:bodyPr/>
          <a:lstStyle/>
          <a:p>
            <a:r>
              <a:rPr lang="en-GB" sz="2800" dirty="0">
                <a:effectLst/>
              </a:rPr>
              <a:t>Higher cost of recruitment and selection</a:t>
            </a:r>
          </a:p>
          <a:p>
            <a:r>
              <a:rPr lang="en-GB" sz="2800" dirty="0">
                <a:effectLst/>
              </a:rPr>
              <a:t>Higher induction and training costs</a:t>
            </a:r>
          </a:p>
          <a:p>
            <a:r>
              <a:rPr lang="en-GB" sz="2800" dirty="0">
                <a:effectLst/>
              </a:rPr>
              <a:t>A need to redesign jobs</a:t>
            </a:r>
          </a:p>
          <a:p>
            <a:r>
              <a:rPr lang="en-GB" sz="2800" dirty="0">
                <a:effectLst/>
              </a:rPr>
              <a:t>Reduced productivity</a:t>
            </a:r>
          </a:p>
          <a:p>
            <a:r>
              <a:rPr lang="en-GB" sz="2800" dirty="0">
                <a:effectLst/>
              </a:rPr>
              <a:t>Low morale with remaining workers</a:t>
            </a:r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b="1" dirty="0">
                <a:effectLst/>
              </a:rPr>
              <a:t>How to improve labour turnover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>
              <a:effectLst/>
            </a:endParaRPr>
          </a:p>
          <a:p>
            <a:r>
              <a:rPr lang="en-GB" sz="2800" dirty="0">
                <a:effectLst/>
              </a:rPr>
              <a:t>Recruitment and selection</a:t>
            </a:r>
          </a:p>
          <a:p>
            <a:r>
              <a:rPr lang="en-GB" sz="2800" dirty="0">
                <a:effectLst/>
              </a:rPr>
              <a:t>Induction and training</a:t>
            </a:r>
          </a:p>
          <a:p>
            <a:r>
              <a:rPr lang="en-GB" sz="2800" dirty="0">
                <a:effectLst/>
              </a:rPr>
              <a:t>Reducing turnover of long-term workers</a:t>
            </a:r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6626"/>
            <a:ext cx="8079581" cy="1658198"/>
          </a:xfrm>
        </p:spPr>
        <p:txBody>
          <a:bodyPr/>
          <a:lstStyle/>
          <a:p>
            <a:r>
              <a:rPr lang="en-GB" b="1" dirty="0">
                <a:effectLst/>
              </a:rPr>
              <a:t>Absenteeism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5301208"/>
            <a:ext cx="7992888" cy="122413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1800" b="1" dirty="0">
                <a:effectLst/>
              </a:rPr>
              <a:t>Rate of absenteeism = total number of staff absences      x 100</a:t>
            </a:r>
          </a:p>
          <a:p>
            <a:pPr>
              <a:buNone/>
            </a:pPr>
            <a:r>
              <a:rPr lang="en-GB" sz="1800" b="1" dirty="0">
                <a:effectLst/>
              </a:rPr>
              <a:t>               total number </a:t>
            </a:r>
            <a:r>
              <a:rPr lang="en-GB" sz="1800" b="1" dirty="0"/>
              <a:t>working days that should have been worked</a:t>
            </a:r>
          </a:p>
          <a:p>
            <a:pPr algn="ctr">
              <a:buNone/>
            </a:pPr>
            <a:r>
              <a:rPr lang="en-GB" sz="1400" b="1" i="1" dirty="0">
                <a:effectLst/>
              </a:rPr>
              <a:t>(total number of workers x the number of workin</a:t>
            </a:r>
            <a:r>
              <a:rPr lang="en-GB" sz="1400" b="1" i="1" dirty="0"/>
              <a:t>g days in a year = 253)</a:t>
            </a:r>
            <a:endParaRPr lang="en-GB" sz="1400" b="1" i="1" dirty="0">
              <a:effectLst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2054" y="1260897"/>
            <a:ext cx="7848872" cy="424645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74320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endParaRPr lang="en-GB" sz="2000" dirty="0">
              <a:latin typeface="Century Gothic" panose="020B0502020202020204" pitchFamily="34" charset="0"/>
            </a:endParaRPr>
          </a:p>
          <a:p>
            <a:pPr marL="0">
              <a:buFont typeface="Arial" pitchFamily="34" charset="0"/>
              <a:buNone/>
            </a:pPr>
            <a:r>
              <a:rPr lang="en-GB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This is a measure of deliberate workforce absence as a proportion of the employee total</a:t>
            </a:r>
          </a:p>
          <a:p>
            <a:pPr marL="0">
              <a:buFont typeface="Arial" pitchFamily="34" charset="0"/>
              <a:buNone/>
            </a:pPr>
            <a:r>
              <a:rPr lang="en-GB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Ideally this statistic would exclude absence due to ill health, although it may be impossible to distinguish between genuine absence and truancy</a:t>
            </a:r>
          </a:p>
          <a:p>
            <a:pPr marL="0">
              <a:buFont typeface="Arial" pitchFamily="34" charset="0"/>
              <a:buNone/>
            </a:pPr>
            <a:endParaRPr lang="en-GB" sz="1400" dirty="0">
              <a:latin typeface="Century Gothic" panose="020B0502020202020204" pitchFamily="34" charset="0"/>
            </a:endParaRPr>
          </a:p>
          <a:p>
            <a:pPr marL="0">
              <a:buFont typeface="Arial" pitchFamily="34" charset="0"/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Main causes of absenteeism</a:t>
            </a:r>
          </a:p>
          <a:p>
            <a:pPr marL="0">
              <a:buFont typeface="Arial" pitchFamily="34" charset="0"/>
              <a:buNone/>
            </a:pPr>
            <a:r>
              <a:rPr lang="en-GB" sz="2000" dirty="0">
                <a:latin typeface="Century Gothic" panose="020B0502020202020204" pitchFamily="34" charset="0"/>
              </a:rPr>
              <a:t>Alienation</a:t>
            </a:r>
          </a:p>
          <a:p>
            <a:pPr marL="0">
              <a:buFont typeface="Arial" pitchFamily="34" charset="0"/>
              <a:buNone/>
            </a:pPr>
            <a:r>
              <a:rPr lang="en-GB" sz="2000" dirty="0">
                <a:latin typeface="Century Gothic" panose="020B0502020202020204" pitchFamily="34" charset="0"/>
              </a:rPr>
              <a:t>Poor welfare systems</a:t>
            </a:r>
          </a:p>
          <a:p>
            <a:pPr marL="0">
              <a:buFont typeface="Arial" pitchFamily="34" charset="0"/>
              <a:buNone/>
            </a:pPr>
            <a:r>
              <a:rPr lang="en-GB" sz="2000" dirty="0">
                <a:latin typeface="Century Gothic" panose="020B0502020202020204" pitchFamily="34" charset="0"/>
              </a:rPr>
              <a:t>Stress</a:t>
            </a:r>
          </a:p>
          <a:p>
            <a:pPr marL="0">
              <a:buFont typeface="Arial" pitchFamily="34" charset="0"/>
              <a:buNone/>
            </a:pPr>
            <a:r>
              <a:rPr lang="en-GB" sz="2000" dirty="0">
                <a:latin typeface="Century Gothic" panose="020B0502020202020204" pitchFamily="34" charset="0"/>
              </a:rPr>
              <a:t>Poor working conditions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267744" y="5661248"/>
            <a:ext cx="5184576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73C2A21-5388-4DCF-AFD6-FF2FB43F6B1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967E501-9849-48F6-988D-353A4AF6618D}">
  <ds:schemaRefs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sharepoint/v3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3F3E5449-9805-4AE3-B96A-90DD1194AA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393</TotalTime>
  <Words>567</Words>
  <Application>Microsoft Office PowerPoint</Application>
  <PresentationFormat>On-screen Show (4:3)</PresentationFormat>
  <Paragraphs>102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Wingdings 2</vt:lpstr>
      <vt:lpstr>HDOfficeLightV0</vt:lpstr>
      <vt:lpstr>Metropolitan</vt:lpstr>
      <vt:lpstr> Measuring the Effectiveness of the Workforce </vt:lpstr>
      <vt:lpstr>Learning Objectives</vt:lpstr>
      <vt:lpstr>Labour productivity</vt:lpstr>
      <vt:lpstr>How do you increase productivity?</vt:lpstr>
      <vt:lpstr>Labour Turnover</vt:lpstr>
      <vt:lpstr>Causes of high labour turnover</vt:lpstr>
      <vt:lpstr>What effect does high labour turnover have?</vt:lpstr>
      <vt:lpstr>How to improve labour turnover</vt:lpstr>
      <vt:lpstr>Absenteeism</vt:lpstr>
      <vt:lpstr>Strategies to reduce absenteeism</vt:lpstr>
      <vt:lpstr>Task</vt:lpstr>
      <vt:lpstr>Homework – Due Tuesday 23rd February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Measuring the Effectiveness of the Workfroce</dc:title>
  <dc:creator>anne morag portwine</dc:creator>
  <cp:lastModifiedBy>Rebecca Crumpton</cp:lastModifiedBy>
  <cp:revision>27</cp:revision>
  <cp:lastPrinted>2015-11-26T11:41:56Z</cp:lastPrinted>
  <dcterms:created xsi:type="dcterms:W3CDTF">2010-01-20T14:55:09Z</dcterms:created>
  <dcterms:modified xsi:type="dcterms:W3CDTF">2021-02-11T17:16:30Z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