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328" r:id="rId2"/>
    <p:sldId id="330" r:id="rId3"/>
    <p:sldId id="318" r:id="rId4"/>
    <p:sldId id="334" r:id="rId5"/>
    <p:sldId id="335" r:id="rId6"/>
    <p:sldId id="329" r:id="rId7"/>
    <p:sldId id="332" r:id="rId8"/>
    <p:sldId id="333" r:id="rId9"/>
    <p:sldId id="263" r:id="rId10"/>
    <p:sldId id="3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3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EEE30-DF15-4901-84C7-D8798ECF3AB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7E1B-634B-4320-B140-192BD8239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5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419F2234-BBAC-4BF8-BDDD-79D6A579BDD4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>
              <a:defRPr/>
            </a:pPr>
            <a:fld id="{DA75BEC2-568B-45BA-ADC1-79BBAE5D69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77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4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6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7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8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081CE-5E9D-46FF-BA07-5748B8119C0E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D0493-ACF1-489E-AA2F-A15C94CA8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116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>
              <a:defRPr/>
            </a:pPr>
            <a:fld id="{6EB35C52-0831-46BF-B827-66A2E6777C27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C49B9-D077-407F-BF45-A942F086941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77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>
              <a:defRPr/>
            </a:pPr>
            <a:fld id="{74D2EC84-3C0C-488F-ABDD-7B89B24FEDE0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F58BD-6BB7-417F-A5FC-5C94352FCA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D07D9-01E6-49A2-B72E-E302185CC965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52703-6A99-44F9-8EB5-3F486F89956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1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54187-309A-41D3-B7C0-ADA95A2F4FC0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C5622-EF8A-4152-BE5D-BDBD83F651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83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A6DBA-1F9E-4A6C-B6DF-3B68FBA0EB56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66DB9-BBD8-4238-8BC3-4BA2665EFD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4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3E3D22-5D1D-49E2-85C2-CF082F6D71E8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AE5D1-CA3A-467C-9593-F723AC6CFA1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0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C080-586F-4B87-9F70-6F608D001990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73222-5C5F-45CA-8CA1-C0BA069773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4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56754-B344-4362-B508-701281769720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B4C45-B368-4A05-9CF1-0D8325C115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3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7A86D-0B67-42AE-B898-6C797FABC439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F6159-6CFD-4286-BC2B-707E6656423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72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78252-E713-41DA-A6D7-6F1555E0C5D8}" type="datetimeFigureOut">
              <a:rPr lang="en-GB" smtClean="0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DDAB-8488-4A0E-8AE9-8E90119F29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5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44A11D-3EA7-4BFF-9BAB-6851D5FE258F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DFB96F9-0697-42D7-82E2-354BA9012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7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58" y="636183"/>
            <a:ext cx="8761413" cy="706964"/>
          </a:xfrm>
        </p:spPr>
        <p:txBody>
          <a:bodyPr/>
          <a:lstStyle/>
          <a:p>
            <a:r>
              <a:rPr lang="en-GB" sz="2800" dirty="0"/>
              <a:t>Starter Activity – Match the key term with the correct definition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20896"/>
              </p:ext>
            </p:extLst>
          </p:nvPr>
        </p:nvGraphicFramePr>
        <p:xfrm>
          <a:off x="816783" y="1527912"/>
          <a:ext cx="10558434" cy="5304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0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Authority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A) </a:t>
                      </a:r>
                      <a:r>
                        <a:rPr lang="en-GB" sz="1400" dirty="0">
                          <a:effectLst/>
                        </a:rPr>
                        <a:t>The way authority and power are passed down in a business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Responsibility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B) </a:t>
                      </a:r>
                      <a:r>
                        <a:rPr lang="en-GB" sz="1400" dirty="0">
                          <a:effectLst/>
                        </a:rPr>
                        <a:t>Authority to pass down from superior to subordinate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Chain of command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C) </a:t>
                      </a:r>
                      <a:r>
                        <a:rPr lang="en-GB" sz="1400" dirty="0">
                          <a:effectLst/>
                        </a:rPr>
                        <a:t>To give official authority to employees to make decisions and control over their own activities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Span of control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D) </a:t>
                      </a:r>
                      <a:r>
                        <a:rPr lang="en-GB" sz="1400" dirty="0">
                          <a:effectLst/>
                        </a:rPr>
                        <a:t>The right to command a situation, a task or an activity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Delegation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E) </a:t>
                      </a:r>
                      <a:r>
                        <a:rPr lang="en-GB" sz="1400" dirty="0">
                          <a:effectLst/>
                        </a:rPr>
                        <a:t>The order or levels of management of a business from the lowest to the highest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Hierarchy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F) </a:t>
                      </a:r>
                      <a:r>
                        <a:rPr lang="en-GB" sz="1400" dirty="0">
                          <a:effectLst/>
                        </a:rPr>
                        <a:t>A type of business organisation where decision making is pushed down the chain of command and away from the top or core of the business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Centralisation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G) </a:t>
                      </a:r>
                      <a:r>
                        <a:rPr lang="en-GB" sz="1400" dirty="0">
                          <a:effectLst/>
                        </a:rPr>
                        <a:t>The number of subordinates working under a superior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Decentralisation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H) </a:t>
                      </a:r>
                      <a:r>
                        <a:rPr lang="en-GB" sz="1400" dirty="0">
                          <a:effectLst/>
                        </a:rPr>
                        <a:t>Being accountable and required to justify an action</a:t>
                      </a:r>
                      <a:endParaRPr lang="en-GB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Empowerment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effectLst/>
                        </a:rPr>
                        <a:t>I) </a:t>
                      </a:r>
                      <a:r>
                        <a:rPr lang="en-GB" sz="1400" dirty="0">
                          <a:effectLst/>
                        </a:rPr>
                        <a:t>Removing layers of management from the hierarchy of an organisation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Delayering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J) </a:t>
                      </a:r>
                      <a:r>
                        <a:rPr lang="en-GB" sz="1400" dirty="0">
                          <a:effectLst/>
                        </a:rPr>
                        <a:t>A type of business organisation where major decisions are made at the top or core of the business and then passed down the chain of command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623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542B-0D18-4C6B-9A42-BFECB0BF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EC50-94CA-4584-99FE-56252D9B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11" y="2468032"/>
            <a:ext cx="11180363" cy="341630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Complete the rest of the pages in your Organisational Design workbook.</a:t>
            </a:r>
          </a:p>
          <a:p>
            <a:endParaRPr lang="en-GB" sz="2400" dirty="0"/>
          </a:p>
          <a:p>
            <a:r>
              <a:rPr lang="en-GB" sz="2400" dirty="0"/>
              <a:t>You will need to use the ‘Organisational Structures Readings’ pdf on GOL to answer the questions on pages 4, 5 and 6</a:t>
            </a:r>
          </a:p>
          <a:p>
            <a:endParaRPr lang="en-GB" sz="2400" dirty="0"/>
          </a:p>
          <a:p>
            <a:r>
              <a:rPr lang="en-GB" sz="2400" dirty="0"/>
              <a:t>Carefully read the past paper questions and use paragraph structure / exam technique taught in lessons (you will have a little more time to finish these off in Friday’s lesson)</a:t>
            </a:r>
          </a:p>
        </p:txBody>
      </p:sp>
    </p:spTree>
    <p:extLst>
      <p:ext uri="{BB962C8B-B14F-4D97-AF65-F5344CB8AC3E}">
        <p14:creationId xmlns:p14="http://schemas.microsoft.com/office/powerpoint/2010/main" val="274093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 (L2)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22" y="2468032"/>
            <a:ext cx="11147372" cy="3416300"/>
          </a:xfrm>
        </p:spPr>
        <p:txBody>
          <a:bodyPr/>
          <a:lstStyle/>
          <a:p>
            <a:r>
              <a:rPr lang="en-GB" sz="2000" dirty="0">
                <a:latin typeface="Century Gothic" panose="020B0502020202020204" pitchFamily="34" charset="0"/>
              </a:rPr>
              <a:t>Explain the advantages and disadvantages of changing organisational structures and delayering.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Evaluate the choice between empowerment and control of the workforce.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Evaluate the appropriateness of different organisational structures to a business and its stakeholders</a:t>
            </a: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0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465" y="733852"/>
            <a:ext cx="8136903" cy="936625"/>
          </a:xfrm>
          <a:prstGeom prst="rect">
            <a:avLst/>
          </a:prstGeom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E33D6F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Factors determining type of organisational structure</a:t>
            </a:r>
          </a:p>
        </p:txBody>
      </p: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2279650" y="1997076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8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60338" y="4708200"/>
            <a:ext cx="6499959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numCol="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4214" y="2202934"/>
            <a:ext cx="42385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Internal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Growth of the business.  </a:t>
            </a:r>
            <a:r>
              <a:rPr lang="en-GB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Perhaps from an entrepreneurial to a matrix to manage better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Nature of the product.  </a:t>
            </a:r>
            <a:r>
              <a:rPr lang="en-GB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E.g. creative functions tend to short spans of control, where as production functions to wide spans of control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Skills of the workforce.  </a:t>
            </a:r>
            <a:r>
              <a:rPr lang="en-GB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More highly skilled perhaps less supervision and vice versa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Culture of the organisation.  </a:t>
            </a:r>
            <a:r>
              <a:rPr lang="en-GB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Contrast a ‘Google’ with the ‘Police’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Objectives of the business.  </a:t>
            </a:r>
            <a:r>
              <a:rPr lang="en-GB" altLang="en-US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A matrix may suit a growth objective, but an entrepreneurial may suit an excellence objective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80077" y="2259013"/>
            <a:ext cx="396044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External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Competitive industry.  </a:t>
            </a:r>
            <a:r>
              <a:rPr lang="en-GB" alt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A focus on cost control; outsourcing, delayering, wide spans of control</a:t>
            </a:r>
            <a:br>
              <a:rPr lang="en-GB" altLang="en-US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alt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Technology.  </a:t>
            </a:r>
            <a:r>
              <a:rPr lang="en-GB" alt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E.g. computers, bio science industries in which firms respond with matrix organisations that can make and break and not get ‘stuck’ in hierarchies</a:t>
            </a:r>
            <a:br>
              <a:rPr lang="en-GB" altLang="en-US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altLang="en-US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834B-5361-4A76-BBE4-21051E0D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Centralisation vs decentralisation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9668-2313-4DB6-8F7B-8C7907F32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54" y="2359660"/>
            <a:ext cx="11197066" cy="3416300"/>
          </a:xfrm>
        </p:spPr>
        <p:txBody>
          <a:bodyPr>
            <a:normAutofit/>
          </a:bodyPr>
          <a:lstStyle/>
          <a:p>
            <a:r>
              <a:rPr lang="en-GB" sz="2400" dirty="0"/>
              <a:t>Centralisation and decentralisation refer to the extent to which authority is delegated in a business.</a:t>
            </a:r>
          </a:p>
          <a:p>
            <a:endParaRPr lang="en-GB" sz="2400" dirty="0"/>
          </a:p>
          <a:p>
            <a:r>
              <a:rPr lang="en-GB" sz="2400" dirty="0"/>
              <a:t>Complete centralisation: subordinates have not authority at all. </a:t>
            </a:r>
          </a:p>
          <a:p>
            <a:endParaRPr lang="en-GB" sz="2400" dirty="0"/>
          </a:p>
          <a:p>
            <a:r>
              <a:rPr lang="en-GB" sz="2400" dirty="0"/>
              <a:t>Complete decentralisation: means subordinates would have all the authority to take decisions. </a:t>
            </a:r>
          </a:p>
        </p:txBody>
      </p:sp>
    </p:spTree>
    <p:extLst>
      <p:ext uri="{BB962C8B-B14F-4D97-AF65-F5344CB8AC3E}">
        <p14:creationId xmlns:p14="http://schemas.microsoft.com/office/powerpoint/2010/main" val="34564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38F0F7-4B28-49AE-A5DF-04D58AC3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0"/>
            <a:ext cx="5080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FA507B-A458-4248-A557-B8721469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251" y="0"/>
            <a:ext cx="5286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Delayering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78903"/>
              </p:ext>
            </p:extLst>
          </p:nvPr>
        </p:nvGraphicFramePr>
        <p:xfrm>
          <a:off x="2207568" y="2628739"/>
          <a:ext cx="7776864" cy="335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05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entury Gothic" panose="020B0502020202020204" pitchFamily="34" charset="0"/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Reduces costs (middle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 managers)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Valuable knowledge and experience could be lost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Can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 improve responsiveness and decision making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Morale and motivation may suffer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Can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 motivate employees lower down in the business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Some businesses</a:t>
                      </a:r>
                      <a:r>
                        <a:rPr lang="en-GB" sz="1600" baseline="0" dirty="0">
                          <a:latin typeface="Century Gothic" panose="020B0502020202020204" pitchFamily="34" charset="0"/>
                        </a:rPr>
                        <a:t> use delayering as an excuse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Improved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Extensive and expensive training may be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Can produce good ideas from a new perspective (due to delegation)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Gothic" panose="020B0502020202020204" pitchFamily="34" charset="0"/>
                        </a:rPr>
                        <a:t>Can lead to unmanageable workloads and high levels of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8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0D85-99DE-474E-8A65-14147219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34" y="812378"/>
            <a:ext cx="8761413" cy="706964"/>
          </a:xfrm>
        </p:spPr>
        <p:txBody>
          <a:bodyPr/>
          <a:lstStyle/>
          <a:p>
            <a:r>
              <a:rPr lang="en-GB" dirty="0"/>
              <a:t>Empowerment vs control of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CFAB-3368-435E-BB50-8C7B24E20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94" y="2550160"/>
            <a:ext cx="11326606" cy="328676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Delegated decision making can be more successful if employees are empowered. </a:t>
            </a:r>
          </a:p>
          <a:p>
            <a:endParaRPr lang="en-GB" sz="2400" dirty="0"/>
          </a:p>
          <a:p>
            <a:r>
              <a:rPr lang="en-GB" sz="2400" dirty="0"/>
              <a:t>Empowerment of employees involves many aspects:</a:t>
            </a:r>
          </a:p>
          <a:p>
            <a:pPr lvl="1"/>
            <a:r>
              <a:rPr lang="en-GB" sz="2000" dirty="0"/>
              <a:t>Recognising employees are capable of doing more than they have in the past</a:t>
            </a:r>
          </a:p>
          <a:p>
            <a:pPr lvl="1"/>
            <a:r>
              <a:rPr lang="en-GB" sz="2000" dirty="0"/>
              <a:t>Making employees feel trusted</a:t>
            </a:r>
          </a:p>
          <a:p>
            <a:pPr lvl="1"/>
            <a:r>
              <a:rPr lang="en-GB" sz="2000" dirty="0"/>
              <a:t>Giving employees control of decision making</a:t>
            </a:r>
          </a:p>
          <a:p>
            <a:pPr lvl="1"/>
            <a:r>
              <a:rPr lang="en-GB" sz="2000" dirty="0"/>
              <a:t>Recognising employees achievements</a:t>
            </a:r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2498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0D85-99DE-474E-8A65-14147219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34" y="812378"/>
            <a:ext cx="8761413" cy="706964"/>
          </a:xfrm>
        </p:spPr>
        <p:txBody>
          <a:bodyPr/>
          <a:lstStyle/>
          <a:p>
            <a:r>
              <a:rPr lang="en-GB" dirty="0"/>
              <a:t>Empowerment vs control of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CFAB-3368-435E-BB50-8C7B24E20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74" y="2405380"/>
            <a:ext cx="11326606" cy="4086860"/>
          </a:xfrm>
        </p:spPr>
        <p:txBody>
          <a:bodyPr>
            <a:normAutofit fontScale="92500"/>
          </a:bodyPr>
          <a:lstStyle/>
          <a:p>
            <a:pPr marL="342900" lvl="1" indent="-342900"/>
            <a:r>
              <a:rPr lang="en-GB" sz="2100" dirty="0"/>
              <a:t>However, empowerment is sometimes criticised as simply a means of cutting costs and removing layers from the business</a:t>
            </a:r>
          </a:p>
          <a:p>
            <a:pPr marL="0" lvl="1" indent="0">
              <a:buNone/>
            </a:pPr>
            <a:endParaRPr lang="en-GB" sz="2000" dirty="0"/>
          </a:p>
          <a:p>
            <a:pPr marL="342900" lvl="1" indent="-342900"/>
            <a:r>
              <a:rPr lang="en-GB" sz="2000" dirty="0"/>
              <a:t>Passing decision making down the hierarchy might allow a company to make managers redundant. Remaining employees are given more work to do but for the same pay.</a:t>
            </a:r>
          </a:p>
          <a:p>
            <a:pPr marL="342900" lvl="1" indent="-342900"/>
            <a:endParaRPr lang="en-GB" sz="2000" dirty="0"/>
          </a:p>
          <a:p>
            <a:pPr marL="342900" lvl="1" indent="-342900"/>
            <a:r>
              <a:rPr lang="en-GB" sz="2000" dirty="0"/>
              <a:t>Some businesses argue that they want to empower workers but in practice they are unable to do this. For example, a manager may feel insecure about subordinates making decision that might affect their position in the business. Feeling they make the wrong decision.</a:t>
            </a:r>
          </a:p>
          <a:p>
            <a:pPr marL="342900" lvl="1" indent="-342900"/>
            <a:endParaRPr lang="en-GB" sz="2000" dirty="0"/>
          </a:p>
          <a:p>
            <a:pPr marL="342900" lvl="1" indent="-342900"/>
            <a:r>
              <a:rPr lang="en-GB" sz="2000" dirty="0"/>
              <a:t>A further problem is the costs involved to the business, such as costs of training employees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3551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2279650" y="1997076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8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60338" y="4708200"/>
            <a:ext cx="6499959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numCol="2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7171" y="2444224"/>
            <a:ext cx="1079765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Every structure has its advantages and disadvantages</a:t>
            </a:r>
            <a:b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– but, there is not a ‘perfect’ solution forever</a:t>
            </a:r>
            <a:b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Over time, as firms grow or shrink and change their products, the structure may have to change </a:t>
            </a:r>
            <a:b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– and people usually react poorly to change, </a:t>
            </a:r>
            <a:b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- so expect profit to deteriorate in the short-term</a:t>
            </a:r>
            <a:b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A successful organisational structure is one that helps the firm achieve its objectives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11D96-4A49-440C-A945-B7DA87A5D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Organisational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824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Comic Sans MS</vt:lpstr>
      <vt:lpstr>Wingdings 3</vt:lpstr>
      <vt:lpstr>Ion Boardroom</vt:lpstr>
      <vt:lpstr>Starter Activity – Match the key term with the correct definition</vt:lpstr>
      <vt:lpstr>Learning Objectives (L2)</vt:lpstr>
      <vt:lpstr>PowerPoint Presentation</vt:lpstr>
      <vt:lpstr>Centralisation vs decentralisation</vt:lpstr>
      <vt:lpstr>PowerPoint Presentation</vt:lpstr>
      <vt:lpstr>Delayering</vt:lpstr>
      <vt:lpstr>Empowerment vs control of workforce</vt:lpstr>
      <vt:lpstr>Empowerment vs control of workforce</vt:lpstr>
      <vt:lpstr>Organisational structures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Crumpton</dc:creator>
  <cp:lastModifiedBy>Rebecca Crumpton</cp:lastModifiedBy>
  <cp:revision>11</cp:revision>
  <dcterms:created xsi:type="dcterms:W3CDTF">2021-02-22T14:44:28Z</dcterms:created>
  <dcterms:modified xsi:type="dcterms:W3CDTF">2021-02-24T11:39:12Z</dcterms:modified>
</cp:coreProperties>
</file>