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6" r:id="rId3"/>
    <p:sldId id="257" r:id="rId4"/>
    <p:sldId id="260" r:id="rId5"/>
    <p:sldId id="258" r:id="rId6"/>
    <p:sldId id="259" r:id="rId7"/>
    <p:sldId id="264" r:id="rId8"/>
    <p:sldId id="262" r:id="rId9"/>
    <p:sldId id="263" r:id="rId10"/>
    <p:sldId id="261" r:id="rId11"/>
    <p:sldId id="275" r:id="rId12"/>
    <p:sldId id="276" r:id="rId13"/>
    <p:sldId id="277" r:id="rId14"/>
    <p:sldId id="265" r:id="rId15"/>
    <p:sldId id="266" r:id="rId16"/>
    <p:sldId id="274" r:id="rId17"/>
    <p:sldId id="269" r:id="rId18"/>
    <p:sldId id="293" r:id="rId19"/>
    <p:sldId id="288" r:id="rId20"/>
    <p:sldId id="289" r:id="rId21"/>
    <p:sldId id="287" r:id="rId22"/>
    <p:sldId id="290" r:id="rId23"/>
    <p:sldId id="291" r:id="rId24"/>
    <p:sldId id="292" r:id="rId25"/>
    <p:sldId id="272" r:id="rId26"/>
    <p:sldId id="273"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5743" autoAdjust="0"/>
  </p:normalViewPr>
  <p:slideViewPr>
    <p:cSldViewPr snapToGrid="0">
      <p:cViewPr varScale="1">
        <p:scale>
          <a:sx n="61" d="100"/>
          <a:sy n="61" d="100"/>
        </p:scale>
        <p:origin x="6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BE8E0-57A0-474F-A5C0-B3402C0C878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C5444B14-65D0-44E0-A7DC-7B7456B4BF83}">
      <dgm:prSet phldrT="[Text]"/>
      <dgm:spPr/>
      <dgm:t>
        <a:bodyPr/>
        <a:lstStyle/>
        <a:p>
          <a:r>
            <a:rPr lang="en-GB" dirty="0"/>
            <a:t>TOPIC: Motivation</a:t>
          </a:r>
        </a:p>
      </dgm:t>
    </dgm:pt>
    <dgm:pt modelId="{DE9BA719-5A69-4913-BB53-A10DB9B3540F}" type="parTrans" cxnId="{E0CCC0C6-889C-4CE6-8CF8-A1469DE85DE2}">
      <dgm:prSet/>
      <dgm:spPr/>
      <dgm:t>
        <a:bodyPr/>
        <a:lstStyle/>
        <a:p>
          <a:endParaRPr lang="en-GB"/>
        </a:p>
      </dgm:t>
    </dgm:pt>
    <dgm:pt modelId="{5DF14B75-BCCE-40F1-A29E-6DBD31FC7C4C}" type="sibTrans" cxnId="{E0CCC0C6-889C-4CE6-8CF8-A1469DE85DE2}">
      <dgm:prSet/>
      <dgm:spPr/>
      <dgm:t>
        <a:bodyPr/>
        <a:lstStyle/>
        <a:p>
          <a:endParaRPr lang="en-GB"/>
        </a:p>
      </dgm:t>
    </dgm:pt>
    <dgm:pt modelId="{ED174688-21A5-4C4E-B6AF-6742E7BB3695}">
      <dgm:prSet phldrT="[Text]"/>
      <dgm:spPr/>
      <dgm:t>
        <a:bodyPr/>
        <a:lstStyle/>
        <a:p>
          <a:r>
            <a:rPr lang="en-GB" dirty="0"/>
            <a:t>Financial</a:t>
          </a:r>
        </a:p>
      </dgm:t>
    </dgm:pt>
    <dgm:pt modelId="{88FF49EA-0FFC-421B-851D-25683512079E}" type="parTrans" cxnId="{2C77CDC9-A6D3-428B-A892-5BFA5712A77E}">
      <dgm:prSet/>
      <dgm:spPr/>
      <dgm:t>
        <a:bodyPr/>
        <a:lstStyle/>
        <a:p>
          <a:endParaRPr lang="en-GB"/>
        </a:p>
      </dgm:t>
    </dgm:pt>
    <dgm:pt modelId="{B43B54CE-DD97-4133-867B-68192C0EB382}" type="sibTrans" cxnId="{2C77CDC9-A6D3-428B-A892-5BFA5712A77E}">
      <dgm:prSet/>
      <dgm:spPr/>
      <dgm:t>
        <a:bodyPr/>
        <a:lstStyle/>
        <a:p>
          <a:endParaRPr lang="en-GB"/>
        </a:p>
      </dgm:t>
    </dgm:pt>
    <dgm:pt modelId="{A00F25FA-F4D8-46F0-8E00-F3039FA5B48D}">
      <dgm:prSet phldrT="[Text]"/>
      <dgm:spPr/>
      <dgm:t>
        <a:bodyPr/>
        <a:lstStyle/>
        <a:p>
          <a:r>
            <a:rPr lang="en-GB" dirty="0"/>
            <a:t>Non-financial</a:t>
          </a:r>
        </a:p>
      </dgm:t>
    </dgm:pt>
    <dgm:pt modelId="{8FA04FE8-39DD-4557-A46E-D4BAAB8F4435}" type="parTrans" cxnId="{90B8E0DB-74A4-496A-814E-0D8BF48E27AF}">
      <dgm:prSet/>
      <dgm:spPr/>
      <dgm:t>
        <a:bodyPr/>
        <a:lstStyle/>
        <a:p>
          <a:endParaRPr lang="en-GB"/>
        </a:p>
      </dgm:t>
    </dgm:pt>
    <dgm:pt modelId="{75642ABB-5230-46DF-83B1-0D31D1EA6BF9}" type="sibTrans" cxnId="{90B8E0DB-74A4-496A-814E-0D8BF48E27AF}">
      <dgm:prSet/>
      <dgm:spPr/>
      <dgm:t>
        <a:bodyPr/>
        <a:lstStyle/>
        <a:p>
          <a:endParaRPr lang="en-GB"/>
        </a:p>
      </dgm:t>
    </dgm:pt>
    <dgm:pt modelId="{4BCD2EA5-DDD4-4A3C-8B9F-743CDB1DBA9C}" type="pres">
      <dgm:prSet presAssocID="{203BE8E0-57A0-474F-A5C0-B3402C0C878B}" presName="cycle" presStyleCnt="0">
        <dgm:presLayoutVars>
          <dgm:chMax val="1"/>
          <dgm:dir/>
          <dgm:animLvl val="ctr"/>
          <dgm:resizeHandles val="exact"/>
        </dgm:presLayoutVars>
      </dgm:prSet>
      <dgm:spPr/>
    </dgm:pt>
    <dgm:pt modelId="{11807132-61E3-494F-BE13-E12BDE1A204A}" type="pres">
      <dgm:prSet presAssocID="{C5444B14-65D0-44E0-A7DC-7B7456B4BF83}" presName="centerShape" presStyleLbl="node0" presStyleIdx="0" presStyleCnt="1" custScaleX="106870" custScaleY="111774" custLinFactNeighborX="-84" custLinFactNeighborY="-24946"/>
      <dgm:spPr/>
    </dgm:pt>
    <dgm:pt modelId="{1FE9BD8F-2663-40B0-B31F-809869F8D89F}" type="pres">
      <dgm:prSet presAssocID="{88FF49EA-0FFC-421B-851D-25683512079E}" presName="parTrans" presStyleLbl="bgSibTrans2D1" presStyleIdx="0" presStyleCnt="2"/>
      <dgm:spPr/>
    </dgm:pt>
    <dgm:pt modelId="{E0C4480D-9A6A-4006-AD10-1FF7BAF74F13}" type="pres">
      <dgm:prSet presAssocID="{ED174688-21A5-4C4E-B6AF-6742E7BB3695}" presName="node" presStyleLbl="node1" presStyleIdx="0" presStyleCnt="2" custScaleX="65089" custScaleY="65288">
        <dgm:presLayoutVars>
          <dgm:bulletEnabled val="1"/>
        </dgm:presLayoutVars>
      </dgm:prSet>
      <dgm:spPr/>
    </dgm:pt>
    <dgm:pt modelId="{932EEB0E-AB5E-4BC5-9DCB-AB1030DA0A77}" type="pres">
      <dgm:prSet presAssocID="{8FA04FE8-39DD-4557-A46E-D4BAAB8F4435}" presName="parTrans" presStyleLbl="bgSibTrans2D1" presStyleIdx="1" presStyleCnt="2"/>
      <dgm:spPr/>
    </dgm:pt>
    <dgm:pt modelId="{577AEC5C-2E2F-4128-A127-4D547CF226A0}" type="pres">
      <dgm:prSet presAssocID="{A00F25FA-F4D8-46F0-8E00-F3039FA5B48D}" presName="node" presStyleLbl="node1" presStyleIdx="1" presStyleCnt="2" custScaleX="76014" custScaleY="57282">
        <dgm:presLayoutVars>
          <dgm:bulletEnabled val="1"/>
        </dgm:presLayoutVars>
      </dgm:prSet>
      <dgm:spPr/>
    </dgm:pt>
  </dgm:ptLst>
  <dgm:cxnLst>
    <dgm:cxn modelId="{D601FD12-6819-4750-92CA-D87351B7C6EA}" type="presOf" srcId="{A00F25FA-F4D8-46F0-8E00-F3039FA5B48D}" destId="{577AEC5C-2E2F-4128-A127-4D547CF226A0}" srcOrd="0" destOrd="0" presId="urn:microsoft.com/office/officeart/2005/8/layout/radial4"/>
    <dgm:cxn modelId="{1AE8A374-1A3F-4254-A9E1-1FE336D6041B}" type="presOf" srcId="{88FF49EA-0FFC-421B-851D-25683512079E}" destId="{1FE9BD8F-2663-40B0-B31F-809869F8D89F}" srcOrd="0" destOrd="0" presId="urn:microsoft.com/office/officeart/2005/8/layout/radial4"/>
    <dgm:cxn modelId="{A6C9E18A-4156-4D37-B26F-6F3640304B75}" type="presOf" srcId="{203BE8E0-57A0-474F-A5C0-B3402C0C878B}" destId="{4BCD2EA5-DDD4-4A3C-8B9F-743CDB1DBA9C}" srcOrd="0" destOrd="0" presId="urn:microsoft.com/office/officeart/2005/8/layout/radial4"/>
    <dgm:cxn modelId="{6AD972B1-CF38-45DF-AFB7-F9CD00BC3A73}" type="presOf" srcId="{ED174688-21A5-4C4E-B6AF-6742E7BB3695}" destId="{E0C4480D-9A6A-4006-AD10-1FF7BAF74F13}" srcOrd="0" destOrd="0" presId="urn:microsoft.com/office/officeart/2005/8/layout/radial4"/>
    <dgm:cxn modelId="{FC483ABA-172E-44C5-8BC3-BB489A70044B}" type="presOf" srcId="{C5444B14-65D0-44E0-A7DC-7B7456B4BF83}" destId="{11807132-61E3-494F-BE13-E12BDE1A204A}" srcOrd="0" destOrd="0" presId="urn:microsoft.com/office/officeart/2005/8/layout/radial4"/>
    <dgm:cxn modelId="{E0CCC0C6-889C-4CE6-8CF8-A1469DE85DE2}" srcId="{203BE8E0-57A0-474F-A5C0-B3402C0C878B}" destId="{C5444B14-65D0-44E0-A7DC-7B7456B4BF83}" srcOrd="0" destOrd="0" parTransId="{DE9BA719-5A69-4913-BB53-A10DB9B3540F}" sibTransId="{5DF14B75-BCCE-40F1-A29E-6DBD31FC7C4C}"/>
    <dgm:cxn modelId="{2C77CDC9-A6D3-428B-A892-5BFA5712A77E}" srcId="{C5444B14-65D0-44E0-A7DC-7B7456B4BF83}" destId="{ED174688-21A5-4C4E-B6AF-6742E7BB3695}" srcOrd="0" destOrd="0" parTransId="{88FF49EA-0FFC-421B-851D-25683512079E}" sibTransId="{B43B54CE-DD97-4133-867B-68192C0EB382}"/>
    <dgm:cxn modelId="{DD9137CE-3F67-4EB1-9F1A-D80F916B7EA2}" type="presOf" srcId="{8FA04FE8-39DD-4557-A46E-D4BAAB8F4435}" destId="{932EEB0E-AB5E-4BC5-9DCB-AB1030DA0A77}" srcOrd="0" destOrd="0" presId="urn:microsoft.com/office/officeart/2005/8/layout/radial4"/>
    <dgm:cxn modelId="{90B8E0DB-74A4-496A-814E-0D8BF48E27AF}" srcId="{C5444B14-65D0-44E0-A7DC-7B7456B4BF83}" destId="{A00F25FA-F4D8-46F0-8E00-F3039FA5B48D}" srcOrd="1" destOrd="0" parTransId="{8FA04FE8-39DD-4557-A46E-D4BAAB8F4435}" sibTransId="{75642ABB-5230-46DF-83B1-0D31D1EA6BF9}"/>
    <dgm:cxn modelId="{3446FA20-7947-4C2D-A697-3ECF006D9EE6}" type="presParOf" srcId="{4BCD2EA5-DDD4-4A3C-8B9F-743CDB1DBA9C}" destId="{11807132-61E3-494F-BE13-E12BDE1A204A}" srcOrd="0" destOrd="0" presId="urn:microsoft.com/office/officeart/2005/8/layout/radial4"/>
    <dgm:cxn modelId="{A2C1E0DC-307B-4ECE-8372-7E22608B1B8F}" type="presParOf" srcId="{4BCD2EA5-DDD4-4A3C-8B9F-743CDB1DBA9C}" destId="{1FE9BD8F-2663-40B0-B31F-809869F8D89F}" srcOrd="1" destOrd="0" presId="urn:microsoft.com/office/officeart/2005/8/layout/radial4"/>
    <dgm:cxn modelId="{97B120E5-CD9B-460A-885E-CDB6A3766282}" type="presParOf" srcId="{4BCD2EA5-DDD4-4A3C-8B9F-743CDB1DBA9C}" destId="{E0C4480D-9A6A-4006-AD10-1FF7BAF74F13}" srcOrd="2" destOrd="0" presId="urn:microsoft.com/office/officeart/2005/8/layout/radial4"/>
    <dgm:cxn modelId="{26105C55-403C-4063-8381-17695A27D0CB}" type="presParOf" srcId="{4BCD2EA5-DDD4-4A3C-8B9F-743CDB1DBA9C}" destId="{932EEB0E-AB5E-4BC5-9DCB-AB1030DA0A77}" srcOrd="3" destOrd="0" presId="urn:microsoft.com/office/officeart/2005/8/layout/radial4"/>
    <dgm:cxn modelId="{5F3E5C28-32F0-408C-8951-7EB4DA497559}" type="presParOf" srcId="{4BCD2EA5-DDD4-4A3C-8B9F-743CDB1DBA9C}" destId="{577AEC5C-2E2F-4128-A127-4D547CF226A0}"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07132-61E3-494F-BE13-E12BDE1A204A}">
      <dsp:nvSpPr>
        <dsp:cNvPr id="0" name=""/>
        <dsp:cNvSpPr/>
      </dsp:nvSpPr>
      <dsp:spPr>
        <a:xfrm>
          <a:off x="2653545" y="0"/>
          <a:ext cx="2775913" cy="29032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TOPIC: Motivation</a:t>
          </a:r>
        </a:p>
      </dsp:txBody>
      <dsp:txXfrm>
        <a:off x="3060068" y="425177"/>
        <a:ext cx="1962867" cy="2052939"/>
      </dsp:txXfrm>
    </dsp:sp>
    <dsp:sp modelId="{1FE9BD8F-2663-40B0-B31F-809869F8D89F}">
      <dsp:nvSpPr>
        <dsp:cNvPr id="0" name=""/>
        <dsp:cNvSpPr/>
      </dsp:nvSpPr>
      <dsp:spPr>
        <a:xfrm rot="11507763">
          <a:off x="1154519" y="630859"/>
          <a:ext cx="1458214" cy="7402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4480D-9A6A-4006-AD10-1FF7BAF74F13}">
      <dsp:nvSpPr>
        <dsp:cNvPr id="0" name=""/>
        <dsp:cNvSpPr/>
      </dsp:nvSpPr>
      <dsp:spPr>
        <a:xfrm>
          <a:off x="366851" y="207530"/>
          <a:ext cx="1606132" cy="12888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Financial</a:t>
          </a:r>
        </a:p>
      </dsp:txBody>
      <dsp:txXfrm>
        <a:off x="404600" y="245279"/>
        <a:ext cx="1530634" cy="1213336"/>
      </dsp:txXfrm>
    </dsp:sp>
    <dsp:sp modelId="{932EEB0E-AB5E-4BC5-9DCB-AB1030DA0A77}">
      <dsp:nvSpPr>
        <dsp:cNvPr id="0" name=""/>
        <dsp:cNvSpPr/>
      </dsp:nvSpPr>
      <dsp:spPr>
        <a:xfrm rot="20895053">
          <a:off x="5471128" y="631387"/>
          <a:ext cx="1469152" cy="7402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7AEC5C-2E2F-4128-A127-4D547CF226A0}">
      <dsp:nvSpPr>
        <dsp:cNvPr id="0" name=""/>
        <dsp:cNvSpPr/>
      </dsp:nvSpPr>
      <dsp:spPr>
        <a:xfrm>
          <a:off x="5987031" y="286552"/>
          <a:ext cx="1875716" cy="113078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Non-financial</a:t>
          </a:r>
        </a:p>
      </dsp:txBody>
      <dsp:txXfrm>
        <a:off x="6020151" y="319672"/>
        <a:ext cx="1809476" cy="106454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ED3CB-732D-4EE7-8A67-2E4FC51DD60D}" type="datetimeFigureOut">
              <a:rPr lang="en-GB" smtClean="0"/>
              <a:t>05/03/2021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9A7DB-3E18-4863-A7B9-6FAC267E9F85}" type="slidenum">
              <a:rPr lang="en-GB" smtClean="0"/>
              <a:t>‹#›</a:t>
            </a:fld>
            <a:endParaRPr lang="en-GB"/>
          </a:p>
        </p:txBody>
      </p:sp>
    </p:spTree>
    <p:extLst>
      <p:ext uri="{BB962C8B-B14F-4D97-AF65-F5344CB8AC3E}">
        <p14:creationId xmlns:p14="http://schemas.microsoft.com/office/powerpoint/2010/main" val="197069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learnmanagement2.com/vroom.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learnmanagement2.com/vroom.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1363" indent="-284163">
              <a:defRPr sz="2400">
                <a:solidFill>
                  <a:schemeClr val="tx1"/>
                </a:solidFill>
                <a:latin typeface="Times New Roman" panose="02020603050405020304" pitchFamily="18" charset="0"/>
                <a:ea typeface="MS PGothic" panose="020B0600070205080204" pitchFamily="34" charset="-128"/>
              </a:defRPr>
            </a:lvl2pPr>
            <a:lvl3pPr marL="1139825" indent="-227013">
              <a:defRPr sz="2400">
                <a:solidFill>
                  <a:schemeClr val="tx1"/>
                </a:solidFill>
                <a:latin typeface="Times New Roman" panose="02020603050405020304" pitchFamily="18" charset="0"/>
                <a:ea typeface="MS PGothic" panose="020B0600070205080204" pitchFamily="34" charset="-128"/>
              </a:defRPr>
            </a:lvl3pPr>
            <a:lvl4pPr marL="1597025" indent="-227013">
              <a:defRPr sz="2400">
                <a:solidFill>
                  <a:schemeClr val="tx1"/>
                </a:solidFill>
                <a:latin typeface="Times New Roman" panose="02020603050405020304" pitchFamily="18" charset="0"/>
                <a:ea typeface="MS PGothic" panose="020B0600070205080204" pitchFamily="34" charset="-128"/>
              </a:defRPr>
            </a:lvl4pPr>
            <a:lvl5pPr marL="2054225" indent="-227013">
              <a:defRPr sz="2400">
                <a:solidFill>
                  <a:schemeClr val="tx1"/>
                </a:solidFill>
                <a:latin typeface="Times New Roman" panose="02020603050405020304" pitchFamily="18"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00CC8B5-6255-43F5-9E09-1FD8D59CFD05}" type="slidenum">
              <a:rPr lang="en-US" altLang="en-US" sz="1200" smtClean="0"/>
              <a:pPr/>
              <a:t>2</a:t>
            </a:fld>
            <a:endParaRPr lang="en-US" altLang="en-US" sz="1200"/>
          </a:p>
        </p:txBody>
      </p:sp>
    </p:spTree>
    <p:extLst>
      <p:ext uri="{BB962C8B-B14F-4D97-AF65-F5344CB8AC3E}">
        <p14:creationId xmlns:p14="http://schemas.microsoft.com/office/powerpoint/2010/main" val="214814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Calibri" pitchFamily="34" charset="0"/>
              </a:rPr>
              <a:t>Frederick Herzberg (1923-2000) was an American psychologist whose research led him to develop the </a:t>
            </a:r>
            <a:r>
              <a:rPr lang="en-US" sz="1200" b="1" dirty="0">
                <a:latin typeface="Calibri" pitchFamily="34" charset="0"/>
              </a:rPr>
              <a:t>Two-Factor theory of job satisfaction and dissatisfaction.</a:t>
            </a:r>
          </a:p>
          <a:p>
            <a:endParaRPr lang="en-US" sz="1200" dirty="0">
              <a:latin typeface="Calibri" pitchFamily="34" charset="0"/>
            </a:endParaRPr>
          </a:p>
          <a:p>
            <a:r>
              <a:rPr lang="en-US" sz="1200" dirty="0">
                <a:latin typeface="Calibri" pitchFamily="34" charset="0"/>
              </a:rPr>
              <a:t>He suggested some factors had the potential to give job satisfaction (</a:t>
            </a:r>
            <a:r>
              <a:rPr lang="en-US" sz="1200" b="1" dirty="0">
                <a:latin typeface="Calibri" pitchFamily="34" charset="0"/>
              </a:rPr>
              <a:t>Motivators</a:t>
            </a:r>
            <a:r>
              <a:rPr lang="en-US" sz="1200" dirty="0">
                <a:latin typeface="Calibri" pitchFamily="34" charset="0"/>
              </a:rPr>
              <a:t>) and some factors can reduce job satisfaction (</a:t>
            </a:r>
            <a:r>
              <a:rPr lang="en-US" sz="1200" b="1" dirty="0">
                <a:latin typeface="Calibri" pitchFamily="34" charset="0"/>
              </a:rPr>
              <a:t>Hygiene or maintenance factors</a:t>
            </a:r>
            <a:r>
              <a:rPr lang="en-US" sz="1200" dirty="0">
                <a:latin typeface="Calibri" pitchFamily="34" charset="0"/>
              </a:rPr>
              <a:t>).</a:t>
            </a:r>
          </a:p>
          <a:p>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14</a:t>
            </a:fld>
            <a:endParaRPr lang="en-GB"/>
          </a:p>
        </p:txBody>
      </p:sp>
    </p:spTree>
    <p:extLst>
      <p:ext uri="{BB962C8B-B14F-4D97-AF65-F5344CB8AC3E}">
        <p14:creationId xmlns:p14="http://schemas.microsoft.com/office/powerpoint/2010/main" val="239934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000" b="1" dirty="0">
                <a:latin typeface="Calibri" pitchFamily="34" charset="0"/>
              </a:rPr>
              <a:t>All of the Motivators concern the job itself  </a:t>
            </a:r>
            <a:r>
              <a:rPr lang="en-US" sz="2000" dirty="0">
                <a:latin typeface="Calibri" pitchFamily="34" charset="0"/>
              </a:rPr>
              <a:t>rather than issues such as pay, and all are likely to motivate workers and improve productivity.</a:t>
            </a:r>
          </a:p>
          <a:p>
            <a:endParaRPr lang="en-US" sz="2000" dirty="0">
              <a:latin typeface="Calibri" pitchFamily="34" charset="0"/>
            </a:endParaRPr>
          </a:p>
          <a:p>
            <a:r>
              <a:rPr lang="en-US" sz="2000" b="1" dirty="0">
                <a:latin typeface="Calibri" pitchFamily="34" charset="0"/>
              </a:rPr>
              <a:t>All of the Hygiene factors ‘surround’ the job</a:t>
            </a:r>
            <a:r>
              <a:rPr lang="en-US" sz="2000" dirty="0">
                <a:latin typeface="Calibri" pitchFamily="34" charset="0"/>
              </a:rPr>
              <a:t>: they do not concern the job itself, ensuring that they are acceptable to the workforce </a:t>
            </a:r>
            <a:r>
              <a:rPr lang="en-US" sz="2000" dirty="0">
                <a:solidFill>
                  <a:srgbClr val="C00000"/>
                </a:solidFill>
                <a:latin typeface="Calibri" pitchFamily="34" charset="0"/>
              </a:rPr>
              <a:t>prevents dissatisfaction rather than causing motivation.</a:t>
            </a:r>
          </a:p>
          <a:p>
            <a:endParaRPr lang="en-US" sz="2000" b="1" dirty="0">
              <a:latin typeface="Calibri" pitchFamily="34" charset="0"/>
            </a:endParaRPr>
          </a:p>
          <a:p>
            <a:r>
              <a:rPr lang="en-US" sz="2000" b="1" dirty="0">
                <a:latin typeface="Calibri" pitchFamily="34" charset="0"/>
              </a:rPr>
              <a:t>One of the main principles is Job Enrichment</a:t>
            </a:r>
          </a:p>
          <a:p>
            <a:pPr lvl="1"/>
            <a:r>
              <a:rPr lang="en-US" sz="2000" dirty="0">
                <a:latin typeface="Calibri" pitchFamily="34" charset="0"/>
              </a:rPr>
              <a:t>This is the attempt to motivate workers by giving them opportunity to use their abilities and allowing them greater independence and authority over the control of their work.</a:t>
            </a:r>
          </a:p>
          <a:p>
            <a:pPr lvl="1"/>
            <a:endParaRPr lang="en-US" sz="2000" dirty="0">
              <a:latin typeface="Calibri" pitchFamily="34" charset="0"/>
            </a:endParaRPr>
          </a:p>
          <a:p>
            <a:r>
              <a:rPr lang="en-US" sz="2000" dirty="0">
                <a:solidFill>
                  <a:srgbClr val="C00000"/>
                </a:solidFill>
                <a:latin typeface="Calibri" pitchFamily="34" charset="0"/>
              </a:rPr>
              <a:t>Herzberg critics are mainly based on the fact that he drew conclusions about workers as a whole from a limited sample of 200 accountants and engineers.</a:t>
            </a:r>
          </a:p>
          <a:p>
            <a:endParaRPr lang="en-GB" sz="1400" dirty="0"/>
          </a:p>
          <a:p>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15</a:t>
            </a:fld>
            <a:endParaRPr lang="en-GB"/>
          </a:p>
        </p:txBody>
      </p:sp>
    </p:spTree>
    <p:extLst>
      <p:ext uri="{BB962C8B-B14F-4D97-AF65-F5344CB8AC3E}">
        <p14:creationId xmlns:p14="http://schemas.microsoft.com/office/powerpoint/2010/main" val="325824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16</a:t>
            </a:fld>
            <a:endParaRPr lang="en-GB"/>
          </a:p>
        </p:txBody>
      </p:sp>
    </p:spTree>
    <p:extLst>
      <p:ext uri="{BB962C8B-B14F-4D97-AF65-F5344CB8AC3E}">
        <p14:creationId xmlns:p14="http://schemas.microsoft.com/office/powerpoint/2010/main" val="767104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buFont typeface="Wingdings 3"/>
              <a:buNone/>
            </a:pPr>
            <a:r>
              <a:rPr lang="en-US" sz="1200" dirty="0">
                <a:latin typeface="Calibri" pitchFamily="34" charset="0"/>
              </a:rPr>
              <a:t>Explains why individuals choose one behavioural option over another</a:t>
            </a:r>
          </a:p>
          <a:p>
            <a:pPr fontAlgn="auto">
              <a:buFont typeface="Wingdings 3"/>
              <a:buNone/>
            </a:pPr>
            <a:r>
              <a:rPr lang="en-US" sz="1200" dirty="0">
                <a:latin typeface="Calibri" pitchFamily="34" charset="0"/>
              </a:rPr>
              <a:t>Employees will be motivated if they believe that </a:t>
            </a:r>
          </a:p>
          <a:p>
            <a:pPr marL="109728" indent="0" fontAlgn="auto">
              <a:buNone/>
            </a:pPr>
            <a:endParaRPr lang="en-US" sz="1200" dirty="0">
              <a:latin typeface="Calibri" pitchFamily="34" charset="0"/>
            </a:endParaRPr>
          </a:p>
          <a:p>
            <a:pPr fontAlgn="auto">
              <a:buFont typeface="Arial" panose="020B0604020202020204" pitchFamily="34" charset="0"/>
              <a:buChar char="•"/>
            </a:pPr>
            <a:r>
              <a:rPr lang="en-US" sz="1200" dirty="0">
                <a:latin typeface="Calibri" pitchFamily="34" charset="0"/>
              </a:rPr>
              <a:t>there is a </a:t>
            </a:r>
            <a:r>
              <a:rPr lang="en-US" sz="1200" b="1" dirty="0">
                <a:latin typeface="Calibri" pitchFamily="34" charset="0"/>
              </a:rPr>
              <a:t>positive</a:t>
            </a:r>
            <a:r>
              <a:rPr lang="en-US" sz="1200" dirty="0">
                <a:latin typeface="Calibri" pitchFamily="34" charset="0"/>
              </a:rPr>
              <a:t> </a:t>
            </a:r>
            <a:r>
              <a:rPr lang="en-US" sz="1200" b="1" dirty="0">
                <a:latin typeface="Calibri" pitchFamily="34" charset="0"/>
              </a:rPr>
              <a:t>correlation</a:t>
            </a:r>
            <a:r>
              <a:rPr lang="en-US" sz="1200" dirty="0">
                <a:latin typeface="Calibri" pitchFamily="34" charset="0"/>
              </a:rPr>
              <a:t> between effort and performance</a:t>
            </a:r>
          </a:p>
          <a:p>
            <a:pPr fontAlgn="auto">
              <a:buFont typeface="Arial" panose="020B0604020202020204" pitchFamily="34" charset="0"/>
              <a:buChar char="•"/>
            </a:pPr>
            <a:r>
              <a:rPr lang="en-US" sz="1200" dirty="0">
                <a:latin typeface="Calibri" pitchFamily="34" charset="0"/>
              </a:rPr>
              <a:t>That good performance will be rewarded</a:t>
            </a:r>
          </a:p>
          <a:p>
            <a:pPr fontAlgn="auto">
              <a:buFont typeface="Arial" panose="020B0604020202020204" pitchFamily="34" charset="0"/>
              <a:buChar char="•"/>
            </a:pPr>
            <a:r>
              <a:rPr lang="en-US" sz="1200" dirty="0">
                <a:latin typeface="Calibri" pitchFamily="34" charset="0"/>
              </a:rPr>
              <a:t>Their efforts will be worthwhile</a:t>
            </a:r>
          </a:p>
          <a:p>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18</a:t>
            </a:fld>
            <a:endParaRPr lang="en-GB"/>
          </a:p>
        </p:txBody>
      </p:sp>
    </p:spTree>
    <p:extLst>
      <p:ext uri="{BB962C8B-B14F-4D97-AF65-F5344CB8AC3E}">
        <p14:creationId xmlns:p14="http://schemas.microsoft.com/office/powerpoint/2010/main" val="110846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09728" indent="0">
              <a:buNone/>
            </a:pPr>
            <a:r>
              <a:rPr lang="en-GB" sz="1400" b="1" dirty="0">
                <a:solidFill>
                  <a:schemeClr val="accent2">
                    <a:lumMod val="75000"/>
                  </a:schemeClr>
                </a:solidFill>
                <a:latin typeface="Calibri" panose="020F0502020204030204" pitchFamily="34" charset="0"/>
              </a:rPr>
              <a:t>Expectancy</a:t>
            </a:r>
          </a:p>
          <a:p>
            <a:pPr marL="109728" indent="0">
              <a:buNone/>
            </a:pPr>
            <a:r>
              <a:rPr lang="en-GB" sz="1200" dirty="0">
                <a:latin typeface="Calibri" panose="020F0502020204030204" pitchFamily="34" charset="0"/>
              </a:rPr>
              <a:t>Expectancy is the belief that one's effort (E) will result in attainment of desired performance (P) goals</a:t>
            </a:r>
          </a:p>
          <a:p>
            <a:endParaRPr lang="en-GB" sz="1200" dirty="0">
              <a:latin typeface="Calibri" panose="020F0502020204030204" pitchFamily="34" charset="0"/>
            </a:endParaRPr>
          </a:p>
          <a:p>
            <a:r>
              <a:rPr lang="en-GB" sz="1200" dirty="0">
                <a:latin typeface="Calibri" panose="020F0502020204030204" pitchFamily="34" charset="0"/>
              </a:rPr>
              <a:t>Individuals assess if they have the right skills to achieve the goal</a:t>
            </a:r>
          </a:p>
          <a:p>
            <a:r>
              <a:rPr lang="en-GB" sz="1200" dirty="0">
                <a:latin typeface="Calibri" panose="020F0502020204030204" pitchFamily="34" charset="0"/>
              </a:rPr>
              <a:t>The goal must be achievable</a:t>
            </a:r>
          </a:p>
          <a:p>
            <a:r>
              <a:rPr lang="en-GB" sz="1200" dirty="0">
                <a:latin typeface="Calibri" panose="020F0502020204030204" pitchFamily="34" charset="0"/>
              </a:rPr>
              <a:t>The individual must have some control over the outcome</a:t>
            </a:r>
          </a:p>
          <a:p>
            <a:endParaRPr lang="en-GB" sz="1200" dirty="0">
              <a:latin typeface="Calibri" panose="020F0502020204030204" pitchFamily="34" charset="0"/>
            </a:endParaRPr>
          </a:p>
          <a:p>
            <a:pPr marL="109728" indent="0">
              <a:buNone/>
            </a:pPr>
            <a:r>
              <a:rPr lang="en-GB" sz="1400" b="1" dirty="0">
                <a:solidFill>
                  <a:schemeClr val="accent2">
                    <a:lumMod val="75000"/>
                  </a:schemeClr>
                </a:solidFill>
                <a:latin typeface="Calibri" panose="020F0502020204030204" pitchFamily="34" charset="0"/>
              </a:rPr>
              <a:t>Instrumentality</a:t>
            </a:r>
          </a:p>
          <a:p>
            <a:endParaRPr lang="en-GB" sz="1100" dirty="0">
              <a:latin typeface="Calibri" panose="020F0502020204030204" pitchFamily="34" charset="0"/>
            </a:endParaRPr>
          </a:p>
          <a:p>
            <a:pPr marL="109728" indent="0">
              <a:buNone/>
            </a:pPr>
            <a:r>
              <a:rPr lang="en-GB" sz="1200" dirty="0">
                <a:latin typeface="Calibri" panose="020F0502020204030204" pitchFamily="34" charset="0"/>
              </a:rPr>
              <a:t>Instrumentality is the belief that a person will receive a reward if the performance expectation is met. </a:t>
            </a:r>
          </a:p>
          <a:p>
            <a:pPr marL="109728" indent="0">
              <a:buNone/>
            </a:pPr>
            <a:endParaRPr lang="en-GB" sz="1200" dirty="0">
              <a:latin typeface="Calibri" panose="020F0502020204030204" pitchFamily="34" charset="0"/>
            </a:endParaRPr>
          </a:p>
          <a:p>
            <a:r>
              <a:rPr lang="en-GB" sz="1200" dirty="0">
                <a:latin typeface="Calibri" panose="020F0502020204030204" pitchFamily="34" charset="0"/>
              </a:rPr>
              <a:t>Pay increase</a:t>
            </a:r>
          </a:p>
          <a:p>
            <a:r>
              <a:rPr lang="en-GB" sz="1200" dirty="0">
                <a:latin typeface="Calibri" panose="020F0502020204030204" pitchFamily="34" charset="0"/>
              </a:rPr>
              <a:t>Promotion</a:t>
            </a:r>
          </a:p>
          <a:p>
            <a:r>
              <a:rPr lang="en-GB" sz="1200" dirty="0">
                <a:latin typeface="Calibri" panose="020F0502020204030204" pitchFamily="34" charset="0"/>
              </a:rPr>
              <a:t>Recognition</a:t>
            </a:r>
          </a:p>
          <a:p>
            <a:r>
              <a:rPr lang="en-GB" sz="1200" dirty="0">
                <a:latin typeface="Calibri" panose="020F0502020204030204" pitchFamily="34" charset="0"/>
              </a:rPr>
              <a:t>Sense of accomplishment</a:t>
            </a:r>
          </a:p>
          <a:p>
            <a:r>
              <a:rPr lang="en-GB" sz="1200" dirty="0">
                <a:latin typeface="Calibri" panose="020F0502020204030204" pitchFamily="34" charset="0"/>
              </a:rPr>
              <a:t>Commission</a:t>
            </a:r>
          </a:p>
          <a:p>
            <a:pPr marL="109728" indent="0">
              <a:buNone/>
            </a:pPr>
            <a:endParaRPr lang="en-GB" sz="1200" dirty="0">
              <a:latin typeface="Calibri" panose="020F0502020204030204" pitchFamily="34" charset="0"/>
            </a:endParaRPr>
          </a:p>
          <a:p>
            <a:r>
              <a:rPr lang="en-GB" sz="1200" dirty="0">
                <a:solidFill>
                  <a:schemeClr val="accent2">
                    <a:lumMod val="75000"/>
                  </a:schemeClr>
                </a:solidFill>
                <a:latin typeface="Calibri" panose="020F0502020204030204" pitchFamily="34" charset="0"/>
              </a:rPr>
              <a:t>For this to work there must be trust, control and policies</a:t>
            </a:r>
          </a:p>
          <a:p>
            <a:endParaRPr lang="en-GB" sz="1200" dirty="0">
              <a:solidFill>
                <a:schemeClr val="accent2">
                  <a:lumMod val="75000"/>
                </a:schemeClr>
              </a:solidFill>
              <a:latin typeface="Calibri" panose="020F0502020204030204" pitchFamily="34" charset="0"/>
            </a:endParaRPr>
          </a:p>
          <a:p>
            <a:pPr marL="109728" indent="0">
              <a:buNone/>
            </a:pPr>
            <a:r>
              <a:rPr lang="en-GB" sz="1400" b="1" dirty="0">
                <a:solidFill>
                  <a:schemeClr val="accent2">
                    <a:lumMod val="75000"/>
                  </a:schemeClr>
                </a:solidFill>
                <a:latin typeface="Calibri" panose="020F0502020204030204" pitchFamily="34" charset="0"/>
              </a:rPr>
              <a:t>Valence</a:t>
            </a:r>
            <a:r>
              <a:rPr lang="en-GB" sz="1400" dirty="0">
                <a:solidFill>
                  <a:schemeClr val="accent2">
                    <a:lumMod val="75000"/>
                  </a:schemeClr>
                </a:solidFill>
                <a:latin typeface="Calibri" panose="020F0502020204030204" pitchFamily="34" charset="0"/>
              </a:rPr>
              <a:t> - </a:t>
            </a:r>
            <a:r>
              <a:rPr lang="en-GB" sz="1400" dirty="0">
                <a:latin typeface="Calibri" panose="020F0502020204030204" pitchFamily="34" charset="0"/>
              </a:rPr>
              <a:t>the value the individual personally places on the rewards</a:t>
            </a:r>
            <a:endParaRPr lang="en-GB" sz="1400" dirty="0">
              <a:solidFill>
                <a:schemeClr val="accent2">
                  <a:lumMod val="75000"/>
                </a:schemeClr>
              </a:solidFill>
              <a:latin typeface="Calibri" panose="020F0502020204030204" pitchFamily="34" charset="0"/>
            </a:endParaRPr>
          </a:p>
          <a:p>
            <a:endParaRPr lang="en-GB" sz="1200" dirty="0">
              <a:latin typeface="Calibri" panose="020F0502020204030204" pitchFamily="34" charset="0"/>
            </a:endParaRPr>
          </a:p>
          <a:p>
            <a:pPr marL="109728" indent="0">
              <a:buNone/>
            </a:pPr>
            <a:r>
              <a:rPr lang="en-GB" sz="1200" b="1" dirty="0">
                <a:latin typeface="Calibri" panose="020F0502020204030204" pitchFamily="34" charset="0"/>
              </a:rPr>
              <a:t>-1</a:t>
            </a:r>
            <a:r>
              <a:rPr lang="en-GB" sz="1200" dirty="0">
                <a:latin typeface="Calibri" panose="020F0502020204030204" pitchFamily="34" charset="0"/>
              </a:rPr>
              <a:t>  avoiding the outcome</a:t>
            </a:r>
          </a:p>
          <a:p>
            <a:pPr marL="109728" indent="0">
              <a:buNone/>
            </a:pPr>
            <a:r>
              <a:rPr lang="en-GB" sz="1200" b="1" dirty="0">
                <a:latin typeface="Calibri" panose="020F0502020204030204" pitchFamily="34" charset="0"/>
              </a:rPr>
              <a:t> 0</a:t>
            </a:r>
            <a:r>
              <a:rPr lang="en-GB" sz="1200" dirty="0">
                <a:latin typeface="Calibri" panose="020F0502020204030204" pitchFamily="34" charset="0"/>
              </a:rPr>
              <a:t>  indifferent to the outcome</a:t>
            </a:r>
          </a:p>
          <a:p>
            <a:pPr marL="109728" indent="0">
              <a:buNone/>
            </a:pPr>
            <a:r>
              <a:rPr lang="en-GB" sz="1200" b="1" dirty="0">
                <a:latin typeface="Calibri" panose="020F0502020204030204" pitchFamily="34" charset="0"/>
              </a:rPr>
              <a:t> 1</a:t>
            </a:r>
            <a:r>
              <a:rPr lang="en-GB" sz="1200" dirty="0">
                <a:latin typeface="Calibri" panose="020F0502020204030204" pitchFamily="34" charset="0"/>
              </a:rPr>
              <a:t>  welcomes the outcome</a:t>
            </a:r>
          </a:p>
          <a:p>
            <a:pPr marL="109728" indent="0">
              <a:buNone/>
            </a:pPr>
            <a:endParaRPr lang="en-GB" sz="1200" dirty="0">
              <a:latin typeface="Calibri" panose="020F0502020204030204" pitchFamily="34" charset="0"/>
            </a:endParaRPr>
          </a:p>
          <a:p>
            <a:pPr marL="109728" indent="0">
              <a:buNone/>
            </a:pPr>
            <a:r>
              <a:rPr lang="en-GB" sz="1200" dirty="0">
                <a:solidFill>
                  <a:schemeClr val="accent2">
                    <a:lumMod val="75000"/>
                  </a:schemeClr>
                </a:solidFill>
                <a:latin typeface="Calibri" panose="020F0502020204030204" pitchFamily="34" charset="0"/>
              </a:rPr>
              <a:t>In order for the valence to be positive, the person must </a:t>
            </a:r>
            <a:r>
              <a:rPr lang="en-GB" sz="1200" b="1" dirty="0">
                <a:solidFill>
                  <a:schemeClr val="accent2">
                    <a:lumMod val="75000"/>
                  </a:schemeClr>
                </a:solidFill>
                <a:latin typeface="Calibri" panose="020F0502020204030204" pitchFamily="34" charset="0"/>
              </a:rPr>
              <a:t>want</a:t>
            </a:r>
            <a:r>
              <a:rPr lang="en-GB" sz="1200" dirty="0">
                <a:solidFill>
                  <a:schemeClr val="accent2">
                    <a:lumMod val="75000"/>
                  </a:schemeClr>
                </a:solidFill>
                <a:latin typeface="Calibri" panose="020F0502020204030204" pitchFamily="34" charset="0"/>
              </a:rPr>
              <a:t> to achieve the outcome</a:t>
            </a:r>
          </a:p>
          <a:p>
            <a:endParaRPr lang="en-GB" sz="1200" dirty="0">
              <a:solidFill>
                <a:schemeClr val="accent2">
                  <a:lumMod val="75000"/>
                </a:schemeClr>
              </a:solidFill>
              <a:latin typeface="Calibri" panose="020F0502020204030204" pitchFamily="34" charset="0"/>
            </a:endParaRPr>
          </a:p>
          <a:p>
            <a:endParaRPr lang="en-GB" sz="1200" dirty="0">
              <a:latin typeface="Calibri" panose="020F0502020204030204" pitchFamily="34" charset="0"/>
            </a:endParaRPr>
          </a:p>
          <a:p>
            <a:endParaRPr lang="en-GB" sz="1200" dirty="0">
              <a:latin typeface="Calibri" panose="020F0502020204030204" pitchFamily="34" charset="0"/>
            </a:endParaRPr>
          </a:p>
          <a:p>
            <a:pPr marL="228600" indent="-228600" rtl="0">
              <a:buAutoNum type="arabicPeriod"/>
            </a:pPr>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19</a:t>
            </a:fld>
            <a:endParaRPr lang="en-GB"/>
          </a:p>
        </p:txBody>
      </p:sp>
    </p:spTree>
    <p:extLst>
      <p:ext uri="{BB962C8B-B14F-4D97-AF65-F5344CB8AC3E}">
        <p14:creationId xmlns:p14="http://schemas.microsoft.com/office/powerpoint/2010/main" val="1837348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20</a:t>
            </a:fld>
            <a:endParaRPr lang="en-GB"/>
          </a:p>
        </p:txBody>
      </p:sp>
    </p:spTree>
    <p:extLst>
      <p:ext uri="{BB962C8B-B14F-4D97-AF65-F5344CB8AC3E}">
        <p14:creationId xmlns:p14="http://schemas.microsoft.com/office/powerpoint/2010/main" val="1837348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Porter and Lawler used </a:t>
            </a:r>
            <a:r>
              <a:rPr lang="en-GB" dirty="0">
                <a:effectLst/>
                <a:hlinkClick r:id="rId3"/>
              </a:rPr>
              <a:t>Victor Vroom’</a:t>
            </a:r>
            <a:r>
              <a:rPr lang="en-GB" dirty="0">
                <a:effectLst/>
              </a:rPr>
              <a:t>s expectancy theory as a foundation to develop their expectancy model. Similar to Vroom’s theory Porter and Lawler concluded that an individual’s motivation to complete a task is affected by the reward they expect to receive for completing the task. However Porter and Lawler introduced additional aspects to the expectancy theory.</a:t>
            </a:r>
          </a:p>
          <a:p>
            <a:endParaRPr lang="en-GB" dirty="0">
              <a:effectLst/>
            </a:endParaRPr>
          </a:p>
          <a:p>
            <a:r>
              <a:rPr lang="en-GB" sz="1200" b="1" kern="1200" dirty="0">
                <a:solidFill>
                  <a:schemeClr val="tx1"/>
                </a:solidFill>
                <a:effectLst/>
                <a:latin typeface="+mn-lt"/>
                <a:ea typeface="+mn-ea"/>
                <a:cs typeface="+mn-cs"/>
              </a:rPr>
              <a:t>Intrinsic and Extrinsic Rewards</a:t>
            </a:r>
          </a:p>
          <a:p>
            <a:r>
              <a:rPr lang="en-GB" dirty="0">
                <a:effectLst/>
              </a:rPr>
              <a:t>Porter and Lawler categorised the reward as intrinsic and extrinsic</a:t>
            </a:r>
          </a:p>
          <a:p>
            <a:r>
              <a:rPr lang="en-GB" dirty="0">
                <a:effectLst/>
              </a:rPr>
              <a:t>Intrinsic rewards are the positive feelings that the individual experiences from completing the task e.g. satisfaction, sense of achievement.</a:t>
            </a:r>
          </a:p>
          <a:p>
            <a:r>
              <a:rPr lang="en-GB" dirty="0">
                <a:effectLst/>
              </a:rPr>
              <a:t>Extrinsic rewards are rewards emanating from outside the individual such as bonus, commission and pay increases.</a:t>
            </a:r>
          </a:p>
          <a:p>
            <a:r>
              <a:rPr lang="en-GB" dirty="0">
                <a:effectLst/>
              </a:rPr>
              <a:t>Porter and Lawler’s model suggested that an individual’s view regarding the attractiveness and fairness of the rewards will affect motivation.</a:t>
            </a:r>
          </a:p>
          <a:p>
            <a:endParaRPr lang="en-GB" dirty="0">
              <a:effectLst/>
            </a:endParaRPr>
          </a:p>
          <a:p>
            <a:r>
              <a:rPr lang="en-GB" b="1" dirty="0">
                <a:effectLst/>
              </a:rPr>
              <a:t>Porter and Lawler said that motivation is also affected by</a:t>
            </a:r>
          </a:p>
          <a:p>
            <a:r>
              <a:rPr lang="en-GB" b="1" dirty="0">
                <a:effectLst/>
              </a:rPr>
              <a:t>the individual’s ability to perform the task and their perception of the task </a:t>
            </a:r>
          </a:p>
          <a:p>
            <a:endParaRPr lang="en-GB" b="1" dirty="0">
              <a:effectLst/>
            </a:endParaRPr>
          </a:p>
          <a:p>
            <a:endParaRPr lang="en-GB" b="1"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21</a:t>
            </a:fld>
            <a:endParaRPr lang="en-GB"/>
          </a:p>
        </p:txBody>
      </p:sp>
    </p:spTree>
    <p:extLst>
      <p:ext uri="{BB962C8B-B14F-4D97-AF65-F5344CB8AC3E}">
        <p14:creationId xmlns:p14="http://schemas.microsoft.com/office/powerpoint/2010/main" val="245825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Porter and Lawler used </a:t>
            </a:r>
            <a:r>
              <a:rPr lang="en-GB" dirty="0">
                <a:effectLst/>
                <a:hlinkClick r:id="rId3"/>
              </a:rPr>
              <a:t>Victor Vroom’</a:t>
            </a:r>
            <a:r>
              <a:rPr lang="en-GB" dirty="0">
                <a:effectLst/>
              </a:rPr>
              <a:t>s expectancy theory as a foundation to develop their expectancy model. Similar to Vroom’s theory Porter and Lawler concluded that an individual’s motivation to complete a task is affected by the reward they expect to receive for completing the task. However Porter and Lawler introduced additional aspects to the expectancy theory.</a:t>
            </a:r>
          </a:p>
          <a:p>
            <a:endParaRPr lang="en-GB" dirty="0">
              <a:effectLst/>
            </a:endParaRPr>
          </a:p>
          <a:p>
            <a:r>
              <a:rPr lang="en-GB" sz="1200" b="1" kern="1200" dirty="0">
                <a:solidFill>
                  <a:schemeClr val="tx1"/>
                </a:solidFill>
                <a:effectLst/>
                <a:latin typeface="+mn-lt"/>
                <a:ea typeface="+mn-ea"/>
                <a:cs typeface="+mn-cs"/>
              </a:rPr>
              <a:t>Intrinsic and Extrinsic Rewards</a:t>
            </a:r>
          </a:p>
          <a:p>
            <a:r>
              <a:rPr lang="en-GB" dirty="0">
                <a:effectLst/>
              </a:rPr>
              <a:t>Porter and Lawler categorised the reward as intrinsic and extrinsic</a:t>
            </a:r>
          </a:p>
          <a:p>
            <a:r>
              <a:rPr lang="en-GB" dirty="0">
                <a:effectLst/>
              </a:rPr>
              <a:t>Intrinsic rewards are the positive feelings that the individual experiences from completing the task e.g. satisfaction, sense of achievement.</a:t>
            </a:r>
          </a:p>
          <a:p>
            <a:r>
              <a:rPr lang="en-GB" dirty="0">
                <a:effectLst/>
              </a:rPr>
              <a:t>Extrinsic rewards are rewards emanating from outside the individual such as bonus, commission and pay increases.</a:t>
            </a:r>
          </a:p>
          <a:p>
            <a:r>
              <a:rPr lang="en-GB" dirty="0">
                <a:effectLst/>
              </a:rPr>
              <a:t>Porter and Lawler’s model suggested that an individual’s view regarding the attractiveness and fairness of the rewards will affect motivation.</a:t>
            </a:r>
          </a:p>
          <a:p>
            <a:endParaRPr lang="en-GB" dirty="0">
              <a:effectLst/>
            </a:endParaRPr>
          </a:p>
          <a:p>
            <a:r>
              <a:rPr lang="en-GB" b="1" dirty="0">
                <a:effectLst/>
              </a:rPr>
              <a:t>Porter and Lawler said that motivation is also affected by the individual’s ability to perform the task and their perception of the task </a:t>
            </a:r>
          </a:p>
          <a:p>
            <a:endParaRPr lang="en-GB" b="1" dirty="0">
              <a:effectLst/>
            </a:endParaRPr>
          </a:p>
          <a:p>
            <a:endParaRPr lang="en-GB" b="1"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22</a:t>
            </a:fld>
            <a:endParaRPr lang="en-GB"/>
          </a:p>
        </p:txBody>
      </p:sp>
    </p:spTree>
    <p:extLst>
      <p:ext uri="{BB962C8B-B14F-4D97-AF65-F5344CB8AC3E}">
        <p14:creationId xmlns:p14="http://schemas.microsoft.com/office/powerpoint/2010/main" val="352482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A4F32-0268-4463-8CBC-9F2FA370F160}"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072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A4F32-0268-4463-8CBC-9F2FA370F160}"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06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A4F32-0268-4463-8CBC-9F2FA370F160}"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212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A4F32-0268-4463-8CBC-9F2FA370F160}"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3962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itchFamily="34" charset="0"/>
              </a:rPr>
              <a:t>F.W. Taylor (1856 – 1915) was an American engineer who invented </a:t>
            </a:r>
            <a:r>
              <a:rPr lang="en-US" sz="1200" b="1" dirty="0">
                <a:latin typeface="Calibri" pitchFamily="34" charset="0"/>
              </a:rPr>
              <a:t>work-study</a:t>
            </a:r>
            <a:r>
              <a:rPr lang="en-US" sz="1200" dirty="0">
                <a:latin typeface="Calibri" pitchFamily="34" charset="0"/>
              </a:rPr>
              <a:t> and founded the </a:t>
            </a:r>
            <a:r>
              <a:rPr lang="en-US" sz="1200" b="1" dirty="0">
                <a:latin typeface="Calibri" pitchFamily="34" charset="0"/>
              </a:rPr>
              <a:t>scientific approach to management</a:t>
            </a:r>
          </a:p>
          <a:p>
            <a:pPr>
              <a:buNone/>
            </a:pPr>
            <a:endParaRPr lang="en-US" sz="1200" dirty="0">
              <a:latin typeface="Calibri" pitchFamily="34" charset="0"/>
            </a:endParaRPr>
          </a:p>
          <a:p>
            <a:r>
              <a:rPr lang="en-US" sz="1200" b="1" dirty="0">
                <a:latin typeface="Calibri" pitchFamily="34" charset="0"/>
              </a:rPr>
              <a:t>Scientific Management </a:t>
            </a:r>
            <a:r>
              <a:rPr lang="en-US" sz="1200" dirty="0">
                <a:latin typeface="Calibri" pitchFamily="34" charset="0"/>
              </a:rPr>
              <a:t>– Business decision making based on data that is researched and tested </a:t>
            </a:r>
            <a:r>
              <a:rPr lang="en-US" sz="1200" b="1" dirty="0">
                <a:latin typeface="Calibri" pitchFamily="34" charset="0"/>
              </a:rPr>
              <a:t>quantitatively</a:t>
            </a:r>
            <a:r>
              <a:rPr lang="en-US" sz="1200" dirty="0">
                <a:latin typeface="Calibri" pitchFamily="34" charset="0"/>
              </a:rPr>
              <a:t> in order to improve efficiency of an organisation.</a:t>
            </a:r>
          </a:p>
          <a:p>
            <a:endParaRPr lang="en-US" sz="1200" dirty="0">
              <a:latin typeface="Calibri" pitchFamily="34" charset="0"/>
            </a:endParaRPr>
          </a:p>
          <a:p>
            <a:r>
              <a:rPr lang="en-US" sz="1200" dirty="0">
                <a:latin typeface="Calibri" pitchFamily="34" charset="0"/>
              </a:rPr>
              <a:t>He considered </a:t>
            </a:r>
            <a:r>
              <a:rPr lang="en-US" sz="1200" b="1" dirty="0">
                <a:latin typeface="Calibri" pitchFamily="34" charset="0"/>
              </a:rPr>
              <a:t>money</a:t>
            </a:r>
            <a:r>
              <a:rPr lang="en-US" sz="1200" dirty="0">
                <a:latin typeface="Calibri" pitchFamily="34" charset="0"/>
              </a:rPr>
              <a:t> to be the main factor that motivated workers, so he </a:t>
            </a:r>
            <a:r>
              <a:rPr lang="en-US" sz="1200" dirty="0" err="1">
                <a:latin typeface="Calibri" pitchFamily="34" charset="0"/>
              </a:rPr>
              <a:t>emphasised</a:t>
            </a:r>
            <a:r>
              <a:rPr lang="en-US" sz="1200" dirty="0">
                <a:latin typeface="Calibri" pitchFamily="34" charset="0"/>
              </a:rPr>
              <a:t> the benefits of </a:t>
            </a:r>
            <a:r>
              <a:rPr lang="en-US" sz="1200" b="1" dirty="0">
                <a:latin typeface="Calibri" pitchFamily="34" charset="0"/>
              </a:rPr>
              <a:t>Piece Work</a:t>
            </a:r>
            <a:r>
              <a:rPr lang="en-US" sz="1200" dirty="0">
                <a:latin typeface="Calibri" pitchFamily="34" charset="0"/>
              </a:rPr>
              <a:t>.</a:t>
            </a:r>
          </a:p>
          <a:p>
            <a:endParaRPr lang="en-US" sz="1200" dirty="0">
              <a:latin typeface="Calibri" pitchFamily="34" charset="0"/>
            </a:endParaRPr>
          </a:p>
          <a:p>
            <a:r>
              <a:rPr lang="en-US" sz="1200" dirty="0">
                <a:latin typeface="Calibri" pitchFamily="34" charset="0"/>
              </a:rPr>
              <a:t>Higher efficiency would generate higher profits and thus higher wages to workers.</a:t>
            </a:r>
          </a:p>
          <a:p>
            <a:endParaRPr lang="en-US" sz="1200" dirty="0">
              <a:latin typeface="Calibri" pitchFamily="34" charset="0"/>
            </a:endParaRPr>
          </a:p>
          <a:p>
            <a:r>
              <a:rPr lang="en-US" sz="1200" b="1" dirty="0">
                <a:latin typeface="Calibri" pitchFamily="34" charset="0"/>
              </a:rPr>
              <a:t>Taylor saw Humans as Machines</a:t>
            </a:r>
          </a:p>
          <a:p>
            <a:endParaRPr lang="en-US" sz="1200" b="1" dirty="0">
              <a:latin typeface="Calibri"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Calibri" pitchFamily="34" charset="0"/>
              </a:rPr>
              <a:t>This method had a big influence on Mass production but introduced at Ford Motor Company it led to poor industrial relations and saw a growth in trade unions.</a:t>
            </a:r>
          </a:p>
          <a:p>
            <a:endParaRPr lang="en-US" sz="1200" b="1" dirty="0">
              <a:latin typeface="Calibri" pitchFamily="34" charset="0"/>
            </a:endParaRPr>
          </a:p>
          <a:p>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10</a:t>
            </a:fld>
            <a:endParaRPr lang="en-GB"/>
          </a:p>
        </p:txBody>
      </p:sp>
    </p:spTree>
    <p:extLst>
      <p:ext uri="{BB962C8B-B14F-4D97-AF65-F5344CB8AC3E}">
        <p14:creationId xmlns:p14="http://schemas.microsoft.com/office/powerpoint/2010/main" val="217736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AA4F32-0268-4463-8CBC-9F2FA370F160}" type="slidenum">
              <a:rPr lang="en-GB" smtClean="0"/>
              <a:pPr/>
              <a:t>11</a:t>
            </a:fld>
            <a:endParaRPr lang="en-GB"/>
          </a:p>
        </p:txBody>
      </p:sp>
    </p:spTree>
    <p:extLst>
      <p:ext uri="{BB962C8B-B14F-4D97-AF65-F5344CB8AC3E}">
        <p14:creationId xmlns:p14="http://schemas.microsoft.com/office/powerpoint/2010/main" val="336474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a:latin typeface="Calibri" pitchFamily="34" charset="0"/>
              </a:rPr>
              <a:t>Elton Mayo (1880 – 1949) </a:t>
            </a:r>
            <a:r>
              <a:rPr lang="en-US" sz="1200" dirty="0">
                <a:latin typeface="Calibri" pitchFamily="34" charset="0"/>
              </a:rPr>
              <a:t>was a follower of F.W. Taylor, but his experiments led him to conclude that Scientific Management could not explain the importance of peoples behaviour in the workplace.</a:t>
            </a:r>
          </a:p>
          <a:p>
            <a:pPr>
              <a:lnSpc>
                <a:spcPct val="90000"/>
              </a:lnSpc>
            </a:pPr>
            <a:endParaRPr lang="en-US" sz="1200" dirty="0">
              <a:latin typeface="Calibri" pitchFamily="34" charset="0"/>
            </a:endParaRPr>
          </a:p>
          <a:p>
            <a:pPr>
              <a:lnSpc>
                <a:spcPct val="90000"/>
              </a:lnSpc>
            </a:pPr>
            <a:r>
              <a:rPr lang="en-US" sz="1200" dirty="0">
                <a:latin typeface="Calibri" pitchFamily="34" charset="0"/>
              </a:rPr>
              <a:t>Many of his findings, including the Hawthorn Effect, came from research he did at the Western Electric School factory in Hawthorn, USA and provided the foundations for the Human Relations School of Management.</a:t>
            </a:r>
          </a:p>
          <a:p>
            <a:pPr>
              <a:lnSpc>
                <a:spcPct val="90000"/>
              </a:lnSpc>
            </a:pPr>
            <a:endParaRPr lang="en-US" sz="1200" dirty="0">
              <a:latin typeface="Calibri" pitchFamily="34" charset="0"/>
            </a:endParaRPr>
          </a:p>
          <a:p>
            <a:pPr>
              <a:lnSpc>
                <a:spcPct val="90000"/>
              </a:lnSpc>
            </a:pPr>
            <a:r>
              <a:rPr lang="en-US" sz="1200" dirty="0">
                <a:latin typeface="Calibri" pitchFamily="34" charset="0"/>
              </a:rPr>
              <a:t>His early research involved trying to measure the impact on productivity of improving the lighting conditions in the Western Electric Factory.</a:t>
            </a:r>
          </a:p>
          <a:p>
            <a:pPr>
              <a:lnSpc>
                <a:spcPct val="90000"/>
              </a:lnSpc>
            </a:pPr>
            <a:endParaRPr lang="en-US" sz="1200" dirty="0">
              <a:latin typeface="Calibri" pitchFamily="34" charset="0"/>
            </a:endParaRPr>
          </a:p>
          <a:p>
            <a:pPr>
              <a:lnSpc>
                <a:spcPct val="90000"/>
              </a:lnSpc>
            </a:pPr>
            <a:r>
              <a:rPr lang="en-US" sz="1200" dirty="0">
                <a:solidFill>
                  <a:schemeClr val="accent2">
                    <a:lumMod val="75000"/>
                  </a:schemeClr>
                </a:solidFill>
                <a:latin typeface="Calibri" pitchFamily="34" charset="0"/>
              </a:rPr>
              <a:t>He followed </a:t>
            </a:r>
            <a:r>
              <a:rPr lang="en-US" sz="1200" dirty="0" err="1">
                <a:solidFill>
                  <a:schemeClr val="accent2">
                    <a:lumMod val="75000"/>
                  </a:schemeClr>
                </a:solidFill>
                <a:latin typeface="Calibri" pitchFamily="34" charset="0"/>
              </a:rPr>
              <a:t>F.W.Taylor’s</a:t>
            </a:r>
            <a:r>
              <a:rPr lang="en-US" sz="1200" dirty="0">
                <a:solidFill>
                  <a:schemeClr val="accent2">
                    <a:lumMod val="75000"/>
                  </a:schemeClr>
                </a:solidFill>
                <a:latin typeface="Calibri" pitchFamily="34" charset="0"/>
              </a:rPr>
              <a:t> Scientific principles by testing changes in light conditions against one group of workers against a group of workers with unchanged lighting.</a:t>
            </a:r>
          </a:p>
          <a:p>
            <a:pPr>
              <a:lnSpc>
                <a:spcPct val="90000"/>
              </a:lnSpc>
            </a:pPr>
            <a:endParaRPr lang="en-US" sz="1200" dirty="0">
              <a:solidFill>
                <a:schemeClr val="accent2">
                  <a:lumMod val="75000"/>
                </a:schemeClr>
              </a:solidFill>
              <a:latin typeface="Calibri" pitchFamily="34" charset="0"/>
            </a:endParaRPr>
          </a:p>
          <a:p>
            <a:pPr>
              <a:lnSpc>
                <a:spcPct val="90000"/>
              </a:lnSpc>
            </a:pPr>
            <a:r>
              <a:rPr lang="en-US" sz="1200" b="1" dirty="0">
                <a:latin typeface="Calibri" pitchFamily="34" charset="0"/>
              </a:rPr>
              <a:t>The results: productivity rose in areas where lighting was improved.</a:t>
            </a:r>
            <a:endParaRPr lang="en-US" sz="1200" dirty="0">
              <a:latin typeface="Calibri" pitchFamily="34" charset="0"/>
            </a:endParaRPr>
          </a:p>
          <a:p>
            <a:pPr>
              <a:lnSpc>
                <a:spcPct val="90000"/>
              </a:lnSpc>
            </a:pPr>
            <a:r>
              <a:rPr lang="en-US" sz="1200" dirty="0">
                <a:latin typeface="Calibri" pitchFamily="34" charset="0"/>
              </a:rPr>
              <a:t>This result questioned Taylor’s assumption about the importance of money in motivating workforce and </a:t>
            </a:r>
            <a:r>
              <a:rPr lang="en-US" sz="1200" dirty="0" err="1">
                <a:latin typeface="Calibri" pitchFamily="34" charset="0"/>
              </a:rPr>
              <a:t>emphasised</a:t>
            </a:r>
            <a:r>
              <a:rPr lang="en-US" sz="1200" dirty="0">
                <a:latin typeface="Calibri" pitchFamily="34" charset="0"/>
              </a:rPr>
              <a:t> </a:t>
            </a:r>
            <a:r>
              <a:rPr lang="en-US" sz="1200" b="1" dirty="0">
                <a:solidFill>
                  <a:schemeClr val="accent2">
                    <a:lumMod val="75000"/>
                  </a:schemeClr>
                </a:solidFill>
                <a:latin typeface="Calibri" pitchFamily="34" charset="0"/>
              </a:rPr>
              <a:t>the importance of Human Relations</a:t>
            </a:r>
            <a:r>
              <a:rPr lang="en-US" sz="1200" b="1" dirty="0">
                <a:latin typeface="Calibri" pitchFamily="34" charset="0"/>
              </a:rPr>
              <a:t>.</a:t>
            </a:r>
          </a:p>
          <a:p>
            <a:pPr>
              <a:lnSpc>
                <a:spcPct val="90000"/>
              </a:lnSpc>
            </a:pPr>
            <a:endParaRPr lang="en-US" sz="1200" dirty="0">
              <a:solidFill>
                <a:schemeClr val="accent2">
                  <a:lumMod val="75000"/>
                </a:schemeClr>
              </a:solidFill>
              <a:latin typeface="Calibri"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12</a:t>
            </a:fld>
            <a:endParaRPr lang="en-GB"/>
          </a:p>
        </p:txBody>
      </p:sp>
    </p:spTree>
    <p:extLst>
      <p:ext uri="{BB962C8B-B14F-4D97-AF65-F5344CB8AC3E}">
        <p14:creationId xmlns:p14="http://schemas.microsoft.com/office/powerpoint/2010/main" val="180502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400" dirty="0">
                <a:latin typeface="Calibri" pitchFamily="34" charset="0"/>
              </a:rPr>
              <a:t>Abraham Maslow (1908 – 70) was an American psychologist whose work on human needs has had a major influence on management thinking. </a:t>
            </a:r>
          </a:p>
          <a:p>
            <a:endParaRPr lang="en-US" sz="2400" dirty="0">
              <a:latin typeface="Calibri" pitchFamily="34" charset="0"/>
            </a:endParaRPr>
          </a:p>
          <a:p>
            <a:r>
              <a:rPr lang="en-US" sz="2400" dirty="0">
                <a:latin typeface="Calibri" pitchFamily="34" charset="0"/>
              </a:rPr>
              <a:t>His </a:t>
            </a:r>
            <a:r>
              <a:rPr lang="en-US" sz="2400" dirty="0">
                <a:solidFill>
                  <a:schemeClr val="accent2"/>
                </a:solidFill>
                <a:latin typeface="Calibri" pitchFamily="34" charset="0"/>
              </a:rPr>
              <a:t>Hierarchy of Needs </a:t>
            </a:r>
            <a:r>
              <a:rPr lang="en-US" sz="2400" dirty="0">
                <a:latin typeface="Calibri" pitchFamily="34" charset="0"/>
              </a:rPr>
              <a:t>suggests that people have similar types of needs from low level basic to the need for achievement. </a:t>
            </a:r>
            <a:endParaRPr lang="en-US" sz="2400" dirty="0">
              <a:solidFill>
                <a:schemeClr val="accent1"/>
              </a:solidFill>
              <a:latin typeface="Calibri" pitchFamily="34" charset="0"/>
            </a:endParaRPr>
          </a:p>
          <a:p>
            <a:r>
              <a:rPr lang="en-US" sz="2400" dirty="0">
                <a:solidFill>
                  <a:schemeClr val="accent1"/>
                </a:solidFill>
                <a:latin typeface="Calibri" pitchFamily="34" charset="0"/>
              </a:rPr>
              <a:t>Maslow thought employees needed to work up the hierarchy of needs and if employees didn’t have access to gain those needs then it would lead to de-motivation.</a:t>
            </a:r>
          </a:p>
          <a:p>
            <a:endParaRPr lang="en-US" sz="2400" dirty="0">
              <a:latin typeface="Calibri" pitchFamily="34" charset="0"/>
            </a:endParaRPr>
          </a:p>
          <a:p>
            <a:endParaRPr lang="en-US" sz="2400" b="1" dirty="0">
              <a:latin typeface="Calibri" pitchFamily="34" charset="0"/>
            </a:endParaRPr>
          </a:p>
          <a:p>
            <a:r>
              <a:rPr lang="en-US" sz="2400" b="1" dirty="0">
                <a:latin typeface="Calibri" pitchFamily="34" charset="0"/>
              </a:rPr>
              <a:t>Physiological needs </a:t>
            </a:r>
            <a:r>
              <a:rPr lang="en-US" sz="2400" dirty="0">
                <a:solidFill>
                  <a:schemeClr val="accent1"/>
                </a:solidFill>
                <a:latin typeface="Calibri" pitchFamily="34" charset="0"/>
              </a:rPr>
              <a:t>earning an income and having reasonable working conditions.</a:t>
            </a:r>
          </a:p>
          <a:p>
            <a:endParaRPr lang="en-US" sz="2400" dirty="0">
              <a:latin typeface="Calibri" pitchFamily="34" charset="0"/>
            </a:endParaRPr>
          </a:p>
          <a:p>
            <a:r>
              <a:rPr lang="en-US" sz="2400" b="1" dirty="0">
                <a:latin typeface="Calibri" pitchFamily="34" charset="0"/>
              </a:rPr>
              <a:t>Safety needs: </a:t>
            </a:r>
            <a:r>
              <a:rPr lang="en-US" sz="2400" dirty="0">
                <a:solidFill>
                  <a:schemeClr val="accent1"/>
                </a:solidFill>
                <a:latin typeface="Calibri" pitchFamily="34" charset="0"/>
              </a:rPr>
              <a:t>a secure job, a safe working environment, clear lines of accountability and responsibility.</a:t>
            </a:r>
          </a:p>
          <a:p>
            <a:endParaRPr lang="en-US" sz="2400" dirty="0">
              <a:latin typeface="Calibri" pitchFamily="34" charset="0"/>
            </a:endParaRPr>
          </a:p>
          <a:p>
            <a:r>
              <a:rPr lang="en-US" sz="2400" b="1" dirty="0">
                <a:latin typeface="Calibri" pitchFamily="34" charset="0"/>
              </a:rPr>
              <a:t>Social needs: </a:t>
            </a:r>
            <a:r>
              <a:rPr lang="en-US" sz="2400" dirty="0">
                <a:solidFill>
                  <a:schemeClr val="accent1"/>
                </a:solidFill>
                <a:latin typeface="Calibri" pitchFamily="34" charset="0"/>
              </a:rPr>
              <a:t>a sense of belonging, being a part of a team, facilities like staff rooms, canteens etc.</a:t>
            </a:r>
          </a:p>
          <a:p>
            <a:pPr marL="109728" indent="0">
              <a:buNone/>
            </a:pPr>
            <a:endParaRPr lang="en-US" sz="2400" dirty="0">
              <a:latin typeface="Calibri" pitchFamily="34" charset="0"/>
            </a:endParaRPr>
          </a:p>
          <a:p>
            <a:r>
              <a:rPr lang="en-US" sz="2400" b="1" dirty="0">
                <a:latin typeface="Calibri" pitchFamily="34" charset="0"/>
              </a:rPr>
              <a:t>Esteem needs:  </a:t>
            </a:r>
            <a:r>
              <a:rPr lang="en-US" sz="2400" dirty="0">
                <a:solidFill>
                  <a:schemeClr val="accent1"/>
                </a:solidFill>
                <a:latin typeface="Calibri" pitchFamily="34" charset="0"/>
              </a:rPr>
              <a:t>self-respect and respect from others, positive feedback, recognition and status for achievement and opportunities for promotion</a:t>
            </a:r>
            <a:endParaRPr lang="en-US" sz="2400" dirty="0">
              <a:latin typeface="Calibri" pitchFamily="34" charset="0"/>
            </a:endParaRPr>
          </a:p>
          <a:p>
            <a:endParaRPr lang="en-US" sz="2400" dirty="0">
              <a:latin typeface="Calibri" pitchFamily="34" charset="0"/>
            </a:endParaRPr>
          </a:p>
          <a:p>
            <a:r>
              <a:rPr lang="en-US" sz="2400" b="1" dirty="0">
                <a:latin typeface="Calibri" pitchFamily="34" charset="0"/>
              </a:rPr>
              <a:t>Self – </a:t>
            </a:r>
            <a:r>
              <a:rPr lang="en-US" sz="2400" b="1" dirty="0" err="1">
                <a:latin typeface="Calibri" pitchFamily="34" charset="0"/>
              </a:rPr>
              <a:t>Actualisation</a:t>
            </a:r>
            <a:r>
              <a:rPr lang="en-US" sz="2400" b="1" dirty="0">
                <a:latin typeface="Calibri" pitchFamily="34" charset="0"/>
              </a:rPr>
              <a:t>: </a:t>
            </a:r>
            <a:r>
              <a:rPr lang="en-US" sz="2400" dirty="0">
                <a:solidFill>
                  <a:schemeClr val="accent1"/>
                </a:solidFill>
                <a:latin typeface="Calibri" pitchFamily="34" charset="0"/>
              </a:rPr>
              <a:t>fulfilling one’s potential through actions and achievements, Maslow did not believe this need could be filled fully and thought people would always strive to develop further and achieve more.</a:t>
            </a:r>
          </a:p>
          <a:p>
            <a:endParaRPr lang="en-US" sz="2200" dirty="0">
              <a:solidFill>
                <a:schemeClr val="accent1"/>
              </a:solidFill>
              <a:latin typeface="Calibri" pitchFamily="34" charset="0"/>
            </a:endParaRPr>
          </a:p>
          <a:p>
            <a:pPr>
              <a:buFontTx/>
              <a:buNone/>
            </a:pPr>
            <a:endParaRPr lang="en-US" sz="2200" dirty="0">
              <a:latin typeface="Calibri" pitchFamily="34" charset="0"/>
            </a:endParaRPr>
          </a:p>
          <a:p>
            <a:r>
              <a:rPr lang="en-US" sz="2200" b="1" dirty="0">
                <a:latin typeface="Calibri" pitchFamily="34" charset="0"/>
              </a:rPr>
              <a:t>This theory is appealing but some key issues are raised:</a:t>
            </a:r>
          </a:p>
          <a:p>
            <a:pPr lvl="1"/>
            <a:r>
              <a:rPr lang="en-US" sz="2400" dirty="0">
                <a:latin typeface="Calibri" pitchFamily="34" charset="0"/>
              </a:rPr>
              <a:t>Do all Humans have the same set of needs?</a:t>
            </a:r>
          </a:p>
          <a:p>
            <a:pPr lvl="1"/>
            <a:r>
              <a:rPr lang="en-US" sz="2400" dirty="0">
                <a:latin typeface="Calibri" pitchFamily="34" charset="0"/>
              </a:rPr>
              <a:t>Do different people have different degrees of needs?</a:t>
            </a:r>
          </a:p>
          <a:p>
            <a:pPr lvl="1"/>
            <a:r>
              <a:rPr lang="en-US" sz="2400" dirty="0">
                <a:latin typeface="Calibri" pitchFamily="34" charset="0"/>
              </a:rPr>
              <a:t>Can anyone’s need ever be said to be fully satisfied?</a:t>
            </a:r>
          </a:p>
          <a:p>
            <a:endParaRPr lang="en-GB" dirty="0"/>
          </a:p>
        </p:txBody>
      </p:sp>
      <p:sp>
        <p:nvSpPr>
          <p:cNvPr id="4" name="Slide Number Placeholder 3"/>
          <p:cNvSpPr>
            <a:spLocks noGrp="1"/>
          </p:cNvSpPr>
          <p:nvPr>
            <p:ph type="sldNum" sz="quarter" idx="10"/>
          </p:nvPr>
        </p:nvSpPr>
        <p:spPr/>
        <p:txBody>
          <a:bodyPr/>
          <a:lstStyle/>
          <a:p>
            <a:fld id="{F7AA4F32-0268-4463-8CBC-9F2FA370F160}" type="slidenum">
              <a:rPr lang="en-GB" smtClean="0"/>
              <a:pPr/>
              <a:t>13</a:t>
            </a:fld>
            <a:endParaRPr lang="en-GB"/>
          </a:p>
        </p:txBody>
      </p:sp>
    </p:spTree>
    <p:extLst>
      <p:ext uri="{BB962C8B-B14F-4D97-AF65-F5344CB8AC3E}">
        <p14:creationId xmlns:p14="http://schemas.microsoft.com/office/powerpoint/2010/main" val="267092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47D43B-B449-492C-99FF-4CA8AD88BB83}" type="slidenum">
              <a:rPr lang="en-GB" smtClean="0"/>
              <a:pPr/>
              <a:t>‹#›</a:t>
            </a:fld>
            <a:endParaRPr lang="en-GB"/>
          </a:p>
        </p:txBody>
      </p:sp>
    </p:spTree>
    <p:extLst>
      <p:ext uri="{BB962C8B-B14F-4D97-AF65-F5344CB8AC3E}">
        <p14:creationId xmlns:p14="http://schemas.microsoft.com/office/powerpoint/2010/main" val="264951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CE1A9-F867-411A-8F19-A2F773A1030D}" type="slidenum">
              <a:rPr lang="en-GB" smtClean="0"/>
              <a:pPr/>
              <a:t>‹#›</a:t>
            </a:fld>
            <a:endParaRPr lang="en-GB"/>
          </a:p>
        </p:txBody>
      </p:sp>
    </p:spTree>
    <p:extLst>
      <p:ext uri="{BB962C8B-B14F-4D97-AF65-F5344CB8AC3E}">
        <p14:creationId xmlns:p14="http://schemas.microsoft.com/office/powerpoint/2010/main" val="203738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497220-C41A-43A3-8C1C-E5F43E312868}" type="slidenum">
              <a:rPr lang="en-GB" smtClean="0"/>
              <a:pPr/>
              <a:t>‹#›</a:t>
            </a:fld>
            <a:endParaRPr lang="en-GB"/>
          </a:p>
        </p:txBody>
      </p:sp>
    </p:spTree>
    <p:extLst>
      <p:ext uri="{BB962C8B-B14F-4D97-AF65-F5344CB8AC3E}">
        <p14:creationId xmlns:p14="http://schemas.microsoft.com/office/powerpoint/2010/main" val="98158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155254" y="2226504"/>
            <a:ext cx="789023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endParaRPr lang="en-GB"/>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endParaRPr lang="en-GB"/>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3347D43B-B449-492C-99FF-4CA8AD88BB83}" type="slidenum">
              <a:rPr lang="en-GB" smtClean="0"/>
              <a:pPr/>
              <a:t>‹#›</a:t>
            </a:fld>
            <a:endParaRPr lang="en-GB"/>
          </a:p>
        </p:txBody>
      </p:sp>
    </p:spTree>
    <p:extLst>
      <p:ext uri="{BB962C8B-B14F-4D97-AF65-F5344CB8AC3E}">
        <p14:creationId xmlns:p14="http://schemas.microsoft.com/office/powerpoint/2010/main" val="413217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EABCCFD9-58DC-44AA-856E-4E408C9F996C}" type="slidenum">
              <a:rPr lang="en-GB" smtClean="0"/>
              <a:pPr/>
              <a:t>‹#›</a:t>
            </a:fld>
            <a:endParaRPr lang="en-GB"/>
          </a:p>
        </p:txBody>
      </p:sp>
    </p:spTree>
    <p:extLst>
      <p:ext uri="{BB962C8B-B14F-4D97-AF65-F5344CB8AC3E}">
        <p14:creationId xmlns:p14="http://schemas.microsoft.com/office/powerpoint/2010/main" val="225996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5A5B6B38-6142-43D0-8B57-3FA76F8B30E1}" type="slidenum">
              <a:rPr lang="en-GB" smtClean="0"/>
              <a:pPr/>
              <a:t>‹#›</a:t>
            </a:fld>
            <a:endParaRPr lang="en-GB"/>
          </a:p>
        </p:txBody>
      </p:sp>
    </p:spTree>
    <p:extLst>
      <p:ext uri="{BB962C8B-B14F-4D97-AF65-F5344CB8AC3E}">
        <p14:creationId xmlns:p14="http://schemas.microsoft.com/office/powerpoint/2010/main" val="3922217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1155253" y="2489201"/>
            <a:ext cx="4849307"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41" y="2489203"/>
            <a:ext cx="4849307"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834ECCDA-DDD0-4767-BDA1-C461E5CCB45C}" type="slidenum">
              <a:rPr lang="en-GB" smtClean="0"/>
              <a:pPr/>
              <a:t>‹#›</a:t>
            </a:fld>
            <a:endParaRPr lang="en-GB"/>
          </a:p>
        </p:txBody>
      </p:sp>
    </p:spTree>
    <p:extLst>
      <p:ext uri="{BB962C8B-B14F-4D97-AF65-F5344CB8AC3E}">
        <p14:creationId xmlns:p14="http://schemas.microsoft.com/office/powerpoint/2010/main" val="66109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B1636DDC-7E18-42FD-87EC-2619C8BF46D6}" type="slidenum">
              <a:rPr lang="en-GB" smtClean="0"/>
              <a:pPr/>
              <a:t>‹#›</a:t>
            </a:fld>
            <a:endParaRPr lang="en-GB"/>
          </a:p>
        </p:txBody>
      </p:sp>
    </p:spTree>
    <p:extLst>
      <p:ext uri="{BB962C8B-B14F-4D97-AF65-F5344CB8AC3E}">
        <p14:creationId xmlns:p14="http://schemas.microsoft.com/office/powerpoint/2010/main" val="80356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91A6E5B8-E6C7-4EB2-B604-F63B6BCA23B6}" type="slidenum">
              <a:rPr lang="en-GB" smtClean="0"/>
              <a:pPr/>
              <a:t>‹#›</a:t>
            </a:fld>
            <a:endParaRPr lang="en-GB"/>
          </a:p>
        </p:txBody>
      </p:sp>
    </p:spTree>
    <p:extLst>
      <p:ext uri="{BB962C8B-B14F-4D97-AF65-F5344CB8AC3E}">
        <p14:creationId xmlns:p14="http://schemas.microsoft.com/office/powerpoint/2010/main" val="170934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53BD4661-8BEB-404F-B07C-6FD7A14BDB8F}" type="slidenum">
              <a:rPr lang="en-GB" smtClean="0"/>
              <a:pPr/>
              <a:t>‹#›</a:t>
            </a:fld>
            <a:endParaRPr lang="en-GB"/>
          </a:p>
        </p:txBody>
      </p:sp>
    </p:spTree>
    <p:extLst>
      <p:ext uri="{BB962C8B-B14F-4D97-AF65-F5344CB8AC3E}">
        <p14:creationId xmlns:p14="http://schemas.microsoft.com/office/powerpoint/2010/main" val="1896070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3" y="1447800"/>
            <a:ext cx="3616787"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5256" y="3086846"/>
            <a:ext cx="3616785"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33C72706-C8FD-485C-98D3-39AAF27B6B56}" type="slidenum">
              <a:rPr lang="en-GB" smtClean="0"/>
              <a:pPr/>
              <a:t>‹#›</a:t>
            </a:fld>
            <a:endParaRPr lang="en-GB"/>
          </a:p>
        </p:txBody>
      </p:sp>
    </p:spTree>
    <p:extLst>
      <p:ext uri="{BB962C8B-B14F-4D97-AF65-F5344CB8AC3E}">
        <p14:creationId xmlns:p14="http://schemas.microsoft.com/office/powerpoint/2010/main" val="205692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BCCFD9-58DC-44AA-856E-4E408C9F996C}" type="slidenum">
              <a:rPr lang="en-GB" smtClean="0"/>
              <a:pPr/>
              <a:t>‹#›</a:t>
            </a:fld>
            <a:endParaRPr lang="en-GB"/>
          </a:p>
        </p:txBody>
      </p:sp>
    </p:spTree>
    <p:extLst>
      <p:ext uri="{BB962C8B-B14F-4D97-AF65-F5344CB8AC3E}">
        <p14:creationId xmlns:p14="http://schemas.microsoft.com/office/powerpoint/2010/main" val="3837786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217BBD8E-D60D-4846-84FF-9546944D15C1}" type="slidenum">
              <a:rPr lang="en-GB" smtClean="0"/>
              <a:pPr/>
              <a:t>‹#›</a:t>
            </a:fld>
            <a:endParaRPr lang="en-GB"/>
          </a:p>
        </p:txBody>
      </p:sp>
    </p:spTree>
    <p:extLst>
      <p:ext uri="{BB962C8B-B14F-4D97-AF65-F5344CB8AC3E}">
        <p14:creationId xmlns:p14="http://schemas.microsoft.com/office/powerpoint/2010/main" val="236288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5" y="4961454"/>
            <a:ext cx="856267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9055ED6A-7AE6-47FD-B4F7-5C7C3C0EC9A7}" type="slidenum">
              <a:rPr lang="en-GB" smtClean="0"/>
              <a:pPr/>
              <a:t>‹#›</a:t>
            </a:fld>
            <a:endParaRPr lang="en-GB"/>
          </a:p>
        </p:txBody>
      </p:sp>
    </p:spTree>
    <p:extLst>
      <p:ext uri="{BB962C8B-B14F-4D97-AF65-F5344CB8AC3E}">
        <p14:creationId xmlns:p14="http://schemas.microsoft.com/office/powerpoint/2010/main" val="3703158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927100"/>
            <a:ext cx="8562673"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9055ED6A-7AE6-47FD-B4F7-5C7C3C0EC9A7}" type="slidenum">
              <a:rPr lang="en-GB" smtClean="0"/>
              <a:pPr/>
              <a:t>‹#›</a:t>
            </a:fld>
            <a:endParaRPr lang="en-GB"/>
          </a:p>
        </p:txBody>
      </p:sp>
    </p:spTree>
    <p:extLst>
      <p:ext uri="{BB962C8B-B14F-4D97-AF65-F5344CB8AC3E}">
        <p14:creationId xmlns:p14="http://schemas.microsoft.com/office/powerpoint/2010/main" val="1770013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863241" y="651691"/>
            <a:ext cx="80212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9425892" y="2900293"/>
            <a:ext cx="825417"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04081" y="927100"/>
            <a:ext cx="8213847"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849705" y="3809279"/>
            <a:ext cx="7528191"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1155254" y="5000817"/>
            <a:ext cx="8458231"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9055ED6A-7AE6-47FD-B4F7-5C7C3C0EC9A7}" type="slidenum">
              <a:rPr lang="en-GB" smtClean="0"/>
              <a:pPr/>
              <a:t>‹#›</a:t>
            </a:fld>
            <a:endParaRPr lang="en-GB"/>
          </a:p>
        </p:txBody>
      </p:sp>
    </p:spTree>
    <p:extLst>
      <p:ext uri="{BB962C8B-B14F-4D97-AF65-F5344CB8AC3E}">
        <p14:creationId xmlns:p14="http://schemas.microsoft.com/office/powerpoint/2010/main" val="4178144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117" y="0"/>
            <a:ext cx="12194117"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2057400"/>
            <a:ext cx="8562673"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5" y="5024909"/>
            <a:ext cx="8562672"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9055ED6A-7AE6-47FD-B4F7-5C7C3C0EC9A7}" type="slidenum">
              <a:rPr lang="en-GB" smtClean="0"/>
              <a:pPr/>
              <a:t>‹#›</a:t>
            </a:fld>
            <a:endParaRPr lang="en-GB"/>
          </a:p>
        </p:txBody>
      </p:sp>
    </p:spTree>
    <p:extLst>
      <p:ext uri="{BB962C8B-B14F-4D97-AF65-F5344CB8AC3E}">
        <p14:creationId xmlns:p14="http://schemas.microsoft.com/office/powerpoint/2010/main" val="2060438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4" y="927100"/>
            <a:ext cx="8564791"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40819"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4544628" y="3147164"/>
            <a:ext cx="309189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44856"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7947914" y="3147164"/>
            <a:ext cx="3088833"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9055ED6A-7AE6-47FD-B4F7-5C7C3C0EC9A7}" type="slidenum">
              <a:rPr lang="en-GB" smtClean="0"/>
              <a:pPr/>
              <a:t>‹#›</a:t>
            </a:fld>
            <a:endParaRPr lang="en-GB"/>
          </a:p>
        </p:txBody>
      </p:sp>
    </p:spTree>
    <p:extLst>
      <p:ext uri="{BB962C8B-B14F-4D97-AF65-F5344CB8AC3E}">
        <p14:creationId xmlns:p14="http://schemas.microsoft.com/office/powerpoint/2010/main" val="1790047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460347"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358740"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1155252" y="4837559"/>
            <a:ext cx="3084576"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48167" y="4179595"/>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167" y="484820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44856" y="4179596"/>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814485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44856" y="483755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9055ED6A-7AE6-47FD-B4F7-5C7C3C0EC9A7}" type="slidenum">
              <a:rPr lang="en-GB" smtClean="0"/>
              <a:pPr/>
              <a:t>‹#›</a:t>
            </a:fld>
            <a:endParaRPr lang="en-GB"/>
          </a:p>
        </p:txBody>
      </p:sp>
    </p:spTree>
    <p:extLst>
      <p:ext uri="{BB962C8B-B14F-4D97-AF65-F5344CB8AC3E}">
        <p14:creationId xmlns:p14="http://schemas.microsoft.com/office/powerpoint/2010/main" val="167118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161735" y="6387911"/>
            <a:ext cx="1320799" cy="228659"/>
          </a:xfrm>
        </p:spPr>
        <p:txBody>
          <a:bodyPr/>
          <a:lstStyle/>
          <a:p>
            <a:endParaRPr lang="en-GB"/>
          </a:p>
        </p:txBody>
      </p:sp>
      <p:sp>
        <p:nvSpPr>
          <p:cNvPr id="5" name="Footer Placeholder 4"/>
          <p:cNvSpPr>
            <a:spLocks noGrp="1"/>
          </p:cNvSpPr>
          <p:nvPr>
            <p:ph type="ftr" sz="quarter" idx="11"/>
          </p:nvPr>
        </p:nvSpPr>
        <p:spPr>
          <a:xfrm>
            <a:off x="688178" y="6387910"/>
            <a:ext cx="5146393" cy="228660"/>
          </a:xfrm>
        </p:spPr>
        <p:txBody>
          <a:bodyPr/>
          <a:lstStyle/>
          <a:p>
            <a:endParaRPr lang="en-GB"/>
          </a:p>
        </p:txBody>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E56CE1A9-F867-411A-8F19-A2F773A1030D}" type="slidenum">
              <a:rPr lang="en-GB" smtClean="0"/>
              <a:pPr/>
              <a:t>‹#›</a:t>
            </a:fld>
            <a:endParaRPr lang="en-GB"/>
          </a:p>
        </p:txBody>
      </p:sp>
    </p:spTree>
    <p:extLst>
      <p:ext uri="{BB962C8B-B14F-4D97-AF65-F5344CB8AC3E}">
        <p14:creationId xmlns:p14="http://schemas.microsoft.com/office/powerpoint/2010/main" val="3809597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2117" y="0"/>
            <a:ext cx="1216056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8233237" y="1447799"/>
            <a:ext cx="1484688"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718062" y="6365498"/>
            <a:ext cx="5146393" cy="228660"/>
          </a:xfrm>
        </p:spPr>
        <p:txBody>
          <a:bodyPr/>
          <a:lstStyle/>
          <a:p>
            <a:endParaRPr lang="en-GB"/>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B497220-C41A-43A3-8C1C-E5F43E312868}" type="slidenum">
              <a:rPr lang="en-GB" smtClean="0"/>
              <a:pPr/>
              <a:t>‹#›</a:t>
            </a:fld>
            <a:endParaRPr lang="en-GB"/>
          </a:p>
        </p:txBody>
      </p:sp>
    </p:spTree>
    <p:extLst>
      <p:ext uri="{BB962C8B-B14F-4D97-AF65-F5344CB8AC3E}">
        <p14:creationId xmlns:p14="http://schemas.microsoft.com/office/powerpoint/2010/main" val="65162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B6B38-6142-43D0-8B57-3FA76F8B30E1}" type="slidenum">
              <a:rPr lang="en-GB" smtClean="0"/>
              <a:pPr/>
              <a:t>‹#›</a:t>
            </a:fld>
            <a:endParaRPr lang="en-GB"/>
          </a:p>
        </p:txBody>
      </p:sp>
    </p:spTree>
    <p:extLst>
      <p:ext uri="{BB962C8B-B14F-4D97-AF65-F5344CB8AC3E}">
        <p14:creationId xmlns:p14="http://schemas.microsoft.com/office/powerpoint/2010/main" val="397502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ECCDA-DDD0-4767-BDA1-C461E5CCB45C}" type="slidenum">
              <a:rPr lang="en-GB" smtClean="0"/>
              <a:pPr/>
              <a:t>‹#›</a:t>
            </a:fld>
            <a:endParaRPr lang="en-GB"/>
          </a:p>
        </p:txBody>
      </p:sp>
    </p:spTree>
    <p:extLst>
      <p:ext uri="{BB962C8B-B14F-4D97-AF65-F5344CB8AC3E}">
        <p14:creationId xmlns:p14="http://schemas.microsoft.com/office/powerpoint/2010/main" val="21757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636DDC-7E18-42FD-87EC-2619C8BF46D6}" type="slidenum">
              <a:rPr lang="en-GB" smtClean="0"/>
              <a:pPr/>
              <a:t>‹#›</a:t>
            </a:fld>
            <a:endParaRPr lang="en-GB"/>
          </a:p>
        </p:txBody>
      </p:sp>
    </p:spTree>
    <p:extLst>
      <p:ext uri="{BB962C8B-B14F-4D97-AF65-F5344CB8AC3E}">
        <p14:creationId xmlns:p14="http://schemas.microsoft.com/office/powerpoint/2010/main" val="280320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A6E5B8-E6C7-4EB2-B604-F63B6BCA23B6}" type="slidenum">
              <a:rPr lang="en-GB" smtClean="0"/>
              <a:pPr/>
              <a:t>‹#›</a:t>
            </a:fld>
            <a:endParaRPr lang="en-GB"/>
          </a:p>
        </p:txBody>
      </p:sp>
    </p:spTree>
    <p:extLst>
      <p:ext uri="{BB962C8B-B14F-4D97-AF65-F5344CB8AC3E}">
        <p14:creationId xmlns:p14="http://schemas.microsoft.com/office/powerpoint/2010/main" val="95914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BD4661-8BEB-404F-B07C-6FD7A14BDB8F}" type="slidenum">
              <a:rPr lang="en-GB" smtClean="0"/>
              <a:pPr/>
              <a:t>‹#›</a:t>
            </a:fld>
            <a:endParaRPr lang="en-GB"/>
          </a:p>
        </p:txBody>
      </p:sp>
    </p:spTree>
    <p:extLst>
      <p:ext uri="{BB962C8B-B14F-4D97-AF65-F5344CB8AC3E}">
        <p14:creationId xmlns:p14="http://schemas.microsoft.com/office/powerpoint/2010/main" val="391735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C72706-C8FD-485C-98D3-39AAF27B6B56}" type="slidenum">
              <a:rPr lang="en-GB" smtClean="0"/>
              <a:pPr/>
              <a:t>‹#›</a:t>
            </a:fld>
            <a:endParaRPr lang="en-GB"/>
          </a:p>
        </p:txBody>
      </p:sp>
    </p:spTree>
    <p:extLst>
      <p:ext uri="{BB962C8B-B14F-4D97-AF65-F5344CB8AC3E}">
        <p14:creationId xmlns:p14="http://schemas.microsoft.com/office/powerpoint/2010/main" val="9321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7BBD8E-D60D-4846-84FF-9546944D15C1}" type="slidenum">
              <a:rPr lang="en-GB" smtClean="0"/>
              <a:pPr/>
              <a:t>‹#›</a:t>
            </a:fld>
            <a:endParaRPr lang="en-GB"/>
          </a:p>
        </p:txBody>
      </p:sp>
    </p:spTree>
    <p:extLst>
      <p:ext uri="{BB962C8B-B14F-4D97-AF65-F5344CB8AC3E}">
        <p14:creationId xmlns:p14="http://schemas.microsoft.com/office/powerpoint/2010/main" val="117786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55ED6A-7AE6-47FD-B4F7-5C7C3C0EC9A7}" type="slidenum">
              <a:rPr lang="en-GB" smtClean="0"/>
              <a:pPr/>
              <a:t>‹#›</a:t>
            </a:fld>
            <a:endParaRPr lang="en-GB"/>
          </a:p>
        </p:txBody>
      </p:sp>
    </p:spTree>
    <p:extLst>
      <p:ext uri="{BB962C8B-B14F-4D97-AF65-F5344CB8AC3E}">
        <p14:creationId xmlns:p14="http://schemas.microsoft.com/office/powerpoint/2010/main" val="1360640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1155253" y="927100"/>
            <a:ext cx="8460347"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99258" y="6365499"/>
            <a:ext cx="1320799" cy="228659"/>
          </a:xfrm>
          <a:prstGeom prst="rect">
            <a:avLst/>
          </a:prstGeom>
        </p:spPr>
        <p:txBody>
          <a:bodyPr vert="horz" lIns="91440" tIns="45720" rIns="91440" bIns="45720" rtlCol="0" anchor="b"/>
          <a:lstStyle>
            <a:lvl1pPr algn="r">
              <a:defRPr sz="900" b="1" i="0">
                <a:solidFill>
                  <a:schemeClr val="accent1"/>
                </a:solidFill>
              </a:defRPr>
            </a:lvl1pPr>
          </a:lstStyle>
          <a:p>
            <a:endParaRPr lang="en-GB"/>
          </a:p>
        </p:txBody>
      </p:sp>
      <p:sp>
        <p:nvSpPr>
          <p:cNvPr id="5" name="Footer Placeholder 4"/>
          <p:cNvSpPr>
            <a:spLocks noGrp="1"/>
          </p:cNvSpPr>
          <p:nvPr>
            <p:ph type="ftr" sz="quarter" idx="3"/>
          </p:nvPr>
        </p:nvSpPr>
        <p:spPr>
          <a:xfrm>
            <a:off x="787792" y="6365497"/>
            <a:ext cx="5146393"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5" y="295731"/>
            <a:ext cx="1055077" cy="767687"/>
          </a:xfrm>
          <a:prstGeom prst="rect">
            <a:avLst/>
          </a:prstGeom>
        </p:spPr>
        <p:txBody>
          <a:bodyPr anchor="b"/>
          <a:lstStyle>
            <a:lvl1pPr algn="ctr">
              <a:defRPr sz="2800">
                <a:solidFill>
                  <a:schemeClr val="bg1"/>
                </a:solidFill>
              </a:defRPr>
            </a:lvl1pPr>
          </a:lstStyle>
          <a:p>
            <a:fld id="{9055ED6A-7AE6-47FD-B4F7-5C7C3C0EC9A7}" type="slidenum">
              <a:rPr lang="en-GB" smtClean="0"/>
              <a:pPr/>
              <a:t>‹#›</a:t>
            </a:fld>
            <a:endParaRPr lang="en-GB"/>
          </a:p>
        </p:txBody>
      </p:sp>
    </p:spTree>
    <p:extLst>
      <p:ext uri="{BB962C8B-B14F-4D97-AF65-F5344CB8AC3E}">
        <p14:creationId xmlns:p14="http://schemas.microsoft.com/office/powerpoint/2010/main" val="3713306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8PdmNbqtDd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yR03d9gN1nw"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ostWg6OfJAhXGXBoKHfdwCyIQjRwIBw&amp;url=https://le-group-3.wikispaces.com/Vroom's%2BExpectancy%2BTheory&amp;psig=AFQjCNF1Hfrc4JJbKTzYmIQQCFp5erMBTw&amp;ust=145061060695506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y6M6B6efJAhUCxxoKHcFYB78QjRwIBw&amp;url=http://www.bearweb.dk/Survey/Motivation.htm&amp;bvm=bv.110151844,d.d2s&amp;psig=AFQjCNFbfBI2I_EHgLz4t3qkszbqa41zXg&amp;ust=145061092413803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48" y="1285860"/>
            <a:ext cx="7772400" cy="939180"/>
          </a:xfrm>
        </p:spPr>
        <p:txBody>
          <a:bodyPr/>
          <a:lstStyle/>
          <a:p>
            <a:r>
              <a:rPr lang="en-GB" b="1" dirty="0">
                <a:effectLst/>
              </a:rPr>
              <a:t>Motivational theory</a:t>
            </a:r>
          </a:p>
        </p:txBody>
      </p:sp>
      <p:sp>
        <p:nvSpPr>
          <p:cNvPr id="3" name="Subtitle 2"/>
          <p:cNvSpPr>
            <a:spLocks noGrp="1"/>
          </p:cNvSpPr>
          <p:nvPr>
            <p:ph type="subTitle" idx="1"/>
          </p:nvPr>
        </p:nvSpPr>
        <p:spPr>
          <a:xfrm>
            <a:off x="3215680" y="2420888"/>
            <a:ext cx="6019800" cy="1409700"/>
          </a:xfrm>
        </p:spPr>
        <p:txBody>
          <a:bodyPr>
            <a:normAutofit/>
          </a:bodyPr>
          <a:lstStyle/>
          <a:p>
            <a:pPr marL="109728"/>
            <a:r>
              <a:rPr lang="en-US" sz="2800" b="1" dirty="0">
                <a:solidFill>
                  <a:schemeClr val="accent6">
                    <a:lumMod val="75000"/>
                  </a:schemeClr>
                </a:solidFill>
                <a:latin typeface="Calibri" panose="020F0502020204030204" pitchFamily="34" charset="0"/>
              </a:rPr>
              <a:t>The study of factors that influence the behaviour of people in the workplace.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solidFill>
                  <a:schemeClr val="accent2">
                    <a:lumMod val="75000"/>
                  </a:schemeClr>
                </a:solidFill>
                <a:latin typeface="Calibri" pitchFamily="34" charset="0"/>
              </a:rPr>
              <a:t>F W Taylor  </a:t>
            </a:r>
            <a:r>
              <a:rPr lang="en-GB" sz="3100" b="1" u="sng" dirty="0">
                <a:solidFill>
                  <a:schemeClr val="accent2">
                    <a:lumMod val="75000"/>
                  </a:schemeClr>
                </a:solidFill>
                <a:latin typeface="Calibri" pitchFamily="34" charset="0"/>
              </a:rPr>
              <a:t>(</a:t>
            </a:r>
            <a:r>
              <a:rPr lang="en-US" sz="3100" b="1" u="sng" dirty="0">
                <a:solidFill>
                  <a:schemeClr val="accent2">
                    <a:lumMod val="75000"/>
                  </a:schemeClr>
                </a:solidFill>
                <a:latin typeface="Calibri" pitchFamily="34" charset="0"/>
              </a:rPr>
              <a:t>Scientific management, 1911)</a:t>
            </a:r>
            <a:br>
              <a:rPr lang="en-US" sz="3100" b="1" dirty="0">
                <a:solidFill>
                  <a:schemeClr val="accent2">
                    <a:lumMod val="75000"/>
                  </a:schemeClr>
                </a:solidFill>
                <a:latin typeface="Calibri" pitchFamily="34" charset="0"/>
              </a:rPr>
            </a:br>
            <a:endParaRPr lang="en-GB" sz="3100" b="1" dirty="0">
              <a:solidFill>
                <a:schemeClr val="accent2">
                  <a:lumMod val="75000"/>
                </a:schemeClr>
              </a:solidFill>
            </a:endParaRPr>
          </a:p>
        </p:txBody>
      </p:sp>
      <p:sp>
        <p:nvSpPr>
          <p:cNvPr id="3" name="Content Placeholder 2"/>
          <p:cNvSpPr>
            <a:spLocks noGrp="1"/>
          </p:cNvSpPr>
          <p:nvPr>
            <p:ph idx="1"/>
          </p:nvPr>
        </p:nvSpPr>
        <p:spPr>
          <a:xfrm>
            <a:off x="1981200" y="1700808"/>
            <a:ext cx="8229600" cy="4808576"/>
          </a:xfrm>
        </p:spPr>
        <p:txBody>
          <a:bodyPr>
            <a:normAutofit/>
          </a:bodyPr>
          <a:lstStyle/>
          <a:p>
            <a:pPr marL="393192" lvl="1" indent="0">
              <a:buNone/>
            </a:pPr>
            <a:r>
              <a:rPr lang="en-US" sz="2400" b="1" dirty="0">
                <a:latin typeface="Calibri" pitchFamily="34" charset="0"/>
              </a:rPr>
              <a:t>Extreme division of labour </a:t>
            </a:r>
          </a:p>
          <a:p>
            <a:pPr marL="630936" lvl="2" indent="0">
              <a:buNone/>
            </a:pPr>
            <a:r>
              <a:rPr lang="en-US" sz="2400" dirty="0">
                <a:solidFill>
                  <a:schemeClr val="bg2">
                    <a:lumMod val="25000"/>
                  </a:schemeClr>
                </a:solidFill>
                <a:latin typeface="Calibri" pitchFamily="34" charset="0"/>
              </a:rPr>
              <a:t>breaking a job into small repetitive tasks, each of which can be done at a speed with little training. </a:t>
            </a:r>
          </a:p>
          <a:p>
            <a:pPr marL="630936" lvl="2" indent="0">
              <a:buNone/>
            </a:pPr>
            <a:endParaRPr lang="en-US" sz="2400" dirty="0">
              <a:latin typeface="Calibri" pitchFamily="34" charset="0"/>
            </a:endParaRPr>
          </a:p>
          <a:p>
            <a:pPr marL="393192" lvl="1" indent="0">
              <a:buNone/>
            </a:pPr>
            <a:r>
              <a:rPr lang="en-US" sz="2400" b="1" dirty="0">
                <a:latin typeface="Calibri" pitchFamily="34" charset="0"/>
              </a:rPr>
              <a:t>Payment by piecework </a:t>
            </a:r>
          </a:p>
          <a:p>
            <a:pPr marL="630936" lvl="2" indent="0">
              <a:buNone/>
            </a:pPr>
            <a:r>
              <a:rPr lang="en-US" sz="2400" dirty="0">
                <a:solidFill>
                  <a:schemeClr val="bg2">
                    <a:lumMod val="25000"/>
                  </a:schemeClr>
                </a:solidFill>
                <a:latin typeface="Calibri" pitchFamily="34" charset="0"/>
              </a:rPr>
              <a:t>payment by results, e.g. per item produced.</a:t>
            </a:r>
          </a:p>
          <a:p>
            <a:pPr marL="630936" lvl="2" indent="0">
              <a:buNone/>
            </a:pPr>
            <a:endParaRPr lang="en-US" sz="2400" dirty="0">
              <a:solidFill>
                <a:schemeClr val="bg2">
                  <a:lumMod val="25000"/>
                </a:schemeClr>
              </a:solidFill>
              <a:latin typeface="Calibri" pitchFamily="34" charset="0"/>
            </a:endParaRPr>
          </a:p>
          <a:p>
            <a:pPr marL="393192" lvl="1" indent="0">
              <a:buNone/>
            </a:pPr>
            <a:r>
              <a:rPr lang="en-US" sz="2400" b="1" dirty="0">
                <a:latin typeface="Calibri" pitchFamily="34" charset="0"/>
              </a:rPr>
              <a:t>Tight management control </a:t>
            </a:r>
            <a:endParaRPr lang="en-US" sz="2400" dirty="0">
              <a:latin typeface="Calibri" pitchFamily="34" charset="0"/>
            </a:endParaRPr>
          </a:p>
          <a:p>
            <a:pPr marL="630936" lvl="2" indent="0">
              <a:buNone/>
            </a:pPr>
            <a:r>
              <a:rPr lang="en-US" sz="2400" dirty="0">
                <a:solidFill>
                  <a:schemeClr val="bg2">
                    <a:lumMod val="25000"/>
                  </a:schemeClr>
                </a:solidFill>
                <a:latin typeface="Calibri" pitchFamily="34" charset="0"/>
              </a:rPr>
              <a:t>To ensure that workers concentrate on their jobs and follow the correct processes</a:t>
            </a:r>
            <a:endParaRPr lang="en-US" sz="2400" b="1" dirty="0">
              <a:latin typeface="Calibri" pitchFamily="34" charset="0"/>
            </a:endParaRPr>
          </a:p>
          <a:p>
            <a:r>
              <a:rPr lang="en-GB" sz="2000" dirty="0">
                <a:hlinkClick r:id="rId3"/>
              </a:rPr>
              <a:t>http://www.youtube.com/watch?v=8PdmNbqtDdI</a:t>
            </a:r>
            <a:endParaRPr lang="en-GB" sz="2000" dirty="0"/>
          </a:p>
          <a:p>
            <a:r>
              <a:rPr lang="en-GB" sz="2000" dirty="0">
                <a:hlinkClick r:id="rId4"/>
              </a:rPr>
              <a:t>http://www.youtube.com/watch?v=yR03d9gN1nw</a:t>
            </a:r>
            <a:endParaRPr lang="en-GB" sz="2000" dirty="0"/>
          </a:p>
          <a:p>
            <a:pPr>
              <a:buNone/>
            </a:pPr>
            <a:endParaRPr lang="en-US" sz="2000" dirty="0">
              <a:latin typeface="Calibri" pitchFamily="34" charset="0"/>
            </a:endParaRPr>
          </a:p>
          <a:p>
            <a:endParaRPr lang="en-GB" sz="1400" dirty="0"/>
          </a:p>
        </p:txBody>
      </p:sp>
    </p:spTree>
    <p:extLst>
      <p:ext uri="{BB962C8B-B14F-4D97-AF65-F5344CB8AC3E}">
        <p14:creationId xmlns:p14="http://schemas.microsoft.com/office/powerpoint/2010/main" val="57420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a:t>These theories attach other factors into motivation</a:t>
            </a:r>
          </a:p>
          <a:p>
            <a:endParaRPr lang="en-GB" sz="3200" dirty="0"/>
          </a:p>
          <a:p>
            <a:r>
              <a:rPr lang="en-GB" sz="3200" dirty="0"/>
              <a:t>Mayo</a:t>
            </a:r>
          </a:p>
          <a:p>
            <a:r>
              <a:rPr lang="en-GB" sz="3200" dirty="0"/>
              <a:t>Maslow</a:t>
            </a:r>
          </a:p>
          <a:p>
            <a:r>
              <a:rPr lang="en-GB" sz="3200" dirty="0"/>
              <a:t>Herzberg</a:t>
            </a:r>
          </a:p>
        </p:txBody>
      </p:sp>
      <p:sp>
        <p:nvSpPr>
          <p:cNvPr id="3" name="Title 2"/>
          <p:cNvSpPr>
            <a:spLocks noGrp="1"/>
          </p:cNvSpPr>
          <p:nvPr>
            <p:ph type="title"/>
          </p:nvPr>
        </p:nvSpPr>
        <p:spPr/>
        <p:txBody>
          <a:bodyPr/>
          <a:lstStyle/>
          <a:p>
            <a:r>
              <a:rPr lang="en-GB" dirty="0"/>
              <a:t>Human Resource theorists</a:t>
            </a:r>
          </a:p>
        </p:txBody>
      </p:sp>
    </p:spTree>
    <p:extLst>
      <p:ext uri="{BB962C8B-B14F-4D97-AF65-F5344CB8AC3E}">
        <p14:creationId xmlns:p14="http://schemas.microsoft.com/office/powerpoint/2010/main" val="234721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chemeClr val="accent2">
                    <a:lumMod val="75000"/>
                  </a:schemeClr>
                </a:solidFill>
                <a:latin typeface="Calibri" pitchFamily="34" charset="0"/>
              </a:rPr>
              <a:t>Mayo (Hawthorne effect, 1920s)</a:t>
            </a:r>
            <a:endParaRPr lang="en-GB" u="sng" dirty="0"/>
          </a:p>
        </p:txBody>
      </p:sp>
      <p:sp>
        <p:nvSpPr>
          <p:cNvPr id="3" name="Content Placeholder 2"/>
          <p:cNvSpPr>
            <a:spLocks noGrp="1"/>
          </p:cNvSpPr>
          <p:nvPr>
            <p:ph idx="1"/>
          </p:nvPr>
        </p:nvSpPr>
        <p:spPr>
          <a:xfrm>
            <a:off x="1981200" y="1772817"/>
            <a:ext cx="8229600" cy="4525963"/>
          </a:xfrm>
        </p:spPr>
        <p:txBody>
          <a:bodyPr>
            <a:noAutofit/>
          </a:bodyPr>
          <a:lstStyle/>
          <a:p>
            <a:pPr lvl="1"/>
            <a:r>
              <a:rPr lang="en-GB" sz="2400" dirty="0">
                <a:latin typeface="Calibri" pitchFamily="34" charset="0"/>
              </a:rPr>
              <a:t>Questioned Taylor’s theory</a:t>
            </a:r>
          </a:p>
          <a:p>
            <a:pPr>
              <a:lnSpc>
                <a:spcPct val="90000"/>
              </a:lnSpc>
              <a:buFontTx/>
              <a:buNone/>
            </a:pPr>
            <a:endParaRPr lang="en-US" sz="1800" dirty="0">
              <a:latin typeface="Calibri" pitchFamily="34" charset="0"/>
            </a:endParaRPr>
          </a:p>
          <a:p>
            <a:pPr lvl="1">
              <a:lnSpc>
                <a:spcPct val="90000"/>
              </a:lnSpc>
              <a:buFont typeface="Arial" panose="020B0604020202020204" pitchFamily="34" charset="0"/>
              <a:buChar char="•"/>
            </a:pPr>
            <a:r>
              <a:rPr lang="en-US" sz="2400" dirty="0">
                <a:latin typeface="Calibri" pitchFamily="34" charset="0"/>
              </a:rPr>
              <a:t>Recognition, belonging, and security are more important that money in motivating employees.</a:t>
            </a:r>
          </a:p>
          <a:p>
            <a:pPr>
              <a:lnSpc>
                <a:spcPct val="90000"/>
              </a:lnSpc>
              <a:buFont typeface="Arial" panose="020B0604020202020204" pitchFamily="34" charset="0"/>
              <a:buChar char="•"/>
            </a:pPr>
            <a:endParaRPr lang="en-US" sz="2400" dirty="0">
              <a:latin typeface="Calibri" pitchFamily="34" charset="0"/>
            </a:endParaRPr>
          </a:p>
          <a:p>
            <a:pPr lvl="1">
              <a:lnSpc>
                <a:spcPct val="90000"/>
              </a:lnSpc>
              <a:buFont typeface="Arial" panose="020B0604020202020204" pitchFamily="34" charset="0"/>
              <a:buChar char="•"/>
            </a:pPr>
            <a:r>
              <a:rPr lang="en-US" sz="2400" dirty="0">
                <a:latin typeface="Calibri" pitchFamily="34" charset="0"/>
              </a:rPr>
              <a:t>Employees should be seen as members of a group. </a:t>
            </a:r>
          </a:p>
          <a:p>
            <a:pPr>
              <a:lnSpc>
                <a:spcPct val="90000"/>
              </a:lnSpc>
              <a:buFont typeface="Arial" panose="020B0604020202020204" pitchFamily="34" charset="0"/>
              <a:buChar char="•"/>
            </a:pPr>
            <a:endParaRPr lang="en-US" sz="2400" dirty="0">
              <a:latin typeface="Calibri" pitchFamily="34" charset="0"/>
            </a:endParaRPr>
          </a:p>
          <a:p>
            <a:pPr lvl="1">
              <a:lnSpc>
                <a:spcPct val="90000"/>
              </a:lnSpc>
              <a:buFont typeface="Arial" panose="020B0604020202020204" pitchFamily="34" charset="0"/>
              <a:buChar char="•"/>
            </a:pPr>
            <a:r>
              <a:rPr lang="en-US" sz="2400" dirty="0">
                <a:latin typeface="Calibri" pitchFamily="34" charset="0"/>
              </a:rPr>
              <a:t>Managers need to pay attention to individuals social needs and communicate with workers.</a:t>
            </a:r>
          </a:p>
          <a:p>
            <a:pPr>
              <a:lnSpc>
                <a:spcPct val="90000"/>
              </a:lnSpc>
              <a:buFont typeface="Arial" panose="020B0604020202020204" pitchFamily="34" charset="0"/>
              <a:buChar char="•"/>
            </a:pPr>
            <a:endParaRPr lang="en-US" sz="2400" dirty="0">
              <a:latin typeface="Calibri" pitchFamily="34" charset="0"/>
            </a:endParaRPr>
          </a:p>
          <a:p>
            <a:pPr lvl="1">
              <a:lnSpc>
                <a:spcPct val="90000"/>
              </a:lnSpc>
              <a:buFont typeface="Arial" panose="020B0604020202020204" pitchFamily="34" charset="0"/>
              <a:buChar char="•"/>
            </a:pPr>
            <a:r>
              <a:rPr lang="en-US" sz="2400" dirty="0">
                <a:latin typeface="Calibri" pitchFamily="34" charset="0"/>
              </a:rPr>
              <a:t>Increased results are due to greater communication and improved relations with informal groups.</a:t>
            </a:r>
            <a:endParaRPr lang="en-GB" sz="2400" dirty="0">
              <a:latin typeface="Calibri" pitchFamily="34"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225" y="286893"/>
            <a:ext cx="1646887" cy="195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1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2">
                    <a:lumMod val="75000"/>
                  </a:schemeClr>
                </a:solidFill>
                <a:latin typeface="Calibri" pitchFamily="34" charset="0"/>
              </a:rPr>
              <a:t>Maslow’s Hierarchy of Needs?</a:t>
            </a:r>
            <a:endParaRPr lang="en-GB" sz="3600" b="1" dirty="0"/>
          </a:p>
        </p:txBody>
      </p:sp>
      <p:sp>
        <p:nvSpPr>
          <p:cNvPr id="3" name="Content Placeholder 2"/>
          <p:cNvSpPr>
            <a:spLocks noGrp="1"/>
          </p:cNvSpPr>
          <p:nvPr>
            <p:ph idx="1"/>
          </p:nvPr>
        </p:nvSpPr>
        <p:spPr>
          <a:xfrm>
            <a:off x="4511824" y="1988841"/>
            <a:ext cx="5870476" cy="3912465"/>
          </a:xfrm>
        </p:spPr>
        <p:txBody>
          <a:bodyPr>
            <a:noAutofit/>
          </a:bodyPr>
          <a:lstStyle/>
          <a:p>
            <a:pPr>
              <a:buFontTx/>
              <a:buNone/>
            </a:pPr>
            <a:endParaRPr lang="en-US" sz="2200" dirty="0">
              <a:latin typeface="Calibri" pitchFamily="34" charset="0"/>
            </a:endParaRPr>
          </a:p>
          <a:p>
            <a:pPr marL="850392" lvl="1" indent="-457200">
              <a:lnSpc>
                <a:spcPct val="100000"/>
              </a:lnSpc>
            </a:pPr>
            <a:r>
              <a:rPr lang="en-US" sz="2400" dirty="0">
                <a:solidFill>
                  <a:schemeClr val="accent6">
                    <a:lumMod val="75000"/>
                  </a:schemeClr>
                </a:solidFill>
                <a:latin typeface="Calibri" pitchFamily="34" charset="0"/>
              </a:rPr>
              <a:t>Do all Humans have the same set of needs?</a:t>
            </a:r>
          </a:p>
          <a:p>
            <a:pPr marL="850392" lvl="1" indent="-457200">
              <a:lnSpc>
                <a:spcPct val="100000"/>
              </a:lnSpc>
            </a:pPr>
            <a:endParaRPr lang="en-US" sz="2400" dirty="0">
              <a:solidFill>
                <a:schemeClr val="accent6">
                  <a:lumMod val="75000"/>
                </a:schemeClr>
              </a:solidFill>
              <a:latin typeface="Calibri" pitchFamily="34" charset="0"/>
            </a:endParaRPr>
          </a:p>
          <a:p>
            <a:pPr marL="850392" lvl="1" indent="-457200">
              <a:lnSpc>
                <a:spcPct val="100000"/>
              </a:lnSpc>
            </a:pPr>
            <a:r>
              <a:rPr lang="en-US" sz="2400" dirty="0">
                <a:solidFill>
                  <a:schemeClr val="accent6">
                    <a:lumMod val="75000"/>
                  </a:schemeClr>
                </a:solidFill>
                <a:latin typeface="Calibri" pitchFamily="34" charset="0"/>
              </a:rPr>
              <a:t>Do different people have different degrees of needs?</a:t>
            </a:r>
          </a:p>
          <a:p>
            <a:pPr marL="850392" lvl="1" indent="-457200">
              <a:lnSpc>
                <a:spcPct val="100000"/>
              </a:lnSpc>
            </a:pPr>
            <a:endParaRPr lang="en-US" sz="2400" dirty="0">
              <a:solidFill>
                <a:schemeClr val="accent6">
                  <a:lumMod val="75000"/>
                </a:schemeClr>
              </a:solidFill>
              <a:latin typeface="Calibri" pitchFamily="34" charset="0"/>
            </a:endParaRPr>
          </a:p>
          <a:p>
            <a:pPr marL="850392" lvl="1" indent="-457200">
              <a:lnSpc>
                <a:spcPct val="100000"/>
              </a:lnSpc>
            </a:pPr>
            <a:r>
              <a:rPr lang="en-US" sz="2400" dirty="0">
                <a:solidFill>
                  <a:schemeClr val="accent6">
                    <a:lumMod val="75000"/>
                  </a:schemeClr>
                </a:solidFill>
                <a:latin typeface="Calibri" pitchFamily="34" charset="0"/>
              </a:rPr>
              <a:t>Can anyone’s need ever be said to be fully satisfied?</a:t>
            </a:r>
          </a:p>
          <a:p>
            <a:endParaRPr lang="en-GB" sz="2400" dirty="0">
              <a:solidFill>
                <a:schemeClr val="accent6">
                  <a:lumMod val="75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150" y="1690690"/>
            <a:ext cx="3179091" cy="375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838" y="332657"/>
            <a:ext cx="8366962" cy="1325563"/>
          </a:xfrm>
        </p:spPr>
        <p:txBody>
          <a:bodyPr>
            <a:normAutofit/>
          </a:bodyPr>
          <a:lstStyle/>
          <a:p>
            <a:r>
              <a:rPr lang="en-GB" b="1" dirty="0">
                <a:solidFill>
                  <a:schemeClr val="accent2">
                    <a:lumMod val="75000"/>
                  </a:schemeClr>
                </a:solidFill>
                <a:latin typeface="Calibri" pitchFamily="34" charset="0"/>
              </a:rPr>
              <a:t>Herzberg   </a:t>
            </a:r>
            <a:br>
              <a:rPr lang="en-GB" b="1" dirty="0">
                <a:solidFill>
                  <a:schemeClr val="accent2">
                    <a:lumMod val="75000"/>
                  </a:schemeClr>
                </a:solidFill>
                <a:latin typeface="Calibri" pitchFamily="34" charset="0"/>
              </a:rPr>
            </a:br>
            <a:r>
              <a:rPr lang="en-US" sz="2800" dirty="0">
                <a:solidFill>
                  <a:schemeClr val="accent2">
                    <a:lumMod val="75000"/>
                  </a:schemeClr>
                </a:solidFill>
                <a:latin typeface="Calibri" pitchFamily="34" charset="0"/>
              </a:rPr>
              <a:t>Two-Factor theory of job satisfaction and dissatisfaction</a:t>
            </a:r>
            <a:endParaRPr lang="en-GB" sz="2800" dirty="0">
              <a:solidFill>
                <a:schemeClr val="accent2">
                  <a:lumMod val="75000"/>
                </a:schemeClr>
              </a:solidFill>
            </a:endParaRPr>
          </a:p>
        </p:txBody>
      </p:sp>
      <p:graphicFrame>
        <p:nvGraphicFramePr>
          <p:cNvPr id="4" name="Group 35"/>
          <p:cNvGraphicFramePr>
            <a:graphicFrameLocks/>
          </p:cNvGraphicFramePr>
          <p:nvPr/>
        </p:nvGraphicFramePr>
        <p:xfrm>
          <a:off x="1843838" y="1906008"/>
          <a:ext cx="8366962" cy="4355376"/>
        </p:xfrm>
        <a:graphic>
          <a:graphicData uri="http://schemas.openxmlformats.org/drawingml/2006/table">
            <a:tbl>
              <a:tblPr/>
              <a:tblGrid>
                <a:gridCol w="4183481">
                  <a:extLst>
                    <a:ext uri="{9D8B030D-6E8A-4147-A177-3AD203B41FA5}">
                      <a16:colId xmlns:a16="http://schemas.microsoft.com/office/drawing/2014/main" val="20000"/>
                    </a:ext>
                  </a:extLst>
                </a:gridCol>
                <a:gridCol w="4183481">
                  <a:extLst>
                    <a:ext uri="{9D8B030D-6E8A-4147-A177-3AD203B41FA5}">
                      <a16:colId xmlns:a16="http://schemas.microsoft.com/office/drawing/2014/main" val="20001"/>
                    </a:ext>
                  </a:extLst>
                </a:gridCol>
              </a:tblGrid>
              <a:tr h="725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Arial" charset="0"/>
                        </a:rPr>
                        <a:t>Motivators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Arial" charset="0"/>
                        </a:rPr>
                        <a:t>Hygiene / maintenance factors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6">
                              <a:lumMod val="75000"/>
                            </a:schemeClr>
                          </a:solidFill>
                          <a:effectLst/>
                          <a:latin typeface="+mn-lt"/>
                          <a:cs typeface="Arial" charset="0"/>
                        </a:rPr>
                        <a:t>Sense of Achievement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lumMod val="75000"/>
                            </a:schemeClr>
                          </a:solidFill>
                          <a:effectLst/>
                          <a:latin typeface="+mn-lt"/>
                          <a:cs typeface="Arial" charset="0"/>
                        </a:rPr>
                        <a:t>Working Conditions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5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6">
                              <a:lumMod val="75000"/>
                            </a:schemeClr>
                          </a:solidFill>
                          <a:effectLst/>
                          <a:latin typeface="+mn-lt"/>
                          <a:cs typeface="Arial" charset="0"/>
                        </a:rPr>
                        <a:t>Recognition for effort &amp; achievement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lumMod val="75000"/>
                            </a:schemeClr>
                          </a:solidFill>
                          <a:effectLst/>
                          <a:latin typeface="+mn-lt"/>
                          <a:cs typeface="Arial" charset="0"/>
                        </a:rPr>
                        <a:t>Supervision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6">
                              <a:lumMod val="75000"/>
                            </a:schemeClr>
                          </a:solidFill>
                          <a:effectLst/>
                          <a:latin typeface="+mn-lt"/>
                          <a:cs typeface="Arial" charset="0"/>
                        </a:rPr>
                        <a:t>Nature of the work itself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lumMod val="75000"/>
                            </a:schemeClr>
                          </a:solidFill>
                          <a:effectLst/>
                          <a:latin typeface="+mn-lt"/>
                          <a:cs typeface="Arial" charset="0"/>
                        </a:rPr>
                        <a:t>Pay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5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6">
                              <a:lumMod val="75000"/>
                            </a:schemeClr>
                          </a:solidFill>
                          <a:effectLst/>
                          <a:latin typeface="+mn-lt"/>
                          <a:cs typeface="Arial" charset="0"/>
                        </a:rPr>
                        <a:t>Responsibility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lumMod val="75000"/>
                            </a:schemeClr>
                          </a:solidFill>
                          <a:effectLst/>
                          <a:latin typeface="+mn-lt"/>
                          <a:cs typeface="Arial" charset="0"/>
                        </a:rPr>
                        <a:t>Interpersonal relations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58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6">
                              <a:lumMod val="75000"/>
                            </a:schemeClr>
                          </a:solidFill>
                          <a:effectLst/>
                          <a:latin typeface="+mn-lt"/>
                          <a:cs typeface="Arial" charset="0"/>
                        </a:rPr>
                        <a:t>Promotion &amp; improvement opportunities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lumMod val="75000"/>
                            </a:schemeClr>
                          </a:solidFill>
                          <a:effectLst/>
                          <a:latin typeface="+mn-lt"/>
                          <a:cs typeface="Arial" charset="0"/>
                        </a:rPr>
                        <a:t>Company policy and Admin, inc paperwork, rules, red tape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erzberg-statistik"/>
          <p:cNvPicPr>
            <a:picLocks noGrp="1" noChangeAspect="1" noChangeArrowheads="1"/>
          </p:cNvPicPr>
          <p:nvPr>
            <p:ph idx="1"/>
          </p:nvPr>
        </p:nvPicPr>
        <p:blipFill>
          <a:blip r:embed="rId3" cstate="print"/>
          <a:stretch>
            <a:fillRect/>
          </a:stretch>
        </p:blipFill>
        <p:spPr bwMode="auto">
          <a:xfrm>
            <a:off x="1703513" y="116633"/>
            <a:ext cx="8831271" cy="66234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357166"/>
            <a:ext cx="8229600" cy="1143000"/>
          </a:xfrm>
        </p:spPr>
        <p:txBody>
          <a:bodyPr>
            <a:normAutofit/>
          </a:bodyPr>
          <a:lstStyle/>
          <a:p>
            <a:r>
              <a:rPr lang="en-GB" sz="4400" b="1" dirty="0">
                <a:solidFill>
                  <a:schemeClr val="accent6">
                    <a:lumMod val="75000"/>
                  </a:schemeClr>
                </a:solidFill>
                <a:latin typeface="+mn-lt"/>
              </a:rPr>
              <a:t>Herzberg &amp; Maslow</a:t>
            </a:r>
          </a:p>
        </p:txBody>
      </p:sp>
      <p:sp>
        <p:nvSpPr>
          <p:cNvPr id="3" name="Content Placeholder 2"/>
          <p:cNvSpPr>
            <a:spLocks noGrp="1"/>
          </p:cNvSpPr>
          <p:nvPr>
            <p:ph idx="1"/>
          </p:nvPr>
        </p:nvSpPr>
        <p:spPr>
          <a:xfrm>
            <a:off x="2024034" y="1178695"/>
            <a:ext cx="5286412" cy="642942"/>
          </a:xfrm>
        </p:spPr>
        <p:txBody>
          <a:bodyPr/>
          <a:lstStyle/>
          <a:p>
            <a:pPr>
              <a:buNone/>
            </a:pPr>
            <a:r>
              <a:rPr lang="en-US" sz="2000" dirty="0">
                <a:latin typeface="Calibri" pitchFamily="34" charset="0"/>
              </a:rPr>
              <a:t>There are close links between the two theories</a:t>
            </a:r>
          </a:p>
          <a:p>
            <a:endParaRPr lang="en-GB" dirty="0"/>
          </a:p>
        </p:txBody>
      </p:sp>
      <p:sp>
        <p:nvSpPr>
          <p:cNvPr id="10" name="Rectangle 19"/>
          <p:cNvSpPr>
            <a:spLocks noChangeArrowheads="1"/>
          </p:cNvSpPr>
          <p:nvPr/>
        </p:nvSpPr>
        <p:spPr bwMode="auto">
          <a:xfrm>
            <a:off x="6672064" y="1772816"/>
            <a:ext cx="3168650" cy="208915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en-US" b="1" dirty="0">
                <a:solidFill>
                  <a:schemeClr val="accent2">
                    <a:lumMod val="75000"/>
                  </a:schemeClr>
                </a:solidFill>
              </a:rPr>
              <a:t>Motivators</a:t>
            </a:r>
          </a:p>
          <a:p>
            <a:pPr algn="ctr"/>
            <a:r>
              <a:rPr lang="en-US" dirty="0"/>
              <a:t>Achievement</a:t>
            </a:r>
          </a:p>
          <a:p>
            <a:pPr algn="ctr"/>
            <a:r>
              <a:rPr lang="en-US" dirty="0"/>
              <a:t>Recognition</a:t>
            </a:r>
          </a:p>
          <a:p>
            <a:pPr algn="ctr"/>
            <a:r>
              <a:rPr lang="en-US" dirty="0"/>
              <a:t>Work itself</a:t>
            </a:r>
          </a:p>
          <a:p>
            <a:pPr algn="ctr"/>
            <a:r>
              <a:rPr lang="en-US" dirty="0"/>
              <a:t>Responsibility</a:t>
            </a:r>
          </a:p>
          <a:p>
            <a:pPr algn="ctr"/>
            <a:r>
              <a:rPr lang="en-US" dirty="0"/>
              <a:t>Advancement</a:t>
            </a:r>
          </a:p>
          <a:p>
            <a:pPr algn="ctr"/>
            <a:r>
              <a:rPr lang="en-US" dirty="0"/>
              <a:t>Personal Growth</a:t>
            </a:r>
          </a:p>
        </p:txBody>
      </p:sp>
      <p:sp>
        <p:nvSpPr>
          <p:cNvPr id="11" name="Rectangle 20"/>
          <p:cNvSpPr>
            <a:spLocks noChangeArrowheads="1"/>
          </p:cNvSpPr>
          <p:nvPr/>
        </p:nvSpPr>
        <p:spPr bwMode="auto">
          <a:xfrm>
            <a:off x="6672064" y="4077867"/>
            <a:ext cx="3097212" cy="2376487"/>
          </a:xfrm>
          <a:prstGeom prst="rect">
            <a:avLst/>
          </a:prstGeom>
          <a:noFill/>
          <a:ln w="9525">
            <a:solidFill>
              <a:schemeClr val="tx1"/>
            </a:solidFill>
            <a:miter lim="800000"/>
            <a:headEnd/>
            <a:tailEnd/>
          </a:ln>
          <a:effectLst/>
        </p:spPr>
        <p:txBody>
          <a:bodyPr wrap="none" anchor="ctr"/>
          <a:lstStyle/>
          <a:p>
            <a:pPr algn="ctr"/>
            <a:r>
              <a:rPr lang="en-US" b="1" dirty="0">
                <a:solidFill>
                  <a:schemeClr val="accent2">
                    <a:lumMod val="75000"/>
                  </a:schemeClr>
                </a:solidFill>
              </a:rPr>
              <a:t>Hygiene factors</a:t>
            </a:r>
          </a:p>
          <a:p>
            <a:pPr algn="ctr"/>
            <a:r>
              <a:rPr lang="en-US" dirty="0"/>
              <a:t>Supervision</a:t>
            </a:r>
          </a:p>
          <a:p>
            <a:pPr algn="ctr"/>
            <a:r>
              <a:rPr lang="en-US" dirty="0"/>
              <a:t>Working Conditions</a:t>
            </a:r>
          </a:p>
          <a:p>
            <a:pPr algn="ctr"/>
            <a:r>
              <a:rPr lang="en-US" dirty="0"/>
              <a:t>Relationship with peers</a:t>
            </a:r>
          </a:p>
          <a:p>
            <a:pPr algn="ctr"/>
            <a:r>
              <a:rPr lang="en-US" dirty="0"/>
              <a:t>Pay</a:t>
            </a:r>
          </a:p>
          <a:p>
            <a:pPr algn="ctr"/>
            <a:r>
              <a:rPr lang="en-US" dirty="0"/>
              <a:t>Security</a:t>
            </a:r>
          </a:p>
          <a:p>
            <a:pPr algn="ctr"/>
            <a:r>
              <a:rPr lang="en-US" dirty="0"/>
              <a:t>Company Policy</a:t>
            </a:r>
          </a:p>
          <a:p>
            <a:pPr algn="ctr"/>
            <a:endParaRPr lang="en-US" sz="2000"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585" y="1857364"/>
            <a:ext cx="396110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7EB0-DD0A-43C0-99FE-081283DF7628}"/>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C024C67B-1597-4476-8D1E-074B05D795A6}"/>
              </a:ext>
            </a:extLst>
          </p:cNvPr>
          <p:cNvSpPr>
            <a:spLocks noGrp="1"/>
          </p:cNvSpPr>
          <p:nvPr>
            <p:ph idx="1"/>
          </p:nvPr>
        </p:nvSpPr>
        <p:spPr>
          <a:xfrm>
            <a:off x="737419" y="2400301"/>
            <a:ext cx="10825315" cy="3530600"/>
          </a:xfrm>
        </p:spPr>
        <p:txBody>
          <a:bodyPr>
            <a:normAutofit/>
          </a:bodyPr>
          <a:lstStyle/>
          <a:p>
            <a:r>
              <a:rPr lang="en-GB" sz="2400" dirty="0"/>
              <a:t>Using the lesson slides and the exam board notes, and the videos linked in the workbook to  complete pages ? - ? of the motivation theory workbook, focusing on:</a:t>
            </a:r>
          </a:p>
          <a:p>
            <a:pPr lvl="1"/>
            <a:r>
              <a:rPr lang="en-GB" sz="2000" dirty="0"/>
              <a:t>Taylor</a:t>
            </a:r>
          </a:p>
          <a:p>
            <a:pPr lvl="1"/>
            <a:r>
              <a:rPr lang="en-GB" sz="2000" dirty="0"/>
              <a:t>Mayo</a:t>
            </a:r>
          </a:p>
          <a:p>
            <a:pPr lvl="1"/>
            <a:r>
              <a:rPr lang="en-GB" sz="2000" dirty="0"/>
              <a:t>Maslow</a:t>
            </a:r>
          </a:p>
          <a:p>
            <a:pPr lvl="1"/>
            <a:r>
              <a:rPr lang="en-GB" sz="2000" dirty="0"/>
              <a:t>Herzberg</a:t>
            </a:r>
          </a:p>
        </p:txBody>
      </p:sp>
    </p:spTree>
    <p:extLst>
      <p:ext uri="{BB962C8B-B14F-4D97-AF65-F5344CB8AC3E}">
        <p14:creationId xmlns:p14="http://schemas.microsoft.com/office/powerpoint/2010/main" val="420040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6">
                    <a:lumMod val="75000"/>
                  </a:schemeClr>
                </a:solidFill>
                <a:latin typeface="+mn-lt"/>
              </a:rPr>
              <a:t>VROOM  (Expectancy theory)</a:t>
            </a:r>
          </a:p>
        </p:txBody>
      </p:sp>
      <p:sp>
        <p:nvSpPr>
          <p:cNvPr id="2050" name="AutoShape 2" descr="Image result for vroom expectancy theory"/>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Image result for vroom expectancy theory"/>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4" name="Picture 6" descr="https://le-group-3.wikispaces.com/file/view/fwk-collins-fig07_007.jpg/475878496/664x272/fwk-collins-fig07_007.jpg">
            <a:hlinkClick r:id="rId3"/>
          </p:cNvPr>
          <p:cNvPicPr>
            <a:picLocks noChangeAspect="1" noChangeArrowheads="1"/>
          </p:cNvPicPr>
          <p:nvPr/>
        </p:nvPicPr>
        <p:blipFill>
          <a:blip r:embed="rId4" cstate="print"/>
          <a:srcRect/>
          <a:stretch>
            <a:fillRect/>
          </a:stretch>
        </p:blipFill>
        <p:spPr bwMode="auto">
          <a:xfrm>
            <a:off x="1660019" y="1772816"/>
            <a:ext cx="8613428" cy="3528392"/>
          </a:xfrm>
          <a:prstGeom prst="rect">
            <a:avLst/>
          </a:prstGeom>
          <a:noFill/>
        </p:spPr>
      </p:pic>
    </p:spTree>
    <p:extLst>
      <p:ext uri="{BB962C8B-B14F-4D97-AF65-F5344CB8AC3E}">
        <p14:creationId xmlns:p14="http://schemas.microsoft.com/office/powerpoint/2010/main" val="84277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645198"/>
            <a:ext cx="8229600" cy="911594"/>
          </a:xfrm>
        </p:spPr>
        <p:txBody>
          <a:bodyPr>
            <a:normAutofit fontScale="90000"/>
          </a:bodyPr>
          <a:lstStyle/>
          <a:p>
            <a:r>
              <a:rPr lang="en-GB" sz="4000" b="1" dirty="0">
                <a:solidFill>
                  <a:schemeClr val="accent6">
                    <a:lumMod val="75000"/>
                  </a:schemeClr>
                </a:solidFill>
                <a:latin typeface="+mn-lt"/>
              </a:rPr>
              <a:t>VROOM  (Expectancy theory) </a:t>
            </a:r>
            <a:br>
              <a:rPr lang="en-GB" sz="4000" b="1" dirty="0">
                <a:solidFill>
                  <a:schemeClr val="accent6">
                    <a:lumMod val="75000"/>
                  </a:schemeClr>
                </a:solidFill>
                <a:latin typeface="+mn-lt"/>
              </a:rPr>
            </a:br>
            <a:r>
              <a:rPr lang="en-GB" sz="4000" b="1" dirty="0">
                <a:solidFill>
                  <a:schemeClr val="tx1">
                    <a:lumMod val="65000"/>
                    <a:lumOff val="35000"/>
                  </a:schemeClr>
                </a:solidFill>
                <a:latin typeface="+mn-lt"/>
              </a:rPr>
              <a:t>3 components</a:t>
            </a:r>
            <a:endParaRPr lang="en-GB" sz="4000" dirty="0">
              <a:solidFill>
                <a:schemeClr val="tx1">
                  <a:lumMod val="65000"/>
                  <a:lumOff val="35000"/>
                </a:schemeClr>
              </a:solidFill>
              <a:latin typeface="+mn-lt"/>
            </a:endParaRPr>
          </a:p>
        </p:txBody>
      </p:sp>
      <p:sp>
        <p:nvSpPr>
          <p:cNvPr id="13" name="Content Placeholder 2"/>
          <p:cNvSpPr txBox="1">
            <a:spLocks/>
          </p:cNvSpPr>
          <p:nvPr/>
        </p:nvSpPr>
        <p:spPr>
          <a:xfrm>
            <a:off x="2101160" y="2132856"/>
            <a:ext cx="8027288" cy="237626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000" dirty="0">
              <a:latin typeface="Calibri" panose="020F0502020204030204" pitchFamily="34" charset="0"/>
            </a:endParaRPr>
          </a:p>
          <a:p>
            <a:pPr marL="109728" indent="0">
              <a:buNone/>
            </a:pPr>
            <a:r>
              <a:rPr lang="en-GB" sz="3200" b="1" dirty="0">
                <a:latin typeface="Calibri" panose="020F0502020204030204" pitchFamily="34" charset="0"/>
              </a:rPr>
              <a:t>Expectancy</a:t>
            </a:r>
            <a:r>
              <a:rPr lang="en-GB" sz="3200" dirty="0">
                <a:latin typeface="Calibri" panose="020F0502020204030204" pitchFamily="34" charset="0"/>
              </a:rPr>
              <a:t>:  Effort → Performance</a:t>
            </a:r>
            <a:br>
              <a:rPr lang="en-GB" sz="3200" dirty="0">
                <a:latin typeface="Calibri" panose="020F0502020204030204" pitchFamily="34" charset="0"/>
              </a:rPr>
            </a:br>
            <a:r>
              <a:rPr lang="en-GB" sz="3200" b="1" dirty="0">
                <a:latin typeface="Calibri" panose="020F0502020204030204" pitchFamily="34" charset="0"/>
              </a:rPr>
              <a:t>Instrumentality</a:t>
            </a:r>
            <a:r>
              <a:rPr lang="en-GB" sz="3200" dirty="0">
                <a:latin typeface="Calibri" panose="020F0502020204030204" pitchFamily="34" charset="0"/>
              </a:rPr>
              <a:t>:  Performance → Outcome </a:t>
            </a:r>
            <a:br>
              <a:rPr lang="en-GB" sz="3200" dirty="0">
                <a:latin typeface="Calibri" panose="020F0502020204030204" pitchFamily="34" charset="0"/>
              </a:rPr>
            </a:br>
            <a:r>
              <a:rPr lang="en-GB" sz="3200" b="1" dirty="0">
                <a:latin typeface="Calibri" panose="020F0502020204030204" pitchFamily="34" charset="0"/>
              </a:rPr>
              <a:t>Valence</a:t>
            </a:r>
            <a:r>
              <a:rPr lang="en-GB" sz="3200" dirty="0">
                <a:latin typeface="Calibri" panose="020F0502020204030204" pitchFamily="34" charset="0"/>
              </a:rPr>
              <a:t>:  Outcome → Reward</a:t>
            </a:r>
          </a:p>
          <a:p>
            <a:pPr fontAlgn="auto"/>
            <a:endParaRPr lang="en-GB" dirty="0"/>
          </a:p>
        </p:txBody>
      </p:sp>
    </p:spTree>
    <p:extLst>
      <p:ext uri="{BB962C8B-B14F-4D97-AF65-F5344CB8AC3E}">
        <p14:creationId xmlns:p14="http://schemas.microsoft.com/office/powerpoint/2010/main" val="131053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4294967295"/>
          </p:nvPr>
        </p:nvSpPr>
        <p:spPr>
          <a:xfrm>
            <a:off x="626750" y="311865"/>
            <a:ext cx="10856912" cy="5865813"/>
          </a:xfrm>
        </p:spPr>
        <p:txBody>
          <a:bodyPr/>
          <a:lstStyle/>
          <a:p>
            <a:pPr algn="ctr" eaLnBrk="1" hangingPunct="1">
              <a:buFont typeface="Wingdings 2" panose="05020102010507070707" pitchFamily="18" charset="2"/>
              <a:buNone/>
            </a:pPr>
            <a:r>
              <a:rPr lang="en-GB" altLang="en-US" sz="4800" dirty="0">
                <a:latin typeface="Century Gothic" panose="020B0502020202020204" pitchFamily="34" charset="0"/>
              </a:rPr>
              <a:t>What is motivation?</a:t>
            </a:r>
            <a:endParaRPr lang="en-GB" altLang="en-US" sz="6600" u="sng" dirty="0">
              <a:latin typeface="Century Gothic" panose="020B0502020202020204" pitchFamily="34" charset="0"/>
            </a:endParaRPr>
          </a:p>
          <a:p>
            <a:pPr algn="ctr" eaLnBrk="1" hangingPunct="1">
              <a:buFont typeface="Wingdings 2" panose="05020102010507070707" pitchFamily="18" charset="2"/>
              <a:buNone/>
            </a:pPr>
            <a:r>
              <a:rPr lang="en-GB" altLang="en-US" sz="4000" dirty="0">
                <a:latin typeface="Century Gothic" panose="020B0502020202020204" pitchFamily="34" charset="0"/>
              </a:rPr>
              <a:t> </a:t>
            </a:r>
          </a:p>
          <a:p>
            <a:pPr algn="ctr" eaLnBrk="1" hangingPunct="1">
              <a:buFont typeface="Wingdings 2" panose="05020102010507070707" pitchFamily="18" charset="2"/>
              <a:buNone/>
            </a:pPr>
            <a:r>
              <a:rPr lang="en-GB" altLang="en-US" sz="4000" i="1" dirty="0">
                <a:latin typeface="Century Gothic" panose="020B0502020202020204" pitchFamily="34" charset="0"/>
              </a:rPr>
              <a:t>the general desire or willingness of someone to do something</a:t>
            </a:r>
          </a:p>
          <a:p>
            <a:pPr algn="ctr">
              <a:buNone/>
            </a:pPr>
            <a:r>
              <a:rPr lang="en-GB" altLang="en-US" sz="4000" i="1" dirty="0">
                <a:latin typeface="Century Gothic" panose="020B0502020202020204" pitchFamily="34" charset="0"/>
              </a:rPr>
              <a:t>the cause of peoples actions - </a:t>
            </a:r>
            <a:r>
              <a:rPr lang="en-GB" sz="4000" dirty="0">
                <a:latin typeface="Century Gothic" panose="020B0502020202020204" pitchFamily="34" charset="0"/>
              </a:rPr>
              <a:t>why people behave as they do</a:t>
            </a:r>
          </a:p>
          <a:p>
            <a:pPr algn="ctr" eaLnBrk="1" hangingPunct="1">
              <a:buFont typeface="Wingdings 2" panose="05020102010507070707" pitchFamily="18" charset="2"/>
              <a:buNone/>
            </a:pPr>
            <a:endParaRPr lang="en-GB" altLang="en-US" sz="4000" i="1" dirty="0">
              <a:latin typeface="Century Gothic" panose="020B0502020202020204" pitchFamily="34" charset="0"/>
            </a:endParaRPr>
          </a:p>
          <a:p>
            <a:pPr eaLnBrk="1" hangingPunct="1">
              <a:buFont typeface="Arial" panose="020B0604020202020204" pitchFamily="34" charset="0"/>
              <a:buNone/>
            </a:pPr>
            <a:endParaRPr lang="en-GB" altLang="en-US" sz="4800" dirty="0"/>
          </a:p>
        </p:txBody>
      </p:sp>
      <p:pic>
        <p:nvPicPr>
          <p:cNvPr id="5123" name="Picture 2" descr="https://encrypted-tbn1.gstatic.com/images?q=tbn:ANd9GcTG9F1llHpwHgi__mDZuW3_UCzp8rQHyTEkvZJy9zJWsolzGMza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4143376"/>
            <a:ext cx="7015162"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99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fade">
                                      <p:cBhvr>
                                        <p:cTn id="7" dur="500"/>
                                        <p:tgtEl>
                                          <p:spTgt spid="51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xEl>
                                              <p:pRg st="2" end="2"/>
                                            </p:txEl>
                                          </p:spTgt>
                                        </p:tgtEl>
                                        <p:attrNameLst>
                                          <p:attrName>style.visibility</p:attrName>
                                        </p:attrNameLst>
                                      </p:cBhvr>
                                      <p:to>
                                        <p:strVal val="visible"/>
                                      </p:to>
                                    </p:set>
                                    <p:animEffect transition="in" filter="fade">
                                      <p:cBhvr>
                                        <p:cTn id="12" dur="500"/>
                                        <p:tgtEl>
                                          <p:spTgt spid="512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xEl>
                                              <p:pRg st="3" end="3"/>
                                            </p:txEl>
                                          </p:spTgt>
                                        </p:tgtEl>
                                        <p:attrNameLst>
                                          <p:attrName>style.visibility</p:attrName>
                                        </p:attrNameLst>
                                      </p:cBhvr>
                                      <p:to>
                                        <p:strVal val="visible"/>
                                      </p:to>
                                    </p:set>
                                    <p:animEffect transition="in" filter="fade">
                                      <p:cBhvr>
                                        <p:cTn id="15" dur="500"/>
                                        <p:tgtEl>
                                          <p:spTgt spid="5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357166"/>
            <a:ext cx="8229600" cy="911594"/>
          </a:xfrm>
        </p:spPr>
        <p:txBody>
          <a:bodyPr>
            <a:normAutofit/>
          </a:bodyPr>
          <a:lstStyle/>
          <a:p>
            <a:r>
              <a:rPr lang="en-GB" sz="4000" b="1" dirty="0">
                <a:solidFill>
                  <a:schemeClr val="accent6">
                    <a:lumMod val="75000"/>
                  </a:schemeClr>
                </a:solidFill>
                <a:latin typeface="+mn-lt"/>
              </a:rPr>
              <a:t>Vroom</a:t>
            </a:r>
          </a:p>
        </p:txBody>
      </p:sp>
      <p:sp>
        <p:nvSpPr>
          <p:cNvPr id="13" name="Content Placeholder 2"/>
          <p:cNvSpPr txBox="1">
            <a:spLocks/>
          </p:cNvSpPr>
          <p:nvPr/>
        </p:nvSpPr>
        <p:spPr>
          <a:xfrm>
            <a:off x="874142" y="1484784"/>
            <a:ext cx="10852031" cy="4248472"/>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GB" sz="2600" b="1" dirty="0">
                <a:latin typeface="Calibri" panose="020F0502020204030204" pitchFamily="34" charset="0"/>
              </a:rPr>
              <a:t>Valence</a:t>
            </a:r>
            <a:r>
              <a:rPr lang="en-GB" sz="2600" dirty="0">
                <a:latin typeface="Calibri" panose="020F0502020204030204" pitchFamily="34" charset="0"/>
              </a:rPr>
              <a:t> is </a:t>
            </a:r>
            <a:r>
              <a:rPr lang="en-GB" sz="2600" dirty="0">
                <a:solidFill>
                  <a:srgbClr val="C00000"/>
                </a:solidFill>
                <a:latin typeface="Calibri" panose="020F0502020204030204" pitchFamily="34" charset="0"/>
              </a:rPr>
              <a:t>behavioural</a:t>
            </a:r>
            <a:r>
              <a:rPr lang="en-GB" sz="2600" dirty="0">
                <a:latin typeface="Calibri" panose="020F0502020204030204" pitchFamily="34" charset="0"/>
              </a:rPr>
              <a:t>; the decision is measured on the </a:t>
            </a:r>
            <a:r>
              <a:rPr lang="en-GB" sz="2600" b="1" dirty="0">
                <a:latin typeface="Calibri" panose="020F0502020204030204" pitchFamily="34" charset="0"/>
              </a:rPr>
              <a:t>value</a:t>
            </a:r>
            <a:r>
              <a:rPr lang="en-GB" sz="2600" dirty="0">
                <a:latin typeface="Calibri" panose="020F0502020204030204" pitchFamily="34" charset="0"/>
              </a:rPr>
              <a:t> of the reward</a:t>
            </a:r>
          </a:p>
          <a:p>
            <a:pPr marL="109728" indent="0">
              <a:buNone/>
            </a:pPr>
            <a:endParaRPr lang="en-GB" sz="2600" dirty="0">
              <a:latin typeface="Calibri" panose="020F0502020204030204" pitchFamily="34" charset="0"/>
            </a:endParaRPr>
          </a:p>
          <a:p>
            <a:pPr marL="109728" indent="0">
              <a:buNone/>
            </a:pPr>
            <a:r>
              <a:rPr lang="en-GB" sz="2600" b="1" dirty="0">
                <a:latin typeface="Calibri" panose="020F0502020204030204" pitchFamily="34" charset="0"/>
              </a:rPr>
              <a:t>Expectancy</a:t>
            </a:r>
            <a:r>
              <a:rPr lang="en-GB" sz="2600" dirty="0">
                <a:latin typeface="Calibri" panose="020F0502020204030204" pitchFamily="34" charset="0"/>
              </a:rPr>
              <a:t> and </a:t>
            </a:r>
            <a:r>
              <a:rPr lang="en-GB" sz="2600" b="1" dirty="0">
                <a:latin typeface="Calibri" panose="020F0502020204030204" pitchFamily="34" charset="0"/>
              </a:rPr>
              <a:t>instrumentality</a:t>
            </a:r>
            <a:r>
              <a:rPr lang="en-GB" sz="2600" dirty="0">
                <a:latin typeface="Calibri" panose="020F0502020204030204" pitchFamily="34" charset="0"/>
              </a:rPr>
              <a:t> are </a:t>
            </a:r>
            <a:r>
              <a:rPr lang="en-GB" sz="2600" dirty="0">
                <a:solidFill>
                  <a:srgbClr val="C00000"/>
                </a:solidFill>
                <a:latin typeface="Calibri" panose="020F0502020204030204" pitchFamily="34" charset="0"/>
              </a:rPr>
              <a:t>attitudes</a:t>
            </a:r>
            <a:r>
              <a:rPr lang="en-GB" sz="2600" dirty="0">
                <a:latin typeface="Calibri" panose="020F0502020204030204" pitchFamily="34" charset="0"/>
              </a:rPr>
              <a:t>, whereas </a:t>
            </a:r>
            <a:r>
              <a:rPr lang="en-GB" sz="2600" b="1" dirty="0">
                <a:latin typeface="Calibri" panose="020F0502020204030204" pitchFamily="34" charset="0"/>
              </a:rPr>
              <a:t>valence</a:t>
            </a:r>
            <a:r>
              <a:rPr lang="en-GB" sz="2600" dirty="0">
                <a:latin typeface="Calibri" panose="020F0502020204030204" pitchFamily="34" charset="0"/>
              </a:rPr>
              <a:t> is rooted in an individual’s value system.</a:t>
            </a:r>
          </a:p>
          <a:p>
            <a:pPr marL="109728" indent="0">
              <a:buNone/>
            </a:pPr>
            <a:endParaRPr lang="en-GB" sz="2600" dirty="0">
              <a:latin typeface="Calibri" panose="020F0502020204030204" pitchFamily="34" charset="0"/>
            </a:endParaRPr>
          </a:p>
          <a:p>
            <a:r>
              <a:rPr lang="en-GB" sz="2600" dirty="0">
                <a:latin typeface="Calibri" panose="020F0502020204030204" pitchFamily="34" charset="0"/>
              </a:rPr>
              <a:t>Examples of valued outcomes in the workplace include, </a:t>
            </a:r>
          </a:p>
          <a:p>
            <a:r>
              <a:rPr lang="en-GB" sz="2600" dirty="0">
                <a:latin typeface="Calibri" panose="020F0502020204030204" pitchFamily="34" charset="0"/>
              </a:rPr>
              <a:t>pay increases and bonuses, </a:t>
            </a:r>
          </a:p>
          <a:p>
            <a:r>
              <a:rPr lang="en-GB" sz="2600" dirty="0">
                <a:latin typeface="Calibri" panose="020F0502020204030204" pitchFamily="34" charset="0"/>
              </a:rPr>
              <a:t>promotions, </a:t>
            </a:r>
          </a:p>
          <a:p>
            <a:r>
              <a:rPr lang="en-GB" sz="2600" dirty="0">
                <a:latin typeface="Calibri" panose="020F0502020204030204" pitchFamily="34" charset="0"/>
              </a:rPr>
              <a:t>time off, </a:t>
            </a:r>
          </a:p>
          <a:p>
            <a:r>
              <a:rPr lang="en-GB" sz="2600" dirty="0">
                <a:latin typeface="Calibri" panose="020F0502020204030204" pitchFamily="34" charset="0"/>
              </a:rPr>
              <a:t>new assignments, </a:t>
            </a:r>
          </a:p>
          <a:p>
            <a:r>
              <a:rPr lang="en-GB" sz="2600" dirty="0">
                <a:latin typeface="Calibri" panose="020F0502020204030204" pitchFamily="34" charset="0"/>
              </a:rPr>
              <a:t>recognition, etc. </a:t>
            </a:r>
          </a:p>
          <a:p>
            <a:endParaRPr lang="en-GB" sz="2600" dirty="0">
              <a:latin typeface="Calibri" panose="020F0502020204030204" pitchFamily="34" charset="0"/>
            </a:endParaRPr>
          </a:p>
          <a:p>
            <a:pPr marL="109728" indent="0">
              <a:buNone/>
            </a:pPr>
            <a:r>
              <a:rPr lang="en-GB" sz="2600" b="1" dirty="0">
                <a:solidFill>
                  <a:srgbClr val="C00000"/>
                </a:solidFill>
                <a:latin typeface="Calibri" panose="020F0502020204030204" pitchFamily="34" charset="0"/>
              </a:rPr>
              <a:t>If management can effectively determine what their employee values, this will allow the manager to motivate employees in order to get the highest result and effectiveness out of the workplace.</a:t>
            </a:r>
          </a:p>
          <a:p>
            <a:endParaRPr lang="en-GB" sz="2400" dirty="0"/>
          </a:p>
          <a:p>
            <a:pPr marL="109728" indent="0">
              <a:buNone/>
            </a:pPr>
            <a:endParaRPr lang="en-GB" sz="2000" dirty="0">
              <a:latin typeface="Calibri" panose="020F0502020204030204" pitchFamily="34" charset="0"/>
            </a:endParaRPr>
          </a:p>
          <a:p>
            <a:pPr marL="109728" indent="0">
              <a:buNone/>
            </a:pPr>
            <a:endParaRPr lang="en-GB" sz="2000" dirty="0">
              <a:latin typeface="Calibri" panose="020F0502020204030204" pitchFamily="34" charset="0"/>
            </a:endParaRPr>
          </a:p>
          <a:p>
            <a:pPr fontAlgn="auto"/>
            <a:endParaRPr lang="en-GB" dirty="0"/>
          </a:p>
        </p:txBody>
      </p:sp>
    </p:spTree>
    <p:extLst>
      <p:ext uri="{BB962C8B-B14F-4D97-AF65-F5344CB8AC3E}">
        <p14:creationId xmlns:p14="http://schemas.microsoft.com/office/powerpoint/2010/main" val="2052907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accent6">
                    <a:lumMod val="75000"/>
                  </a:schemeClr>
                </a:solidFill>
                <a:latin typeface="+mn-lt"/>
              </a:rPr>
              <a:t>PORTER AND LAWLER</a:t>
            </a:r>
          </a:p>
        </p:txBody>
      </p:sp>
      <p:pic>
        <p:nvPicPr>
          <p:cNvPr id="1026" name="Picture 2" descr="http://www.bearweb.dk/Survey/Images/Porter-Lawler.png">
            <a:hlinkClick r:id="rId3"/>
          </p:cNvPr>
          <p:cNvPicPr>
            <a:picLocks noChangeAspect="1" noChangeArrowheads="1"/>
          </p:cNvPicPr>
          <p:nvPr/>
        </p:nvPicPr>
        <p:blipFill>
          <a:blip r:embed="rId4" cstate="print"/>
          <a:srcRect/>
          <a:stretch>
            <a:fillRect/>
          </a:stretch>
        </p:blipFill>
        <p:spPr bwMode="auto">
          <a:xfrm>
            <a:off x="1798259" y="1719967"/>
            <a:ext cx="8862597" cy="4611054"/>
          </a:xfrm>
          <a:prstGeom prst="rect">
            <a:avLst/>
          </a:prstGeom>
          <a:noFill/>
        </p:spPr>
      </p:pic>
    </p:spTree>
    <p:extLst>
      <p:ext uri="{BB962C8B-B14F-4D97-AF65-F5344CB8AC3E}">
        <p14:creationId xmlns:p14="http://schemas.microsoft.com/office/powerpoint/2010/main" val="26997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accent6">
                    <a:lumMod val="75000"/>
                  </a:schemeClr>
                </a:solidFill>
                <a:latin typeface="+mn-lt"/>
              </a:rPr>
              <a:t>PORTER AND LAWLER</a:t>
            </a:r>
          </a:p>
        </p:txBody>
      </p:sp>
      <p:sp>
        <p:nvSpPr>
          <p:cNvPr id="3" name="Rectangle 2"/>
          <p:cNvSpPr/>
          <p:nvPr/>
        </p:nvSpPr>
        <p:spPr>
          <a:xfrm>
            <a:off x="2152650" y="1556793"/>
            <a:ext cx="8263830" cy="4896544"/>
          </a:xfrm>
          <a:prstGeom prst="rect">
            <a:avLst/>
          </a:prstGeom>
        </p:spPr>
        <p:txBody>
          <a:bodyPr wrap="square">
            <a:spAutoFit/>
          </a:bodyPr>
          <a:lstStyle/>
          <a:p>
            <a:endParaRPr lang="en-GB" sz="2000" dirty="0"/>
          </a:p>
          <a:p>
            <a:r>
              <a:rPr lang="en-GB" sz="2000" dirty="0"/>
              <a:t>Porter and Lawler’s model suggested that an </a:t>
            </a:r>
            <a:r>
              <a:rPr lang="en-GB" sz="2000" b="1" dirty="0"/>
              <a:t>individual’s view </a:t>
            </a:r>
            <a:r>
              <a:rPr lang="en-GB" sz="2000" dirty="0"/>
              <a:t>regarding the attractiveness and fairness of the rewards will affect motivation.</a:t>
            </a:r>
          </a:p>
          <a:p>
            <a:endParaRPr lang="en-GB" sz="2000" dirty="0"/>
          </a:p>
          <a:p>
            <a:r>
              <a:rPr lang="en-GB" sz="2000" b="1" dirty="0"/>
              <a:t>Intrinsic and Extrinsic Rewards</a:t>
            </a:r>
          </a:p>
          <a:p>
            <a:endParaRPr lang="en-GB" sz="2000" b="1" dirty="0"/>
          </a:p>
          <a:p>
            <a:pPr marL="342900" indent="-342900">
              <a:buFont typeface="Arial" panose="020B0604020202020204" pitchFamily="34" charset="0"/>
              <a:buChar char="•"/>
            </a:pPr>
            <a:r>
              <a:rPr lang="en-GB" sz="2000" b="1" dirty="0"/>
              <a:t>Intrinsic rewards </a:t>
            </a:r>
            <a:r>
              <a:rPr lang="en-GB" sz="2000" dirty="0"/>
              <a:t>are the positive feelings that the individual experiences from completing the task e.g. satisfaction, sense of achievement.</a:t>
            </a:r>
          </a:p>
          <a:p>
            <a:pPr marL="342900" indent="-342900">
              <a:buFont typeface="Arial" panose="020B0604020202020204" pitchFamily="34" charset="0"/>
              <a:buChar char="•"/>
            </a:pPr>
            <a:r>
              <a:rPr lang="en-GB" sz="2000" b="1" dirty="0"/>
              <a:t>Extrinsic rewards </a:t>
            </a:r>
            <a:r>
              <a:rPr lang="en-GB" sz="2000" dirty="0"/>
              <a:t>are rewards emanating from outside the individual such as bonus, commission and pay increases.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r>
              <a:rPr lang="en-GB" sz="2000" dirty="0">
                <a:solidFill>
                  <a:schemeClr val="accent2">
                    <a:lumMod val="75000"/>
                  </a:schemeClr>
                </a:solidFill>
              </a:rPr>
              <a:t>Motivation is also affected by the </a:t>
            </a:r>
            <a:r>
              <a:rPr lang="en-GB" sz="2000" b="1" dirty="0">
                <a:solidFill>
                  <a:schemeClr val="accent2">
                    <a:lumMod val="75000"/>
                  </a:schemeClr>
                </a:solidFill>
              </a:rPr>
              <a:t>individual’s ability to perform the task </a:t>
            </a:r>
            <a:r>
              <a:rPr lang="en-GB" sz="2000" dirty="0">
                <a:solidFill>
                  <a:schemeClr val="accent2">
                    <a:lumMod val="75000"/>
                  </a:schemeClr>
                </a:solidFill>
              </a:rPr>
              <a:t>and </a:t>
            </a:r>
            <a:r>
              <a:rPr lang="en-GB" sz="2000" b="1" dirty="0">
                <a:solidFill>
                  <a:schemeClr val="accent2">
                    <a:lumMod val="75000"/>
                  </a:schemeClr>
                </a:solidFill>
              </a:rPr>
              <a:t>their perception of the task </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63538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2">
                    <a:lumMod val="75000"/>
                  </a:schemeClr>
                </a:solidFill>
                <a:latin typeface="Calibri" pitchFamily="34" charset="0"/>
              </a:rPr>
              <a:t>Conclusion</a:t>
            </a:r>
            <a:endParaRPr lang="en-GB" sz="3600" dirty="0"/>
          </a:p>
        </p:txBody>
      </p:sp>
      <p:sp>
        <p:nvSpPr>
          <p:cNvPr id="3" name="Content Placeholder 2"/>
          <p:cNvSpPr>
            <a:spLocks noGrp="1"/>
          </p:cNvSpPr>
          <p:nvPr>
            <p:ph idx="1"/>
          </p:nvPr>
        </p:nvSpPr>
        <p:spPr>
          <a:xfrm>
            <a:off x="989161" y="1772816"/>
            <a:ext cx="10869283" cy="3294698"/>
          </a:xfrm>
        </p:spPr>
        <p:txBody>
          <a:bodyPr>
            <a:normAutofit/>
          </a:bodyPr>
          <a:lstStyle/>
          <a:p>
            <a:pPr lvl="1"/>
            <a:endParaRPr lang="en-US" sz="2400" dirty="0">
              <a:solidFill>
                <a:schemeClr val="accent6">
                  <a:lumMod val="75000"/>
                </a:schemeClr>
              </a:solidFill>
              <a:latin typeface="Calibri" pitchFamily="34" charset="0"/>
            </a:endParaRPr>
          </a:p>
          <a:p>
            <a:r>
              <a:rPr lang="en-US" sz="2400" b="1" dirty="0">
                <a:solidFill>
                  <a:schemeClr val="accent6">
                    <a:lumMod val="75000"/>
                  </a:schemeClr>
                </a:solidFill>
                <a:latin typeface="Calibri" pitchFamily="34" charset="0"/>
              </a:rPr>
              <a:t>Motivation does increase efficiency</a:t>
            </a:r>
          </a:p>
          <a:p>
            <a:endParaRPr lang="en-US" sz="2400" b="1" dirty="0">
              <a:solidFill>
                <a:schemeClr val="accent6">
                  <a:lumMod val="75000"/>
                </a:schemeClr>
              </a:solidFill>
              <a:latin typeface="Calibri" pitchFamily="34" charset="0"/>
            </a:endParaRPr>
          </a:p>
          <a:p>
            <a:r>
              <a:rPr lang="en-US" sz="2400" b="1" dirty="0">
                <a:solidFill>
                  <a:schemeClr val="accent6">
                    <a:lumMod val="75000"/>
                  </a:schemeClr>
                </a:solidFill>
                <a:latin typeface="Calibri" pitchFamily="34" charset="0"/>
              </a:rPr>
              <a:t>Organisations will benefit from motivated employees</a:t>
            </a:r>
          </a:p>
          <a:p>
            <a:endParaRPr lang="en-US" sz="2400" b="1" dirty="0">
              <a:solidFill>
                <a:schemeClr val="accent6">
                  <a:lumMod val="75000"/>
                </a:schemeClr>
              </a:solidFill>
              <a:latin typeface="Calibri" pitchFamily="34" charset="0"/>
            </a:endParaRPr>
          </a:p>
          <a:p>
            <a:r>
              <a:rPr lang="en-US" sz="2400" b="1" dirty="0">
                <a:solidFill>
                  <a:schemeClr val="accent6">
                    <a:lumMod val="75000"/>
                  </a:schemeClr>
                </a:solidFill>
                <a:latin typeface="Calibri" pitchFamily="34" charset="0"/>
              </a:rPr>
              <a:t>Theories may be very useful in helping organisations achieve this</a:t>
            </a:r>
          </a:p>
          <a:p>
            <a:endParaRPr lang="en-GB"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701" y="2343955"/>
            <a:ext cx="10959922" cy="3825070"/>
          </a:xfrm>
        </p:spPr>
        <p:txBody>
          <a:bodyPr>
            <a:normAutofit/>
          </a:bodyPr>
          <a:lstStyle/>
          <a:p>
            <a:pPr>
              <a:defRPr/>
            </a:pPr>
            <a:r>
              <a:rPr lang="en-US" sz="2400" b="1" dirty="0"/>
              <a:t>The answer depends on the work situation</a:t>
            </a:r>
          </a:p>
          <a:p>
            <a:pPr>
              <a:defRPr/>
            </a:pPr>
            <a:endParaRPr lang="en-US" sz="2400" dirty="0"/>
          </a:p>
          <a:p>
            <a:pPr lvl="1">
              <a:buFont typeface="Arial" panose="020B0604020202020204" pitchFamily="34" charset="0"/>
              <a:buNone/>
              <a:defRPr/>
            </a:pPr>
            <a:r>
              <a:rPr lang="en-US" sz="2400" b="1" dirty="0">
                <a:solidFill>
                  <a:schemeClr val="accent1"/>
                </a:solidFill>
              </a:rPr>
              <a:t>Scenario 1</a:t>
            </a:r>
          </a:p>
          <a:p>
            <a:pPr lvl="1">
              <a:buFont typeface="Arial" panose="020B0604020202020204" pitchFamily="34" charset="0"/>
              <a:buNone/>
              <a:defRPr/>
            </a:pPr>
            <a:r>
              <a:rPr lang="en-US" sz="2400" dirty="0"/>
              <a:t>	Traditional manufacturing organisation with an authoritarian approach, a tall hierarchy and routine and monotonous work may find that </a:t>
            </a:r>
            <a:r>
              <a:rPr lang="en-US" sz="2400" b="1" dirty="0"/>
              <a:t>money</a:t>
            </a:r>
            <a:r>
              <a:rPr lang="en-US" sz="2400" dirty="0"/>
              <a:t> is a great </a:t>
            </a:r>
            <a:r>
              <a:rPr lang="en-US" sz="2400" b="1" dirty="0"/>
              <a:t>motivator </a:t>
            </a:r>
          </a:p>
          <a:p>
            <a:pPr lvl="2">
              <a:defRPr/>
            </a:pPr>
            <a:r>
              <a:rPr lang="en-US" dirty="0">
                <a:solidFill>
                  <a:schemeClr val="accent1"/>
                </a:solidFill>
              </a:rPr>
              <a:t>This would support Taylor’s view also</a:t>
            </a:r>
          </a:p>
          <a:p>
            <a:pPr lvl="2">
              <a:defRPr/>
            </a:pPr>
            <a:r>
              <a:rPr lang="en-US" dirty="0">
                <a:solidFill>
                  <a:schemeClr val="accent1"/>
                </a:solidFill>
              </a:rPr>
              <a:t>Maslow - social needs are important to a worker. </a:t>
            </a:r>
          </a:p>
          <a:p>
            <a:pPr lvl="2">
              <a:defRPr/>
            </a:pPr>
            <a:r>
              <a:rPr lang="en-US" dirty="0">
                <a:solidFill>
                  <a:schemeClr val="accent1"/>
                </a:solidFill>
              </a:rPr>
              <a:t>Herzberg - Hygiene or Maintenance factors are necessary</a:t>
            </a:r>
          </a:p>
          <a:p>
            <a:pPr lvl="1">
              <a:defRPr/>
            </a:pPr>
            <a:endParaRPr lang="en-US" sz="2000" dirty="0"/>
          </a:p>
          <a:p>
            <a:pPr>
              <a:defRPr/>
            </a:pPr>
            <a:endParaRPr lang="en-GB" sz="1200" dirty="0"/>
          </a:p>
        </p:txBody>
      </p:sp>
      <p:sp>
        <p:nvSpPr>
          <p:cNvPr id="2" name="Title 1"/>
          <p:cNvSpPr>
            <a:spLocks noGrp="1"/>
          </p:cNvSpPr>
          <p:nvPr>
            <p:ph type="title"/>
          </p:nvPr>
        </p:nvSpPr>
        <p:spPr/>
        <p:txBody>
          <a:bodyPr/>
          <a:lstStyle/>
          <a:p>
            <a:pPr>
              <a:defRPr/>
            </a:pPr>
            <a:r>
              <a:rPr lang="en-GB" b="1" dirty="0">
                <a:solidFill>
                  <a:schemeClr val="accent2">
                    <a:lumMod val="75000"/>
                  </a:schemeClr>
                </a:solidFill>
              </a:rPr>
              <a:t>Motivational Theory applied</a:t>
            </a:r>
            <a:endParaRPr lang="en-GB" dirty="0"/>
          </a:p>
        </p:txBody>
      </p:sp>
    </p:spTree>
    <p:extLst>
      <p:ext uri="{BB962C8B-B14F-4D97-AF65-F5344CB8AC3E}">
        <p14:creationId xmlns:p14="http://schemas.microsoft.com/office/powerpoint/2010/main" val="34257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2331076"/>
            <a:ext cx="10947042" cy="4417454"/>
          </a:xfrm>
        </p:spPr>
        <p:txBody>
          <a:bodyPr>
            <a:normAutofit fontScale="92500" lnSpcReduction="10000"/>
          </a:bodyPr>
          <a:lstStyle/>
          <a:p>
            <a:pPr>
              <a:defRPr/>
            </a:pPr>
            <a:r>
              <a:rPr lang="en-US" sz="2000" b="1" dirty="0"/>
              <a:t>The answer depends on the work situation</a:t>
            </a:r>
          </a:p>
          <a:p>
            <a:pPr marL="109728" indent="0">
              <a:buNone/>
              <a:defRPr/>
            </a:pPr>
            <a:endParaRPr lang="en-US" sz="2000" dirty="0"/>
          </a:p>
          <a:p>
            <a:pPr lvl="1">
              <a:buFont typeface="Arial" panose="020B0604020202020204" pitchFamily="34" charset="0"/>
              <a:buNone/>
              <a:defRPr/>
            </a:pPr>
            <a:r>
              <a:rPr lang="en-US" sz="2000" b="1" dirty="0">
                <a:solidFill>
                  <a:schemeClr val="accent1"/>
                </a:solidFill>
              </a:rPr>
              <a:t>Scenario 2</a:t>
            </a:r>
          </a:p>
          <a:p>
            <a:pPr lvl="1">
              <a:buFont typeface="Arial" panose="020B0604020202020204" pitchFamily="34" charset="0"/>
              <a:buNone/>
              <a:defRPr/>
            </a:pPr>
            <a:r>
              <a:rPr lang="en-US" sz="2000" dirty="0"/>
              <a:t>	In organisations with a large number of highly skilled workers, pay rates and working conditions are important, but workers expect more recognition, self-control, involvement in decision making and empowerment. </a:t>
            </a:r>
          </a:p>
          <a:p>
            <a:pPr lvl="1">
              <a:buFont typeface="Arial" panose="020B0604020202020204" pitchFamily="34" charset="0"/>
              <a:buNone/>
              <a:defRPr/>
            </a:pPr>
            <a:endParaRPr lang="en-US" sz="2000" dirty="0"/>
          </a:p>
          <a:p>
            <a:pPr lvl="1">
              <a:buFont typeface="Arial" panose="020B0604020202020204" pitchFamily="34" charset="0"/>
              <a:buNone/>
              <a:defRPr/>
            </a:pPr>
            <a:r>
              <a:rPr lang="en-US" sz="2000" b="1" dirty="0"/>
              <a:t>	Consider</a:t>
            </a:r>
          </a:p>
          <a:p>
            <a:pPr lvl="2">
              <a:defRPr/>
            </a:pPr>
            <a:r>
              <a:rPr lang="en-US" sz="1800" dirty="0">
                <a:solidFill>
                  <a:schemeClr val="accent1"/>
                </a:solidFill>
              </a:rPr>
              <a:t>Maslow higher level needs</a:t>
            </a:r>
          </a:p>
          <a:p>
            <a:pPr lvl="2">
              <a:defRPr/>
            </a:pPr>
            <a:r>
              <a:rPr lang="en-US" sz="1800" dirty="0">
                <a:solidFill>
                  <a:schemeClr val="accent1"/>
                </a:solidFill>
              </a:rPr>
              <a:t>Herzberg motivators</a:t>
            </a:r>
          </a:p>
          <a:p>
            <a:pPr lvl="2">
              <a:defRPr/>
            </a:pPr>
            <a:r>
              <a:rPr lang="en-US" sz="1800" dirty="0">
                <a:solidFill>
                  <a:schemeClr val="accent1"/>
                </a:solidFill>
              </a:rPr>
              <a:t>McClelland needs motivation</a:t>
            </a:r>
          </a:p>
          <a:p>
            <a:pPr lvl="2">
              <a:defRPr/>
            </a:pPr>
            <a:r>
              <a:rPr lang="en-US" sz="1800" dirty="0">
                <a:solidFill>
                  <a:schemeClr val="accent1"/>
                </a:solidFill>
              </a:rPr>
              <a:t>Vroom expectancy theory</a:t>
            </a:r>
          </a:p>
          <a:p>
            <a:pPr lvl="1">
              <a:defRPr/>
            </a:pPr>
            <a:endParaRPr lang="en-US" sz="2400" dirty="0"/>
          </a:p>
          <a:p>
            <a:pPr lvl="1">
              <a:defRPr/>
            </a:pPr>
            <a:endParaRPr lang="en-US" sz="2000" dirty="0"/>
          </a:p>
          <a:p>
            <a:pPr>
              <a:defRPr/>
            </a:pPr>
            <a:endParaRPr lang="en-GB" sz="1200" dirty="0"/>
          </a:p>
        </p:txBody>
      </p:sp>
      <p:sp>
        <p:nvSpPr>
          <p:cNvPr id="2" name="Title 1"/>
          <p:cNvSpPr>
            <a:spLocks noGrp="1"/>
          </p:cNvSpPr>
          <p:nvPr>
            <p:ph type="title"/>
          </p:nvPr>
        </p:nvSpPr>
        <p:spPr/>
        <p:txBody>
          <a:bodyPr/>
          <a:lstStyle/>
          <a:p>
            <a:pPr>
              <a:defRPr/>
            </a:pPr>
            <a:r>
              <a:rPr lang="en-GB" b="1" dirty="0">
                <a:solidFill>
                  <a:schemeClr val="accent2">
                    <a:lumMod val="75000"/>
                  </a:schemeClr>
                </a:solidFill>
              </a:rPr>
              <a:t>Motivational Theory applied</a:t>
            </a:r>
            <a:endParaRPr lang="en-GB" dirty="0"/>
          </a:p>
        </p:txBody>
      </p:sp>
    </p:spTree>
    <p:extLst>
      <p:ext uri="{BB962C8B-B14F-4D97-AF65-F5344CB8AC3E}">
        <p14:creationId xmlns:p14="http://schemas.microsoft.com/office/powerpoint/2010/main" val="143234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7EB0-DD0A-43C0-99FE-081283DF7628}"/>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C024C67B-1597-4476-8D1E-074B05D795A6}"/>
              </a:ext>
            </a:extLst>
          </p:cNvPr>
          <p:cNvSpPr>
            <a:spLocks noGrp="1"/>
          </p:cNvSpPr>
          <p:nvPr>
            <p:ph idx="1"/>
          </p:nvPr>
        </p:nvSpPr>
        <p:spPr>
          <a:xfrm>
            <a:off x="737419" y="2400300"/>
            <a:ext cx="10825315" cy="3953607"/>
          </a:xfrm>
        </p:spPr>
        <p:txBody>
          <a:bodyPr>
            <a:normAutofit/>
          </a:bodyPr>
          <a:lstStyle/>
          <a:p>
            <a:r>
              <a:rPr lang="en-GB" sz="2400" dirty="0"/>
              <a:t>Using the lesson slides, the exam board notes and the links in the workbook to complete the rest of the workbook tasks focusing on:</a:t>
            </a:r>
          </a:p>
          <a:p>
            <a:pPr lvl="1"/>
            <a:r>
              <a:rPr lang="en-GB" sz="2400" dirty="0"/>
              <a:t>Vroom</a:t>
            </a:r>
          </a:p>
          <a:p>
            <a:pPr lvl="1"/>
            <a:r>
              <a:rPr lang="en-GB" sz="2400" dirty="0"/>
              <a:t>Porter and Lawler</a:t>
            </a:r>
          </a:p>
          <a:p>
            <a:pPr marL="402336" lvl="1" indent="0">
              <a:buNone/>
            </a:pPr>
            <a:endParaRPr lang="en-GB" sz="2400" dirty="0"/>
          </a:p>
          <a:p>
            <a:pPr marL="342900" lvl="1" indent="-342900"/>
            <a:r>
              <a:rPr lang="en-GB" sz="2400" dirty="0"/>
              <a:t>You should then add a new page to the workbook and make notes (using the exam board notes and text book pages) on the problems of the different motivational theorists</a:t>
            </a:r>
          </a:p>
        </p:txBody>
      </p:sp>
    </p:spTree>
    <p:extLst>
      <p:ext uri="{BB962C8B-B14F-4D97-AF65-F5344CB8AC3E}">
        <p14:creationId xmlns:p14="http://schemas.microsoft.com/office/powerpoint/2010/main" val="72633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059"/>
            <a:ext cx="10515600" cy="1325563"/>
          </a:xfrm>
        </p:spPr>
        <p:txBody>
          <a:bodyPr/>
          <a:lstStyle/>
          <a:p>
            <a:r>
              <a:rPr lang="en-GB" dirty="0">
                <a:solidFill>
                  <a:srgbClr val="00B0F0"/>
                </a:solidFill>
                <a:latin typeface="Century Gothic" panose="020B0502020202020204" pitchFamily="34" charset="0"/>
              </a:rPr>
              <a:t>Learning Objectives</a:t>
            </a:r>
          </a:p>
        </p:txBody>
      </p:sp>
      <p:sp>
        <p:nvSpPr>
          <p:cNvPr id="3" name="Content Placeholder 2"/>
          <p:cNvSpPr>
            <a:spLocks noGrp="1"/>
          </p:cNvSpPr>
          <p:nvPr>
            <p:ph idx="1"/>
          </p:nvPr>
        </p:nvSpPr>
        <p:spPr>
          <a:xfrm>
            <a:off x="838200" y="1143044"/>
            <a:ext cx="10515600" cy="2888043"/>
          </a:xfrm>
        </p:spPr>
        <p:txBody>
          <a:bodyPr/>
          <a:lstStyle/>
          <a:p>
            <a:r>
              <a:rPr lang="en-GB" dirty="0">
                <a:latin typeface="Century Gothic" panose="020B0502020202020204" pitchFamily="34" charset="0"/>
              </a:rPr>
              <a:t>Explain what is meant by motivation and the benefits of a motivated workforce</a:t>
            </a:r>
          </a:p>
          <a:p>
            <a:endParaRPr lang="en-GB" dirty="0">
              <a:latin typeface="Century Gothic" panose="020B0502020202020204" pitchFamily="34" charset="0"/>
            </a:endParaRPr>
          </a:p>
          <a:p>
            <a:r>
              <a:rPr lang="en-GB" dirty="0">
                <a:latin typeface="Century Gothic" panose="020B0502020202020204" pitchFamily="34" charset="0"/>
              </a:rPr>
              <a:t>Explain the different motivation theories and understand what they tell us about the relationship between employers and employees</a:t>
            </a:r>
          </a:p>
          <a:p>
            <a:endParaRPr lang="en-GB" dirty="0">
              <a:latin typeface="Century Gothic" panose="020B0502020202020204" pitchFamily="34" charset="0"/>
            </a:endParaRPr>
          </a:p>
          <a:p>
            <a:r>
              <a:rPr lang="en-GB" dirty="0">
                <a:latin typeface="Century Gothic" panose="020B0502020202020204" pitchFamily="34" charset="0"/>
              </a:rPr>
              <a:t>Analyse and evaluate the relevance of motivational theories and their importance to business</a:t>
            </a:r>
          </a:p>
          <a:p>
            <a:endParaRPr lang="en-GB" dirty="0">
              <a:latin typeface="Century Gothic" panose="020B0502020202020204" pitchFamily="34" charset="0"/>
            </a:endParaRPr>
          </a:p>
        </p:txBody>
      </p:sp>
      <p:cxnSp>
        <p:nvCxnSpPr>
          <p:cNvPr id="5" name="Straight Connector 4"/>
          <p:cNvCxnSpPr/>
          <p:nvPr/>
        </p:nvCxnSpPr>
        <p:spPr>
          <a:xfrm flipV="1">
            <a:off x="928353" y="4018208"/>
            <a:ext cx="10515600" cy="12879"/>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838200" y="4275786"/>
            <a:ext cx="10515600" cy="2125014"/>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latin typeface="Century Gothic" panose="020B0502020202020204" pitchFamily="34" charset="0"/>
              </a:rPr>
              <a:t>Next week: </a:t>
            </a:r>
          </a:p>
          <a:p>
            <a:r>
              <a:rPr lang="en-GB" dirty="0">
                <a:latin typeface="Century Gothic" panose="020B0502020202020204" pitchFamily="34" charset="0"/>
              </a:rPr>
              <a:t>Explain financial and non financial methods of motivation</a:t>
            </a:r>
          </a:p>
          <a:p>
            <a:endParaRPr lang="en-GB" dirty="0">
              <a:latin typeface="Century Gothic" panose="020B0502020202020204" pitchFamily="34" charset="0"/>
            </a:endParaRPr>
          </a:p>
          <a:p>
            <a:r>
              <a:rPr lang="en-GB" dirty="0">
                <a:latin typeface="Century Gothic" panose="020B0502020202020204" pitchFamily="34" charset="0"/>
              </a:rPr>
              <a:t>Evaluate the appropriateness of various financial and non financial methods of motivation for a business and its stakeholders</a:t>
            </a:r>
          </a:p>
          <a:p>
            <a:endParaRPr lang="en-GB" dirty="0">
              <a:latin typeface="Century Gothic" panose="020B0502020202020204" pitchFamily="34" charset="0"/>
            </a:endParaRPr>
          </a:p>
          <a:p>
            <a:r>
              <a:rPr lang="en-GB" dirty="0">
                <a:latin typeface="Century Gothic" panose="020B0502020202020204" pitchFamily="34" charset="0"/>
              </a:rPr>
              <a:t>Evaluate the impact of a motivated workforce on a business and its stakeholders</a:t>
            </a:r>
          </a:p>
        </p:txBody>
      </p:sp>
    </p:spTree>
    <p:extLst>
      <p:ext uri="{BB962C8B-B14F-4D97-AF65-F5344CB8AC3E}">
        <p14:creationId xmlns:p14="http://schemas.microsoft.com/office/powerpoint/2010/main" val="407730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a:latin typeface="Century Gothic" panose="020B0502020202020204" pitchFamily="34" charset="0"/>
              </a:rPr>
              <a:t>People in Organisations</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p Arrow Callout 6"/>
          <p:cNvSpPr/>
          <p:nvPr/>
        </p:nvSpPr>
        <p:spPr>
          <a:xfrm>
            <a:off x="3216276" y="4149726"/>
            <a:ext cx="5616575" cy="24479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173" name="TextBox 7"/>
          <p:cNvSpPr txBox="1">
            <a:spLocks noChangeArrowheads="1"/>
          </p:cNvSpPr>
          <p:nvPr/>
        </p:nvSpPr>
        <p:spPr bwMode="auto">
          <a:xfrm>
            <a:off x="3503614" y="5157788"/>
            <a:ext cx="5184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9pPr>
          </a:lstStyle>
          <a:p>
            <a:pPr algn="ctr" eaLnBrk="1" hangingPunct="1">
              <a:spcBef>
                <a:spcPct val="0"/>
              </a:spcBef>
              <a:buFontTx/>
              <a:buNone/>
            </a:pPr>
            <a:r>
              <a:rPr lang="en-GB" altLang="en-US" sz="2400">
                <a:solidFill>
                  <a:schemeClr val="bg1"/>
                </a:solidFill>
                <a:latin typeface="Arial" panose="020B0604020202020204" pitchFamily="34" charset="0"/>
                <a:cs typeface="Arial" panose="020B0604020202020204" pitchFamily="34" charset="0"/>
              </a:rPr>
              <a:t>Motivational theorists:</a:t>
            </a:r>
          </a:p>
          <a:p>
            <a:pPr algn="ctr" eaLnBrk="1" hangingPunct="1">
              <a:spcBef>
                <a:spcPct val="0"/>
              </a:spcBef>
              <a:buFontTx/>
              <a:buNone/>
            </a:pPr>
            <a:r>
              <a:rPr lang="en-GB" altLang="en-US" sz="2400">
                <a:solidFill>
                  <a:schemeClr val="bg1"/>
                </a:solidFill>
                <a:latin typeface="Arial" panose="020B0604020202020204" pitchFamily="34" charset="0"/>
                <a:cs typeface="Arial" panose="020B0604020202020204" pitchFamily="34" charset="0"/>
              </a:rPr>
              <a:t>Taylor, Mayo, Herzberg, Maslow, </a:t>
            </a:r>
          </a:p>
          <a:p>
            <a:pPr algn="ctr" eaLnBrk="1" hangingPunct="1">
              <a:spcBef>
                <a:spcPct val="0"/>
              </a:spcBef>
              <a:buFontTx/>
              <a:buNone/>
            </a:pPr>
            <a:r>
              <a:rPr lang="en-GB" altLang="en-US" sz="2400">
                <a:solidFill>
                  <a:schemeClr val="bg1"/>
                </a:solidFill>
                <a:latin typeface="Arial" panose="020B0604020202020204" pitchFamily="34" charset="0"/>
                <a:cs typeface="Arial" panose="020B0604020202020204" pitchFamily="34" charset="0"/>
              </a:rPr>
              <a:t>Vroom, Porter &amp; Lawler</a:t>
            </a:r>
          </a:p>
        </p:txBody>
      </p:sp>
    </p:spTree>
    <p:extLst>
      <p:ext uri="{BB962C8B-B14F-4D97-AF65-F5344CB8AC3E}">
        <p14:creationId xmlns:p14="http://schemas.microsoft.com/office/powerpoint/2010/main" val="69198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data:image/jpeg;base64,/9j/4AAQSkZJRgABAQAAAQABAAD/2wCEAAkGBhQSERQUExQWFRUWGBwYGBcYGRwcHxwcGxwaGxocGhsYHSceHBojHRwaHy8gJCcpLCwsHB4xNTAqNSYrLCkBCQoKDgwOGg8PGjQkHyQsLCwtKjIsLy8tLCwsLCwsLCwsLC8sLCwsLCwvLCwsLCwsLCwsLCwsLCwsLCksLCwsLP/AABEIAL4BCgMBIgACEQEDEQH/xAAcAAADAAMBAQEAAAAAAAAAAAAEBQYCAwcBAAj/xABGEAACAQIEAwYDBAgEBAUFAAABAhEAAwQSITEFQVEGEyJhcYEykaEUQrHBBxUjUmJyktFT0uHwJDOi8RdDY4KyFpOjwuL/xAAaAQADAQEBAQAAAAAAAAAAAAACAwQBAAUG/8QAMhEAAgIBBAEBBQgCAgMAAAAAAQIAEQMEEiExQVETImFx8AUyQoGRobHB0fEUMxUjQ//aAAwDAQACEQMRAD8AwvMZ8Q1029NPpX1u+BuD9KOxqrP7fD3bLDTMuo/7UHbwiPPdXUc/unwt9accTjmTDIp4hqcdbLkzXCojSZj0MyPaqngnaXCl1a6GtuBGZiWU+bHUz67VDXcE6fEhHn/qK1g0BPrCAqdP4j2PsX4u2GFttw1s6T10qe4quIsjLirXeoPhuqPEPWkNni92yytbdkOUT0PqDoao7P6RXKgXLanqRqCOfhPP0PtTlzHpuR9eYs4x2vB+uxNXBXJHeYctI3AYTHQrO1H2+09zOWygEwhzAAaep0ofAcPw+Idrlu6Ld2dMoKmNwGB3jat2Pwl5RGIt98n+La0YeZHOuKK33TNGQj7wjlcbit+6X5r/AJqCxzX2gvaWZgEZZ15fFS7hmPuWxOHcX7QJlDoyxv4dx7aU4tcdt3goEq+ZfCd9+XWkMpHBlCsDyDMD9oie6UD/ANv+ahe8un7nM9Pf71UzLIIPOR86RWsK1tgoGZJgH060B4h9wU3bmX/ln6f5qa8PAuoQ4IcHXUapppoTp1Fa3snLt/uaxS4Q0jeR/qK4Gu4DrYh2Nw4TKEAyHYAAAEag+4/KgUxLckJ36f3oo4U3Mh7wwssNd+qt1VeXOvFUA6c9aZXEWp8TUt5tDkP0/vW0X3/cPyH96ystp6E1vziuEMzSlx4+A/T+9e99c5IeWwHtzrZiMxtkIQrciZHtI1HqKULwi6R4r55fvH8SKFiR0LhKAezGpv3I+D8P70Pd4iwPwiTAGq+w+KgxwITBuk9NP7ml+J4etq6hRi/iAIjUEH8KEu452zdqesNxvaFkBCgFugK/5qXcO7tnN7Et4uSAFo852mmrdnVUM7tGsgdRMmekivF4ajSyqsGSPIfnWD2p54gn2d1Bn4tZ8KLnCz5CTsNzA9aIuWbDGWZySAZYA7ielC37C2kuu4AAC6kbS0Ug432k7q9ZsoAWdlLfwgny5mixhrozmCgWJ0qxIXQUj7W4PDXbRXFXDbTQyDER5wapFECoL9JX/If0/MU5RcWTGPBuFYPvMKLdxnKWD3Sk6PbLGWPhE6ny9Kr1WPKoHscn/FYTy4ev1efzroBasyDaQPhOx8i/jPjWrE3QAMxABIAnqToPc0s4n2tw9j4nBPQVL4jtlfvlksWjcGaVYAjb1FLo+kOxzzLx7uUSxAHUmKBPH7X74+v9qi37N8QxAm5dFrymSf7fOqTC8IuIiKc7FVAJzbkCJ96Kh6wQTEWJuY2JBLodhAOh5aiRz1oEWsORlxOFYGZ7wHxfgKaHidwNlVxlB0Bg/X3NYYLtKz3mt3LYK2zIeRDTIgCI0HSs9oVPE72YYQCxwqwDmsYxrcfcuzl9Kwu8MuXGaLFq8oE5rLkHygkQ3+lUr2cO58dsieg5+1KOL4BcOVNlnGYa6xt6Uz2xb73MD2W37vEQXbdqQr57RGkXVIH9Q0r7GcJAQMgzHWSpkR10psePXYKsQ4/jUN+NCX8O721NtTIP3BEDXpWNsPQqau4dmJ7CkZv5fwj5UxwHae/bIl2ZRIykkb+Y/Ojk4VmQBcSjXIMi+mQxyAYc46zQn6ldQc6FQN2AzptOhWu2nxB3DzHtnE4O+qkk2Lq7POunUj4q9fCNLM696F/862IbUaZl2bTmKRWuGTsysoBMzoPI9KL4finsz3d5B5Z5HyOlF7T8LTgnlY7wPGXtgZv21rbOu4/mG/zp1gLyupZTIzEikWC44FJF9UAfXOg6iAYG48622sIykvacXBHxWx/80G/tS6B6jdxHBjK9bcwRBWYI5771hcw+p66UJY4kdmaOjADLvJnmvvRz4YklhckmOQg0sioy76nmEgHK2x1B6H/WYonEWgPhWABG30HpS29aafi+gr5hddkPenKslky/FIAifr60SG+Itxt5hdhNSPSjDbFA2AZ0PLeKOWf3vpRA1NPM9dRoK9VRA06UJexgVvE8H+Un8K03uKgL4bgLchljX1NduHrOozdjcYqCAuZzoq9TSu7gCgtvcI757g05KNZA5dJNa7eKNq8LhurdZ4VvCVFpYOYr+9rFFY11uMlwENDgTJ08oNYWB8wQD6QHi11muXASYAc6ny/CnXB7P7C3Ovhpbxg28zK6ySSNGIkEa/Q1Q2bIVcoEASAPQxR7SDZg7hVCIe22HH2G55sgP9Yqe/SB2dVMXg76QMzraYfymVPyke1VPaTGWu67tsrkspyZ8p8JmZAO0bc6T8dxZxfdsbFxRbfMjsQsNIEld2FGpoid2DLO5dCrLEATufWKiO25S7be2HUEgjeY+VME4Hib+Vr16BEgJA39RWOP4OmEs3Ltq0j3FUtNyWkjWhXvicYq4PdvL3Jw9gu6WRZ7wggECP3tDtpTd+zmKxBBv38nUJr/AKVt7CcWu4m2126RyChRCjnoPlVQu59q7ICjFT3Ox06g+JPYHsNhrbA5M56uc3+lPbWFVBCgKOg0/CtxrF/zH40liT3GhQOp6BXsV7X1dCnOsbcUHICgOgA7gEgnbK6uD7lYFaLuCsZ2Uqghioi7ftkxHVShOvLSn/6st9y7ggOIkAjQTAkRzHOsuE4XvcReVznRAMubxfEWJidBGUCmBV7k53dCKcPh1yyMRcUrIjvbbExzGdVmfWhcdh7rBc924Y/eUD1hlZg3saocTetW8ZbwhWBdQshC7EEkg9BGorTx7hotlcsS0yY1Om1cQvicN8lxgP421p3wrD5UmbrE6HIR8450M2H1o7B2FKHMwUAE6xHnMgiK4Lc3d6TRjMOCMrd8DMrmWBPrloGzcuKfBddZ6afSKa4fBFdRdVgdCABETy5CeojnQhU+hrNtdGdv3dib0QlTmyHMslmUSZ3BIiQRyoL9TWiZy4YnfZuunOisTgQyBixkDXaIHtP1oId0HQDLrk+oBH01rCSJoAPU243DIyoAyeFYhDA0JiJnlymhbNm6hz2g+XaYI2/lO00PwjHW7p7sBlykjxREyQQD5HrFH3LQklSykDdSAduuldY9IRBheH4qxg3rcyN1IVx89GHrTHCHcWXnnlIg/wBPXzFIzjbTBRcbO8LJaCSSJEyDyNfX2UOfFAUARO2kDb0rr45mVR4jomSSWcGen9qKwi5WnMxg9DtSqziHZQM2blJE/Imj7KPG4rAo7ELcaow4BSxiQPSiRZEbn5f6UBZLaSRzoprxXmKYV8wQSBUxN4ghRm3ERAmtYw7ZSzLmYkeIxsCIAA2E+9E4UHQkjUyeu34VsxAJQQRuo/6hQ1OszTasgFABsZ+prVxPFJ4EDAtmBI6axWwYcFgGJO/OB6QKHxqpAygAq6iR5+L16VrDiYptog7Q422LpzZEY5lQs5BMwvwrPMDWKfLwe5c1u331JBVYA38t6ie1lu0OLWkacgKF4nQEhj8zXRV4jbtWBddgqamW9THqTTsi0q15i1Nkye7TYEYSwpswjNdVM0CYYGdTOtDdpcBdu8TsZFLW7NsNcMiBmZ9T1PhmqO7h7HELNp5YoGFxY8JkSNR7nStNppxONH/p2dfVblADtFVyL/oRhO7kdf7jnCf8tfQVpx+A71GTMUzArKxInQxI6URZ0RfQfhXy3NCelKsjkTeCaMR9hrGTCKgEBXdRpEgMRPvFP13NIew13Ng1ad2c+hLGR86eodT6/kKPN/2N85mH/rX5TOsX/MVrOKXPkzLnicsiY2mN4rVxEmEiZ7xNumYT7RSo2FzU+3bSyDsfmKfXNj6GuYfYvOunXHV3HoEvITlZhbg9YJOTy2+tTmE7V3bGKe1bKKDcJKtEGXI1O4089Kw49fKXrUD47mvkA8exio7tIrXb98AQRccDKNT4z9asxru3CrkbmipJh/Fu0z4jHvcAYspOq7KFIHhPTSZ5zVbje17OqvehVCkqfvGSYDAaBojauUYPA4gBgtu4FI8QAiR7+tO8Phrr4d0yXLeQAq1yTJzHwgx+7NSJloAN0PMsOK293z/iMR2za3j7guf8pmj+UdR+dUXanjgTBHKVPeSQNIZRHXlqDpUJ2g4NcOIy+E6AyDuCASfxp12l4xYu4c2Fg5QCGEaFdAoB1jmaYaAJHXgxIHIB78z7srxIpjrCmct2zbGmgkLIMcxoRRfZntPcu37tsvmQS6swGbfYkaADWkXBL5GOwZYyLdtAPKVYx82orCphsOz5TdNwgqdgAZ1E9JG9BiVnYKsJyqAkw7tj2pcFPs92VyANlgiZaQfpR+Hsm5dV1aP2dgqf4u6iY20/tSrhfB0DK1yy+RySdCVU+QHKTPoKI7V3zZt4bKe7Fy3qFn7hygAxMZYp6KrPzx8zFvuVKHJ+EY8A4S+Ga6bl3vUz24A0OdrkFiNhoTRON47aYMJAYMVy6HUSJ00jzpDheFBLaXLty/bzgOE+6Rm8EiDALDmRQmP4/YF+832UvDMGzORqDrlyjSSNKA7Eaq4/mEN7rfR/j4RhiOLqt5UVGe4FtkqBEQidaetiM9u6DZuBhHh3LSJ+L357VN8Q7Qgkdyo1Cl2bWYA+EjUaQs+VHYntLiLqNbtnKS2cMJlVWCVEctKbj02VkZttAc3FZc+FCqh7J8R5huJ3hoLUZQxALDWI0+QOtZ4rtjYyyrSf3QDPziNOtc6t8Vz3NWOYztM66RT7g/Z1xL4i0yosfeEyWUfnFPCYMa3la/QLyeIktmc1jX5k9cyu4b2vhc1201u3pDmSST5AfDE+LanlrjCXSQhmDEwekzry86QcWK2LNzvAj2nXZwQNPuROjwZGu1IeB8UMXAxLt3UAgGNAVHhA/dIXzqIZ1cAqKEs9kV7P19eJYcRvvF260W1W00ZtTPiE+GfDsfeibnaO3K4fP48udiv3QoVjPMNBmg+FcSW7aF25lQZMxaYXKRrvyDAj2oNsLabHGFOZrZzPliAUVYB5yDPtvWe1QiyIQwOSaPXMy4Lirb4hrVnEXWyw6kuGzEaa5xMEHYUu4BxbvsXePM3R10Cwqj6GtXHuyqW8MbqXMvdKqhRuxJEtmYk7HltSzsXdtnGjulyDQFM5bWRJJOs6VYwDIWx9V57+Xxk3KOFyfevx185Q3cB31+44UZxiFBc7kB9VHoo26A1Th7WIjDsoa2CfdlYnT0rnNztL3dzF2mLPnvMEAIBDhnCkGJ6A+RNGYXjdyxiVtZV8LbiSRmGaPONqDDp8jAp2RZHPr/iP1eoxbxkHANA8enH7zqPDOFJYzBAqqxBgCNY36TUzeMcTvvPhNpE0bQv4tCAdSFVjrtNL+0vFr2ItNfw19ra27TFrcOpnYmYynTadqkezXH8PhUQXnbPbe6xVQGDd4qgFjM5xl5TvrUqPtMa6WLnXMdxhLNvMx0A/Lb15Ugt8V+1WXz2iymGFu20McrAZSxIEdfKa51d7bXLhNy5roe7txC6bHzIG5PtUy+Lv3CWLNvPQCTOmtMBHSCzF7NvLnifoXgWMw6KtpFXDuS37CVmR8RAB1GkyNKb2+fqa/O/CsdftuGdhcXSVZjJA5AjUexroGJ7fG41sLnsoXBP8QAIMxrEjfypq6PM3JBHziG1eFeAwPyk52r4fdGOvt4nUMSH33ggGDIAnKPSuj9l8ORh7Ltnz3HBYOzGMocDKDsIEx50iwGNZ27w6IPgWBJndnMTB5KPfyoOGdoFu5AwC5TOm2zD23pWXTMh33x5j8ecOuyub4lHeIymTAgydoHPXlUM3GOFAx3pMcwbh+RG9TPb/ALTG5ixZg5VlWXcFTtpOrHeekCpK52QxpJIwzgEyBPKojlqWnBx3K3H4tTesqxBYuJJMZAxIzkgbE6e9fcaw+Hwl8s5Vmv5nzEHwknQgzAAbnGulK2T/AIi+pJOW2IO2qqGH1ig+1nEO9xNm3nbJ9mRWzKB1YgDpI3OtMxsHJHxgZMZwhSObFx3hSbxYWoUKPi3zE69dB5+dZ3+FYl7RUhSSZkNpEEfnQXBMerYl7WUCQohhsFUMdPUx7VZrhStuUyAlo8RhdpO5GvlWu+8niIQNjoiSL9k7xuFsy7iDPQa+80f/APS9tbRe7btNqSzGRGk8venlxbkjK9oddZ9Y8dYcZu/8JfWVnI06j9xttda1nJFEwQvI/SS/FMFh0Rlt21W6baFGGY6AjKBM8hNHcKwmGK3CcquFcXDuV0JkjadjoBtWNkvdsYdzdGRESEEakQJbmaWcQ4RaW4ircCi6ri4yPpAAjNBPMmtQUA314jCu5jjH++4+4Jxdr1xraFFyeFWaTJA1mDoI9d6T9v8AEsLlm2wyuiszDSPEwiDzHhn3rVw/gi4cqVxQhph0htoEaSNZ6Ug7Q8SLYi41y4GMiDB+GAV05aEV6aDCcm5qqea/tQtL3GeB7W3LdwXHHegIqFJAlVnT1M17gMCt+ziGtZfGWcgkFhEts0emnnSPD4lSfiA+n4064F2euXMRCnKuXOx8jtt1mPY1TqcGF0DqevTn6+URp9RlxuyEd+vn1/P0MD7P8Bu3zbMqlogHTViK6Bwnso2GvK4YlMpiYEk7jfkK1cB7INYCq9xbirMDKV0OsHXlypZ+kXtHcs3cPZsuVIRiSDr44AHpArwxqdXuKluDxU9ptPpCoZV94c3zJvtFaS3i7y2kFsBipyk6kHNJJO866U37N4u5eJtXL8SuhueIHKwKjXUajcbRtUPe4pdu3CWbM8xJ568/PzrsHA1tjBYcqhdgcpyqk5jJ8cgwJkTPSrcmpUaakX3rq/3/AKkuHSl9R7ze7VkX9cc/xMcTwo3MqXbz2yg+O2RDggwrIwKtGsHepzivBblu+k3714syANosA6Aafe1HpV3cwhvKhzm2oB8MCdYkNIgiRII60h7RYW3h0Vyz3SjqQDvEkkLlEbmdY23rybblm8z1gmIUAeR9cz7h9vLZuI63P2eHkqSACAWiCCfF18o0pph48U6ZVCZpI8PdlhvIBBbep/Bdt0Ni81sP+xtiS+U5szqup1k66k0Y2MYX76BXZJ2GwYqFJM79YB0FE+QKAYoYjZAPr/UcY7C4Yx9oyHKMv7TLHLeAAT51o4dwzDWShwwADXF1BnqdzrQGB4ul+4FuAMGjNMGWYFgQDy02p4otKyC3AOcSBp8M8gKftsSbeerk3if0fLdN27buTde41zI4GhFxjCsIIMdamePX71nHi4M9vVWzhW08AnlXUv1NbDOZfxMSRm0k7wI86+vcKV1VWa5C7DPt8hTAci3t8/GEUwMwtjQ+Eiv/ABF79Xw1ybqNbKsVWGaVM5ZjaKRcY4dw63h2ey10Xguis8EMeTKVGg3kb10bH8CQWXyhiVVmAB1JAJAkCTrpHnUFisMLts3sRg2ULp3hdwy7wSGkMB0I1iBU5LKaMrTFiyL/AOtjYPXV/vOeJdMqdTB69P8AZphcvw3jkRECOREg/KqHieKibPdKjDfIgObMsKyGNM0jX2oa7wDvQGbQooUga7ctOhBFEmofEL8Sc6cZTtPYi/C8RUkDbzJqpVs2GtwAVW54zG8MoAB5iSSalcHwz9qYEqCI/IfOrG8mX/hQPFlDQTGXMASfWdavwfaGXI4xnkSLP9nYsanL0ZUYRASZMAAk+QHMddOVA2CQT3YC2zMk/wDMJBI06D1pbwDtAz4m3autbtIWIdiSDoDpmkbmnOPvDvbqqQ3iPiGx89NCaozrubYeq6i8OTYhZe7/AEiDC9n+8xr3rnwTopM5tBMnkK6JbvIAB49v8Rv71LWZJECnaho/0oU06qtCBkzs5szmPB+KC5i3JICupadvuEgR6xWXE8E9zigJEoMpJkfCGhp15a6Ut4Zw64mJYACV0mfCQo8UNsdJp8+FZcVeObKf2jKBl5kkEnWD+FeJfsxc99E/5Lhb6B4+EpsPwLBrd70XPGdZzbzp0prcuWSgQ3FygyPFt8q5A3G7zNnN5pnbMYrOzjj8UtIO8nf1n1qjS4vbvtLBZFqycGMMBu/qdPxrWVtuy31lUYqMw3CkjeonBdq5wYz5rl9iw8ogat9a03+1F57eTw6ghmyiSCIjXb2pSu0DQdK9LD9nN/8ARv0nlZNcPwL+sZ4LipIVXZraKdlEgegB+lFYR8GjfHdIOmbubYIncxmM6DakZFZIKvX7PxH1kh12VTc6Fi8BZsKty3cDjIxJAWIC5p8Ma7b1KcL7oYa1cIl7mYsdDJzERHkANKouxuNzWDbIU5G5qDo2us+c0/UDQZEG/wB1fpA518/rcBDlL6ntaLMAA9RJw/h9kXkt3EXMQGXwgiDrofyrfj+LWsDde1byscyAoSQVUqCIMaqNRE6UVxLGCyiuR+zRyDA6rKAdBIYe9cy4ut65fa/cIDXX1A5bEAeQGnqKVp8ZxvR5Eq1OUZcfHBnYLGLul2V7WVZ8Dq2ZWXSZ5qR0IFc87Y4J3x90qjNlVBmCk7Iukxyk1UcK4yUYmT79AZPzgCqDh2onDFEmSVIJAY/eCgifSrVdsbb1FyAKrjaxqcX4R2UuYjEm2CLYBks4I0OugiTXTsJwlsCrAXmYjbRQvrGs1Y4PClbaBmDEACYEnz3obHYNbj6k6ADQkD5A1EBkbITXF3UrZlXHtB5IomRFztDcZoZVYdRp/ejcLgFvkBgUB0I0IPrm/tVJ+p7ann6yf71IdpRfWVGdVBMNbt3GJG8QGgdJO4Jqw6kqKZf3kOPR7zYae2xhLdvEN9lXuC7K7SVDhGBXKBuc2wWOpisBiEa9iFcAhGEqZ0ICKHkCRJJEA6+g1R8AvXXVbao7Lcd2kaKpGmvIaTppVXa4Axa7mQBrwWTnYk5GUwZ0HsOdecV9oPznrk+xNd8f4i/gWAsfa5tXi6SO7/iGRvEJA2KnTzquut8Gs/tY9xIPtIpZhez32dS4UBbSs6mS0ZUaF1UQopR2W41duWbQuS0sz96f3s0BNo5k1TYUV6yMIWth4nRXwBM+KJ5wNPnQeI4JdI8GIKnr3amg8Akd5nuC5qNNPCY2OvPfWilvLqIHzFYSZo4Ff0J89iC1t3UEoWkSNB8TDmBt86jOO2VF5tTclQPETBWQwHmASDVXfwSOYZZDqUaCR4TrGmomK03uD2Mwm0p6HXkOevlTcey9zi4DPkVduM1c5zhgRdcycoiAToDuInkBtWrA4S+M57slJzBvInTXnBMVf4nsxhHPjw9tjznN6fvVu+wWxbKqmVYKhZMQdNNdPXyo9U65lCgdQdLuwvvJu+5G8KxM2cQYl0Gcg7Qpjlyk/IUHiuy92/OKwt1nu5Q72yQGBYEQhHhbaMpA0jehOIcTe3fdbRKBWdCN866pB8o+tPew3EctxVMkN4OkCQSx85AA96qx6IYsZ2jn1iM2ubK43HgeJz6w7NfTNObPryMzrI5GulXreix0o3jn6NLd2+2It3CrMZK7AGAJB6yJ160nuBklGui4VJGbSRHIldzNSYyTl5jMlbOITg8TlJdjlVRJPICmS9ssL/jf9LVI8XBey6g66GOuUzFR32pvKvTLBQAZGqlrMd8Owj2hHery0KOfxTf5UwxFy8l24e+t5tVB8awR1m2Z1nmZmtfGOI9xcW06nO0aaaBtASRSzj/aNkxF5FQaXGEknWCelfOe9VVPZD82DAeI8ZxEtbuXu8ETAPh8tIE/KtwObDqeeYAkeQJ/E0E9wu2a4oXMoCwY8x89q3rdhQgkAScvnVGmN5lBhahGXTsR9cieI1bUGtD60Qpr6fDzPnMvVzIp51n3JOwg/j6f2rFYramHn4WKnfNPSrKAUtIN7FgsP7P8aFgspE59Znpt85+lP+EdqFvFgwyuh2k6gwJHmKl8H2axl9ftFmwzqxIERy30zTvW7hWPSxcKXsMFuA6hpDA+WY6fhXyGry7nZgPPE+s0unJULYuuvjKXtjjBbsD7wN9TGonKhOvlJqIxvF3ulS8aSRAiOcDyFH4/i/2q49tjCBi1uQBqdBmI5xEVL4q8QSP9660eLUY1FeYOXS5fvHrqWWI4uEA8QlgKK4f2/XDyRLtsANPcmuefaDzNeZ+tJd9wqamLabnUuH/pfYuO/tjIT9zceck6+8VbW+1uHYSHYjfS2/8Aavzt3hFM8H2juWSDbaI668juDoaz3SvXPicQ19ztHG/0g4fD2w5Fx5MABCvKdS8afOljfpNwt2y4DG3ca2wVGRpzkEAZwSsT6VyPE8Wu3iBcuM4mQGM6nn60LmKnQkEUv5iHtnRuF3byYdbdrG2sOQSWU/ETyIbKwAjlQ9jtFiVw2KL4h3ZGQI+adC0NlJGxAqRt9psQNrradYP4iqHh3aO+2FvXWuSyNbRZAiHDkyIg7c/OiQDoTcjMTuPwhJ4bjGstd+1pcUL4kXEF2IO4KDnB1FPezzG1hLTMDGaDyg77EVFDiV+4hu91ZYA5ZyDNmIkAAEEnnoOR6U34LxNr1s94RGaSAB+6sRziJriLMwOVUr61OiYXEByytDKT4oAMsIjNl10osYC1pFsEgyN99OfqJoHg3dNn7sAaw2n3vOm5fIr5QWZVLAAakwYA85FE97qEUtbbPcSY7t9grN1ka6SymGKozCROkga+1BXf0q4LXxXf/t7/ADNRHC+wN+6XN9blpuRYbkzNAcd7Imw6qjd4SNVG6nTQzprIrhuHFQqU83Oh4D9JeFu3FtjvFLGAzhQPLZjVIjjVZ1Gu+4muFjsvihr3F32U/lVbg+2OIs2Tbu4Z2uZcochllQCJbTcSNtDzrafyJh2+DB8TdsXcU754ttLxMGTBZQT/ABE1Tqtn7HmtZbV1IyMsSSI0JI8WYTp5VyhiCdSYHTQ/XajbPFCAFEwNgTOtY+qzlgQ3A8f5lmLT6faVZe/Pn8p1/h3aW7ctlTDssS6/s9P5WUieUil/G8Vbt2Ljvhh4FmVuQ24XcJDHUbioLhval7ZzDSOU9aNxnHhdRtX8QEo7C5bbWdmgqZA2PtSm1DF91V8o/wD4OLbSNfz7iq/2oLE5LY8pMmPOBS/7Yv8AsVQcK4vbOndBXGgUZQD7CCfSa3tw60xzfZhrror8/wD30wa7Ivmd/wCHxOoZWEwu9iktwXvFn3A0G2wgzPzoLjaph8SLhUszlnPiiJ5AbTqa6E2Ct85I8yTQF/srg3OZrcnrLfkaJq8cTyFv8U5njVa/cm2rHPso1PSKpOD9jbl1Ql253dyfCR4oH8RBAJ9DPWrHh/ZzDWgRbQjNuQTJjlJO1ELgbaEMsgqc2uvtqa1VQCz3GtmyE0BQPc5VxXgl2xiXs5s2U/ENjqROvptW04a6sayfQV1m92Qw95XvOpZyrwQzCCAxBPvXOjcyZCyN66R7mlvqM2E2rfvH4cGHOpDj9ovIcASjSeq6exBplwa3LtnthkW27NIICwNCddTNWXAr6NBAHrP5xQPavFBbV0qNDIIA32H4tPtTcH2hqdQTiLV6n4TM/wBmabTVl236D4zf2S4kVw9lATouYxuSxJinHG+DW+IDK8JfUeG6upX+F/3l/DlUV2RxsW1I0IUrPSG3PtFUnD+L5G65T/ua9FguROZ5YV8b+7ILj3CruHd7V1YfSOcgkQynmPOvOJ9mWu3CyMDCoGmZnKNfQ12Lj3B7WMTu30cH9m43UnX3XqKS8M7PvYLhiuYkTuYgAADTaPxryTgKP8J7B1Qy4CPxWP7/AMzkdzstfX7k+hoB8EVMNoehrvn2Ro+Jf9+1AY7s6t0+IWm03I//AJoigkgyN5nExhOUj/fvWTcNPWujcS/RiHk22tof/dHyy0Fb/RdejXEWx7MfxFcK8ibu9DIS5YAAPOhyprrOF/R8ttGXOCzKVLazB/dkaUPh/wBHFq2PEyud5eT+AigMINOWoDrTvAAnAYkDX9rZnnAi5qY5bfOugDszYUyUtGNScnIanlEx10orDYixYREsMGV2VjcykAhnLMpGUpIEiJkVwIhUzDiRnAOy9+7ZzrZ1zjUnKfCDsG5GYNVnBOy7WnYXbYCOykQSRoNQem9WGB4lZaBbZJ3gMJ+Rg15xzE92it0uDkW3nkutMLL8Yo42B5mnFcStWCRcFy0T94QwPLck/KsLXEzcDZbdx0cKA5KCIYzz1p010HQwR0MfhWtcFaIgIsdAIHyUgUp7JsfxKEKqKZb/ADi9eDpAaWXT7zEbehgmvjwaRqxYfxAGi7nCbBADIsDUSSB5/eissPxGyfDbdDGgAYe0a01cpv34p8IYWkXfqAD4fCeZUBZ9Y3oK52SJbN3l2YInvBsTMR3e21UVnFKwka+45aGvLeMEkZWGsaqY+e1P9svoZL7I/CTw7B4d1Au2w7fvN8X9ShZ9xQGK/RPhW+HvLfo0/RhVkMTOwI9dKza4f4fnQFkP4f2h++PxTnV79FFtBnOJygbsyiPLcxNarf6LEPiGIQztKGD7Fvzir3Gq7AqChB66/Qj60kxnBb7D/mWxO4zn56Dep3Iv3U+v1lS5DXLc/l/ic/432at27wtviGLAjZAqLMQZnb0Bintvsk8D9oh0/wAZv8tZ8T7H4jEBYuWwVLZi8+KdiIBlYHlvXy9kcUAB31r5v/kpmREIG0V6wcWpyKSWN36xuKxLEjw6GdZBrAXvMfKse913FBBEJZSSpBEAyfpW24ZVvQ/hQWY5hqOnTX86JJ0InkRt5etas0iUXD7Ia0JJhS2kwCeRPWK5s+LR7QAJVkifOPKKvcJigMLcJI+G4wH8qSfyrjWF7RD/AM1df310MdCByHWtyYlygWajdPqDgLULuU+G4yLcKsG4w0AnQfvMOQ6DmaY48AWkUnU6n11Jn3qES4tvMyXJDNmD/e0GxnnPXejMZ2pN22QZF0ESw0BGuo/dMbiq9HiXT3fZk2szvqKroeJnwa6Ld+5aJgEtHyj8Nfam2H4lLgc5Bb23+ZFRLXDMzroZ86Y4HHFmLDfQH8/71rPXA9ZyJfJnW+HcXi6Gbz19dqd4i4txA0wwGu509gdRXNbXEWthQ8gkDLIIkHnqNRTnAcdyxrU2t1QUAAcx2j0RyEkmhHq8Qt/4q/03P8lYNxG1zvJ8rn+StZdbql0Ov3gOf8Q/OhDaB51INQSLAjX0u00Yb+srP+On9Nz/ACV7+srP+Ov9Nz/LSc3bWXMXXKNCZ6GKzuYiwqhmuIFOxJH/AHoTnb0hjSD4xs2Ps/4w/ouf5aGvY+xzvf8A47n9qHsPbuAm2yvG4U69djr7xQuKtjp7Us5W9IQ06dWZo4pxLC5crYhl1nw23E+UmBBqVudtnQpaQL3dt5EoCSQSQZHLWY2rbx9Sdhp5kAfM6VG5vF707C3mdmTYmzx3Ox4XiYxVgsot21gB2IDuBuYWNJ5Ek+lbcJYU3FYBshyr43ZnMbMdYUajQbfSojgnFXwv7QoHs3FVWykZlKEw0e530PUVYYDHLcKPbOdZEEGNyNxyPkasybTfqIlC6LXqP5EG4j2wdLl1QdQSFB8mI8ifDrQLYzFHEd5YvguQAV0BUgRCgmCp10oHjLG/exDkRbw+ZVMas5cKBPQTMdB50TgsAMssATBMkepFRZCU8y8ZMbr7y8/pPu1HFcUbifaQFuLCjKRBENDQpIBPl5UHwniztiWWYlMwjyAbp60pwK3bpuFknKCwPwhSAYIjynQ9arMHhrYRAFAEAzz138W/M09DunmZAyDqgfyh3Zji2RLwcnwXSo99QPrVMt5jy+tQCrlZwNM7BsxYRmXKqLG/ijYa6VY4h7gVDPizDPkXNpDTlViJGaOdD5qDxVw43CJMcvM7e29eWsQSoIG4B1kHXXUESD5UluYjFFD4QHI0CqpA3BOYto2gKiIOaK2XMRiQZUSrM/xIoKqIyGASDOunIVtGDxGrXG8v9+1eZzFacJdcoDcADEmQNhBMDck9Z86+tuY8REyfhBAj7uh5xvRAmYQJtLVjmrxn/wBwa8ruZnE5ecPdB0cMPMkH66Vg9u6Nch05gg/TnS5eIxzorC8YBOpgD3PpSEzZEFCWNiRzZjPhXaUL+zvAiPhnTXprVdwfFq1qWzcss66MW+8TLEcwNprn7cefNA0WIjf3JqkHFVt4W0yrm8VyQCoI0Q8+W/yolclrMFkCrKbF4vLwy+8ai3cE9MyR+MCuN4DhF3ENFlCx9h9SYq5xXaHPhFsZYF1obNGwIMiPQCTWrh+OLhxay2lEhMo2j7wA3mK7PkK0I7Sab2zREnYu+km6UtgAk6yRAnlp9aFwttFaGUnWCdJ+R51R8Vxt64AlxwwXcgHxc415eVK/1UzGRDEmTy1NJGU1yZcNGQ3urNz5hojiOjD+woe5iTbMsqidJyiD7xR10PZIW4uaRo6/gesUM2JuPKuLRSNyGB9TvTBt+8DU5jkUlWF/lcLXtCGtrbdEZEMgQRBPPQzyFEYXtLZXQWkQ9Qs/PWansfwZrSBswIPt8utaeHYZ7hATQmTmMRHUzQPjLm2NwEzhOAgH5SyTtBeUhhcQKdiiD5EtMV7jOOZ0YZjyBAgaGDqI6Sa8wnZwbm85WBK5V6aydonynzpDxfF27d51tSR8Oo0BiGUHmBEg8pNZ7FkFytdTgPG39R/E8fGB20kquwiPnH4UYmJuRGWViIiKnhxJjoGA8udMsHi3ZYcBlHNd1nqDEigZYeDUKxq+fr5x1w1gbmUSGiI+E+X1rVi+KsPC5zRsZnTmJ3FHcK4G73UFt86t4tdlA1DSdVHKaa3uydu/fW+9p8txAWCMEXvAcrEic0MIOmkzR48RYXA1msGGlrmSFy5ayFsoMA6kk8vOpG3vXZOK9kMP9nuJasZbhU5GYuQDsCTJ/OuV/wD07iFbWxd/oNPXHsnkZ9UM9UKqVnBMtyz3ZA8SsswOcwZ96F7F4d7OLZHBXwgwToYddRyI3E1S9mezMWUN0OtySdOQ5SCN+uvIUVieG91lOYNN0ZQy6gEyQAJ0mtyA7iR0Y/2mLLgUXTKP4iC7xFLne2AkOMQzE7gqHYk+RnL+VHXb/gP8p/CkeNi3ib0AasTofMkz5kyflWL8T8WQ5YZTlg6zpoR03+VJzBmb5RGIgFfmIVwASXHUEfMEU1wqkIBzAj8KVdmz46aYW4IMbAldfLSuwdmW/agHscZ+cCweGIbF6TGJRvbR/oDVjiOJIiljqOi6k+g3NT+BaLt7+IW2/wCgr/8ArWviXa+zh7mRkZ2EZgsCJg7tudeVU1zc8QGxKfD41WUMDowBg6HXqORrcboPMUFgMWl62ty22h8tQdAQfOek0ctrQnf20rqhczTdxIRXe4QqqdNZkcuXxHoJqexH6QcOh+G6Y/hA/FqM7QYwDIhgiCxB13MD6D61NYvguHuj7yH+E/k01O+ba1RyYNy7oc36T7PK1dP9I/Osf/FG3/g3P6lpGewJY/sr6+jgj6rNDHsDiv8A0/6/9KaMykQTgYeIIt9C2tteohefl5V9fQAEgEk8ypABnltrypje4baQbu3oxAHqdvagLuLABXX5D85NLOTxKF07VZ4i1y52Uz5UTgrRBGchBz1J+i768qMUgJpuRQDoxOgJoQ0e+EKPWMThhedma4FC/AimWYjQROgk6/lQ6X3QwQQekUw4b2eJg3CR5D8zVD+p0C+FV9Dr+NA+WzzL9LoH22Pdk3bvluf1p5g0IUTr5/htXj4USJVYG+lZ3bJEhAdDqo3HmOopBNz2MWNsXLcw69bW4uR+f+5FRHaDg1y085iy6CRv8usa1TuLqrLI4HmrR+Fal4l3iHMFYDqOlGpKmT6lMWpWgeZNYaxbZY78hp0DrA/E0y4The4DRdsmec7R5TVHwm9h7ikkKhA1BiPUTRTXcMNob+Uf3qsMtXc+cOLLu2hb/j9YgftEUBFsNdY6SFIUfmanBh3Ll7ltnkywAIGvSKuLfF7QYg2oHUHX30imWGxlhwYYCOTaH5c/at3h+LmPgzYxuK/3OYYrCjaG16qQR896N4Jh2F613SmZGYdROszyroAtYa595SPQx84ppw3hVka24jyrggY1cAZXxU7KR8amXZvhRs240zHc76SSF10gT03qitvpB6UuxGPtWgO8dV8idfkNaWYjtxaB8Cu/sFH11qr2iIK6kzYsuZiwBNyjc1PcX7P57pvW3ZXCnwhVbMw+GM3kI33NBXO3qj/yX/qH9q34ftxYb4w9s9SMw/6dfpQHLjbi4J0udfwyTwXGLVtcmKwrgaqWY3YJBIaWDxMyDAp9c4zhGtL9lVc2ZRCtMDWZkyB7U87OY5HGIQMrL3zuo6o4ViQDyDFhtSftXw7CkL3Isi69xUbIVBKNMyFPkNYrCo22CJu/IG2mx9ekf8T4Nh8QFZ7aMQNDqv8A8Y58zNIeOcCw9qxcKWbYYJo8BiNtmMwaOwXZ67hhFi+WTfu7wzAfyusMPlSntBiVZTaxNp1kSWtXAQR5Zsp9q1+uRF4m2sCDdSc7OnxmrG5wq0RCgrOpNtmUz18J39qlsB2ewxGZLuJgcvDHpI3pynaOyga3at3Ha2BpKrM7QzHpUyYyvNz0tTrFzY1SupknBzaZmW4zLlAKvqQQYDZuhkyK5t2qvZsZfP8AHHyAH5V0Szxt73gZRbEKxUHMZ13bnEDaBXMeLXM1+6ert/8AI049SFe50jsBe/4SOjt+C0F2re8+KRLd1rYVQIBYST4pOU+YHtX36P7n/Dtr9/8AFRWriF2cYxmYIGnkoFDmYqtiVaHCuXNtccTPjF2410zBhUXUgTCgSJPMzpQJvunxI49p/CnHFcMhkslt9Ocg7DXMNR84rXg7hKQLYhfu5jI9M0iPelFFbk9zsuRsORkXoEiKjxjKZJiOpA+k1s/XQ/eH9Q/vTT7EHHw+oYQfryrV+oU/cX5ChOEQRqmgnCrGVyWYkEQVI0qd7Q4bJeIG26jy/wBNRRuB4g8amdKws4BsXeClgsAmY5DU6daFEO6p62q1GJ8AC93/ALinCu7MFzEflFOMNiEQTrpzO5plxzB2rGGCWgZzDMzRLHXUn8qmHtkgCd6Y+PmpBh1G0bhGeAvXb139mT56wAPOrHBYrC29Lt1mJ5ounsTvUThL5yZBoJ1jn69aY4/DwJHICgIA8S/BkfaW3GVHEAjIGw91LmsQylSPPei8NxxbOgT+ZxAJPX/Sorh1wgyKeHVfasDlD7svTGuqSnJP7fxUq8N2hFz4WnyO/wAqC4nwi1iAcoW1d5Nsrfzxsf4vnUVdcqZBiijxW9Eq8Ea6iZp/ttwpxPJbTHE94j9f3BrfALqXWW4RZKGDmknygLuPPamqdknfxWb6MYkiGE+kEin3ZvGDiFi5avKO9trKXQNgNlPOJ5UDwDs+bfjN1pJBhdAPYzIo1xKfElOpccXyJN3LT23y3BEjTmD5g861XAQdqv8Aj3Clu2yTpOo/hcD4h5EaEc9DUFh2zoZ3UxPWNKRmw+zPHU9XTasZV2nuFrjQqx71nf7Vl7du1ZLKq6s0wSx3Gmyip/HAkxO5ittuzlAC6Dn1NKUbROy5zmYA9CNM/M6nma+N3TzoVZjetiqTQVKVYTYLtbLFwlh0G5rXbtV4XKjTma6o5WA5MxxPECWKATG/L/vTTsxw8NftsRBzgEAacyCQeelKOI4fRXB11B+elUvZB+8uIDujK09QQY96IDkSbKbD7u64nQCtSXbfBZrLNBkSNPP/AFq27ig+IcMDqQa9gruFT4omjc5P2VxBR2RgxzxruARPloDtXtgkXbpNtkLHN4jM7DQjlVonZm1acsogkVzTtTecYu8AxgOYEnQQI9KmZColKsGYx/33jUAspyyCACNGOh86gcXZK3GBM+I66idd9aKGJuD75+ZrXcvMTqSfUk/jQVHCW/Yvhl04fMuWGOk67aeUUJlP2pwYJDmY2kGDHlptU/wvGXBcSHaAy6ZjHxDltT7jmHv28XcfMkO5YADYE9CN67Im9fdlGkzjBlDP1LH9TC4gMkHbYUNw3sw1u44Y5rZErtIadZ8udPOyoZsMpuQTJ26Tpy3pz3E1TiwqALkeqznJlZl6JiP9Wjz1r39WDqaNxGAuF8y3co/dyqfrua3iz50/YvpJAzHqf//Z"/>
          <p:cNvSpPr>
            <a:spLocks noChangeAspect="1" noChangeArrowheads="1"/>
          </p:cNvSpPr>
          <p:nvPr/>
        </p:nvSpPr>
        <p:spPr bwMode="auto">
          <a:xfrm>
            <a:off x="1600200" y="-881063"/>
            <a:ext cx="2533650"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9pPr>
          </a:lstStyle>
          <a:p>
            <a:pPr eaLnBrk="1" hangingPunct="1">
              <a:spcBef>
                <a:spcPct val="0"/>
              </a:spcBef>
              <a:buFontTx/>
              <a:buNone/>
            </a:pPr>
            <a:endParaRPr lang="en-GB" altLang="en-US" sz="2400">
              <a:latin typeface="Times New Roman" panose="02020603050405020304" pitchFamily="18" charset="0"/>
            </a:endParaRPr>
          </a:p>
        </p:txBody>
      </p:sp>
      <p:pic>
        <p:nvPicPr>
          <p:cNvPr id="8195" name="Picture 4" descr="http://www.smartkey-fashion.com/07_our_sewing_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557339"/>
            <a:ext cx="2520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https://encrypted-tbn2.gstatic.com/images?q=tbn:ANd9GcRArNzXR3NJSHSpyRfqC3nMfABWBCmPWv8R_DYMju5DjfaxeN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1557338"/>
            <a:ext cx="276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8" descr="data:image/jpeg;base64,/9j/4AAQSkZJRgABAQAAAQABAAD/2wCEAAkGBhQSEBUTExQVFBUVGBgWFxgYFxweGBwXGhUXGBwcFxcYHCYfFxojGhgYHy8gIycpLCwsFx4xNTAqNSYrLCkBCQoKDgwOGg8PGiwlHyQsLCwpLCwsLCwsKSwsKSksKSwpLCwsLCksLCksLCksLCwsLCwsLCkpLCwsKSwsLCwsLP/AABEIALgA6AMBIgACEQEDEQH/xAAcAAACAgMBAQAAAAAAAAAAAAAFBgQHAAIDAQj/xABJEAACAAQEAwQIAwUECAYDAAABAgADESEEBRIxBkFREyJhcQcyUoGRobHBI0LRFGJykvAzU4LhFSRDorLC0vEWY3ODk9MXNET/xAAZAQADAQEBAAAAAAAAAAAAAAACAwQBAAX/xAArEQACAgICAQMDAwUBAAAAAAAAAQIRAyESMUEEEyIUMlFhkfBScaHh8SP/2gAMAwEAAhEDEQA/AGBcU+oqWNR0NY3M9/aPxjVUj2keVyRfRv2r+0Yztn9oxlY1eZSCU0DRv2z+0YwzX9o/OOBxIjQ4oQfMGiFl2IftiNR3PMwXmT39o/GAuW/2x8zETjzGTJcpDLYqdVLRWlaRPdNjGMS3tH4mAPFpxby1GGchibnURaEvLM9ntMAM1iIPjM5ntmNULBc6NMh4ZxiTlmzsUxANSupr/OHkYtvaPxhOk5m1RrmaVqAWpsKippzoIsCVlWA0ajjaim/aoPlSCaoD3EwbJmspJ1E1vcx1aeW3Y+QMKWdZwEmusid2ksHusRvbw8bVgO/FE5fzD4QcY+QFljLSLMGMbqfjHj41qbn4xV7cZ4jkR8I7ZbxXOmTllsVvWtBHSlSCWyxTjz7Z+MbNin9o/GAOFBN94OabQmMnKxskkQMXjZnaKmsgEEk1vEibMPYNRjt1jhPl1nSvIxOzKTRHpzWLIr4ksn8mdsiwrTEUszUpa8cswxDCfJAYj8Sm8E+Gz+BLP7oMC849dG59pX5w5raEp/FlgK3d90V/nxbVL7x9c8/hDfIzLUopS8Kue3eXX+8hcI09jJSuOhqybFFkqxqRaIWZOwmbm4Mdk0SyDqAgfmOPDMKXpWOnSbZ2NNpIG5HPbsZpqTR+sMMqZplm4BoDC7gMIyKwBNGNTWPc5zSVg5Bnz3ooso3Zm5Kg/MefQC5pAyy2vijY4adyYUxuJfSSCdoyKF4s9JM/GErXs5PKWp3A/vG/OfCw8OuR5/ts9DkW2wPK8dOzjKmlt46A2iGio0MuImNl0EEAIi5gthGuKBbBZEaFY6sI0MDI5GYJKTogekGXWSn8UF0X8df4RAfjfGjuSx63rHwH6x6Kko402SceU2hFweXsrVrU9P1MSjmRDUu1N6WUR0m4oIulbdT9fhGuWSwx1UsvLqb0r9YR7snsp9mK0jyTnMtzoIsfzAn6cv8AODmaSg8pdFWNRy2gTjuHHr26UZtypFAfKkSsizRWbYqws8s9BzXxEPjkcX8uiT1HpFOLrs9w80y5Lq0vfqN/fAHFNQjkIe52FWdL7gpqFiYATuB3O7/KKeV9EGP03ttNvoXmnmwETeHcOzT1ZVJANzSw98MGXcMqjDte8o5AQ0JmWHkyWVZZUUtaNUIyW2PcpJ6RwwjwwAd0eULGWTdQrDekvujyibF5RRkXQMaV+PJPnBTMksf4TEMy6zJXviZmk9JcsszAAA1JMegqUERO3J0dchqJKLTcWPhEHPEoVA9qEjH+mFZCiXIQNoHrk2PkBAWX6YpzPqdZbCtaUIt4GBnmXjZsMMqp6Luy3Ey0BLb0HKBOZIJjV2AaovEjgzMsPjsOs5GrWzLzVuYIjzifBgIQNtQpAPlKW2GuMU62Zg8AZhpqrSJYwASYFNI04elFBU1JNIIYjBM05ZgrQcoYoRT2Lc5NaOOY9nLlM5IAUEsTsABUk+6PmnjnjF8fiNdxKTuyk5Knj+825PkOUXN6c8+WRl4krQTMQ2nx7NbufInSv+KPnQm8LnK1Q7HGtm1YyNGjIUOPpITo7JMMLeHD/wB4Ynykf+8MeRaLbDataBWeZ3IlKNcxVPSt/wCUXgNxRnrYaQWR9Tk0F7DxMVXiM7LuWZiTenW+5ryh0IuSBbotBuLsMKVmaa9VI2ghh8SkxdSMrr1Ugj5RR03EF2p8P+8EMjzmbhZvcbfdTdWHQj7wx+ntaexfuUy7UP4qn92ETOMbrmvM6m3kLAfeGSfmoaSsxba5fXYkXHuhLx8zkN9gPvC5y+MYjccduRBfvNT4/wBf1vDDlWG0qASPaPmeUDcBhxUDc/fxhiOCqtEbS3WgJ+do2G2UcaVkqUw2DDyr9oXM+yxlmLNljvKdVug3+UEMPlk1H1THZwDbUFsOfqiMzgz0xBCKSlCAwNu8tLqdwaxS14QlvVsLysNLCgifptWl7VvBKRkkwqGWaSDcWiJh+JUly0QyB3VVaml6ACsGsp4l7aaJQl6ag8+kPjCVdHmvJD8kRMrZal2qIiZhl4MskbUrDvMy7UKE7+EAsXgm0mXp2tXlSF5ISirYyEoy0gTkOEsIdGlUUeUBMhw4p5W+EMvZ1hOF7Y3ItIEBAGQEXJND0irfTLxFScMJLayrqmU9s7A+Q+sW9jsLXQASpJsw3B633inOOPRXPlTGxDTxNWY5LNpowJ2LDa+0V0vbtk6bc+KK57ElSQLdY5ypFT4Q+ZTJw8mkqYdRI2py6npE5OC5NBMlsXGoVFORPLyhHuFLxMi+jbO3y7HS9YdZM6iOGFBQmisK9GI9xMXnxP6lR1EVdnHDDTZc5N2QFpJ57Wv47RY+MZmwcot6xVK+dBX5w7Bk5ifU4eF15RIlOwFa38I9/bZnt0jXJJQ1ipJNI4Zjh1M8mpsBb3xckm6PPbaVld+mPJZuIOHcKCVWapYmle8jKK8/zH3xTuIwxVirWIsY+mvSRkRxGBGgkNLPaAD8wCkFa8qiKFzLBGcaJL0lbV21eHjEGWTU99HpYYqWPXaFiMjefLIJBBBG4O8exoBfMnJZx5D4wB4jk4vWJEpJnLU6g6b/AL0S+LeOP2GYqGUZmtNYOqnMil69IXT6Yn5Ydf8A5D9kiGPp32U+6jhmvBuL7stUmzAaMSAKV8SWFxAkejPHk2k0/idB/wA0F39L87lJljzZj9hHBvS3ijsskf4WP1aKYQlFUhc5qRww/orx9brLXzmL9qxOX0RYokEvJFOrsfpLiFM9KGNOzS18k/UmODekPHH/AG1PJF/SD4yF8oj/AJdwNNSVoacltqKxp8aRznejdnJJxOk8tMrb4zPtFdz+N8cf/wCiYPKg+ghv9FWeTp+JmidNeZSVUajW+sCvwhTwpPkxqzNqkF8ZwgcIgYze2BOkkppapqeRIIiDNmFAW/r5Q78WL/qxPRkPzp94Sxe0KklGZbhm5QIhZtYNak0swIt4VpDPgZz4pXl00gUBI8D9xA3LJrglSCy0O9CAKX3Bhn4Ww6SwBUAaQel4dFJyWxXqMjUGqFPFZTpJWtdJ3gphHTBz0mTa7HYEk1FqARIzaWBMmU8D84j8Wz+zmS3pqoot7otnLhBzWzx8cFkyKD0MsnjuTYvLmy0NBrZbe/mIi8c8SrhML2yjUXOlOlSLEnpAKXjnmgIZJ0OOt7xx43y1pmVyZZNOzmqCfC4H1jz/AKiWSPz/ACem/TLHL4lbJxHPZ9bzZgvXusQBXoBFo+j/ANIGo9hiJl6dxnsfI9YpGZMKTCBehp8DHWTmbBt+f9XglFp2gXT0z6qxJqZZ/ejtmmAWdIeU1dLqQaWPmDyMLnCebftGCw0w+tYHzFobX9X3RbD7CGf3lIZ1wOslmJYtpIJbmelYLZfil0BQQNqQa4mylMYXCtomCmk1Ok05MPvFbTJryW0GqkGhB3BG+/KPMi+TPXbSiWVgMaNuZsP0iZmObdnMk4Qd7UAT4Etb7wv8GAzfxj6osnjTdvKsb4Od2+as1qS+v7tvqYdCPD5eSbJLn8SxcBhNDV8KRyxkgGaT1EcJWZ/WJgxdRtFccz7aJJYEzTiGZTCttWmkfxGwt7/lFSYXBykmntB3wLDwPMRZWeSe2lGXrMpiQyNSq6hyIqLGsVdn2SNh5up5rTyygF1llQHLHuAVNKAA36xH6qEp/Lwi70cowXF9sU/SLhJaTZbIPWU19xH6x5EPjDEMxlhhQrrHKu43psfCPYZi+xC8/wB7GD0wp+Nhz/5bD4TP84rysXzn3DuFxhRp7GqAgaZiixIa+9TAc8D5Sti9/HEivwEdGaoBxZT1Y9Bi5cPwxk+rSOzZun7QxO1dg0SV4byn+7lH/HMP/NB+4kDxKXlA+MOc7hPRgyzL+Io1Eg1NCy0CiwPdJG28PkvIsqG0iR8HP1MTEwOXEgdhIPSssn/i/q0FHNFXaEZcE5tcZVT3+pS2eYYJNZVXSKLQVruqncbw0+hw/wCuzPGQ3ymJ+sWUcpwQNP2XDj/2E+6xKweGw6VaVJlIdiUlKp60qoBpYQEpqT0Ox43BK2bcTf8A6z/4f+IQlBCdhDzmymZJYAcgfgawstgnK0ljvsLHko5selBt40hM4X2V4ZUgPmWuWkp0YmW80ypnmBqW/smjDzAhsy1aC/On0jniMlU4QoVZgoDBV9bUtxY2J/WOmTaXlKyE2F1PL/OFytNNHN807DMnL0cVZQa7+4xxzvLRNktoA1Ad0+XKJeDnfl26feErMOJi2MmyVbSktlsresT9LxRPIvaE4sX/AKpdMg4LGGWKM/eBsouxPSC2dZ0hRMJNAUzF1aq7NuARG+GwcmW5xLpQsCxJ/KRv8Yq/Nc/OIxLzqUGyg9BYfrCcUVx35H+om+Vfgh4jh4vqK2K11fE3rHPKMpVmobnYdPjFk8C5fLxOGYzhRNZDdXA5eVYapnC+Dmy2SSFVqbAUIp4bwSvqxbku6BPosZhrlsDpFHHStwafCLH1GFzhjA9gtCLii9KKNgPjBTPc1GGkmaRUDcCK4/CO/BNL5ytE1JC+yPhFcekXHSZ81MMFBOoqWG9aVa45ClPfE7D+ksTg4lIQyjcigqbD3wFwuHX+0Iq2sqG8vWp5t9Il9TnUcTcQ4Y3dsKZHOmSdcgywJcsBUYb00/mHSvOB/BC1eY5N2Yjz3JvB7DjtUmAGhYEV6UoCb7DxgZgsGsmURLbWJcz1gQa1ArcW3tAYpNxjfdDKDbTQGArcqD8W6eUEMJjdgedoXc2naZqGtitNq7ePKJlap7oqaoWtjMwDCjDzgPnGXgy3ULqmaT2d6aiBarcqdYJSphIBO9BXzpEfOJzrImPLGp1Uso60FaV8YJ9MFPaPn3jTDspUMpUqzKQd9VBWsZDVxJw7Mx7t2bIpB7RtbEChW5rQ7RkT438djsu5WhWxebntCaKJmxoLAU5GGf0esvZPTTq7QgkC/eUEVO9oTTw1ja2w2INd6SJn/RDZwLkOMlPMD4aeoYKwJlsBqUnqOh+UFGPEFysmcSZcHXURUj9YlcPHtZZL6FYMRQE7ct4NYzIZ7AkSZhB5Bb38IiYfhrEyrjDzDehAAv4i/KHyimhCbTOf+k8IN8TIFP8AzBGLn+FV104mTy2Orc8qQ4SMlfQB2VDTotducJed+j3FTczlzUk/hAS9R1ILrqJ7pNekKlBJWMjK5UMxBNzE/KpIJPlG2HyGdQalof4h+sEsFgNN2oLUhWK76H5GqoyXgyL0sLGNcPl7JKegWrVNTyFe6AOggxKcEb+ceTFFKAw57dibpUKuVluy7xq1TU+NTArEY3ssbpoAsxVII5tUgk+NYZcFk7qgDFNXOhNK79IG5nwnMmqnflh1YkElqaW3G3gIQ4v8D1KP5JZbUDpPeuL8jSl4p/D8PYyTiyxw0xyNQZtJZCSblTzHSLQxZaQ1DQk6aUrQt4V5WieqkjVzpQgbW5/WNS3TAk9ckVwmHeZKmyHLqWGlga93mLdIXcyxXd/ZTh5ctkA767tTntsYeeLMaZWKlg+rOU3/AH0OxPipHwMLueAOoOgl/VSm5LWUfGN48bTMcudMYuHaS5EpFsNIr57msMeGmK9vVYbMNwfP7Rtg+DJYlorTWE8KGPTobcxW0RcRKMptLghvA2I8Iw0lniIySUmoS46bMPagnxEomYM/vAfSAmNlDESq+q6fGkFZ6UwqDeywycqg6FpfJFW8Oy9KTmY00sajrRSB84HNn05paS17qoKCm9eZJgjoKy8Tb1pwAgc2V09dtN9hE7lGlyG0zik1jdmJJtcnb9Ie+D3EzBtLHrKTUV57iEPG6RQJW29eflBDhXMwk7S7aUmihPRgRQw/HsXJ0NudAiSHo2qW1x+7XfyiTgccCg2pb4f9oyZlc4DUvfBHI1qKQv4FmWZ2VCanugee3uMNkgYssWTNqARf/tElHt3gBXxhdy/FtLBSZYilBzJ6Ugrh8crGhqvSooIbFWLeirvSFj/2b9olLUGaVQUt3PWO3Ii0exp6XZ8t8WklBrm9zVf1STQDxLBh5WjyEcUtDbbLxXGUNa/FyR8NUcnxo9ofGFfOcm14h2KuQ2mhWZpA7oB7pPXoIgHh8E/2ZIv600G/LYHxhmv0IZeoptcWObY9Obr8Y5Pm8obzE/mEJU3hR2buogHQ1Y189EerwVNPJf8A4z/0x1oU/VT8Y3+43NxHhxvOl/zCOX/i3Cj/AG6fGBGB4TZVo0pXvvoIIHTf5xK/8LtcmSvw8P4o6/5QazZGvt/z/oJniWT7THylufosR8Rn8rf8TkCezcC5AFyvUiO2GU9kqhiDQCvuptWOeYSi0iYtdR0NQ+IUke+ojFLyUXYXkkaRSvWNWmVFftHLBzNUtSKEEVHvv9xHssGhvbl7jBBmkyYgJJdFI6sAfIgmNDmEv+8T+YRDxyzNTBUQg8y5BuATZUPTrAPD41mEtQtm1oKlzTTuGsN+RjG0kMx4pT6X9yZxU3dWYKECh8KVpv7xGuSZmGpXxpHs9e1wIYjTRHFGBGwtWt91BhUwE1rd4RLPspUa+IR9KWTM+DE6WCTIcOeoWlG8xS/ugT6PtOLxMonvdkO0YeIFFr/iMN2XZiSNLMHFKEb1BFCI4cEcGy8DiJ8yWxKTdIRCtCgDMaaqnUL02G0dytbFuPF6J2bmf/pXCCWrdnomma1O7S1BXrWJ3EP9l2mjVoa42Omt6eVjBma0Qcyf8J67FTWD8AIA4bFodm8wwofKvOC2McdiKbWivsdmOmgqSo2A5mJeS8Uu8xcK6OrsQEDUpXfceF/dASTcGEqUkcOLJgOGqBTvDl4wl6juTWLixPA/bI8uY5l8gVAYHxvFf5jwaZM3Q86WU9pTVjypp5H3wCXGOw6c3SFdzW9Y1CQ9t6O5ToGSc6H94Aj7QQyP0d4ZRWe/atvpU0UCtqgXrY84bCSl0Bkg49gzh/ETsThyqllKGmqtFNubecHcHwciFXYuXIoSWNiegBoREvNGSWFlppWSN0FjbpfxB90cMxzjRpCmnduT02U06+MUqLloS5KOzxECzCjoGrsSW5dKnuwM4i48GDw5IUtMNVlq5BAam55kL08o7PxAXpVRqBs0VFxrnpxWLdqUVO4oG1AbnzJqfh0hjXGItPlIzhuc07MEmP3zrM1y1607xJ8efujIMeiHCasx1GmmXKmuwPshKfeMiVlMVo+gExCy3JYEgrTYG4PjHpzSp7qTCK8lP1BjWbIDOoPOot5ViZKwRAoDMA6arfIQa5W66ImnZHGLf+6mN8RHNs3KkjswDsak1iecBXfUfNj+sYMrX2R77xrU30zqkDznj+yvz/WObZxMPs/CCwy8dF+Eb/slrU9w/wAoHhk/qO4y/IBlIplkNtz+PhG+HRAe7zpWx+8SOzpMceP1FY5JMYmhQgdSYyOlRqOWRH8BBX1Rp/l7n/LElFAc71Ntt7dREXKgAZqn8sx6c7E6h/xRKY0ay705bfKG+BpFx8hCe8JhJFgpeljzCEDnziIMDJBNJMw7EVrT/efyghjKgqQwS5FSARSlfzEAbCIBxABFcWo3FjJH0BPSMbOoicTywmBxAVCgC1AFK37pIoT4xXeXFSB+IfvFo4xVmSZiq7PqlNv4Cop3QN4rAcPzNBnqh7LcsKU8wN6RPl/JRhfgP4KeF9o+O30gvI4howWhZugFaD948oT+3ZUopudj0ifk8kotATe5J69TCG6VlCVliYTHM4uF9zV+No6TaN3SKg2IgTlD0X+t4I43CGbLIVijEEal3FRSo8RBQyX2KnjrorDi/AqMWv7KjlFB10umuuy+UPHC+CVpqTSgqFDCourUoae6FLD4JsNWSzailtXWt6+d4cOCXLNMqagAfeGpiqGZpxDeB+8InGAGEmrMMhWRj3Wps3NfuIeVsQelvnGudZYmKw7ypgBVxTa4PJh4gxrgpoLHkeN2VTmXGf4dR3RvAJOMRK0sZhBYXv7+XjATifKZmDntImsGZALgEC9eR8vnC7h5dXg8caegcs+Q+HihZ5CiYCSQNyDcUjMDxRLRqTWqEqjLzIruOtDCcMKL25x1WVpvFKbRM0h0Ti6Q0zuy3VB+Y0r715CE7MeG5j4hxIBnKxLKUvYkmhHIjpEiVLpMFNmtDZw9hJSh5j3MtQwANCzBhtyNusFNqSpgwTT0TfRZw20oTdSlXmFpJ1b6Thyw9xdvlGQ18FYsthhP00L6nC05iaUl38mX4R7ENsvSHFjRkPRh87QRX+rmBmI9UnpQ/AgwSHv/AK90UR7ZJ5OtPCNxHIN/X9GOgMGcex4sexqDGHArGpSaac1BFfhHAq3Vfcp+5iVmB76nzH3iFOQaqlyDyFQLfeErtgs4YY0xM0e0st/ipX6y4mzAailt+fv6RBmWxKH2pbD3q6kfJ2idiJdRfbyH6QYa6OOPSq+qHoQdNr+9rCIQmzADpkotDsZn/wBaGCRFVsSLUqLG30ge8pLsGnObH/aEEjqAApjjTrhJzvp16ABUEAsTcU3P6RTU/ib9mxE2VLL/AIZaWVt2diV2NzFwYWY1aCVMAruwCgDrdq/KKX47wPZ5piR7TiYPJ0VvqTC6blJPq9f2o1P4p+SdgM3R9IpRjan0oYN4XGDbY+MIivQgjcEEeYvFu5PhFxspWMsaXQETABVGHjzqeUT5ce9FOPM12RcPjbUr+kGMtnTdQqSFIqOhHgYK5ZkkrDrUKHbYuwBPuGw8h84KSZSzEKsKjl/kRtALCxjzIU86yBZwabLFJm5ps3nXY9CI84IagmA2OoAg7+rzEFc1kNIGpTVK0qd16efnEXA5is0Eihbb97yJ52jubi6Z3tclcQuz3jsmOtp5i/uBgWJGqmlrG3uG3vrvEfGu0mSTYM3d3sK7m9222hqm1sncG5cQB6SeCUxy9rKdUxMtdNCbTFuQpPJhU0PjeKokcEY1CdWFne4A/Qxaf7YwcBBMmTDeiip8zyUdK9I1TiVgSG7pBIIIuCNwR1gPqJ1dFP00Vq9lcSuGMWK1w0+n/pmPJnDGKI7uHnH/ANs/eLQPEgpUmkCJ/HtD3b+Mb9XPriD9JHvkImEkuAQyTAVsay2FPMlbR0xGJ0oWFypDAA7mtKW8TFm5TxeWlmYdgJr06iXL0jz78wCJk/CYfEOEaTLaYHWWHCAMDLkrU1Ar/aEWiiOW47J546loIZJhhJkyUOyIZh/glKFX4sNUZEt5AcuNld0w6D9xBV/vHsCgwjNWqkdQYlSGJVTQXA6dBEeBzZ6soaSRY6efU2oBDeXF2Rzajth2p6j5xk2eFUsWIAFSfAbwDOcua6JbtT2ZZ+VbGNDicW20hh/G6L8t415f0F+4vF/sFhmUs7MzeQJH0jrOnBRULU9NVPrAP9lxTbtJQeLu/wBABG2HwJJ0tiFY0rREA+rExnuSfSCjKT8Emfiy1Kqq0IpRgSbXrTakeTZa+sVqT4E+XlHgyWXYlprUNfXoK8gQouPCJ9RyAgVd2w0m+wRmSaWkNsBM07e3LYfUCJ8yWCNo7TGt/lAPHZcouraPDVT4Xg0F0EZ8/s01FaAch0PwgdM4k6IT5mIH+kUFZTTqs6nSlam1DaIBaE5JuL0PxwUlbNeJuPZmFla1lIx6aiKCtKk06kfGKrzrP5uMnmfMCByFWiggaVrTckk33hz47RTKQOWCsWU6aVIIVvzeKjaE2Rh5VlVHYkgLqmcyaDZepEbCTatgzik6Qy8C8BvjfxZtUw4NKizTCNwh5KDYv5gdRc2By9JUtZctVREFFVRQAf1eIeUosiVLkqO7KQIOgCim/PnE1cXe1KR12dxNmEbyE0g+dY81+6FrEcZqrummhViDqryPSn9VgJTUdsZDG56QT4hxMtpbSjXUaEctjvXpvCIMrxUjFBpK65T+sQbrTwr05wzNnCz1BZFcDY9D57x0lYlKWAHlEOTNbs9HHj4Ro2yguZ4pXTUE1FhUXr0NeUS+MJNcK5pdCrDw7wBp7iY3wuLtvHfHgT5boB6ykHwqN/dvD8eRTjRNli4z5eBR4FzkJLdZoA1uza+bKLXHOlwKQIzZTicVM/Z5RdiQTSlFtSrtspNKwUx2SzXZJIZpUqUoUtTvNb8tdmJvU7QQwklJSrJlDSoJJpuWPNj+ZvEwc430v+i5ZFjd+WVjxLJm4ecJM6mvQH7rVWhLDfmbQJSaeVaGJPpDxMxsfMc0UKAii1lUWJvzqT744ZFw3jsUKyJTOu2umlP53IHwiqMIxRM8kpMYMqnNoRFIYMZSEDprM+ZTnyRfNYe8qxyytH5m1tMZqbu8pplB+7r7o/giv8d6PMwkS+1PYsRTuS3rMFTXu2FbgWB9xh8PCbtLEzUZU1gKpUka30iquANRXTU2ADCtTvAUhib8jJl05GRGUhuzlgjxmz7j6/OPIWv9FYhGqqk96qlSCNQnKZYDDei9pWlgDGRlG2O0pqqD4CN1amwA8gB9oRjxpMpRFVQOtzESdxNPb/aEeVoH3oGezIsVpp5k/GI07MJaes6L5sIrSZmbt6zsfeY4TsOASeZ3/owUMvN0kDOHBWx/xXGOEWoM0GoNlBPhCx/+RMFImUly57NtUii05722HSErOMT2dN71uAT9BaF+dj1eoTUWoaHSd4a7QtS/BdB4zJuEQV9U6tRI3+t45Himc9gaeSj7wk5U0xEoqKq1JQzPWVaC1BvQ1p4GCUuTMYVZnI8O4n6n4wj5Md8UNBzZQp7Rqte7uQKfERzXHSCGEtRqO7BXNf8AE1T8IXZOKkSdtLPzKirfzHaI2N4vmLeWgQ9Tdv8AKD4S8gc14OmYzD+0yZygkK/eI9lhpNfC8H2PehIyefMxMyasxqkkgnYUYWsIbMqnl5CE+sBob+JbGAzQ40xmKfLQG9IIHZSamn4jU/kMK+SD/WZAPObLH+8D9oZvSJhDMwylRUy5in3MCphV4YyqeMbhyytoE1Sag8vOCxtKOwZ7kXmJobziUhgZhZZ11rYDbxgpLSsbGqM2ezavLZAaFgQD0PKEpM4nlaFDQWtTla169YeioptC3muV6tTypaNMqCQ1Rq3B2NjzhOaHLaKMGThpgBczXxHuiQmYjqI5TMhnuxbswn7ooB7hWNhw7NAuF/m+kRvGXe6vLJC5nTY18IbcknEylI9ZtJH8TsQn8qKze8QoyeGJjbFQfP60hgl40SQFIIMsG290wfd8/wAx9xhuDFxlbRPnyqUaQeXEggcxuAejMVQV6sQWJ3pEfFSZKVcLLooOpwQABzNB6oBtTnHDC45NYAYUVqCpoPwpC6bmwFX1QFxmRzcWQXmrRSay8PiAAGru9gXbxNhW0WJEVHmYZthzTRgJk1WIYO2GohPJhbUx86QQyvOZhYLMlzkB9X/VqKPAAMTEjA4GiBAjCgpbFd73g2iLjcucigkztQupOKAuPIxujQniZId0JAbTUgMrr3tq6GqG58wBziAuPLTgZeoCUShmCWOz0P3SQ+5KsAa3EcMvzhwul5U97d6s5HUHoxLCg8YF4nEHtFmFWnAFkmaZnZ4dFYeoh/PTrGJGhueWkFXlXkuUlqN20VZnZT+UN1jI7ZZJZV7MMHUqJct9QbRKVBqrTY1qPGMjtHFX6zyr/XnG3ZE7/rGRkQlJ0ErzMRc4zNpailNTbd3YDnSt4yMhmJtSVC8kU47F9g006pjEj2bgH4UhlyHDSK07FdWksuhmrbkdQsb8iecZGRXybeyZRSWiC3HNadlJSTtUsC7/AKCO0idOnBmdiwA1d4/l/hEZGQcm6BSVmqSWNLUv0+0SMXlNFvU2rGRkFFgSBmSHs8WV9tPmhqPkx+EMeBxQlz5ktjQOQ616kVp74yMheb7RuL7iDxRmgSTQ/nmKgobjnWNeHcVMbEopdyASSCaigUnnGRkSy8FC8llYSUdOog35QQQVFYyMilCjqVNDaBDzCjAU9ZtJ8LEj5invjIyBm6jaOIOIzfTq0qX01NBQd0c79SDQb2MQnx7NMTSGILkGrW/s6gDwvX3eMZGRPbfn+WG+gpKzFlFQlWYlV716iu4pYUBPupSIM7EEjW4KlW0k3KVVzSppWneYfwu2+mkZGR3N8hcTWRQMRRvw9IIIFSFBSm51apJA8TLBFdQjRpM1GJR5YoNmlakI6hgisK+bRkZDISbWxjMlZ3MS5wkh+plprP8ALUOPhE/DcQ4ScO+uGVujpMBHmCKiMjIYYD8wwcnXql/sBU7qGZe91PhHOfh+2kMQqTuzFQTVMLLAvRQf7Q053jIyGRAYOk5tM7PQkwuhuZciX2cokc3mN+XyN4yMjIKKOP/Z"/>
          <p:cNvSpPr>
            <a:spLocks noChangeAspect="1" noChangeArrowheads="1"/>
          </p:cNvSpPr>
          <p:nvPr/>
        </p:nvSpPr>
        <p:spPr bwMode="auto">
          <a:xfrm>
            <a:off x="1600200" y="-85090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9pPr>
          </a:lstStyle>
          <a:p>
            <a:pPr eaLnBrk="1" hangingPunct="1">
              <a:spcBef>
                <a:spcPct val="0"/>
              </a:spcBef>
              <a:buFontTx/>
              <a:buNone/>
            </a:pPr>
            <a:endParaRPr lang="en-GB" altLang="en-US" sz="2400">
              <a:latin typeface="Times New Roman" panose="02020603050405020304" pitchFamily="18" charset="0"/>
            </a:endParaRPr>
          </a:p>
        </p:txBody>
      </p:sp>
      <p:pic>
        <p:nvPicPr>
          <p:cNvPr id="8198" name="Picture 10" descr="http://cdn.ttgtmedia.com/rms/computerweekly/Waitrose-checkout-290x2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3789363"/>
            <a:ext cx="27622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http://news.bbcimg.co.uk/media/images/65196000/jpg/_65196464_1513369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4" y="4797426"/>
            <a:ext cx="33289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4" descr="http://images2.fanpop.com/images/photos/7500000/Scrubs-scrubs-7589938-1280-10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3789364"/>
            <a:ext cx="244792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6" descr="http://www.oxfam.org.uk/~/media/Images/OGB/Get%20involved/Volunteer%20with%20us/volhomepage2.ash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313" y="260351"/>
            <a:ext cx="360045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10"/>
          <p:cNvSpPr txBox="1">
            <a:spLocks noChangeArrowheads="1"/>
          </p:cNvSpPr>
          <p:nvPr/>
        </p:nvSpPr>
        <p:spPr bwMode="auto">
          <a:xfrm>
            <a:off x="4727575" y="2060575"/>
            <a:ext cx="25209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defRPr>
            </a:lvl9pPr>
          </a:lstStyle>
          <a:p>
            <a:pPr eaLnBrk="1" hangingPunct="1">
              <a:spcBef>
                <a:spcPct val="0"/>
              </a:spcBef>
              <a:buFontTx/>
              <a:buNone/>
            </a:pPr>
            <a:r>
              <a:rPr lang="en-GB" altLang="en-US" sz="4000">
                <a:latin typeface="Stencil" panose="040409050D0802020404" pitchFamily="82" charset="0"/>
              </a:rPr>
              <a:t>Why do they go to work?</a:t>
            </a:r>
          </a:p>
        </p:txBody>
      </p:sp>
    </p:spTree>
    <p:extLst>
      <p:ext uri="{BB962C8B-B14F-4D97-AF65-F5344CB8AC3E}">
        <p14:creationId xmlns:p14="http://schemas.microsoft.com/office/powerpoint/2010/main" val="416612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63" y="927099"/>
            <a:ext cx="10238705" cy="709865"/>
          </a:xfrm>
        </p:spPr>
        <p:txBody>
          <a:bodyPr/>
          <a:lstStyle/>
          <a:p>
            <a:r>
              <a:rPr lang="en-GB" dirty="0"/>
              <a:t>Why is understanding motivation important for a business?</a:t>
            </a:r>
          </a:p>
        </p:txBody>
      </p:sp>
      <p:sp>
        <p:nvSpPr>
          <p:cNvPr id="3" name="Content Placeholder 2"/>
          <p:cNvSpPr>
            <a:spLocks noGrp="1"/>
          </p:cNvSpPr>
          <p:nvPr>
            <p:ph idx="1"/>
          </p:nvPr>
        </p:nvSpPr>
        <p:spPr>
          <a:xfrm>
            <a:off x="746973" y="2199598"/>
            <a:ext cx="10921285" cy="4320480"/>
          </a:xfrm>
        </p:spPr>
        <p:txBody>
          <a:bodyPr>
            <a:noAutofit/>
          </a:bodyPr>
          <a:lstStyle/>
          <a:p>
            <a:r>
              <a:rPr lang="en-GB" sz="2000" dirty="0"/>
              <a:t>If an individual’s needs are not satisfied – they will not be motivated</a:t>
            </a:r>
          </a:p>
          <a:p>
            <a:endParaRPr lang="en-GB" sz="2000" dirty="0"/>
          </a:p>
          <a:p>
            <a:r>
              <a:rPr lang="en-GB" sz="2000" dirty="0"/>
              <a:t>In the short term: if employees are not motivated this can lead reduced effort and lack of commitment.</a:t>
            </a:r>
          </a:p>
          <a:p>
            <a:endParaRPr lang="en-GB" sz="2000" dirty="0"/>
          </a:p>
          <a:p>
            <a:r>
              <a:rPr lang="en-GB" sz="2000" dirty="0"/>
              <a:t>Monitoring employees too closely can lead to negative motivation.</a:t>
            </a:r>
          </a:p>
          <a:p>
            <a:endParaRPr lang="en-GB" sz="2000" dirty="0"/>
          </a:p>
          <a:p>
            <a:r>
              <a:rPr lang="en-GB" sz="2000" dirty="0"/>
              <a:t>In the long term: lack of motivation can lead to:</a:t>
            </a:r>
          </a:p>
          <a:p>
            <a:pPr lvl="1"/>
            <a:r>
              <a:rPr lang="en-GB" sz="1800" dirty="0"/>
              <a:t>High levels of absenteeism</a:t>
            </a:r>
          </a:p>
          <a:p>
            <a:pPr lvl="1"/>
            <a:r>
              <a:rPr lang="en-GB" sz="1800" dirty="0"/>
              <a:t>Industrial disputes</a:t>
            </a:r>
          </a:p>
          <a:p>
            <a:pPr lvl="1"/>
            <a:r>
              <a:rPr lang="en-GB" sz="1800" dirty="0"/>
              <a:t>Fall in productivity and therefore profit</a:t>
            </a:r>
          </a:p>
          <a:p>
            <a:pPr lvl="1"/>
            <a:endParaRPr lang="en-GB" sz="1800" dirty="0"/>
          </a:p>
          <a:p>
            <a:pPr lvl="1"/>
            <a:endParaRPr lang="en-GB" sz="1800" dirty="0"/>
          </a:p>
        </p:txBody>
      </p:sp>
    </p:spTree>
    <p:extLst>
      <p:ext uri="{BB962C8B-B14F-4D97-AF65-F5344CB8AC3E}">
        <p14:creationId xmlns:p14="http://schemas.microsoft.com/office/powerpoint/2010/main" val="45730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942" y="1394631"/>
            <a:ext cx="8694966" cy="4968552"/>
          </a:xfrm>
          <a:prstGeom prst="rect">
            <a:avLst/>
          </a:prstGeom>
          <a:ln>
            <a:solidFill>
              <a:schemeClr val="accent1"/>
            </a:solidFill>
          </a:ln>
        </p:spPr>
      </p:pic>
      <p:sp>
        <p:nvSpPr>
          <p:cNvPr id="4" name="Title 2"/>
          <p:cNvSpPr txBox="1">
            <a:spLocks/>
          </p:cNvSpPr>
          <p:nvPr/>
        </p:nvSpPr>
        <p:spPr>
          <a:xfrm>
            <a:off x="2152650" y="332656"/>
            <a:ext cx="7886700" cy="90363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400" b="1" u="sng" dirty="0">
                <a:solidFill>
                  <a:srgbClr val="FF0000"/>
                </a:solidFill>
                <a:latin typeface="Calibri Light" panose="020F0302020204030204"/>
              </a:rPr>
              <a:t>What motivates these workers?</a:t>
            </a:r>
          </a:p>
        </p:txBody>
      </p:sp>
    </p:spTree>
    <p:extLst>
      <p:ext uri="{BB962C8B-B14F-4D97-AF65-F5344CB8AC3E}">
        <p14:creationId xmlns:p14="http://schemas.microsoft.com/office/powerpoint/2010/main" val="377423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4799" y="522546"/>
            <a:ext cx="8802410" cy="1754326"/>
          </a:xfrm>
          <a:prstGeom prst="rect">
            <a:avLst/>
          </a:prstGeom>
          <a:noFill/>
        </p:spPr>
        <p:txBody>
          <a:bodyPr wrap="none" lIns="91440" tIns="45720" rIns="91440" bIns="45720">
            <a:spAutoFit/>
          </a:bodyPr>
          <a:lstStyle/>
          <a:p>
            <a:pPr algn="ctr" fontAlgn="base">
              <a:spcBef>
                <a:spcPct val="0"/>
              </a:spcBef>
              <a:spcAft>
                <a:spcPct val="0"/>
              </a:spcAft>
            </a:pPr>
            <a:r>
              <a:rPr lang="en-US" sz="5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Arial" charset="0"/>
              </a:rPr>
              <a:t>What might increase</a:t>
            </a:r>
          </a:p>
          <a:p>
            <a:pPr algn="ctr" fontAlgn="base">
              <a:spcBef>
                <a:spcPct val="0"/>
              </a:spcBef>
              <a:spcAft>
                <a:spcPct val="0"/>
              </a:spcAft>
            </a:pPr>
            <a:r>
              <a:rPr lang="en-US" sz="5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Arial" charset="0"/>
              </a:rPr>
              <a:t>Motivation in this factory?</a:t>
            </a:r>
          </a:p>
        </p:txBody>
      </p:sp>
    </p:spTree>
    <p:extLst>
      <p:ext uri="{BB962C8B-B14F-4D97-AF65-F5344CB8AC3E}">
        <p14:creationId xmlns:p14="http://schemas.microsoft.com/office/powerpoint/2010/main" val="392757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5332" y="404664"/>
            <a:ext cx="8832295" cy="5832648"/>
          </a:xfrm>
          <a:prstGeom prst="rect">
            <a:avLst/>
          </a:prstGeom>
        </p:spPr>
      </p:pic>
    </p:spTree>
    <p:extLst>
      <p:ext uri="{BB962C8B-B14F-4D97-AF65-F5344CB8AC3E}">
        <p14:creationId xmlns:p14="http://schemas.microsoft.com/office/powerpoint/2010/main" val="2013968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2168</Words>
  <Application>Microsoft Office PowerPoint</Application>
  <PresentationFormat>Widescreen</PresentationFormat>
  <Paragraphs>297</Paragraphs>
  <Slides>26</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Calibri Light</vt:lpstr>
      <vt:lpstr>Century Gothic</vt:lpstr>
      <vt:lpstr>Stencil</vt:lpstr>
      <vt:lpstr>Times New Roman</vt:lpstr>
      <vt:lpstr>Wingdings 2</vt:lpstr>
      <vt:lpstr>Wingdings 3</vt:lpstr>
      <vt:lpstr>1_Office Theme</vt:lpstr>
      <vt:lpstr>Ion Boardroom</vt:lpstr>
      <vt:lpstr>Motivational theory</vt:lpstr>
      <vt:lpstr>PowerPoint Presentation</vt:lpstr>
      <vt:lpstr>Learning Objectives</vt:lpstr>
      <vt:lpstr>People in Organisations</vt:lpstr>
      <vt:lpstr>PowerPoint Presentation</vt:lpstr>
      <vt:lpstr>Why is understanding motivation important for a business?</vt:lpstr>
      <vt:lpstr>PowerPoint Presentation</vt:lpstr>
      <vt:lpstr>PowerPoint Presentation</vt:lpstr>
      <vt:lpstr>PowerPoint Presentation</vt:lpstr>
      <vt:lpstr>F W Taylor  (Scientific management, 1911) </vt:lpstr>
      <vt:lpstr>Human Resource theorists</vt:lpstr>
      <vt:lpstr>Mayo (Hawthorne effect, 1920s)</vt:lpstr>
      <vt:lpstr>Maslow’s Hierarchy of Needs?</vt:lpstr>
      <vt:lpstr>Herzberg    Two-Factor theory of job satisfaction and dissatisfaction</vt:lpstr>
      <vt:lpstr>PowerPoint Presentation</vt:lpstr>
      <vt:lpstr>Herzberg &amp; Maslow</vt:lpstr>
      <vt:lpstr>Activity</vt:lpstr>
      <vt:lpstr>VROOM  (Expectancy theory)</vt:lpstr>
      <vt:lpstr>VROOM  (Expectancy theory)  3 components</vt:lpstr>
      <vt:lpstr>Vroom</vt:lpstr>
      <vt:lpstr>PORTER AND LAWLER</vt:lpstr>
      <vt:lpstr>PORTER AND LAWLER</vt:lpstr>
      <vt:lpstr>Conclusion</vt:lpstr>
      <vt:lpstr>Motivational Theory applied</vt:lpstr>
      <vt:lpstr>Motivational Theory applied</vt:lpstr>
      <vt:lpstr>Activity</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Crumpton</dc:creator>
  <cp:lastModifiedBy>Rebecca Crumpton</cp:lastModifiedBy>
  <cp:revision>11</cp:revision>
  <dcterms:created xsi:type="dcterms:W3CDTF">2019-02-26T15:59:33Z</dcterms:created>
  <dcterms:modified xsi:type="dcterms:W3CDTF">2021-03-05T10:39:36Z</dcterms:modified>
</cp:coreProperties>
</file>