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handoutMasterIdLst>
    <p:handoutMasterId r:id="rId13"/>
  </p:handoutMasterIdLst>
  <p:sldIdLst>
    <p:sldId id="264" r:id="rId4"/>
    <p:sldId id="261" r:id="rId5"/>
    <p:sldId id="262" r:id="rId6"/>
    <p:sldId id="270" r:id="rId7"/>
    <p:sldId id="268" r:id="rId8"/>
    <p:sldId id="280" r:id="rId9"/>
    <p:sldId id="260" r:id="rId10"/>
    <p:sldId id="279" r:id="rId11"/>
    <p:sldId id="282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0367-A28B-4DBE-83E8-A30AF23347B5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F68E0-026C-4814-9F30-6216F30D6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2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361A-EE37-4FCB-8773-85752284A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48C60-527B-4197-81E1-2DEE36CEE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F417-FD98-4199-92F3-DC239A9E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7DFEF-1AE8-4D42-BFA1-0C6CB29D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3979-70D6-4914-8DB5-9B924558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2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2127-EFE0-445B-968F-F416B949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3E366-FE22-4A0D-9940-F6854D764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CBE54-8692-4E3C-949B-85387FB1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9CC44-E60E-43FF-A354-31B01970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85294-A736-4AD4-9793-CF38D2E6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40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5378A-BF02-43CF-AF49-9CA841ED3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F6CD8-0291-4A50-8820-E36B4B1D2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62D68-C562-4724-BB70-8D1683F4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EE7F3-7D75-447A-8877-7EAB6E81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E042-5557-4123-A84F-A6CE9649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1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5FF9-7C55-D741-9654-233B17566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59A56-D6D1-B24C-BC89-AFDAB9619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592B-8CEA-AA4F-9D93-27D58215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ACD4-37FC-A146-9CFC-CA32AC0D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EEF3B-8065-9646-9DC1-8E8A9A71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6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FFAA-0073-D14B-B4DA-485E8DC7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9015-E87D-B34B-926B-465BE17B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3DB3-7544-AB44-9342-571364A6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C13BB-58D3-C94D-8D3A-784B0718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CAFB-A563-D341-A8F3-298D5D17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71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703D9-12AE-874E-AD20-C3CE2AD3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15CFD-658A-E04B-81EC-37846A370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DDF8-B866-C643-98FF-8989C238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E2223-EB69-6043-8441-34636F61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E76A8-2B53-4F48-90FD-ABC89735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9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AD8D-8E3F-3845-AE4B-2D692EC9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2684C-D04F-4446-B022-70382DDC6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D38F2-0312-654A-9419-981F3DAE2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2E79D-34A9-E04A-9055-2ADDF363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F5921-460F-824A-9ADB-DC860B8B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B50BF-2925-F04E-921E-E67DB457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5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DFE1-1F4A-5440-A7B7-56A146F5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572D6-26C1-1646-A1B3-25BECD59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53F9B-58A5-E148-8AB1-6A223BE04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89628-A4F6-F346-8E3D-71EB4CB28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F2979-C422-B846-84A2-DA60417FA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89180-0328-5244-A8BF-369BC7C2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E8C83-E5BA-A946-A508-606E2EED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F3FB3-3A29-B146-A7EB-2B813746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7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DF54-B28B-E84B-B0B4-201142B6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F3E1F-83FA-5F44-A6E1-A6904DB7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2025-DB3D-104F-9A62-EF33DA46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A152-D3F3-574F-AE26-BDF034AC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6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38D83-00FF-1346-8C89-4C2C7E18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A8090-713E-3E49-A945-CC51D62B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44A30-C806-BC49-9D42-6C6E78E7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0E10-908C-E846-AD8B-6735CCC0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50C02-2166-F34E-BED3-0C58D965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38302-F931-1F4B-82EA-A1D243C0B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04D79-DC0E-B746-9BD9-92090225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FB1DC-A0D6-CA46-A1D9-6A8D7B30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DCEB7-EF7B-BC4B-8FD4-659D7013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3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C14A-B54A-4D65-8B72-49947C66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D6FFC-A8C7-40E3-A06F-B7BE47580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3ADBB-F896-4AE2-9E8E-A1CF49B6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0E8B3-E415-4059-9FB5-A46BA3C0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1304A-4C7C-4BCD-95AB-C37B6852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03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6DE6-2B9A-D041-9D95-47C7230C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89766-1B54-4E41-94E5-06F6D8AC3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AF1D5-9B7F-A247-A461-600493513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2C136-9A69-FD42-A603-68B7B35C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2215A-4B9B-C847-B039-A4BE9D25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1A230-C1B7-344D-B16A-0ADF1CB1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10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B688-C1FC-7149-A6D0-E78A9BBD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44D0E-490B-F84A-AAD2-031A52DB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F05A-5252-EA42-88EA-40EC95FC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CDE35-F1C2-C642-B134-4ACC4B80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7B45-7AEF-C94F-A8DB-35FE8016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99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5236C-C634-1846-AB1E-BE9E4F48C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D3E88-FE25-4B4E-A552-C26DA84AE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39142-0797-004F-BE2B-82BDC5B9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04AD-9435-F447-8447-A1229266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67F1-285D-D34F-8276-26D2CA69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40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65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DE3-9B65-4B1E-911F-F9BDFAA5A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27880-1B45-49DD-A5E3-C77C565C0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36A7E-1060-456B-9289-51830109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B0F29-CFBB-42CC-81CD-F415414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C316-CCE9-47F4-95A5-72A7404C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97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F591-2519-4655-9730-C9CFE09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A549-6130-45AD-9E12-CDC55F38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57B9-5633-4F93-80E1-7984442B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F95C-EB5B-4E99-9D80-84A2623A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17C13-A93E-4879-BDF6-0009553C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67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9EC8-7FBD-4A6E-BD85-3F1696A6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2AD0-F8FE-4FA6-88FF-0A91B78EC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430C-82C3-4A78-A4AF-3B1D07B1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5EA7-725A-40F6-A3E2-F569ED9B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2ACB-D617-4528-8DA2-59D25D89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2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F499-E184-439A-93F1-4F73813D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A3A35-18B0-4A90-B470-F3B139EB5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21262-1729-4D0A-AF08-84AB0CFD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E8183-5778-4FCD-AC2E-DE2F47D4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C16EC-9531-4344-9A51-DE6D3CE7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9033-EF55-45D9-AC43-38AF2EBC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86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D3A8-5375-45C6-8E4E-0A01688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12FCA-C9E2-4951-B02C-DDF42EB3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49248-3AE6-41AA-8862-5427DD61F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6FB44-4A41-4DFE-AC9B-BB59772F9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687B3-D5E3-4E21-A34A-BD4DC6AF4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71EE2-0A2F-4122-B1C3-5455F1AC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0D528-E9A6-4E51-A327-ABE66C40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624D2-A4A0-4972-B7B9-681AF2A0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8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9494-5BCC-43A7-B8C9-156CFE4B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43BFF-6CDF-4CCD-AC55-9687ED37D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031E-3BE3-4C4C-8C12-0A025C3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97E5-B117-4F43-89EB-F5D15FB8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F839D-8AD0-4ABF-BFB7-8E05E75F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26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5D5C-95D2-4D49-ACD2-1172DBAE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4545C-3FD3-4749-A149-3A10625F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508B6-D4D1-46B6-9338-644E0AA3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84B1B-D2F8-4D40-B1E2-C230E7AC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656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02B53-4F7E-4415-9FF7-79813FE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BE398-1E67-4D3C-BB1B-60925F6A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18A69-2F9F-409B-B242-023CF3AE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2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BDE4-A78A-4971-9D16-D1DB6553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88D2-0866-4665-A3BB-E6B115BD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4029F-C5C0-4D3D-8CE0-1C2AE69DD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A08F1-687D-45C9-9A86-A3360D7E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BBCD9-CC86-48CA-AE3E-2EF37B57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E9D07-15C4-4955-8F2B-34E17045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37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E965-3851-48F8-A3EF-1DCC1DA7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B00DD-AA52-41C0-B16F-6165D950D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44316-3436-4141-8B94-D0E209379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B1B6A-43E6-4EE3-B045-064DBE18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C61EB-1B97-4B94-B9D9-7404FEA1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10309-31FC-48C2-9E97-FBDE61F0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28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D216-781D-4D27-976B-B0578547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1B967-AB27-4F97-BA1A-A35EB5DB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03FD-728C-4173-801F-6F1B5A96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17A12-34AA-4C06-A946-CC20A2BE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520BE-DC3E-48D5-A04A-3348EAF4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78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55FBB-ACFA-4B8E-B104-9684112AB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67C30-32D1-4ECB-BA2C-CF344C28F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3951A-A71D-4DC7-AFCF-B34C6FC5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94BE5-FDB7-4139-9E8B-F5A8C92A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96667-B71C-4AE3-8128-BA22A3DB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0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7E72-FE21-414C-BB3D-39AACEE2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F0EB-1A83-49CF-994B-6C2B04CE9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AF768-4FBE-4FDC-895E-CE387FE6B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2D9EB-1D88-41C7-BD62-6335E895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4BBCA-0CE2-47F7-ADE1-57CE8E5D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B61D3-DCC7-4B11-9127-4006BF38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2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241B-2949-423F-A524-CFB8C95B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7F1BA-27CC-4003-8225-4E6F2D40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B4DE6-CE14-445A-B8B4-E975E8AF1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6EB32-0691-4E4F-AB77-D75C236BB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A56B5-6A84-4275-91F3-70130D24D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080B6-61E7-4360-9BC0-3D4A3F8C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CCC7D-4DB9-4F64-82D7-BAF655EC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128C4-6E53-4F8D-A342-A1BA4809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1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0B17F-E1BE-4F5B-ACCD-F1CC7A5F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B34AF-1A10-4042-AD5F-730337E6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EFA35-EDD3-48B0-90FF-551BCB38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47E31-BCD9-4007-A622-601A33D7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3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7696F-3EFF-478F-83BD-0B39B1B5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AC4F5-8A7B-4CF5-96B8-C56502B8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E6A3D-B880-4E3F-9A48-91C3C0B8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7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8CB7-99AA-4993-AFF7-8BA236C2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3717B-D71A-4C7A-8251-F6E40F8C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0EF84-2467-42E6-BB71-5696EB9DB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46C3C-1E06-41E7-9D01-A736AAF6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0E000-80BA-406C-93C5-0D591400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20572-072F-4264-8DC1-77B7840C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0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61F2-F2A6-48D6-8BD2-7CEDEE55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2185C-3E00-4968-AE26-6F306EB37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B5339-4357-4D97-890D-FAE67340D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07C95-F330-454E-B5FF-8B6B92A7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DEF97-EE97-45E9-A717-ABD68D35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6A683-737A-4899-B5D8-89D4AB69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8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AD46-0159-414D-8141-88745020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13915-2D54-4178-A4D0-B99679D72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68AFF-A2F4-475D-8C58-CC7F5C085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8EA1-2DDD-48D2-BE93-D9236C3DA63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AF46A-47E7-40A3-B312-3584706E5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160E1-E7FC-4AC5-A615-3D4119763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0074-36E9-4EA8-B7B1-D11550B4D8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1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4F7A6-B492-2B45-A021-68E47DE9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94BFF-256B-D34A-B1E2-406F7A8CD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27742-17DB-A343-B09E-04A879FAB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4E088-FB4A-9549-AD20-43D305555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22B5C-F153-2348-9920-EDFD4EEAC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A2572-C317-475E-8429-9829FE51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9429F-7B27-4C6B-B3B2-0AE8A448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9D983-5F32-4C27-A1EF-6A02F5D50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DF81-C04E-421E-A6EE-1034E83A460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3E88D-70F7-45DC-ADFD-BDE799B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2948-57F8-42DD-AD57-63CA07A75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EB19-FD39-4C46-A6E8-840CD6DAD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87" y="2"/>
            <a:ext cx="12064313" cy="160795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lvl="0" algn="l"/>
            <a:r>
              <a:rPr lang="en-GB" sz="1200" b="1" dirty="0"/>
              <a:t/>
            </a:r>
            <a:br>
              <a:rPr lang="en-GB" sz="1200" b="1" dirty="0"/>
            </a:br>
            <a:r>
              <a:rPr lang="en-GB" sz="1200" b="1" dirty="0"/>
              <a:t>		</a:t>
            </a:r>
            <a:r>
              <a:rPr lang="en-GB" sz="4400" b="1" dirty="0"/>
              <a:t>Global Systems and Global Governance</a:t>
            </a:r>
            <a:r>
              <a:rPr lang="en-GB" sz="1200" b="1" dirty="0"/>
              <a:t/>
            </a:r>
            <a:br>
              <a:rPr lang="en-GB" sz="1200" b="1" dirty="0"/>
            </a:br>
            <a:r>
              <a:rPr lang="fil-PH" sz="2400" dirty="0" smtClean="0"/>
              <a:t>Analysis </a:t>
            </a:r>
            <a:r>
              <a:rPr lang="fil-PH" sz="2400" dirty="0"/>
              <a:t>and assessment of the geographical consequences of global governance.</a:t>
            </a:r>
            <a:r>
              <a:rPr lang="en-GB" sz="24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B4ED7-861E-4EC7-85F2-5DD496BE3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88" y="1607960"/>
            <a:ext cx="9959742" cy="280438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40000" lnSpcReduction="20000"/>
          </a:bodyPr>
          <a:lstStyle/>
          <a:p>
            <a:pPr>
              <a:defRPr/>
            </a:pPr>
            <a:endParaRPr lang="en-GB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sz="7200" b="1" dirty="0">
                <a:solidFill>
                  <a:schemeClr val="bg1"/>
                </a:solidFill>
                <a:latin typeface="Calibri (Body)"/>
              </a:rPr>
              <a:t>Learning Objectives</a:t>
            </a:r>
            <a:r>
              <a:rPr lang="en-GB" sz="7200" b="1" dirty="0" smtClean="0">
                <a:solidFill>
                  <a:schemeClr val="bg1"/>
                </a:solidFill>
                <a:latin typeface="Calibri (Body)"/>
              </a:rPr>
              <a:t>: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GB" sz="7200" dirty="0" smtClean="0">
                <a:latin typeface="Calibri (Body)"/>
              </a:rPr>
              <a:t>How </a:t>
            </a:r>
            <a:r>
              <a:rPr lang="en-GB" sz="7200" dirty="0">
                <a:latin typeface="Calibri (Body)"/>
              </a:rPr>
              <a:t>globalisation can benefit world development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GB" sz="7200" dirty="0">
                <a:latin typeface="Calibri (Body)"/>
              </a:rPr>
              <a:t>The negative impacts of globalisation on societies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en-GB" sz="7200" dirty="0">
                <a:latin typeface="Calibri (Body)"/>
              </a:rPr>
              <a:t>The negative impacts of globalisation on physical environments</a:t>
            </a:r>
            <a:endParaRPr lang="en-US" sz="7200" dirty="0">
              <a:solidFill>
                <a:schemeClr val="bg1"/>
              </a:solidFill>
              <a:latin typeface="Calibri (Body)"/>
            </a:endParaRPr>
          </a:p>
          <a:p>
            <a:pPr marL="1143000" indent="-1143000" algn="l">
              <a:buFont typeface="Arial" panose="020B0604020202020204" pitchFamily="34" charset="0"/>
              <a:buChar char="•"/>
              <a:defRPr/>
            </a:pPr>
            <a:endParaRPr lang="en-US" sz="8000" b="1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en-US" sz="8000" b="1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en-US" sz="8000" b="1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en-GB" sz="8000" b="1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en-GB" sz="5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8E07E-4493-43B0-ACB9-0276AE07DC84}"/>
              </a:ext>
            </a:extLst>
          </p:cNvPr>
          <p:cNvSpPr txBox="1"/>
          <p:nvPr/>
        </p:nvSpPr>
        <p:spPr>
          <a:xfrm>
            <a:off x="136000" y="4946311"/>
            <a:ext cx="691174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terms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Calibri"/>
              </a:rPr>
              <a:t>Globalisation (Social, Economic, Environmental, Political)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Calibri"/>
              </a:rPr>
              <a:t>‘Flows’ (goods, services, products, information, capital)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Anti-globalisation</a:t>
            </a:r>
          </a:p>
        </p:txBody>
      </p:sp>
    </p:spTree>
    <p:extLst>
      <p:ext uri="{BB962C8B-B14F-4D97-AF65-F5344CB8AC3E}">
        <p14:creationId xmlns:p14="http://schemas.microsoft.com/office/powerpoint/2010/main" val="38957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35C9-1287-4A0F-9A65-4242EF47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6824"/>
          </a:xfrm>
        </p:spPr>
        <p:txBody>
          <a:bodyPr/>
          <a:lstStyle/>
          <a:p>
            <a:pPr algn="ctr"/>
            <a:r>
              <a:rPr lang="en-GB" b="1" dirty="0"/>
              <a:t>Benefits of Globalisation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440A7-84AA-47A1-AEF3-2CCC37A1B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F1EEF-864D-47FF-9AB5-396910096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9" t="24063" r="16833" b="35111"/>
          <a:stretch/>
        </p:blipFill>
        <p:spPr>
          <a:xfrm>
            <a:off x="72717" y="1457325"/>
            <a:ext cx="12119283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E3EC-8227-4745-98F9-F5DED74F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1049"/>
          </a:xfrm>
        </p:spPr>
        <p:txBody>
          <a:bodyPr/>
          <a:lstStyle/>
          <a:p>
            <a:pPr algn="ctr"/>
            <a:r>
              <a:rPr lang="en-GB" b="1" dirty="0"/>
              <a:t>Costs of Globalisation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F49C-F4AE-42C7-A32C-74896269A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D8E9B-C367-4670-8B6B-718FAE2E1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t="19406" r="16833" b="19111"/>
          <a:stretch/>
        </p:blipFill>
        <p:spPr>
          <a:xfrm>
            <a:off x="52041" y="728944"/>
            <a:ext cx="12139960" cy="61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4E90-4283-46C0-9EBB-C56B370C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9999"/>
          </a:xfrm>
        </p:spPr>
        <p:txBody>
          <a:bodyPr/>
          <a:lstStyle/>
          <a:p>
            <a:r>
              <a:rPr lang="en-GB" b="1" dirty="0"/>
              <a:t>Answer the following </a:t>
            </a:r>
            <a:r>
              <a:rPr lang="en-GB" b="1" dirty="0" smtClean="0"/>
              <a:t>question: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C132-C266-469F-B0E6-CBC94CE0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0896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Summarise what are seen as the main ‘costs’ of globalisation.  (4 marks)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167C-D671-4D88-924D-D30D3CFF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Globalisation Critique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784D-FCD1-4B02-BDBF-0EF8BBE4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9" y="1571105"/>
            <a:ext cx="10838411" cy="1662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Task:</a:t>
            </a:r>
          </a:p>
          <a:p>
            <a:r>
              <a:rPr lang="en-GB" dirty="0" smtClean="0"/>
              <a:t>Read the Tutor2u ‘Globalisation: a critique’ CC and answer the following questions: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0EDDD-C7CE-41E8-92B6-483E909F4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3" t="48309" r="37917" b="40888"/>
          <a:stretch/>
        </p:blipFill>
        <p:spPr>
          <a:xfrm>
            <a:off x="423532" y="3598141"/>
            <a:ext cx="11693653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ACA36793-07FB-544F-B682-00ACC35A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" y="157359"/>
            <a:ext cx="10483128" cy="641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7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8763-3A4B-495A-96C4-A63FD5AF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3B02-1D42-43F0-A9B8-63DA9557B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EE0DA-FAD7-43B0-9798-16BAA007B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6" t="12889" r="7750" b="18222"/>
          <a:stretch/>
        </p:blipFill>
        <p:spPr>
          <a:xfrm>
            <a:off x="217774" y="425450"/>
            <a:ext cx="11756452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31C9-7BA4-4DAA-8368-74324C603F9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“</a:t>
            </a:r>
            <a:r>
              <a:rPr lang="en-US" sz="3200" b="1" dirty="0" err="1">
                <a:solidFill>
                  <a:prstClr val="black"/>
                </a:solidFill>
              </a:rPr>
              <a:t>Globalisation</a:t>
            </a:r>
            <a:r>
              <a:rPr lang="en-US" sz="3200" b="1" dirty="0">
                <a:solidFill>
                  <a:prstClr val="black"/>
                </a:solidFill>
              </a:rPr>
              <a:t> has created more costs than benefits”. To what extent do you agree with this </a:t>
            </a:r>
            <a:r>
              <a:rPr lang="en-US" sz="3200" b="1" dirty="0" smtClean="0">
                <a:solidFill>
                  <a:prstClr val="black"/>
                </a:solidFill>
              </a:rPr>
              <a:t>statement</a:t>
            </a:r>
            <a:r>
              <a:rPr lang="en-US" sz="3200" b="1" dirty="0">
                <a:solidFill>
                  <a:prstClr val="black"/>
                </a:solidFill>
              </a:rPr>
              <a:t>?  (20 </a:t>
            </a:r>
            <a:r>
              <a:rPr lang="en-US" sz="3200" b="1" dirty="0" smtClean="0">
                <a:solidFill>
                  <a:prstClr val="black"/>
                </a:solidFill>
              </a:rPr>
              <a:t>marks)</a:t>
            </a:r>
            <a:endParaRPr lang="en-GB" sz="33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2F43E-BB12-46E9-83CB-1407BDE89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Break down the question – what is it asking you to do?</a:t>
            </a:r>
          </a:p>
          <a:p>
            <a:pPr marL="0" indent="0">
              <a:buNone/>
            </a:pPr>
            <a:r>
              <a:rPr lang="en-GB" dirty="0"/>
              <a:t>What </a:t>
            </a:r>
            <a:r>
              <a:rPr lang="en-GB" dirty="0" smtClean="0"/>
              <a:t>is Globalisation? </a:t>
            </a:r>
            <a:r>
              <a:rPr lang="en-GB" dirty="0"/>
              <a:t>What </a:t>
            </a:r>
            <a:r>
              <a:rPr lang="en-GB" dirty="0" smtClean="0"/>
              <a:t>are the costs of Globalisation? </a:t>
            </a:r>
            <a:r>
              <a:rPr lang="en-GB" dirty="0"/>
              <a:t>What are the </a:t>
            </a:r>
            <a:r>
              <a:rPr lang="en-GB" dirty="0" smtClean="0"/>
              <a:t>benefits of Globalisation?</a:t>
            </a:r>
            <a:endParaRPr lang="en-GB" dirty="0"/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Assessing will mean that you make a judgement as to </a:t>
            </a:r>
            <a:r>
              <a:rPr lang="en-US" dirty="0" smtClean="0">
                <a:solidFill>
                  <a:prstClr val="black"/>
                </a:solidFill>
              </a:rPr>
              <a:t>whether </a:t>
            </a:r>
            <a:r>
              <a:rPr lang="en-US" dirty="0" err="1" smtClean="0">
                <a:solidFill>
                  <a:prstClr val="black"/>
                </a:solidFill>
              </a:rPr>
              <a:t>Globalisation</a:t>
            </a:r>
            <a:r>
              <a:rPr lang="en-US" dirty="0" smtClean="0">
                <a:solidFill>
                  <a:prstClr val="black"/>
                </a:solidFill>
              </a:rPr>
              <a:t> has created more costs than benefits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What case study example/examples could you use?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C5F15-099F-434D-A40C-B01E02349873}"/>
              </a:ext>
            </a:extLst>
          </p:cNvPr>
          <p:cNvSpPr txBox="1"/>
          <p:nvPr/>
        </p:nvSpPr>
        <p:spPr>
          <a:xfrm>
            <a:off x="744567" y="4666937"/>
            <a:ext cx="94816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rainstorm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many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/>
              </a:rPr>
              <a:t>costs and benefits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you can think 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7569-51FA-4FD8-B295-8F01BD3481DB}"/>
              </a:ext>
            </a:extLst>
          </p:cNvPr>
          <p:cNvSpPr txBox="1"/>
          <p:nvPr/>
        </p:nvSpPr>
        <p:spPr>
          <a:xfrm>
            <a:off x="744566" y="5421950"/>
            <a:ext cx="94816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case study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evidence/examples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use in your answers?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65BBB-AEE6-44E5-BF88-F28CBC91071A}"/>
              </a:ext>
            </a:extLst>
          </p:cNvPr>
          <p:cNvSpPr txBox="1"/>
          <p:nvPr/>
        </p:nvSpPr>
        <p:spPr>
          <a:xfrm>
            <a:off x="744566" y="6176963"/>
            <a:ext cx="94816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complete a plan using the PEEL structure.</a:t>
            </a:r>
          </a:p>
        </p:txBody>
      </p:sp>
    </p:spTree>
    <p:extLst>
      <p:ext uri="{BB962C8B-B14F-4D97-AF65-F5344CB8AC3E}">
        <p14:creationId xmlns:p14="http://schemas.microsoft.com/office/powerpoint/2010/main" val="9054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A410-D211-5149-9B4F-55D84929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marking the answers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807D-D9E5-F746-A8FF-CE34C8CAA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1629" cy="47058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AO1 </a:t>
            </a:r>
          </a:p>
          <a:p>
            <a:r>
              <a:rPr lang="en-GB" b="1" dirty="0">
                <a:solidFill>
                  <a:srgbClr val="FF0000"/>
                </a:solidFill>
              </a:rPr>
              <a:t>K &amp; U </a:t>
            </a:r>
            <a:r>
              <a:rPr lang="en-GB" dirty="0"/>
              <a:t>knowledge and understanding of place(s) and </a:t>
            </a:r>
            <a:r>
              <a:rPr lang="en-GB" dirty="0" smtClean="0"/>
              <a:t>environments</a:t>
            </a:r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C &amp; P </a:t>
            </a:r>
            <a:r>
              <a:rPr lang="en-GB" dirty="0"/>
              <a:t>knowledge and understanding of key concepts and </a:t>
            </a:r>
            <a:r>
              <a:rPr lang="en-GB" dirty="0" smtClean="0"/>
              <a:t>processes</a:t>
            </a:r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S &amp; T </a:t>
            </a:r>
            <a:r>
              <a:rPr lang="en-GB" dirty="0"/>
              <a:t>awareness of scale and temporal </a:t>
            </a:r>
            <a:r>
              <a:rPr lang="en-GB" dirty="0" smtClean="0"/>
              <a:t>change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AO2</a:t>
            </a:r>
            <a:r>
              <a:rPr lang="en-GB" dirty="0"/>
              <a:t> </a:t>
            </a:r>
          </a:p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A &amp; E </a:t>
            </a:r>
            <a:r>
              <a:rPr lang="en-GB" dirty="0"/>
              <a:t>analysis and evaluation in the application of knowledge and understanding (arguments that support your viewpoint)</a:t>
            </a:r>
          </a:p>
          <a:p>
            <a:r>
              <a:rPr lang="en-GB" b="1" dirty="0"/>
              <a:t>Links</a:t>
            </a:r>
            <a:r>
              <a:rPr lang="en-GB" dirty="0"/>
              <a:t> – links between knowledge and understanding to the application of knowledge and understanding in different contexts (other viewpoints – interested parties)</a:t>
            </a:r>
          </a:p>
          <a:p>
            <a:r>
              <a:rPr lang="en-GB" b="1" dirty="0" err="1">
                <a:solidFill>
                  <a:srgbClr val="7030A0"/>
                </a:solidFill>
              </a:rPr>
              <a:t>Conc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dirty="0"/>
              <a:t>– evaluative conclusion that is applied to the context of the question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335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(Body)</vt:lpstr>
      <vt:lpstr>Calibri Light</vt:lpstr>
      <vt:lpstr>Office Theme</vt:lpstr>
      <vt:lpstr>1_Office Theme</vt:lpstr>
      <vt:lpstr>2_Office Theme</vt:lpstr>
      <vt:lpstr>   Global Systems and Global Governance Analysis and assessment of the geographical consequences of global governance.  </vt:lpstr>
      <vt:lpstr>Benefits of Globalisation</vt:lpstr>
      <vt:lpstr>Costs of Globalisation</vt:lpstr>
      <vt:lpstr>Answer the following question:</vt:lpstr>
      <vt:lpstr>Globalisation Critique</vt:lpstr>
      <vt:lpstr>PowerPoint Presentation</vt:lpstr>
      <vt:lpstr>PowerPoint Presentation</vt:lpstr>
      <vt:lpstr>“Globalisation has created more costs than benefits”. To what extent do you agree with this statement?  (20 marks)</vt:lpstr>
      <vt:lpstr>Tips on marking the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Knox</dc:creator>
  <cp:lastModifiedBy>Lorna Cansfield</cp:lastModifiedBy>
  <cp:revision>43</cp:revision>
  <cp:lastPrinted>2019-03-15T10:16:06Z</cp:lastPrinted>
  <dcterms:created xsi:type="dcterms:W3CDTF">2019-03-06T22:47:16Z</dcterms:created>
  <dcterms:modified xsi:type="dcterms:W3CDTF">2020-03-18T12:34:35Z</dcterms:modified>
</cp:coreProperties>
</file>