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8" r:id="rId2"/>
    <p:sldId id="317" r:id="rId3"/>
    <p:sldId id="314" r:id="rId4"/>
    <p:sldId id="304" r:id="rId5"/>
    <p:sldId id="303" r:id="rId6"/>
    <p:sldId id="285" r:id="rId7"/>
    <p:sldId id="301" r:id="rId8"/>
    <p:sldId id="306" r:id="rId9"/>
    <p:sldId id="307" r:id="rId10"/>
    <p:sldId id="319" r:id="rId11"/>
    <p:sldId id="311" r:id="rId12"/>
    <p:sldId id="310" r:id="rId13"/>
    <p:sldId id="309" r:id="rId14"/>
    <p:sldId id="292" r:id="rId15"/>
    <p:sldId id="296" r:id="rId16"/>
    <p:sldId id="312" r:id="rId17"/>
    <p:sldId id="302" r:id="rId18"/>
    <p:sldId id="31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159" autoAdjust="0"/>
    <p:restoredTop sz="94660"/>
  </p:normalViewPr>
  <p:slideViewPr>
    <p:cSldViewPr>
      <p:cViewPr varScale="1">
        <p:scale>
          <a:sx n="109" d="100"/>
          <a:sy n="109" d="100"/>
        </p:scale>
        <p:origin x="12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3B49-6B94-46FF-AA7C-8938972AE41D}" type="datetimeFigureOut">
              <a:rPr lang="en-US" smtClean="0"/>
              <a:t>3/17/2021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B23D-581B-4CF6-8BD2-20313D496D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3B49-6B94-46FF-AA7C-8938972AE41D}" type="datetimeFigureOut">
              <a:rPr lang="en-US" smtClean="0"/>
              <a:t>3/17/2021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B23D-581B-4CF6-8BD2-20313D496D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3B49-6B94-46FF-AA7C-8938972AE41D}" type="datetimeFigureOut">
              <a:rPr lang="en-US" smtClean="0"/>
              <a:t>3/17/2021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B23D-581B-4CF6-8BD2-20313D496D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3B49-6B94-46FF-AA7C-8938972AE41D}" type="datetimeFigureOut">
              <a:rPr lang="en-US" smtClean="0"/>
              <a:t>3/17/2021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B23D-581B-4CF6-8BD2-20313D496D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3B49-6B94-46FF-AA7C-8938972AE41D}" type="datetimeFigureOut">
              <a:rPr lang="en-US" smtClean="0"/>
              <a:t>3/17/2021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B23D-581B-4CF6-8BD2-20313D496D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3B49-6B94-46FF-AA7C-8938972AE41D}" type="datetimeFigureOut">
              <a:rPr lang="en-US" smtClean="0"/>
              <a:t>3/17/2021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B23D-581B-4CF6-8BD2-20313D496D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3B49-6B94-46FF-AA7C-8938972AE41D}" type="datetimeFigureOut">
              <a:rPr lang="en-US" smtClean="0"/>
              <a:t>3/17/2021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B23D-581B-4CF6-8BD2-20313D496D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3B49-6B94-46FF-AA7C-8938972AE41D}" type="datetimeFigureOut">
              <a:rPr lang="en-US" smtClean="0"/>
              <a:t>3/17/2021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B23D-581B-4CF6-8BD2-20313D496D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3B49-6B94-46FF-AA7C-8938972AE41D}" type="datetimeFigureOut">
              <a:rPr lang="en-US" smtClean="0"/>
              <a:t>3/17/2021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B23D-581B-4CF6-8BD2-20313D496D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3B49-6B94-46FF-AA7C-8938972AE41D}" type="datetimeFigureOut">
              <a:rPr lang="en-US" smtClean="0"/>
              <a:t>3/17/2021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B23D-581B-4CF6-8BD2-20313D496D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3B49-6B94-46FF-AA7C-8938972AE41D}" type="datetimeFigureOut">
              <a:rPr lang="en-US" smtClean="0"/>
              <a:t>3/17/2021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B23D-581B-4CF6-8BD2-20313D496D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23B49-6B94-46FF-AA7C-8938972AE41D}" type="datetimeFigureOut">
              <a:rPr lang="en-US" smtClean="0"/>
              <a:t>3/17/2021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BB23D-581B-4CF6-8BD2-20313D496DF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oddereducation.co.uk/mflworkbookaudio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charset="0"/>
                <a:ea typeface="MS PGothic" charset="0"/>
              </a:rPr>
              <a:t>Hausaufgaben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 smtClean="0">
                <a:latin typeface="Arial" charset="0"/>
                <a:ea typeface="MS PGothic" charset="0"/>
              </a:rPr>
              <a:t>heute</a:t>
            </a:r>
            <a:r>
              <a:rPr lang="en-US" dirty="0" smtClean="0">
                <a:latin typeface="Arial" charset="0"/>
                <a:ea typeface="MS PGothic" charset="0"/>
              </a:rPr>
              <a:t>: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dirty="0">
                <a:solidFill>
                  <a:srgbClr val="FF0000"/>
                </a:solidFill>
                <a:latin typeface="Arial" charset="0"/>
                <a:ea typeface="MS PGothic" charset="0"/>
              </a:rPr>
              <a:t>MM  ( </a:t>
            </a:r>
            <a:r>
              <a:rPr lang="en-US" dirty="0" err="1">
                <a:solidFill>
                  <a:srgbClr val="FF0000"/>
                </a:solidFill>
                <a:latin typeface="Arial" charset="0"/>
                <a:ea typeface="MS PGothic" charset="0"/>
              </a:rPr>
              <a:t>Politik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MS PGothic" charset="0"/>
              </a:rPr>
              <a:t> &amp; </a:t>
            </a:r>
            <a:r>
              <a:rPr lang="en-US" dirty="0" err="1">
                <a:solidFill>
                  <a:srgbClr val="FF0000"/>
                </a:solidFill>
                <a:latin typeface="Arial" charset="0"/>
                <a:ea typeface="MS PGothic" charset="0"/>
              </a:rPr>
              <a:t>Jugend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MS PGothic" charset="0"/>
              </a:rPr>
              <a:t>) </a:t>
            </a:r>
            <a:r>
              <a:rPr lang="en-US" dirty="0" err="1">
                <a:solidFill>
                  <a:srgbClr val="FF0000"/>
                </a:solidFill>
                <a:latin typeface="Arial" charset="0"/>
                <a:ea typeface="MS PGothic" charset="0"/>
              </a:rPr>
              <a:t>Vorträge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MS PGothic" charset="0"/>
              </a:rPr>
              <a:t> (2-3min)</a:t>
            </a:r>
          </a:p>
          <a:p>
            <a:pPr marL="514350" indent="-514350">
              <a:buFontTx/>
              <a:buAutoNum type="arabicPeriod"/>
            </a:pPr>
            <a:r>
              <a:rPr lang="en-US" dirty="0">
                <a:latin typeface="Arial" charset="0"/>
                <a:ea typeface="MS PGothic" charset="0"/>
              </a:rPr>
              <a:t>Workbook 3&amp;4  S. 58-60  (</a:t>
            </a:r>
            <a:r>
              <a:rPr lang="en-US" dirty="0" err="1">
                <a:latin typeface="Arial" charset="0"/>
                <a:ea typeface="MS PGothic" charset="0"/>
              </a:rPr>
              <a:t>Horübungen</a:t>
            </a:r>
            <a:r>
              <a:rPr lang="en-US" dirty="0">
                <a:latin typeface="Arial" charset="0"/>
                <a:ea typeface="MS PGothic" charset="0"/>
              </a:rPr>
              <a:t>)</a:t>
            </a:r>
          </a:p>
          <a:p>
            <a:pPr marL="514350" indent="-514350">
              <a:buFontTx/>
              <a:buNone/>
            </a:pPr>
            <a:r>
              <a:rPr lang="en-US" dirty="0">
                <a:latin typeface="Arial" charset="0"/>
                <a:ea typeface="MS PGothic" charset="0"/>
              </a:rPr>
              <a:t>     Üb.4 auf </a:t>
            </a:r>
            <a:r>
              <a:rPr lang="en-US" dirty="0" err="1">
                <a:latin typeface="Arial" charset="0"/>
                <a:ea typeface="MS PGothic" charset="0"/>
              </a:rPr>
              <a:t>einem</a:t>
            </a:r>
            <a:r>
              <a:rPr lang="en-US" dirty="0">
                <a:latin typeface="Arial" charset="0"/>
                <a:ea typeface="MS PGothic" charset="0"/>
              </a:rPr>
              <a:t> extra Blatt </a:t>
            </a:r>
            <a:r>
              <a:rPr lang="en-US" dirty="0" err="1">
                <a:latin typeface="Arial" charset="0"/>
                <a:ea typeface="MS PGothic" charset="0"/>
              </a:rPr>
              <a:t>für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mich</a:t>
            </a:r>
            <a:endParaRPr lang="en-US" dirty="0">
              <a:latin typeface="Arial" charset="0"/>
              <a:ea typeface="MS PGothic" charset="0"/>
            </a:endParaRPr>
          </a:p>
          <a:p>
            <a:pPr marL="514350" indent="-514350">
              <a:buFontTx/>
              <a:buNone/>
            </a:pPr>
            <a:r>
              <a:rPr lang="en-US" dirty="0">
                <a:latin typeface="Arial" charset="0"/>
                <a:ea typeface="MS PGothic" charset="0"/>
              </a:rPr>
              <a:t>     (if already done, pick a different listening)</a:t>
            </a:r>
          </a:p>
          <a:p>
            <a:pPr marL="514350" indent="-514350">
              <a:buFontTx/>
              <a:buNone/>
            </a:pPr>
            <a:r>
              <a:rPr lang="en-US" dirty="0">
                <a:latin typeface="Arial" charset="0"/>
                <a:ea typeface="MS PGothic" charset="0"/>
              </a:rPr>
              <a:t>3. </a:t>
            </a:r>
            <a:r>
              <a:rPr lang="en-US" dirty="0" err="1">
                <a:latin typeface="Arial" charset="0"/>
                <a:ea typeface="MS PGothic" charset="0"/>
              </a:rPr>
              <a:t>Vokabeln</a:t>
            </a:r>
            <a:r>
              <a:rPr lang="en-US" dirty="0">
                <a:latin typeface="Arial" charset="0"/>
                <a:ea typeface="MS PGothic" charset="0"/>
              </a:rPr>
              <a:t> 11.3 </a:t>
            </a:r>
            <a:r>
              <a:rPr lang="en-US" dirty="0" err="1">
                <a:latin typeface="Arial" charset="0"/>
                <a:ea typeface="MS PGothic" charset="0"/>
              </a:rPr>
              <a:t>lernen</a:t>
            </a:r>
            <a:r>
              <a:rPr lang="en-US" dirty="0">
                <a:latin typeface="Arial" charset="0"/>
                <a:ea typeface="MS PGothic" charset="0"/>
              </a:rPr>
              <a:t> (Test am 19.3.)</a:t>
            </a:r>
          </a:p>
          <a:p>
            <a:pPr marL="514350" indent="-514350">
              <a:buFontTx/>
              <a:buNone/>
            </a:pPr>
            <a:endParaRPr lang="en-US" dirty="0">
              <a:latin typeface="Arial" charset="0"/>
              <a:ea typeface="MS PGothic" charset="0"/>
            </a:endParaRPr>
          </a:p>
          <a:p>
            <a:pPr marL="514350" indent="-514350">
              <a:buFontTx/>
              <a:buNone/>
            </a:pPr>
            <a:r>
              <a:rPr lang="en-US" dirty="0">
                <a:latin typeface="Arial" charset="0"/>
                <a:ea typeface="MS PGothic" charset="0"/>
              </a:rPr>
              <a:t>Audio Files: </a:t>
            </a:r>
            <a:r>
              <a:rPr lang="en-US" sz="2800" dirty="0">
                <a:solidFill>
                  <a:srgbClr val="FF0000"/>
                </a:solidFill>
                <a:latin typeface="Arial" charset="0"/>
                <a:ea typeface="MS PGothic" charset="0"/>
                <a:hlinkClick r:id="rId2"/>
              </a:rPr>
              <a:t>www.hoddereducation.co.uk/mflworkbookaudio</a:t>
            </a:r>
            <a:endParaRPr lang="en-US" sz="2800" dirty="0">
              <a:solidFill>
                <a:srgbClr val="FF0000"/>
              </a:solidFill>
              <a:latin typeface="Arial" charset="0"/>
              <a:ea typeface="MS PGothic" charset="0"/>
            </a:endParaRPr>
          </a:p>
          <a:p>
            <a:pPr marL="514350" indent="-514350">
              <a:buFontTx/>
              <a:buNone/>
            </a:pPr>
            <a:endParaRPr lang="en-US" sz="2800" dirty="0">
              <a:solidFill>
                <a:srgbClr val="FF0000"/>
              </a:solidFill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95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5 </a:t>
            </a:r>
            <a:r>
              <a:rPr lang="en-US" dirty="0"/>
              <a:t>Die </a:t>
            </a:r>
            <a:r>
              <a:rPr lang="en-US" dirty="0" err="1"/>
              <a:t>Sonnwendfeiern</a:t>
            </a: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de-DE" dirty="0" smtClean="0"/>
              <a:t>Die </a:t>
            </a:r>
            <a:r>
              <a:rPr lang="de-DE" dirty="0"/>
              <a:t>Nationalsozialisten haben die Sonnwendfeiern als Teil ihrer Ideologie. / Auch heute werden die Sonnwendfeiern von Neonazis ausgenutzt.</a:t>
            </a:r>
            <a:endParaRPr lang="en-GB" dirty="0"/>
          </a:p>
          <a:p>
            <a:pPr lvl="0"/>
            <a:r>
              <a:rPr lang="de-DE" i="1" dirty="0"/>
              <a:t>Any two of:</a:t>
            </a:r>
            <a:endParaRPr lang="en-GB" dirty="0"/>
          </a:p>
          <a:p>
            <a:pPr lvl="0"/>
            <a:r>
              <a:rPr lang="de-DE" dirty="0"/>
              <a:t>sie erkundeten den Anfang des Sommers</a:t>
            </a:r>
            <a:endParaRPr lang="en-GB" dirty="0"/>
          </a:p>
          <a:p>
            <a:pPr lvl="0"/>
            <a:r>
              <a:rPr lang="de-DE" dirty="0"/>
              <a:t>sie symbolisierten den Anfang der Ernte</a:t>
            </a:r>
            <a:endParaRPr lang="en-GB" dirty="0"/>
          </a:p>
          <a:p>
            <a:pPr lvl="0"/>
            <a:r>
              <a:rPr lang="de-DE" dirty="0"/>
              <a:t>sie ehrten die alten Götter</a:t>
            </a:r>
            <a:endParaRPr lang="en-GB" dirty="0"/>
          </a:p>
          <a:p>
            <a:pPr lvl="0"/>
            <a:r>
              <a:rPr lang="de-DE" dirty="0"/>
              <a:t>der Lärm sollte böse Geister vertreiben</a:t>
            </a:r>
            <a:endParaRPr lang="en-GB" dirty="0"/>
          </a:p>
          <a:p>
            <a:pPr lvl="0"/>
            <a:r>
              <a:rPr lang="de-DE" dirty="0"/>
              <a:t>die Ernte sollte gut ausgehen</a:t>
            </a:r>
            <a:endParaRPr lang="en-GB" dirty="0"/>
          </a:p>
          <a:p>
            <a:pPr lvl="0"/>
            <a:r>
              <a:rPr lang="de-DE" dirty="0"/>
              <a:t>Es gab oft eine Brandkatastrophe.</a:t>
            </a:r>
            <a:endParaRPr lang="en-GB" dirty="0"/>
          </a:p>
          <a:p>
            <a:pPr lvl="0"/>
            <a:r>
              <a:rPr lang="de-DE" dirty="0"/>
              <a:t>Man sollte einen ruhigen Platz neben der Donau aussuchen. / Man sollte dabei etwas essen und trinken.</a:t>
            </a:r>
            <a:endParaRPr lang="en-GB" dirty="0"/>
          </a:p>
          <a:p>
            <a:pPr marL="0" indent="0">
              <a:buNone/>
            </a:pPr>
            <a:r>
              <a:rPr lang="en-US" b="1" dirty="0"/>
              <a:t/>
            </a:r>
            <a:br>
              <a:rPr lang="en-US" b="1" dirty="0"/>
            </a:br>
            <a:r>
              <a:rPr lang="fr-FR" dirty="0"/>
              <a:t> 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114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Calibri" charset="0"/>
              </a:rPr>
              <a:t>Modals &amp; Auxiliaries</a:t>
            </a:r>
          </a:p>
        </p:txBody>
      </p:sp>
      <p:sp>
        <p:nvSpPr>
          <p:cNvPr id="13314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>
                <a:latin typeface="Calibri" charset="0"/>
              </a:rPr>
              <a:t>Imperfect  </a:t>
            </a:r>
            <a:endParaRPr lang="en-GB">
              <a:latin typeface="Calibri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Calibri" charset="0"/>
              </a:rPr>
              <a:t>er war</a:t>
            </a:r>
          </a:p>
          <a:p>
            <a:pPr eaLnBrk="1" hangingPunct="1"/>
            <a:r>
              <a:rPr lang="en-GB">
                <a:latin typeface="Calibri" charset="0"/>
              </a:rPr>
              <a:t>er hatte</a:t>
            </a:r>
          </a:p>
          <a:p>
            <a:pPr eaLnBrk="1" hangingPunct="1">
              <a:buFont typeface="Arial" charset="0"/>
              <a:buNone/>
            </a:pPr>
            <a:endParaRPr lang="en-GB">
              <a:latin typeface="Calibri" charset="0"/>
            </a:endParaRPr>
          </a:p>
          <a:p>
            <a:pPr eaLnBrk="1" hangingPunct="1"/>
            <a:r>
              <a:rPr lang="en-GB">
                <a:latin typeface="Calibri" charset="0"/>
              </a:rPr>
              <a:t>er konnte</a:t>
            </a:r>
          </a:p>
          <a:p>
            <a:pPr eaLnBrk="1" hangingPunct="1"/>
            <a:r>
              <a:rPr lang="en-GB">
                <a:latin typeface="Calibri" charset="0"/>
              </a:rPr>
              <a:t>er durfte</a:t>
            </a:r>
          </a:p>
          <a:p>
            <a:pPr eaLnBrk="1" hangingPunct="1"/>
            <a:r>
              <a:rPr lang="de-DE">
                <a:latin typeface="Calibri" charset="0"/>
              </a:rPr>
              <a:t>er musste</a:t>
            </a:r>
          </a:p>
          <a:p>
            <a:pPr eaLnBrk="1" hangingPunct="1"/>
            <a:r>
              <a:rPr lang="en-GB">
                <a:latin typeface="Calibri" charset="0"/>
              </a:rPr>
              <a:t>er w</a:t>
            </a:r>
            <a:r>
              <a:rPr lang="en-GB">
                <a:solidFill>
                  <a:srgbClr val="FF0000"/>
                </a:solidFill>
                <a:latin typeface="Calibri" charset="0"/>
              </a:rPr>
              <a:t>o</a:t>
            </a:r>
            <a:r>
              <a:rPr lang="en-GB">
                <a:latin typeface="Calibri" charset="0"/>
              </a:rPr>
              <a:t>llte</a:t>
            </a:r>
          </a:p>
          <a:p>
            <a:pPr eaLnBrk="1" hangingPunct="1"/>
            <a:r>
              <a:rPr lang="en-US">
                <a:latin typeface="Calibri" charset="0"/>
              </a:rPr>
              <a:t>e</a:t>
            </a:r>
            <a:r>
              <a:rPr lang="de-DE">
                <a:latin typeface="Calibri" charset="0"/>
              </a:rPr>
              <a:t>r s</a:t>
            </a:r>
            <a:r>
              <a:rPr lang="de-DE">
                <a:solidFill>
                  <a:srgbClr val="FF0000"/>
                </a:solidFill>
                <a:latin typeface="Calibri" charset="0"/>
              </a:rPr>
              <a:t>o</a:t>
            </a:r>
            <a:r>
              <a:rPr lang="de-DE">
                <a:latin typeface="Calibri" charset="0"/>
              </a:rPr>
              <a:t>llte</a:t>
            </a:r>
            <a:endParaRPr lang="en-GB">
              <a:latin typeface="Calibri" charset="0"/>
            </a:endParaRPr>
          </a:p>
          <a:p>
            <a:pPr eaLnBrk="1" hangingPunct="1"/>
            <a:endParaRPr lang="en-GB">
              <a:latin typeface="Calibri" charset="0"/>
            </a:endParaRPr>
          </a:p>
        </p:txBody>
      </p:sp>
      <p:sp>
        <p:nvSpPr>
          <p:cNvPr id="1331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Calibri" charset="0"/>
              </a:rPr>
              <a:t>Imperfect  Subjunctive</a:t>
            </a:r>
          </a:p>
        </p:txBody>
      </p:sp>
      <p:sp>
        <p:nvSpPr>
          <p:cNvPr id="1331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Calibri" charset="0"/>
              </a:rPr>
              <a:t>er w</a:t>
            </a:r>
            <a:r>
              <a:rPr lang="en-GB">
                <a:solidFill>
                  <a:srgbClr val="0000FF"/>
                </a:solidFill>
                <a:latin typeface="Calibri" charset="0"/>
              </a:rPr>
              <a:t>ä</a:t>
            </a:r>
            <a:r>
              <a:rPr lang="en-GB">
                <a:latin typeface="Calibri" charset="0"/>
              </a:rPr>
              <a:t>re</a:t>
            </a:r>
          </a:p>
          <a:p>
            <a:pPr eaLnBrk="1" hangingPunct="1"/>
            <a:r>
              <a:rPr lang="en-GB">
                <a:latin typeface="Calibri" charset="0"/>
              </a:rPr>
              <a:t>er h</a:t>
            </a:r>
            <a:r>
              <a:rPr lang="en-GB">
                <a:solidFill>
                  <a:srgbClr val="0000FF"/>
                </a:solidFill>
                <a:latin typeface="Calibri" charset="0"/>
              </a:rPr>
              <a:t>ä</a:t>
            </a:r>
            <a:r>
              <a:rPr lang="en-GB">
                <a:latin typeface="Calibri" charset="0"/>
              </a:rPr>
              <a:t>tte</a:t>
            </a:r>
          </a:p>
          <a:p>
            <a:pPr eaLnBrk="1" hangingPunct="1"/>
            <a:endParaRPr lang="en-GB">
              <a:latin typeface="Calibri" charset="0"/>
            </a:endParaRPr>
          </a:p>
          <a:p>
            <a:pPr eaLnBrk="1" hangingPunct="1"/>
            <a:r>
              <a:rPr lang="en-GB">
                <a:latin typeface="Calibri" charset="0"/>
              </a:rPr>
              <a:t>er k</a:t>
            </a:r>
            <a:r>
              <a:rPr lang="de-DE">
                <a:solidFill>
                  <a:srgbClr val="0000FF"/>
                </a:solidFill>
                <a:latin typeface="Calibri" charset="0"/>
              </a:rPr>
              <a:t>ö</a:t>
            </a:r>
            <a:r>
              <a:rPr lang="de-DE">
                <a:latin typeface="Calibri" charset="0"/>
              </a:rPr>
              <a:t>nnte</a:t>
            </a:r>
          </a:p>
          <a:p>
            <a:pPr eaLnBrk="1" hangingPunct="1"/>
            <a:r>
              <a:rPr lang="de-DE">
                <a:latin typeface="Calibri" charset="0"/>
              </a:rPr>
              <a:t>er d</a:t>
            </a:r>
            <a:r>
              <a:rPr lang="de-DE">
                <a:solidFill>
                  <a:srgbClr val="0000FF"/>
                </a:solidFill>
                <a:latin typeface="Calibri" charset="0"/>
              </a:rPr>
              <a:t>ü</a:t>
            </a:r>
            <a:r>
              <a:rPr lang="de-DE">
                <a:latin typeface="Calibri" charset="0"/>
              </a:rPr>
              <a:t>rfte</a:t>
            </a:r>
          </a:p>
          <a:p>
            <a:pPr eaLnBrk="1" hangingPunct="1"/>
            <a:r>
              <a:rPr lang="de-DE">
                <a:latin typeface="Calibri" charset="0"/>
              </a:rPr>
              <a:t>er m</a:t>
            </a:r>
            <a:r>
              <a:rPr lang="de-DE">
                <a:solidFill>
                  <a:srgbClr val="0000FF"/>
                </a:solidFill>
                <a:latin typeface="Calibri" charset="0"/>
              </a:rPr>
              <a:t>ü</a:t>
            </a:r>
            <a:r>
              <a:rPr lang="de-DE">
                <a:latin typeface="Calibri" charset="0"/>
              </a:rPr>
              <a:t>sste</a:t>
            </a:r>
          </a:p>
          <a:p>
            <a:pPr eaLnBrk="1" hangingPunct="1"/>
            <a:r>
              <a:rPr lang="de-DE">
                <a:latin typeface="Calibri" charset="0"/>
              </a:rPr>
              <a:t>er w</a:t>
            </a:r>
            <a:r>
              <a:rPr lang="de-DE">
                <a:solidFill>
                  <a:srgbClr val="FF0000"/>
                </a:solidFill>
                <a:latin typeface="Calibri" charset="0"/>
              </a:rPr>
              <a:t>o</a:t>
            </a:r>
            <a:r>
              <a:rPr lang="de-DE">
                <a:latin typeface="Calibri" charset="0"/>
              </a:rPr>
              <a:t>llte</a:t>
            </a:r>
          </a:p>
          <a:p>
            <a:pPr eaLnBrk="1" hangingPunct="1"/>
            <a:r>
              <a:rPr lang="en-US">
                <a:latin typeface="Calibri" charset="0"/>
              </a:rPr>
              <a:t>e</a:t>
            </a:r>
            <a:r>
              <a:rPr lang="de-DE">
                <a:latin typeface="Calibri" charset="0"/>
              </a:rPr>
              <a:t>r s</a:t>
            </a:r>
            <a:r>
              <a:rPr lang="de-DE">
                <a:solidFill>
                  <a:srgbClr val="FF0000"/>
                </a:solidFill>
                <a:latin typeface="Calibri" charset="0"/>
              </a:rPr>
              <a:t>o</a:t>
            </a:r>
            <a:r>
              <a:rPr lang="de-DE">
                <a:latin typeface="Calibri" charset="0"/>
              </a:rPr>
              <a:t>llte</a:t>
            </a:r>
            <a:endParaRPr lang="en-GB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84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Calibri" charset="0"/>
              </a:rPr>
              <a:t>The Subjunctive</a:t>
            </a:r>
          </a:p>
        </p:txBody>
      </p:sp>
      <p:sp>
        <p:nvSpPr>
          <p:cNvPr id="1536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de-DE" sz="1800">
                <a:latin typeface="Calibri" charset="0"/>
              </a:rPr>
              <a:t>                                                                                           Sie sagt, .......</a:t>
            </a:r>
            <a:endParaRPr lang="en-GB" sz="1800"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sz="1800">
                <a:latin typeface="Calibri" charset="0"/>
              </a:rPr>
              <a:t>Er liest ein Buch.                                                             er </a:t>
            </a:r>
            <a:r>
              <a:rPr lang="de-DE" sz="1800">
                <a:solidFill>
                  <a:srgbClr val="FF0000"/>
                </a:solidFill>
                <a:latin typeface="Calibri" charset="0"/>
              </a:rPr>
              <a:t>lese </a:t>
            </a:r>
            <a:r>
              <a:rPr lang="de-DE" sz="1800">
                <a:latin typeface="Calibri" charset="0"/>
              </a:rPr>
              <a:t>ein Buch.</a:t>
            </a:r>
            <a:endParaRPr lang="en-GB" sz="1800"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sz="1800">
                <a:latin typeface="Calibri" charset="0"/>
              </a:rPr>
              <a:t>Er las ein Buch.                                                              *er </a:t>
            </a:r>
            <a:r>
              <a:rPr lang="de-DE" sz="1800">
                <a:solidFill>
                  <a:srgbClr val="FF0000"/>
                </a:solidFill>
                <a:latin typeface="Calibri" charset="0"/>
              </a:rPr>
              <a:t>läse </a:t>
            </a:r>
            <a:r>
              <a:rPr lang="de-DE" sz="1800">
                <a:latin typeface="Calibri" charset="0"/>
              </a:rPr>
              <a:t>ein Buch.</a:t>
            </a:r>
            <a:endParaRPr lang="en-GB" sz="1800"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sz="1800">
                <a:latin typeface="Calibri" charset="0"/>
              </a:rPr>
              <a:t>Er hat ein Buch gelesen.                                                er </a:t>
            </a:r>
            <a:r>
              <a:rPr lang="de-DE" sz="1800">
                <a:solidFill>
                  <a:srgbClr val="FF0000"/>
                </a:solidFill>
                <a:latin typeface="Calibri" charset="0"/>
              </a:rPr>
              <a:t>habe</a:t>
            </a:r>
            <a:r>
              <a:rPr lang="de-DE" sz="1800">
                <a:latin typeface="Calibri" charset="0"/>
              </a:rPr>
              <a:t> ein Buch </a:t>
            </a:r>
            <a:r>
              <a:rPr lang="de-DE" sz="1800">
                <a:solidFill>
                  <a:srgbClr val="FF0000"/>
                </a:solidFill>
                <a:latin typeface="Calibri" charset="0"/>
              </a:rPr>
              <a:t>gelesen.</a:t>
            </a:r>
            <a:endParaRPr lang="en-GB" sz="1800">
              <a:solidFill>
                <a:srgbClr val="FF0000"/>
              </a:solidFill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sz="1800">
                <a:latin typeface="Calibri" charset="0"/>
              </a:rPr>
              <a:t>Er hatte ein Buch gelesen.                                           *er </a:t>
            </a:r>
            <a:r>
              <a:rPr lang="de-DE" sz="1800">
                <a:solidFill>
                  <a:srgbClr val="FF0000"/>
                </a:solidFill>
                <a:latin typeface="Calibri" charset="0"/>
              </a:rPr>
              <a:t>hätte</a:t>
            </a:r>
            <a:r>
              <a:rPr lang="de-DE" sz="1800">
                <a:latin typeface="Calibri" charset="0"/>
              </a:rPr>
              <a:t> ein Buch </a:t>
            </a:r>
            <a:r>
              <a:rPr lang="de-DE" sz="1800">
                <a:solidFill>
                  <a:srgbClr val="FF0000"/>
                </a:solidFill>
                <a:latin typeface="Calibri" charset="0"/>
              </a:rPr>
              <a:t>gelesen.</a:t>
            </a:r>
            <a:endParaRPr lang="en-GB" sz="1800">
              <a:solidFill>
                <a:srgbClr val="FF0000"/>
              </a:solidFill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sz="1800">
                <a:latin typeface="Calibri" charset="0"/>
              </a:rPr>
              <a:t>Er wird ein Buch lesen.                                                   er </a:t>
            </a:r>
            <a:r>
              <a:rPr lang="de-DE" sz="1800">
                <a:solidFill>
                  <a:srgbClr val="FF0000"/>
                </a:solidFill>
                <a:latin typeface="Calibri" charset="0"/>
              </a:rPr>
              <a:t>werde</a:t>
            </a:r>
            <a:r>
              <a:rPr lang="de-DE" sz="1800">
                <a:latin typeface="Calibri" charset="0"/>
              </a:rPr>
              <a:t> ein Buch </a:t>
            </a:r>
            <a:r>
              <a:rPr lang="de-DE" sz="1800">
                <a:solidFill>
                  <a:srgbClr val="FF0000"/>
                </a:solidFill>
                <a:latin typeface="Calibri" charset="0"/>
              </a:rPr>
              <a:t>lesen</a:t>
            </a:r>
            <a:r>
              <a:rPr lang="de-DE" sz="1800">
                <a:latin typeface="Calibri" charset="0"/>
              </a:rPr>
              <a:t>.</a:t>
            </a:r>
            <a:endParaRPr lang="en-GB" sz="1800"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sz="1800">
                <a:latin typeface="Calibri" charset="0"/>
              </a:rPr>
              <a:t>Er würde ein Buch lesen.                                                er </a:t>
            </a:r>
            <a:r>
              <a:rPr lang="de-DE" sz="1800">
                <a:solidFill>
                  <a:srgbClr val="FF0000"/>
                </a:solidFill>
                <a:latin typeface="Calibri" charset="0"/>
              </a:rPr>
              <a:t>würde</a:t>
            </a:r>
            <a:r>
              <a:rPr lang="de-DE" sz="1800">
                <a:latin typeface="Calibri" charset="0"/>
              </a:rPr>
              <a:t> ein Buch </a:t>
            </a:r>
            <a:r>
              <a:rPr lang="de-DE" sz="1800">
                <a:solidFill>
                  <a:srgbClr val="FF0000"/>
                </a:solidFill>
                <a:latin typeface="Calibri" charset="0"/>
              </a:rPr>
              <a:t>lesen.</a:t>
            </a:r>
            <a:endParaRPr lang="en-GB" sz="1800">
              <a:solidFill>
                <a:srgbClr val="FF0000"/>
              </a:solidFill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sz="1800">
                <a:latin typeface="Calibri" charset="0"/>
              </a:rPr>
              <a:t> </a:t>
            </a:r>
            <a:endParaRPr lang="en-GB" sz="1800"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sz="1800">
                <a:latin typeface="Calibri" charset="0"/>
              </a:rPr>
              <a:t>Er will ein Buch lesen.                                                     er </a:t>
            </a:r>
            <a:r>
              <a:rPr lang="de-DE" sz="1800">
                <a:solidFill>
                  <a:srgbClr val="FF0000"/>
                </a:solidFill>
                <a:latin typeface="Calibri" charset="0"/>
              </a:rPr>
              <a:t>wolle</a:t>
            </a:r>
            <a:r>
              <a:rPr lang="de-DE" sz="1800">
                <a:latin typeface="Calibri" charset="0"/>
              </a:rPr>
              <a:t> ein Buch </a:t>
            </a:r>
            <a:r>
              <a:rPr lang="de-DE" sz="1800">
                <a:solidFill>
                  <a:srgbClr val="FF0000"/>
                </a:solidFill>
                <a:latin typeface="Calibri" charset="0"/>
              </a:rPr>
              <a:t>lesen</a:t>
            </a:r>
            <a:r>
              <a:rPr lang="de-DE" sz="1800">
                <a:latin typeface="Calibri" charset="0"/>
              </a:rPr>
              <a:t>.</a:t>
            </a:r>
            <a:endParaRPr lang="en-GB" sz="1800"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sz="1800">
                <a:latin typeface="Calibri" charset="0"/>
              </a:rPr>
              <a:t>Er wollte ein Buch lesen.                                              *er </a:t>
            </a:r>
            <a:r>
              <a:rPr lang="de-DE" sz="1800">
                <a:solidFill>
                  <a:srgbClr val="FF0000"/>
                </a:solidFill>
                <a:latin typeface="Calibri" charset="0"/>
              </a:rPr>
              <a:t>wollte</a:t>
            </a:r>
            <a:r>
              <a:rPr lang="de-DE" sz="1800">
                <a:latin typeface="Calibri" charset="0"/>
              </a:rPr>
              <a:t> ein Buch l</a:t>
            </a:r>
            <a:r>
              <a:rPr lang="de-DE" sz="1800">
                <a:solidFill>
                  <a:srgbClr val="FF0000"/>
                </a:solidFill>
                <a:latin typeface="Calibri" charset="0"/>
              </a:rPr>
              <a:t>esen</a:t>
            </a:r>
            <a:r>
              <a:rPr lang="de-DE" sz="1800">
                <a:latin typeface="Calibri" charset="0"/>
              </a:rPr>
              <a:t>.</a:t>
            </a:r>
            <a:endParaRPr lang="en-GB" sz="1800"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sz="1800">
                <a:latin typeface="Calibri" charset="0"/>
              </a:rPr>
              <a:t>Er hat ein Buch lesen wollen.                                        er </a:t>
            </a:r>
            <a:r>
              <a:rPr lang="de-DE" sz="1800">
                <a:solidFill>
                  <a:srgbClr val="FF0000"/>
                </a:solidFill>
                <a:latin typeface="Calibri" charset="0"/>
              </a:rPr>
              <a:t>habe</a:t>
            </a:r>
            <a:r>
              <a:rPr lang="de-DE" sz="1800">
                <a:latin typeface="Calibri" charset="0"/>
              </a:rPr>
              <a:t> ein Buch lesen </a:t>
            </a:r>
            <a:r>
              <a:rPr lang="de-DE" sz="1800">
                <a:solidFill>
                  <a:srgbClr val="FF0000"/>
                </a:solidFill>
                <a:latin typeface="Calibri" charset="0"/>
              </a:rPr>
              <a:t>wollen</a:t>
            </a:r>
            <a:r>
              <a:rPr lang="de-DE" sz="1800">
                <a:latin typeface="Calibri" charset="0"/>
              </a:rPr>
              <a:t>.</a:t>
            </a:r>
            <a:endParaRPr lang="en-GB" sz="1800"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sz="1800">
                <a:latin typeface="Calibri" charset="0"/>
              </a:rPr>
              <a:t>Er hatte ein Buch lesen wollen.                                     er </a:t>
            </a:r>
            <a:r>
              <a:rPr lang="de-DE" sz="1800">
                <a:solidFill>
                  <a:srgbClr val="FF0000"/>
                </a:solidFill>
                <a:latin typeface="Calibri" charset="0"/>
              </a:rPr>
              <a:t>hätte</a:t>
            </a:r>
            <a:r>
              <a:rPr lang="de-DE" sz="1800">
                <a:latin typeface="Calibri" charset="0"/>
              </a:rPr>
              <a:t> ein Buch lesen </a:t>
            </a:r>
            <a:r>
              <a:rPr lang="de-DE" sz="1800">
                <a:solidFill>
                  <a:srgbClr val="FF0000"/>
                </a:solidFill>
                <a:latin typeface="Calibri" charset="0"/>
              </a:rPr>
              <a:t>wollen</a:t>
            </a:r>
            <a:r>
              <a:rPr lang="de-DE" sz="1800">
                <a:latin typeface="Calibri" charset="0"/>
              </a:rPr>
              <a:t>.</a:t>
            </a:r>
            <a:endParaRPr lang="en-GB" sz="1800"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sz="1800">
                <a:latin typeface="Calibri" charset="0"/>
              </a:rPr>
              <a:t> </a:t>
            </a:r>
            <a:endParaRPr lang="en-GB" sz="1800"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sz="1800">
                <a:latin typeface="Calibri" charset="0"/>
              </a:rPr>
              <a:t>Er kann ein Buch lesen.                                                   er </a:t>
            </a:r>
            <a:r>
              <a:rPr lang="de-DE" sz="1800">
                <a:solidFill>
                  <a:srgbClr val="FF0000"/>
                </a:solidFill>
                <a:latin typeface="Calibri" charset="0"/>
              </a:rPr>
              <a:t>könne</a:t>
            </a:r>
            <a:r>
              <a:rPr lang="de-DE" sz="1800">
                <a:latin typeface="Calibri" charset="0"/>
              </a:rPr>
              <a:t> ein Buch </a:t>
            </a:r>
            <a:r>
              <a:rPr lang="de-DE" sz="1800">
                <a:solidFill>
                  <a:srgbClr val="FF0000"/>
                </a:solidFill>
                <a:latin typeface="Calibri" charset="0"/>
              </a:rPr>
              <a:t>lesen.</a:t>
            </a:r>
            <a:endParaRPr lang="en-GB" sz="1800">
              <a:solidFill>
                <a:srgbClr val="FF0000"/>
              </a:solidFill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sz="1800">
                <a:latin typeface="Calibri" charset="0"/>
              </a:rPr>
              <a:t>Er konnte ein Buch lesen.                                             *er </a:t>
            </a:r>
            <a:r>
              <a:rPr lang="de-DE" sz="1800">
                <a:solidFill>
                  <a:srgbClr val="FF0000"/>
                </a:solidFill>
                <a:latin typeface="Calibri" charset="0"/>
              </a:rPr>
              <a:t>könnte</a:t>
            </a:r>
            <a:r>
              <a:rPr lang="de-DE" sz="1800">
                <a:latin typeface="Calibri" charset="0"/>
              </a:rPr>
              <a:t> ein Buch </a:t>
            </a:r>
            <a:r>
              <a:rPr lang="de-DE" sz="1800">
                <a:solidFill>
                  <a:srgbClr val="FF0000"/>
                </a:solidFill>
                <a:latin typeface="Calibri" charset="0"/>
              </a:rPr>
              <a:t>lesen</a:t>
            </a:r>
            <a:r>
              <a:rPr lang="de-DE" sz="1800">
                <a:latin typeface="Calibri" charset="0"/>
              </a:rPr>
              <a:t>.</a:t>
            </a:r>
            <a:endParaRPr lang="en-GB" sz="18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60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EA:</a:t>
            </a:r>
            <a:r>
              <a:rPr lang="en-US" dirty="0" smtClean="0"/>
              <a:t> </a:t>
            </a:r>
            <a:r>
              <a:rPr lang="en-US" sz="2400" dirty="0" smtClean="0"/>
              <a:t>w/s  S.90/91 </a:t>
            </a:r>
            <a:r>
              <a:rPr lang="en-US" sz="2400" dirty="0" err="1" smtClean="0"/>
              <a:t>Üb</a:t>
            </a:r>
            <a:r>
              <a:rPr lang="en-US" sz="2400" dirty="0" smtClean="0"/>
              <a:t>. 2 </a:t>
            </a:r>
            <a:r>
              <a:rPr lang="en-US" sz="2400" dirty="0" err="1" smtClean="0"/>
              <a:t>Verbinden</a:t>
            </a:r>
            <a:r>
              <a:rPr lang="en-US" sz="2400" dirty="0" smtClean="0"/>
              <a:t> </a:t>
            </a:r>
            <a:r>
              <a:rPr lang="en-US" sz="2400" dirty="0" err="1"/>
              <a:t>S</a:t>
            </a:r>
            <a:r>
              <a:rPr lang="en-US" sz="2400" dirty="0" err="1" smtClean="0"/>
              <a:t>ie</a:t>
            </a:r>
            <a:r>
              <a:rPr lang="en-US" sz="2400" dirty="0" smtClean="0"/>
              <a:t> </a:t>
            </a:r>
            <a:r>
              <a:rPr lang="en-US" sz="2400" dirty="0" err="1" smtClean="0"/>
              <a:t>zwei</a:t>
            </a:r>
            <a:r>
              <a:rPr lang="en-US" sz="2400" dirty="0" smtClean="0"/>
              <a:t> </a:t>
            </a:r>
            <a:r>
              <a:rPr lang="en-US" sz="2400" dirty="0" err="1" smtClean="0"/>
              <a:t>Sätze</a:t>
            </a:r>
            <a:r>
              <a:rPr lang="en-US" sz="2400" dirty="0" smtClean="0"/>
              <a:t>, </a:t>
            </a:r>
            <a:r>
              <a:rPr lang="en-US" sz="2400" dirty="0" err="1" smtClean="0"/>
              <a:t>damit</a:t>
            </a:r>
            <a:r>
              <a:rPr lang="en-US" sz="2400" dirty="0" smtClean="0"/>
              <a:t> </a:t>
            </a:r>
            <a:r>
              <a:rPr lang="en-US" sz="2400" dirty="0" err="1" smtClean="0"/>
              <a:t>ein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/>
              <a:t>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neuer</a:t>
            </a:r>
            <a:r>
              <a:rPr lang="en-US" sz="2400" dirty="0" smtClean="0"/>
              <a:t> </a:t>
            </a:r>
            <a:r>
              <a:rPr lang="en-US" sz="2400" dirty="0" err="1" smtClean="0"/>
              <a:t>Konditionalsatz</a:t>
            </a:r>
            <a:r>
              <a:rPr lang="en-US" sz="2400" dirty="0" smtClean="0"/>
              <a:t> </a:t>
            </a:r>
            <a:r>
              <a:rPr lang="en-US" sz="2400" dirty="0" err="1" smtClean="0"/>
              <a:t>entsteht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506916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de-DE" dirty="0"/>
              <a:t>Wenn es keine begabten Architekten in Deutschland </a:t>
            </a:r>
            <a:r>
              <a:rPr lang="de-DE" u="sng" dirty="0"/>
              <a:t>gäbe</a:t>
            </a:r>
            <a:r>
              <a:rPr lang="de-DE" dirty="0"/>
              <a:t>, würde die Baukunst nicht </a:t>
            </a:r>
            <a:r>
              <a:rPr lang="de-DE" u="sng" dirty="0"/>
              <a:t>gedeihen</a:t>
            </a:r>
            <a:r>
              <a:rPr lang="de-DE" dirty="0"/>
              <a:t>.</a:t>
            </a:r>
            <a:endParaRPr lang="en-GB" dirty="0"/>
          </a:p>
          <a:p>
            <a:pPr lvl="0"/>
            <a:r>
              <a:rPr lang="de-DE" dirty="0"/>
              <a:t>Wenn ich in Wien nicht wohnen würde, könnte ich die Jugendstil-Fassaden nicht täglich genießen.</a:t>
            </a:r>
            <a:endParaRPr lang="en-GB" dirty="0"/>
          </a:p>
          <a:p>
            <a:pPr lvl="0"/>
            <a:r>
              <a:rPr lang="de-DE" dirty="0"/>
              <a:t>Wenn viele deutsche Städte nicht zahlreiche innovative Bauprojekte erfahren hätten, würden sie keinen fantastischen Eindruck machen.</a:t>
            </a:r>
            <a:endParaRPr lang="en-GB" dirty="0"/>
          </a:p>
          <a:p>
            <a:pPr lvl="0"/>
            <a:r>
              <a:rPr lang="de-DE" dirty="0"/>
              <a:t>Wenn Deutschland am Ende des Krieges nicht in Trümmern gelegen hätte, hätte man nicht die Chance gehabt, die Großstädte wiederaufzubauen.</a:t>
            </a:r>
            <a:endParaRPr lang="en-GB" dirty="0"/>
          </a:p>
          <a:p>
            <a:pPr lvl="0"/>
            <a:r>
              <a:rPr lang="de-DE" dirty="0"/>
              <a:t>Wenn Städteplaner in Österreich nicht vorsichtig wären, würden die alten Stadtteile von Städten wie Salzburg nicht unberührt bleiben.</a:t>
            </a:r>
            <a:endParaRPr lang="en-GB" dirty="0"/>
          </a:p>
          <a:p>
            <a:pPr lvl="0"/>
            <a:r>
              <a:rPr lang="de-DE" dirty="0"/>
              <a:t>Wenn zeitgenössische Architekten nicht versuchen würden, eine neue alpine Architektur zu entwerfen, wären die traditionellen Alpenhütten bald nicht mehr bewohnbar</a:t>
            </a:r>
            <a:r>
              <a:rPr lang="de-DE" dirty="0" smtClean="0"/>
              <a:t>.</a:t>
            </a:r>
          </a:p>
          <a:p>
            <a:pPr lvl="0"/>
            <a:endParaRPr lang="de-DE" dirty="0"/>
          </a:p>
          <a:p>
            <a:pPr lvl="0"/>
            <a:endParaRPr lang="de-DE" dirty="0" smtClean="0"/>
          </a:p>
          <a:p>
            <a:pPr lvl="0"/>
            <a:endParaRPr lang="de-DE" dirty="0"/>
          </a:p>
          <a:p>
            <a:pPr marL="0" lvl="0" indent="0">
              <a:buNone/>
            </a:pPr>
            <a:r>
              <a:rPr lang="de-DE" sz="1900" dirty="0" smtClean="0"/>
              <a:t>(Workbook Themen 1&amp;2)</a:t>
            </a:r>
            <a:endParaRPr lang="en-GB" sz="1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46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Stimulus: </a:t>
            </a:r>
            <a:r>
              <a:rPr lang="en-US" dirty="0" err="1" smtClean="0"/>
              <a:t>Interesse</a:t>
            </a:r>
            <a:r>
              <a:rPr lang="en-US" dirty="0" smtClean="0"/>
              <a:t> an </a:t>
            </a:r>
            <a:r>
              <a:rPr lang="en-US" dirty="0" err="1"/>
              <a:t>A</a:t>
            </a:r>
            <a:r>
              <a:rPr lang="en-US" dirty="0" err="1" smtClean="0"/>
              <a:t>rchitektur</a:t>
            </a:r>
            <a:r>
              <a:rPr lang="en-US" dirty="0" smtClean="0"/>
              <a:t> </a:t>
            </a:r>
            <a:r>
              <a:rPr lang="en-US" dirty="0" err="1" smtClean="0"/>
              <a:t>unter</a:t>
            </a:r>
            <a:r>
              <a:rPr lang="en-US" dirty="0" smtClean="0"/>
              <a:t> </a:t>
            </a:r>
            <a:r>
              <a:rPr lang="en-US" dirty="0" err="1" smtClean="0"/>
              <a:t>deutschen</a:t>
            </a:r>
            <a:r>
              <a:rPr lang="en-US" dirty="0" smtClean="0"/>
              <a:t> </a:t>
            </a:r>
            <a:r>
              <a:rPr lang="en-US" dirty="0" err="1" smtClean="0"/>
              <a:t>Jugendlichen</a:t>
            </a:r>
            <a:endParaRPr lang="en-US" dirty="0"/>
          </a:p>
        </p:txBody>
      </p:sp>
      <p:pic>
        <p:nvPicPr>
          <p:cNvPr id="4" name="Picture 9" descr="C:\Users\j.kim\AppData\Local\Microsoft\Windows\Temporary Internet Files\Content.IE5\KJTWCUAY\MC900234641[1].wm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02" b="4802"/>
          <a:stretch>
            <a:fillRect/>
          </a:stretch>
        </p:blipFill>
        <p:spPr>
          <a:xfrm>
            <a:off x="683568" y="1772817"/>
            <a:ext cx="7272808" cy="3999765"/>
          </a:xfrm>
          <a:noFill/>
        </p:spPr>
      </p:pic>
      <p:sp>
        <p:nvSpPr>
          <p:cNvPr id="5" name="TextBox 4"/>
          <p:cNvSpPr txBox="1"/>
          <p:nvPr/>
        </p:nvSpPr>
        <p:spPr>
          <a:xfrm>
            <a:off x="3851920" y="3068960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 min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5877272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PA:</a:t>
            </a:r>
            <a:r>
              <a:rPr lang="en-US" dirty="0" smtClean="0"/>
              <a:t> Was </a:t>
            </a:r>
            <a:r>
              <a:rPr lang="en-US" dirty="0" err="1" smtClean="0"/>
              <a:t>lässt</a:t>
            </a:r>
            <a:r>
              <a:rPr lang="en-US" dirty="0" smtClean="0"/>
              <a:t>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diesem</a:t>
            </a:r>
            <a:r>
              <a:rPr lang="en-US" dirty="0" smtClean="0"/>
              <a:t> Stimulus an </a:t>
            </a:r>
            <a:r>
              <a:rPr lang="en-US" dirty="0" err="1" smtClean="0"/>
              <a:t>Aussagen</a:t>
            </a:r>
            <a:r>
              <a:rPr lang="en-US" dirty="0" smtClean="0"/>
              <a:t> </a:t>
            </a:r>
            <a:r>
              <a:rPr lang="en-US" dirty="0" err="1" smtClean="0"/>
              <a:t>machen</a:t>
            </a:r>
            <a:r>
              <a:rPr lang="en-US" dirty="0" smtClean="0"/>
              <a:t>?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Überlegt</a:t>
            </a:r>
            <a:r>
              <a:rPr lang="en-US" dirty="0" smtClean="0"/>
              <a:t> </a:t>
            </a:r>
            <a:r>
              <a:rPr lang="en-US" dirty="0" err="1" smtClean="0"/>
              <a:t>euch</a:t>
            </a:r>
            <a:r>
              <a:rPr lang="en-US" dirty="0" smtClean="0"/>
              <a:t> 2 </a:t>
            </a:r>
            <a:r>
              <a:rPr lang="en-US" dirty="0" err="1" smtClean="0"/>
              <a:t>Fragen</a:t>
            </a:r>
            <a:r>
              <a:rPr lang="en-US" dirty="0" smtClean="0"/>
              <a:t>?             </a:t>
            </a:r>
            <a:r>
              <a:rPr lang="en-US" sz="800" dirty="0" smtClean="0"/>
              <a:t>from AQA workbook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13227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Sprechen</a:t>
            </a:r>
            <a:r>
              <a:rPr lang="en-US" dirty="0" smtClean="0"/>
              <a:t>, </a:t>
            </a:r>
            <a:r>
              <a:rPr lang="en-US" dirty="0" err="1" smtClean="0"/>
              <a:t>Sprechen</a:t>
            </a:r>
            <a:r>
              <a:rPr lang="en-US" dirty="0" smtClean="0"/>
              <a:t>, </a:t>
            </a:r>
            <a:r>
              <a:rPr lang="en-US" dirty="0" err="1" smtClean="0"/>
              <a:t>Sprechen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600" dirty="0" err="1" smtClean="0">
                <a:solidFill>
                  <a:srgbClr val="0000FF"/>
                </a:solidFill>
              </a:rPr>
              <a:t>Fragen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zum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Themenbereich</a:t>
            </a:r>
            <a:r>
              <a:rPr lang="en-US" sz="3600" dirty="0" smtClean="0">
                <a:solidFill>
                  <a:srgbClr val="0000FF"/>
                </a:solidFill>
              </a:rPr>
              <a:t>: 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rgbClr val="0000FF"/>
                </a:solidFill>
              </a:rPr>
              <a:t>      </a:t>
            </a:r>
            <a:r>
              <a:rPr lang="en-US" sz="3600" dirty="0" err="1" smtClean="0"/>
              <a:t>Kunst</a:t>
            </a:r>
            <a:r>
              <a:rPr lang="en-US" sz="3600" dirty="0" smtClean="0"/>
              <a:t> und </a:t>
            </a:r>
            <a:r>
              <a:rPr lang="en-US" sz="3600" dirty="0" err="1" smtClean="0"/>
              <a:t>Architektur</a:t>
            </a: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1000" dirty="0" smtClean="0"/>
              <a:t>(</a:t>
            </a:r>
            <a:r>
              <a:rPr lang="en-US" sz="1000" dirty="0" err="1" smtClean="0"/>
              <a:t>Instrumente</a:t>
            </a:r>
            <a:r>
              <a:rPr lang="en-US" sz="1000" dirty="0" smtClean="0"/>
              <a:t>)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00FF"/>
                </a:solidFill>
              </a:rPr>
              <a:t> </a:t>
            </a:r>
            <a:r>
              <a:rPr lang="en-US" sz="3600" dirty="0" smtClean="0">
                <a:solidFill>
                  <a:srgbClr val="0000FF"/>
                </a:solidFill>
              </a:rPr>
              <a:t>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292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Hausaufgaben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morgen, 17.3.: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Bringt</a:t>
            </a:r>
            <a:r>
              <a:rPr lang="en-US" dirty="0" smtClean="0"/>
              <a:t> </a:t>
            </a:r>
            <a:r>
              <a:rPr lang="en-US" dirty="0" err="1" smtClean="0"/>
              <a:t>eure</a:t>
            </a:r>
            <a:r>
              <a:rPr lang="en-US" dirty="0" smtClean="0"/>
              <a:t> </a:t>
            </a:r>
            <a:r>
              <a:rPr lang="en-US" dirty="0" err="1" smtClean="0"/>
              <a:t>Mindmap</a:t>
            </a:r>
            <a:r>
              <a:rPr lang="en-US" dirty="0" smtClean="0"/>
              <a:t>  ‘</a:t>
            </a:r>
            <a:r>
              <a:rPr lang="en-US" dirty="0" smtClean="0">
                <a:solidFill>
                  <a:srgbClr val="3366FF"/>
                </a:solidFill>
              </a:rPr>
              <a:t>Berliner </a:t>
            </a:r>
            <a:r>
              <a:rPr lang="en-US" dirty="0" err="1" smtClean="0">
                <a:solidFill>
                  <a:srgbClr val="3366FF"/>
                </a:solidFill>
              </a:rPr>
              <a:t>Kulturleben</a:t>
            </a:r>
            <a:r>
              <a:rPr lang="en-US" dirty="0" smtClean="0"/>
              <a:t>’  </a:t>
            </a:r>
            <a:r>
              <a:rPr lang="en-US" dirty="0" err="1" smtClean="0"/>
              <a:t>mit</a:t>
            </a:r>
            <a:r>
              <a:rPr lang="en-US" dirty="0"/>
              <a:t> </a:t>
            </a:r>
            <a:r>
              <a:rPr lang="en-US" dirty="0" smtClean="0"/>
              <a:t>und </a:t>
            </a:r>
            <a:r>
              <a:rPr lang="en-US" dirty="0" err="1" smtClean="0"/>
              <a:t>wiederholt</a:t>
            </a:r>
            <a:r>
              <a:rPr lang="en-US" dirty="0" smtClean="0"/>
              <a:t> dieses </a:t>
            </a:r>
            <a:r>
              <a:rPr lang="en-US" dirty="0" err="1" smtClean="0"/>
              <a:t>Thema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Macht</a:t>
            </a:r>
            <a:r>
              <a:rPr lang="en-US" dirty="0" smtClean="0"/>
              <a:t> die </a:t>
            </a:r>
            <a:r>
              <a:rPr lang="en-US" dirty="0" err="1" smtClean="0"/>
              <a:t>Aufgaben</a:t>
            </a:r>
            <a:r>
              <a:rPr lang="en-US" dirty="0" smtClean="0"/>
              <a:t> </a:t>
            </a:r>
            <a:r>
              <a:rPr lang="en-US" dirty="0" err="1" smtClean="0"/>
              <a:t>aud</a:t>
            </a:r>
            <a:r>
              <a:rPr lang="en-US" dirty="0" smtClean="0"/>
              <a:t> S.59&amp;60 in Themes 1&amp;2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Ende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30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Übersetzungsheft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</a:t>
            </a:r>
            <a:r>
              <a:rPr lang="en-US" dirty="0" err="1" smtClean="0"/>
              <a:t>gf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Zdf</a:t>
            </a:r>
            <a:r>
              <a:rPr lang="en-US" dirty="0" smtClean="0"/>
              <a:t> </a:t>
            </a:r>
            <a:r>
              <a:rPr lang="en-US" dirty="0" err="1" smtClean="0"/>
              <a:t>mediathek</a:t>
            </a:r>
            <a:r>
              <a:rPr lang="en-US" dirty="0" smtClean="0"/>
              <a:t>, </a:t>
            </a:r>
            <a:r>
              <a:rPr lang="en-US" dirty="0" err="1" smtClean="0"/>
              <a:t>Nachrichten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1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Hausaufgaben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heute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3886200"/>
            <a:ext cx="6800800" cy="24231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1. AQA workbook 3&amp;4 S.82</a:t>
            </a:r>
          </a:p>
          <a:p>
            <a:r>
              <a:rPr lang="en-US" dirty="0" smtClean="0"/>
              <a:t>Reading Stimulus with Summary: “</a:t>
            </a:r>
            <a:r>
              <a:rPr lang="en-US" dirty="0" err="1" smtClean="0"/>
              <a:t>Jugendliche</a:t>
            </a:r>
            <a:r>
              <a:rPr lang="en-US" dirty="0" smtClean="0"/>
              <a:t> </a:t>
            </a:r>
            <a:r>
              <a:rPr lang="en-US" dirty="0" err="1" smtClean="0"/>
              <a:t>demonstrieren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2. 20 </a:t>
            </a:r>
            <a:r>
              <a:rPr lang="en-US" dirty="0" err="1" smtClean="0"/>
              <a:t>Sätze</a:t>
            </a:r>
            <a:r>
              <a:rPr lang="en-US" dirty="0" smtClean="0"/>
              <a:t> </a:t>
            </a:r>
            <a:r>
              <a:rPr lang="en-US" dirty="0" err="1" smtClean="0"/>
              <a:t>zum</a:t>
            </a:r>
            <a:r>
              <a:rPr lang="en-US" dirty="0" smtClean="0"/>
              <a:t> IRP</a:t>
            </a:r>
          </a:p>
          <a:p>
            <a:r>
              <a:rPr lang="en-US" sz="1100" dirty="0" err="1" smtClean="0">
                <a:solidFill>
                  <a:srgbClr val="3366FF"/>
                </a:solidFill>
              </a:rPr>
              <a:t>Einsammeln</a:t>
            </a:r>
            <a:endParaRPr lang="en-US" sz="1100" dirty="0" smtClean="0">
              <a:solidFill>
                <a:srgbClr val="3366FF"/>
              </a:solidFill>
            </a:endParaRPr>
          </a:p>
          <a:p>
            <a:endParaRPr lang="en-US" sz="11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00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Punkte</a:t>
            </a:r>
            <a:r>
              <a:rPr lang="en-US" sz="3200" dirty="0" smtClean="0"/>
              <a:t> </a:t>
            </a:r>
            <a:r>
              <a:rPr lang="en-US" sz="3200" dirty="0" err="1" smtClean="0"/>
              <a:t>aus</a:t>
            </a:r>
            <a:r>
              <a:rPr lang="en-US" sz="3200" dirty="0" smtClean="0"/>
              <a:t> den </a:t>
            </a:r>
            <a:r>
              <a:rPr lang="en-US" sz="3200" dirty="0" err="1" smtClean="0"/>
              <a:t>letzten</a:t>
            </a:r>
            <a:r>
              <a:rPr lang="en-US" sz="3200" dirty="0" smtClean="0"/>
              <a:t> </a:t>
            </a:r>
            <a:r>
              <a:rPr lang="en-US" sz="3200" dirty="0" err="1" smtClean="0"/>
              <a:t>Aufsätzen</a:t>
            </a:r>
            <a:r>
              <a:rPr lang="en-US" sz="3200" dirty="0" smtClean="0"/>
              <a:t>:</a:t>
            </a:r>
            <a:br>
              <a:rPr lang="en-US" sz="3200" dirty="0" smtClean="0"/>
            </a:br>
            <a:r>
              <a:rPr lang="en-US" sz="3200" dirty="0" err="1" smtClean="0">
                <a:solidFill>
                  <a:srgbClr val="FF0000"/>
                </a:solidFill>
              </a:rPr>
              <a:t>Formuliert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S</a:t>
            </a:r>
            <a:r>
              <a:rPr lang="en-US" sz="3200" dirty="0" err="1" smtClean="0">
                <a:solidFill>
                  <a:srgbClr val="FF0000"/>
                </a:solidFill>
              </a:rPr>
              <a:t>ätze</a:t>
            </a:r>
            <a:r>
              <a:rPr lang="en-US" sz="3200" dirty="0" smtClean="0">
                <a:solidFill>
                  <a:srgbClr val="FF0000"/>
                </a:solidFill>
              </a:rPr>
              <a:t>!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err="1"/>
              <a:t>e</a:t>
            </a:r>
            <a:r>
              <a:rPr lang="en-US" sz="2000" dirty="0" err="1" smtClean="0"/>
              <a:t>s</a:t>
            </a:r>
            <a:r>
              <a:rPr lang="en-US" sz="2000" dirty="0" smtClean="0"/>
              <a:t> </a:t>
            </a:r>
            <a:r>
              <a:rPr lang="en-US" sz="2000" dirty="0" err="1" smtClean="0"/>
              <a:t>besteht</a:t>
            </a:r>
            <a:r>
              <a:rPr lang="en-US" sz="2000" dirty="0" smtClean="0"/>
              <a:t> </a:t>
            </a:r>
            <a:r>
              <a:rPr lang="en-US" sz="2000" dirty="0" err="1" smtClean="0"/>
              <a:t>ein</a:t>
            </a:r>
            <a:r>
              <a:rPr lang="en-US" sz="2000" dirty="0" smtClean="0"/>
              <a:t> </a:t>
            </a:r>
            <a:r>
              <a:rPr lang="en-US" sz="2000" dirty="0" err="1"/>
              <a:t>M</a:t>
            </a:r>
            <a:r>
              <a:rPr lang="en-US" sz="2000" dirty="0" err="1" smtClean="0"/>
              <a:t>angel</a:t>
            </a:r>
            <a:r>
              <a:rPr lang="en-US" sz="2000" dirty="0" smtClean="0"/>
              <a:t> an + DAT</a:t>
            </a:r>
          </a:p>
          <a:p>
            <a:r>
              <a:rPr lang="en-US" sz="2000" dirty="0" smtClean="0"/>
              <a:t>die </a:t>
            </a:r>
            <a:r>
              <a:rPr lang="en-US" sz="2000" dirty="0" err="1" smtClean="0"/>
              <a:t>Suche</a:t>
            </a:r>
            <a:r>
              <a:rPr lang="en-US" sz="2000" dirty="0" smtClean="0"/>
              <a:t> </a:t>
            </a:r>
            <a:r>
              <a:rPr lang="en-US" sz="2000" dirty="0" err="1" smtClean="0"/>
              <a:t>nach</a:t>
            </a:r>
            <a:r>
              <a:rPr lang="en-US" sz="2000" dirty="0" smtClean="0"/>
              <a:t> + DAT</a:t>
            </a:r>
          </a:p>
          <a:p>
            <a:r>
              <a:rPr lang="en-US" sz="2000" dirty="0" err="1"/>
              <a:t>s</a:t>
            </a:r>
            <a:r>
              <a:rPr lang="en-US" sz="2000" dirty="0" err="1" smtClean="0"/>
              <a:t>uchen</a:t>
            </a:r>
            <a:r>
              <a:rPr lang="en-US" sz="2000" dirty="0" smtClean="0"/>
              <a:t> </a:t>
            </a:r>
            <a:r>
              <a:rPr lang="en-US" sz="2000" dirty="0" err="1" smtClean="0"/>
              <a:t>nach</a:t>
            </a:r>
            <a:r>
              <a:rPr lang="en-US" sz="2000" dirty="0" smtClean="0"/>
              <a:t> + DAT</a:t>
            </a:r>
          </a:p>
          <a:p>
            <a:r>
              <a:rPr lang="en-US" sz="2000" u="sng" dirty="0" err="1"/>
              <a:t>w</a:t>
            </a:r>
            <a:r>
              <a:rPr lang="en-US" sz="2000" u="sng" dirty="0" err="1" smtClean="0"/>
              <a:t>ahr</a:t>
            </a:r>
            <a:r>
              <a:rPr lang="en-US" sz="2000" dirty="0" err="1" smtClean="0"/>
              <a:t>nehmen</a:t>
            </a:r>
            <a:endParaRPr lang="en-US" sz="2000" dirty="0" smtClean="0"/>
          </a:p>
          <a:p>
            <a:r>
              <a:rPr lang="en-US" sz="2000" dirty="0" err="1"/>
              <a:t>e</a:t>
            </a:r>
            <a:r>
              <a:rPr lang="en-US" sz="2000" dirty="0" err="1" smtClean="0"/>
              <a:t>twas</a:t>
            </a:r>
            <a:r>
              <a:rPr lang="en-US" sz="2000" dirty="0" smtClean="0"/>
              <a:t> (AKK) hinter </a:t>
            </a:r>
            <a:r>
              <a:rPr lang="en-US" sz="2000" dirty="0" err="1" smtClean="0"/>
              <a:t>sich</a:t>
            </a:r>
            <a:r>
              <a:rPr lang="en-US" sz="2000" dirty="0" smtClean="0"/>
              <a:t> </a:t>
            </a:r>
            <a:r>
              <a:rPr lang="en-US" sz="2000" dirty="0" err="1" smtClean="0"/>
              <a:t>lassen</a:t>
            </a:r>
            <a:endParaRPr lang="en-US" sz="2000" dirty="0" smtClean="0"/>
          </a:p>
          <a:p>
            <a:r>
              <a:rPr lang="en-US" sz="2000" dirty="0" err="1" smtClean="0"/>
              <a:t>etwas</a:t>
            </a:r>
            <a:r>
              <a:rPr lang="en-US" sz="2000" dirty="0" smtClean="0"/>
              <a:t> </a:t>
            </a:r>
            <a:r>
              <a:rPr lang="en-US" sz="2000" dirty="0" err="1" smtClean="0"/>
              <a:t>mit</a:t>
            </a:r>
            <a:r>
              <a:rPr lang="en-US" sz="2000" dirty="0" smtClean="0"/>
              <a:t> </a:t>
            </a:r>
            <a:r>
              <a:rPr lang="en-US" sz="2000" dirty="0" err="1" smtClean="0"/>
              <a:t>offenen</a:t>
            </a:r>
            <a:r>
              <a:rPr lang="en-US" sz="2000" dirty="0" smtClean="0"/>
              <a:t> </a:t>
            </a:r>
            <a:r>
              <a:rPr lang="en-US" sz="2000" dirty="0" err="1"/>
              <a:t>A</a:t>
            </a:r>
            <a:r>
              <a:rPr lang="en-US" sz="2000" dirty="0" err="1" smtClean="0"/>
              <a:t>rmen</a:t>
            </a:r>
            <a:r>
              <a:rPr lang="en-US" sz="2000" dirty="0" smtClean="0"/>
              <a:t> </a:t>
            </a:r>
            <a:r>
              <a:rPr lang="en-US" sz="2000" dirty="0" err="1" smtClean="0"/>
              <a:t>willkommen</a:t>
            </a:r>
            <a:r>
              <a:rPr lang="en-US" sz="2000" dirty="0" smtClean="0"/>
              <a:t> </a:t>
            </a:r>
            <a:r>
              <a:rPr lang="en-US" sz="2000" dirty="0" err="1" smtClean="0"/>
              <a:t>heißen</a:t>
            </a:r>
            <a:endParaRPr lang="en-US" sz="2000" dirty="0" smtClean="0"/>
          </a:p>
          <a:p>
            <a:r>
              <a:rPr lang="en-US" sz="2000" dirty="0" err="1"/>
              <a:t>e</a:t>
            </a:r>
            <a:r>
              <a:rPr lang="en-US" sz="2000" dirty="0" err="1" smtClean="0"/>
              <a:t>twas</a:t>
            </a:r>
            <a:r>
              <a:rPr lang="en-US" sz="2000" dirty="0" smtClean="0"/>
              <a:t> </a:t>
            </a:r>
            <a:r>
              <a:rPr lang="en-US" sz="2000" dirty="0" err="1" smtClean="0"/>
              <a:t>ist</a:t>
            </a:r>
            <a:r>
              <a:rPr lang="en-US" sz="2000" dirty="0" smtClean="0"/>
              <a:t> </a:t>
            </a:r>
            <a:r>
              <a:rPr lang="en-US" sz="2000" dirty="0" err="1" smtClean="0"/>
              <a:t>mir</a:t>
            </a:r>
            <a:r>
              <a:rPr lang="en-US" sz="2000" dirty="0" smtClean="0"/>
              <a:t>/</a:t>
            </a:r>
            <a:r>
              <a:rPr lang="en-US" sz="2000" dirty="0" err="1" smtClean="0"/>
              <a:t>ihm</a:t>
            </a:r>
            <a:r>
              <a:rPr lang="en-US" sz="2000" dirty="0" smtClean="0"/>
              <a:t> </a:t>
            </a:r>
            <a:r>
              <a:rPr lang="en-US" sz="2000" dirty="0" err="1" smtClean="0"/>
              <a:t>fremd</a:t>
            </a:r>
            <a:endParaRPr lang="en-US" sz="2000" dirty="0" smtClean="0"/>
          </a:p>
          <a:p>
            <a:r>
              <a:rPr lang="en-US" sz="2000" dirty="0"/>
              <a:t>d</a:t>
            </a:r>
            <a:r>
              <a:rPr lang="en-US" sz="2000" dirty="0" smtClean="0"/>
              <a:t>er </a:t>
            </a:r>
            <a:r>
              <a:rPr lang="en-US" sz="2000" dirty="0" err="1" smtClean="0"/>
              <a:t>Umdenkungsprozess</a:t>
            </a:r>
            <a:endParaRPr lang="en-US" sz="2000" dirty="0" smtClean="0"/>
          </a:p>
          <a:p>
            <a:r>
              <a:rPr lang="tr-TR" sz="2000" dirty="0" smtClean="0"/>
              <a:t>ü</a:t>
            </a:r>
            <a:r>
              <a:rPr lang="en-US" sz="2000" dirty="0" err="1" smtClean="0"/>
              <a:t>berrollt</a:t>
            </a:r>
            <a:r>
              <a:rPr lang="en-US" sz="2000" dirty="0" smtClean="0"/>
              <a:t>, </a:t>
            </a:r>
            <a:r>
              <a:rPr lang="en-US" sz="2000" dirty="0" err="1" smtClean="0"/>
              <a:t>überfahren</a:t>
            </a:r>
            <a:r>
              <a:rPr lang="en-US" sz="2000" dirty="0" smtClean="0"/>
              <a:t> </a:t>
            </a:r>
            <a:r>
              <a:rPr lang="en-US" sz="2000" dirty="0" err="1" smtClean="0"/>
              <a:t>werden</a:t>
            </a:r>
            <a:r>
              <a:rPr lang="en-US" sz="2000" dirty="0" smtClean="0"/>
              <a:t> von</a:t>
            </a:r>
          </a:p>
          <a:p>
            <a:r>
              <a:rPr lang="en-US" sz="2000" dirty="0"/>
              <a:t>d</a:t>
            </a:r>
            <a:r>
              <a:rPr lang="en-US" sz="2000" dirty="0" smtClean="0"/>
              <a:t>en </a:t>
            </a:r>
            <a:r>
              <a:rPr lang="en-US" sz="2000" dirty="0" err="1"/>
              <a:t>M</a:t>
            </a:r>
            <a:r>
              <a:rPr lang="en-US" sz="2000" dirty="0" err="1" smtClean="0"/>
              <a:t>arkt</a:t>
            </a:r>
            <a:r>
              <a:rPr lang="en-US" sz="2000" dirty="0" smtClean="0"/>
              <a:t> </a:t>
            </a:r>
            <a:r>
              <a:rPr lang="en-US" sz="2000" dirty="0" err="1" smtClean="0"/>
              <a:t>überfluten</a:t>
            </a:r>
            <a:endParaRPr lang="en-US" sz="2000" dirty="0" smtClean="0"/>
          </a:p>
          <a:p>
            <a:r>
              <a:rPr lang="en-US" sz="2000" dirty="0"/>
              <a:t>i</a:t>
            </a:r>
            <a:r>
              <a:rPr lang="en-US" sz="2000" dirty="0" smtClean="0"/>
              <a:t>n </a:t>
            </a:r>
            <a:r>
              <a:rPr lang="en-US" sz="2000" dirty="0" err="1" smtClean="0"/>
              <a:t>Erinnerungen</a:t>
            </a:r>
            <a:r>
              <a:rPr lang="en-US" sz="2000" dirty="0" smtClean="0"/>
              <a:t> an </a:t>
            </a:r>
            <a:r>
              <a:rPr lang="en-US" sz="2000" dirty="0" err="1" smtClean="0"/>
              <a:t>alte</a:t>
            </a:r>
            <a:r>
              <a:rPr lang="en-US" sz="2000" dirty="0" smtClean="0"/>
              <a:t> </a:t>
            </a:r>
            <a:r>
              <a:rPr lang="en-US" sz="2000" dirty="0" err="1" smtClean="0"/>
              <a:t>Zeiten</a:t>
            </a:r>
            <a:r>
              <a:rPr lang="en-US" sz="2000" dirty="0" smtClean="0"/>
              <a:t> </a:t>
            </a:r>
            <a:r>
              <a:rPr lang="en-US" sz="2000" dirty="0" err="1" smtClean="0"/>
              <a:t>schwelgen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i</a:t>
            </a:r>
            <a:r>
              <a:rPr lang="en-US" sz="2000" dirty="0" smtClean="0"/>
              <a:t>n </a:t>
            </a:r>
            <a:r>
              <a:rPr lang="en-US" sz="2000" dirty="0" err="1" smtClean="0"/>
              <a:t>erster</a:t>
            </a:r>
            <a:r>
              <a:rPr lang="en-US" sz="2000" dirty="0" smtClean="0"/>
              <a:t> </a:t>
            </a:r>
            <a:r>
              <a:rPr lang="en-US" sz="2000" dirty="0" err="1" smtClean="0"/>
              <a:t>Linie</a:t>
            </a:r>
            <a:endParaRPr lang="en-US" sz="2000" dirty="0" smtClean="0"/>
          </a:p>
          <a:p>
            <a:r>
              <a:rPr lang="en-US" sz="2000" dirty="0"/>
              <a:t>a</a:t>
            </a:r>
            <a:r>
              <a:rPr lang="en-US" sz="2000" dirty="0" smtClean="0"/>
              <a:t>n </a:t>
            </a:r>
            <a:r>
              <a:rPr lang="en-US" sz="2000" dirty="0" err="1" smtClean="0"/>
              <a:t>erster</a:t>
            </a:r>
            <a:r>
              <a:rPr lang="en-US" sz="2000" dirty="0" smtClean="0"/>
              <a:t> </a:t>
            </a:r>
            <a:r>
              <a:rPr lang="en-US" sz="2000" dirty="0" err="1" smtClean="0"/>
              <a:t>Stelle</a:t>
            </a:r>
            <a:endParaRPr lang="en-US" sz="2000" dirty="0" smtClean="0"/>
          </a:p>
          <a:p>
            <a:r>
              <a:rPr lang="en-US" sz="2000" dirty="0" err="1"/>
              <a:t>z</a:t>
            </a:r>
            <a:r>
              <a:rPr lang="en-US" sz="2000" dirty="0" err="1" smtClean="0"/>
              <a:t>um</a:t>
            </a:r>
            <a:r>
              <a:rPr lang="en-US" sz="2000" dirty="0" smtClean="0"/>
              <a:t> </a:t>
            </a:r>
            <a:r>
              <a:rPr lang="en-US" sz="2000" dirty="0" err="1" smtClean="0"/>
              <a:t>ersten</a:t>
            </a:r>
            <a:r>
              <a:rPr lang="en-US" sz="2000" dirty="0" smtClean="0"/>
              <a:t>/</a:t>
            </a:r>
            <a:r>
              <a:rPr lang="en-US" sz="2000" dirty="0" err="1" smtClean="0"/>
              <a:t>letzten</a:t>
            </a:r>
            <a:r>
              <a:rPr lang="en-US" sz="2000" dirty="0" smtClean="0"/>
              <a:t> Mal</a:t>
            </a:r>
          </a:p>
          <a:p>
            <a:r>
              <a:rPr lang="en-US" sz="2000" dirty="0" err="1"/>
              <a:t>b</a:t>
            </a:r>
            <a:r>
              <a:rPr lang="en-US" sz="2000" dirty="0" err="1" smtClean="0"/>
              <a:t>eitragen</a:t>
            </a:r>
            <a:r>
              <a:rPr lang="en-US" sz="2000" dirty="0" smtClean="0"/>
              <a:t> </a:t>
            </a:r>
            <a:r>
              <a:rPr lang="en-US" sz="2000" dirty="0" err="1" smtClean="0"/>
              <a:t>zu</a:t>
            </a:r>
            <a:r>
              <a:rPr lang="en-US" sz="2000" dirty="0" smtClean="0"/>
              <a:t> </a:t>
            </a:r>
            <a:r>
              <a:rPr lang="en-US" sz="2000" smtClean="0"/>
              <a:t>+DAT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0224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Zeitplan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sz="1800" dirty="0" err="1" smtClean="0"/>
              <a:t>Einzelstunde</a:t>
            </a:r>
            <a:r>
              <a:rPr lang="en-US" sz="1800" dirty="0" smtClean="0"/>
              <a:t> (ES)   </a:t>
            </a:r>
            <a:r>
              <a:rPr lang="en-US" sz="1800" dirty="0" err="1" smtClean="0"/>
              <a:t>Doppelstunde</a:t>
            </a:r>
            <a:r>
              <a:rPr lang="en-US" sz="1800" dirty="0" smtClean="0"/>
              <a:t> (DS)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AS </a:t>
            </a:r>
            <a:r>
              <a:rPr lang="en-US" dirty="0" err="1" smtClean="0">
                <a:solidFill>
                  <a:srgbClr val="FF0000"/>
                </a:solidFill>
              </a:rPr>
              <a:t>Themen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79512" y="2174874"/>
            <a:ext cx="4464496" cy="44944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solidFill>
                  <a:srgbClr val="FF0000"/>
                </a:solidFill>
              </a:rPr>
              <a:t>16.3. (DS) </a:t>
            </a:r>
            <a:r>
              <a:rPr lang="en-US" sz="2200" b="1" dirty="0" err="1" smtClean="0">
                <a:solidFill>
                  <a:srgbClr val="FF0000"/>
                </a:solidFill>
              </a:rPr>
              <a:t>Kunst</a:t>
            </a:r>
            <a:r>
              <a:rPr lang="en-US" sz="2200" b="1" dirty="0" smtClean="0">
                <a:solidFill>
                  <a:srgbClr val="FF0000"/>
                </a:solidFill>
              </a:rPr>
              <a:t> &amp; </a:t>
            </a:r>
            <a:r>
              <a:rPr lang="en-US" sz="2200" b="1" dirty="0" err="1" smtClean="0">
                <a:solidFill>
                  <a:srgbClr val="FF0000"/>
                </a:solidFill>
              </a:rPr>
              <a:t>Architektur</a:t>
            </a:r>
            <a:endParaRPr lang="en-US" sz="22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200" dirty="0" smtClean="0"/>
              <a:t>17.3. </a:t>
            </a:r>
            <a:r>
              <a:rPr lang="en-US" sz="2200" dirty="0"/>
              <a:t>(DS) Berliner </a:t>
            </a:r>
            <a:r>
              <a:rPr lang="en-US" sz="2200" dirty="0" err="1"/>
              <a:t>Kulturleben</a:t>
            </a:r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23.3</a:t>
            </a:r>
            <a:r>
              <a:rPr lang="en-US" sz="2200" dirty="0"/>
              <a:t>. </a:t>
            </a:r>
            <a:r>
              <a:rPr lang="en-US" sz="2200" dirty="0" smtClean="0"/>
              <a:t>(DS)  </a:t>
            </a:r>
            <a:r>
              <a:rPr lang="en-US" sz="2200" dirty="0" err="1"/>
              <a:t>Familie</a:t>
            </a:r>
            <a:r>
              <a:rPr lang="en-US" sz="2200" dirty="0"/>
              <a:t> </a:t>
            </a:r>
            <a:r>
              <a:rPr lang="en-US" sz="2200" dirty="0" err="1"/>
              <a:t>im</a:t>
            </a:r>
            <a:r>
              <a:rPr lang="en-US" sz="2200" dirty="0"/>
              <a:t> </a:t>
            </a:r>
            <a:r>
              <a:rPr lang="en-US" sz="2200" dirty="0" err="1"/>
              <a:t>Wandel</a:t>
            </a:r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24.3. (ES)  </a:t>
            </a:r>
            <a:r>
              <a:rPr lang="en-US" sz="2200" dirty="0" err="1" smtClean="0"/>
              <a:t>Digitale</a:t>
            </a:r>
            <a:r>
              <a:rPr lang="en-US" sz="2200" dirty="0" smtClean="0"/>
              <a:t> Welt, </a:t>
            </a:r>
            <a:r>
              <a:rPr lang="en-US" sz="2200" dirty="0" err="1" smtClean="0"/>
              <a:t>Jugendkultur</a:t>
            </a:r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          (ES)  </a:t>
            </a:r>
            <a:r>
              <a:rPr lang="en-US" sz="2200" dirty="0" err="1"/>
              <a:t>Feste</a:t>
            </a:r>
            <a:r>
              <a:rPr lang="en-US" sz="2200" dirty="0"/>
              <a:t> &amp; </a:t>
            </a:r>
            <a:r>
              <a:rPr lang="en-US" sz="2200" dirty="0" err="1" smtClean="0"/>
              <a:t>Traditionen</a:t>
            </a:r>
            <a:endParaRPr lang="en-US" sz="2200" dirty="0"/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>
                <a:solidFill>
                  <a:srgbClr val="0000FF"/>
                </a:solidFill>
              </a:rPr>
              <a:t>+ Grammatik</a:t>
            </a:r>
          </a:p>
          <a:p>
            <a:pPr marL="0" indent="0">
              <a:buNone/>
            </a:pPr>
            <a:endParaRPr lang="en-US" sz="22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1800" dirty="0" err="1"/>
              <a:t>Donnerstage</a:t>
            </a:r>
            <a:r>
              <a:rPr lang="en-US" sz="1800" dirty="0"/>
              <a:t>: </a:t>
            </a:r>
            <a:r>
              <a:rPr lang="en-US" sz="1800" dirty="0" smtClean="0"/>
              <a:t>18.3</a:t>
            </a:r>
            <a:r>
              <a:rPr lang="en-US" sz="1800" dirty="0"/>
              <a:t>.,</a:t>
            </a:r>
            <a:r>
              <a:rPr lang="en-US" sz="1800" dirty="0" smtClean="0"/>
              <a:t>25.3.</a:t>
            </a:r>
            <a:r>
              <a:rPr lang="en-US" sz="1800" dirty="0"/>
              <a:t>, </a:t>
            </a:r>
            <a:r>
              <a:rPr lang="en-US" sz="1800" dirty="0" smtClean="0"/>
              <a:t>1.4.,22.4.&amp; 6.5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                          GBL, </a:t>
            </a:r>
            <a:r>
              <a:rPr lang="en-US" sz="1800" dirty="0" err="1"/>
              <a:t>Vorleser</a:t>
            </a:r>
            <a:r>
              <a:rPr lang="en-US" sz="1800" dirty="0"/>
              <a:t> &amp; IRP</a:t>
            </a:r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 level </a:t>
            </a:r>
            <a:r>
              <a:rPr lang="en-US" dirty="0" err="1" smtClean="0">
                <a:solidFill>
                  <a:srgbClr val="FF0000"/>
                </a:solidFill>
              </a:rPr>
              <a:t>Themen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4008" y="2132856"/>
            <a:ext cx="4499992" cy="4608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30.3. (DS) </a:t>
            </a:r>
            <a:r>
              <a:rPr lang="en-US" sz="2000" dirty="0" err="1" smtClean="0"/>
              <a:t>Einwanderung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31.3. (</a:t>
            </a:r>
            <a:r>
              <a:rPr lang="en-US" sz="2000" dirty="0"/>
              <a:t>DS) </a:t>
            </a:r>
            <a:r>
              <a:rPr lang="en-US" sz="2000" dirty="0" smtClean="0"/>
              <a:t>Integration</a:t>
            </a:r>
          </a:p>
          <a:p>
            <a:pPr marL="0" indent="0">
              <a:buNone/>
            </a:pPr>
            <a:r>
              <a:rPr lang="en-US" sz="2000" dirty="0" smtClean="0"/>
              <a:t>20.4. (</a:t>
            </a:r>
            <a:r>
              <a:rPr lang="en-US" sz="2000" dirty="0"/>
              <a:t>D</a:t>
            </a:r>
            <a:r>
              <a:rPr lang="en-US" sz="2000" dirty="0" smtClean="0"/>
              <a:t>S</a:t>
            </a:r>
            <a:r>
              <a:rPr lang="en-US" sz="2000" dirty="0"/>
              <a:t>) </a:t>
            </a:r>
            <a:r>
              <a:rPr lang="en-US" sz="2000" dirty="0" err="1" smtClean="0"/>
              <a:t>Rassismus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21.4. </a:t>
            </a:r>
            <a:r>
              <a:rPr lang="en-US" sz="2000" dirty="0"/>
              <a:t>(DS) </a:t>
            </a:r>
            <a:r>
              <a:rPr lang="en-US" sz="2000" dirty="0" err="1"/>
              <a:t>Wiedervereinigung</a:t>
            </a:r>
            <a:r>
              <a:rPr lang="en-US" sz="2000" dirty="0"/>
              <a:t> &amp; </a:t>
            </a:r>
            <a:r>
              <a:rPr lang="en-US" sz="2000" dirty="0" err="1" smtClean="0"/>
              <a:t>Folgen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27.4. </a:t>
            </a:r>
            <a:r>
              <a:rPr lang="mr-IN" sz="2000" dirty="0" smtClean="0"/>
              <a:t>–</a:t>
            </a:r>
            <a:r>
              <a:rPr lang="en-US" sz="2000" dirty="0" smtClean="0"/>
              <a:t> 29.4.  </a:t>
            </a:r>
            <a:r>
              <a:rPr lang="en-US" sz="2000" b="1" dirty="0" smtClean="0">
                <a:solidFill>
                  <a:srgbClr val="0000FF"/>
                </a:solidFill>
              </a:rPr>
              <a:t>Benchmark 8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4</a:t>
            </a:r>
            <a:r>
              <a:rPr lang="en-US" sz="2000" dirty="0" smtClean="0"/>
              <a:t>.5</a:t>
            </a:r>
            <a:r>
              <a:rPr lang="en-US" sz="2000" dirty="0"/>
              <a:t>. </a:t>
            </a:r>
            <a:r>
              <a:rPr lang="en-US" sz="2000" dirty="0" smtClean="0"/>
              <a:t>  (</a:t>
            </a:r>
            <a:r>
              <a:rPr lang="en-US" sz="2000" dirty="0"/>
              <a:t>DS) D &amp; die EU</a:t>
            </a:r>
          </a:p>
          <a:p>
            <a:pPr marL="0" indent="0">
              <a:buNone/>
            </a:pPr>
            <a:r>
              <a:rPr lang="en-US" sz="2000" dirty="0" smtClean="0"/>
              <a:t>5.5.</a:t>
            </a:r>
            <a:r>
              <a:rPr lang="en-US" sz="2000" dirty="0"/>
              <a:t> </a:t>
            </a:r>
            <a:r>
              <a:rPr lang="en-US" sz="2000" dirty="0" smtClean="0"/>
              <a:t>  (</a:t>
            </a:r>
            <a:r>
              <a:rPr lang="en-US" sz="2000" dirty="0"/>
              <a:t>ES) </a:t>
            </a:r>
            <a:r>
              <a:rPr lang="en-US" sz="2000" dirty="0" err="1"/>
              <a:t>Politik</a:t>
            </a:r>
            <a:r>
              <a:rPr lang="en-US" sz="2000" dirty="0"/>
              <a:t> &amp; </a:t>
            </a:r>
            <a:r>
              <a:rPr lang="en-US" sz="2000" dirty="0" err="1" smtClean="0"/>
              <a:t>Jugend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(ES) </a:t>
            </a:r>
            <a:r>
              <a:rPr lang="en-US" sz="2000" dirty="0" err="1" smtClean="0"/>
              <a:t>Verschiedenes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11.5. (DS)</a:t>
            </a:r>
          </a:p>
          <a:p>
            <a:pPr marL="0" indent="0">
              <a:buNone/>
            </a:pPr>
            <a:r>
              <a:rPr lang="en-US" sz="2000" dirty="0" smtClean="0"/>
              <a:t>12.5. (DS)      Reserve</a:t>
            </a:r>
          </a:p>
          <a:p>
            <a:pPr marL="0" indent="0">
              <a:buNone/>
            </a:pPr>
            <a:endParaRPr lang="en-US" sz="1500" b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>
            <a:off x="5796136" y="5949280"/>
            <a:ext cx="144016" cy="57606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23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00FF"/>
                </a:solidFill>
              </a:rPr>
              <a:t>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Thema</a:t>
            </a:r>
            <a:r>
              <a:rPr lang="en-US" dirty="0" smtClean="0">
                <a:solidFill>
                  <a:srgbClr val="FF0000"/>
                </a:solidFill>
              </a:rPr>
              <a:t> 1:  </a:t>
            </a:r>
            <a:r>
              <a:rPr lang="en-US" sz="2400" dirty="0" smtClean="0"/>
              <a:t>Aspects of German-speaking </a:t>
            </a:r>
            <a:r>
              <a:rPr lang="en-US" sz="2200" dirty="0" smtClean="0"/>
              <a:t>society</a:t>
            </a:r>
            <a:endParaRPr lang="en-US" sz="2200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Familie</a:t>
            </a:r>
            <a:r>
              <a:rPr lang="en-US" sz="4800" dirty="0" smtClean="0"/>
              <a:t> </a:t>
            </a:r>
            <a:r>
              <a:rPr lang="en-US" sz="4800" dirty="0" err="1" smtClean="0"/>
              <a:t>im</a:t>
            </a:r>
            <a:r>
              <a:rPr lang="en-US" sz="4800" dirty="0" smtClean="0"/>
              <a:t> </a:t>
            </a:r>
            <a:r>
              <a:rPr lang="en-US" sz="4800" dirty="0" err="1" smtClean="0"/>
              <a:t>Wandel</a:t>
            </a:r>
            <a:endParaRPr lang="en-US" sz="4800" dirty="0" smtClean="0"/>
          </a:p>
          <a:p>
            <a:r>
              <a:rPr lang="en-US" sz="4800" dirty="0" smtClean="0"/>
              <a:t>Die </a:t>
            </a:r>
            <a:r>
              <a:rPr lang="en-US" sz="4800" dirty="0" err="1" smtClean="0"/>
              <a:t>Digitale</a:t>
            </a:r>
            <a:r>
              <a:rPr lang="en-US" sz="4800" dirty="0" smtClean="0"/>
              <a:t> Welt</a:t>
            </a:r>
          </a:p>
          <a:p>
            <a:r>
              <a:rPr lang="en-US" sz="4800" dirty="0" err="1" smtClean="0"/>
              <a:t>Jugendkultur</a:t>
            </a:r>
            <a:r>
              <a:rPr lang="en-US" sz="4800" dirty="0" smtClean="0"/>
              <a:t>: </a:t>
            </a:r>
            <a:r>
              <a:rPr lang="en-US" sz="4800" dirty="0" err="1" smtClean="0"/>
              <a:t>Musik</a:t>
            </a:r>
            <a:r>
              <a:rPr lang="en-US" sz="4800" dirty="0" smtClean="0"/>
              <a:t>, Mode und </a:t>
            </a:r>
            <a:r>
              <a:rPr lang="en-US" sz="4800" dirty="0" err="1"/>
              <a:t>F</a:t>
            </a:r>
            <a:r>
              <a:rPr lang="en-US" sz="4800" dirty="0" err="1" smtClean="0"/>
              <a:t>ernsehen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79477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rgbClr val="0000FF"/>
                </a:solidFill>
              </a:rPr>
              <a:t>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Thema</a:t>
            </a:r>
            <a:r>
              <a:rPr lang="en-US" dirty="0" smtClean="0">
                <a:solidFill>
                  <a:srgbClr val="FF0000"/>
                </a:solidFill>
              </a:rPr>
              <a:t> 2:</a:t>
            </a:r>
            <a:r>
              <a:rPr lang="en-US" dirty="0" smtClean="0"/>
              <a:t> </a:t>
            </a:r>
            <a:r>
              <a:rPr lang="en-US" sz="2200" dirty="0" smtClean="0"/>
              <a:t>Artistic culture in the German-speaking world</a:t>
            </a:r>
            <a:endParaRPr lang="en-US" sz="2200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Feste</a:t>
            </a:r>
            <a:r>
              <a:rPr lang="en-US" sz="4800" dirty="0" smtClean="0"/>
              <a:t> und </a:t>
            </a:r>
            <a:r>
              <a:rPr lang="en-US" sz="4800" dirty="0" err="1" smtClean="0"/>
              <a:t>Traditionen</a:t>
            </a:r>
            <a:endParaRPr lang="en-US" sz="4800" dirty="0" smtClean="0"/>
          </a:p>
          <a:p>
            <a:r>
              <a:rPr lang="en-US" sz="4800" dirty="0" err="1" smtClean="0">
                <a:solidFill>
                  <a:srgbClr val="FF0000"/>
                </a:solidFill>
              </a:rPr>
              <a:t>Kunst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>
                <a:solidFill>
                  <a:srgbClr val="FF0000"/>
                </a:solidFill>
              </a:rPr>
              <a:t>und </a:t>
            </a:r>
            <a:r>
              <a:rPr lang="en-US" sz="4800" dirty="0" err="1" smtClean="0">
                <a:solidFill>
                  <a:srgbClr val="FF0000"/>
                </a:solidFill>
              </a:rPr>
              <a:t>Architektur</a:t>
            </a:r>
            <a:endParaRPr lang="en-US" sz="4800" dirty="0" smtClean="0">
              <a:solidFill>
                <a:srgbClr val="FF0000"/>
              </a:solidFill>
            </a:endParaRPr>
          </a:p>
          <a:p>
            <a:r>
              <a:rPr lang="en-US" sz="4800" dirty="0" smtClean="0"/>
              <a:t>Das Berliner </a:t>
            </a:r>
            <a:r>
              <a:rPr lang="en-US" sz="4800" dirty="0" err="1" smtClean="0"/>
              <a:t>Kulturleben</a:t>
            </a:r>
            <a:r>
              <a:rPr lang="en-US" sz="4800" dirty="0" smtClean="0"/>
              <a:t>, </a:t>
            </a:r>
            <a:r>
              <a:rPr lang="en-US" sz="4800" dirty="0" err="1" smtClean="0"/>
              <a:t>damals</a:t>
            </a:r>
            <a:r>
              <a:rPr lang="en-US" sz="4800" dirty="0" smtClean="0"/>
              <a:t> und </a:t>
            </a:r>
            <a:r>
              <a:rPr lang="en-US" sz="4800" dirty="0" err="1" smtClean="0"/>
              <a:t>heute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053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Ergänzt</a:t>
            </a:r>
            <a:r>
              <a:rPr lang="en-US" dirty="0" smtClean="0">
                <a:solidFill>
                  <a:srgbClr val="FF0000"/>
                </a:solidFill>
              </a:rPr>
              <a:t>!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2000" dirty="0" err="1">
                <a:solidFill>
                  <a:srgbClr val="FF0000"/>
                </a:solidFill>
              </a:rPr>
              <a:t>w</a:t>
            </a:r>
            <a:r>
              <a:rPr lang="en-US" sz="2000" dirty="0" err="1" smtClean="0">
                <a:solidFill>
                  <a:srgbClr val="FF0000"/>
                </a:solidFill>
              </a:rPr>
              <a:t>ollten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</a:rPr>
              <a:t>waren</a:t>
            </a:r>
            <a:r>
              <a:rPr lang="en-US" sz="2000" dirty="0" smtClean="0">
                <a:solidFill>
                  <a:srgbClr val="FF0000"/>
                </a:solidFill>
              </a:rPr>
              <a:t>, war, </a:t>
            </a:r>
            <a:r>
              <a:rPr lang="en-US" sz="2000" dirty="0" err="1" smtClean="0">
                <a:solidFill>
                  <a:srgbClr val="FF0000"/>
                </a:solidFill>
              </a:rPr>
              <a:t>musste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</a:rPr>
              <a:t>hatten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</a:rPr>
              <a:t>konnte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</a:rPr>
              <a:t>hatte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</a:rPr>
              <a:t>waren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1988840"/>
            <a:ext cx="8712968" cy="468052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Die </a:t>
            </a:r>
            <a:r>
              <a:rPr lang="en-US" sz="2400" dirty="0" err="1" smtClean="0"/>
              <a:t>Gotik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1……….</a:t>
            </a:r>
            <a:r>
              <a:rPr lang="en-US" sz="2400" dirty="0" smtClean="0"/>
              <a:t> </a:t>
            </a:r>
            <a:r>
              <a:rPr lang="en-US" sz="2400" dirty="0" err="1"/>
              <a:t>i</a:t>
            </a:r>
            <a:r>
              <a:rPr lang="en-US" sz="2400" dirty="0" err="1" smtClean="0"/>
              <a:t>hre</a:t>
            </a:r>
            <a:r>
              <a:rPr lang="en-US" sz="2400" dirty="0" smtClean="0"/>
              <a:t> </a:t>
            </a:r>
            <a:r>
              <a:rPr lang="en-US" sz="2400" dirty="0" err="1" smtClean="0"/>
              <a:t>Ursprünge</a:t>
            </a:r>
            <a:r>
              <a:rPr lang="en-US" sz="2400" dirty="0" smtClean="0"/>
              <a:t> </a:t>
            </a:r>
            <a:r>
              <a:rPr lang="en-US" sz="2400" dirty="0" err="1" smtClean="0"/>
              <a:t>im</a:t>
            </a:r>
            <a:r>
              <a:rPr lang="en-US" sz="2400" dirty="0" smtClean="0"/>
              <a:t> 12. </a:t>
            </a:r>
            <a:r>
              <a:rPr lang="en-US" sz="2400" dirty="0" err="1"/>
              <a:t>J</a:t>
            </a:r>
            <a:r>
              <a:rPr lang="en-US" sz="2400" dirty="0" err="1" smtClean="0"/>
              <a:t>ahrhundert</a:t>
            </a:r>
            <a:r>
              <a:rPr lang="en-US" sz="2400" dirty="0" smtClean="0"/>
              <a:t> in </a:t>
            </a:r>
            <a:r>
              <a:rPr lang="en-US" sz="2400" dirty="0" err="1" smtClean="0"/>
              <a:t>Frankreich</a:t>
            </a:r>
            <a:r>
              <a:rPr lang="en-US" sz="2400" dirty="0" smtClean="0"/>
              <a:t>, </a:t>
            </a:r>
            <a:r>
              <a:rPr lang="en-US" sz="2400" dirty="0" err="1" smtClean="0"/>
              <a:t>als</a:t>
            </a:r>
            <a:r>
              <a:rPr lang="en-US" sz="2400" dirty="0" smtClean="0"/>
              <a:t> die </a:t>
            </a:r>
            <a:r>
              <a:rPr lang="en-US" sz="2400" dirty="0" err="1" smtClean="0"/>
              <a:t>großen</a:t>
            </a:r>
            <a:r>
              <a:rPr lang="en-US" sz="2400" dirty="0" smtClean="0"/>
              <a:t> </a:t>
            </a:r>
            <a:r>
              <a:rPr lang="en-US" sz="2400" dirty="0" err="1" smtClean="0"/>
              <a:t>Künstler</a:t>
            </a:r>
            <a:r>
              <a:rPr lang="en-US" sz="2400" dirty="0" smtClean="0"/>
              <a:t> der </a:t>
            </a:r>
            <a:r>
              <a:rPr lang="en-US" sz="2400" dirty="0" err="1" smtClean="0"/>
              <a:t>Epoche</a:t>
            </a:r>
            <a:r>
              <a:rPr lang="en-US" sz="2400" dirty="0" smtClean="0"/>
              <a:t> </a:t>
            </a:r>
            <a:r>
              <a:rPr lang="en-US" sz="2400" dirty="0" err="1" smtClean="0"/>
              <a:t>eine</a:t>
            </a:r>
            <a:r>
              <a:rPr lang="en-US" sz="2400" dirty="0" smtClean="0"/>
              <a:t> </a:t>
            </a:r>
            <a:r>
              <a:rPr lang="en-US" sz="2400" dirty="0" err="1" smtClean="0"/>
              <a:t>neue</a:t>
            </a:r>
            <a:r>
              <a:rPr lang="en-US" sz="2400" dirty="0" smtClean="0"/>
              <a:t> Form der </a:t>
            </a:r>
            <a:r>
              <a:rPr lang="en-US" sz="2400" dirty="0" err="1" smtClean="0"/>
              <a:t>Architektur</a:t>
            </a:r>
            <a:r>
              <a:rPr lang="en-US" sz="2400" dirty="0" smtClean="0"/>
              <a:t> </a:t>
            </a:r>
            <a:r>
              <a:rPr lang="en-US" sz="2400" dirty="0" err="1" smtClean="0"/>
              <a:t>schaffen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2……..</a:t>
            </a:r>
            <a:r>
              <a:rPr lang="en-US" sz="2400" dirty="0" smtClean="0"/>
              <a:t> 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/>
              <a:t>Doch</a:t>
            </a:r>
            <a:r>
              <a:rPr lang="en-US" sz="2400" dirty="0" smtClean="0"/>
              <a:t> </a:t>
            </a:r>
            <a:r>
              <a:rPr lang="en-US" sz="2400" dirty="0" err="1" smtClean="0"/>
              <a:t>viele</a:t>
            </a:r>
            <a:r>
              <a:rPr lang="en-US" sz="2400" dirty="0" smtClean="0"/>
              <a:t> </a:t>
            </a:r>
            <a:r>
              <a:rPr lang="en-US" sz="2400" dirty="0" err="1"/>
              <a:t>J</a:t>
            </a:r>
            <a:r>
              <a:rPr lang="en-US" sz="2400" dirty="0" err="1" smtClean="0"/>
              <a:t>ahrhunderte</a:t>
            </a:r>
            <a:r>
              <a:rPr lang="en-US" sz="2400" dirty="0" smtClean="0"/>
              <a:t> </a:t>
            </a:r>
            <a:r>
              <a:rPr lang="en-US" sz="2400" dirty="0" err="1" smtClean="0"/>
              <a:t>später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3…………</a:t>
            </a:r>
            <a:r>
              <a:rPr lang="en-US" sz="2400" dirty="0" smtClean="0"/>
              <a:t> man </a:t>
            </a:r>
            <a:r>
              <a:rPr lang="en-US" sz="2400" dirty="0" err="1" smtClean="0"/>
              <a:t>ein</a:t>
            </a:r>
            <a:r>
              <a:rPr lang="en-US" sz="2400" dirty="0" smtClean="0"/>
              <a:t> </a:t>
            </a:r>
            <a:r>
              <a:rPr lang="en-US" sz="2400" dirty="0" err="1"/>
              <a:t>A</a:t>
            </a:r>
            <a:r>
              <a:rPr lang="en-US" sz="2400" dirty="0" err="1" smtClean="0"/>
              <a:t>ufleben</a:t>
            </a:r>
            <a:r>
              <a:rPr lang="en-US" sz="2400" dirty="0" smtClean="0"/>
              <a:t> dieses </a:t>
            </a:r>
            <a:r>
              <a:rPr lang="en-US" sz="2400" dirty="0" err="1" smtClean="0"/>
              <a:t>Baustils</a:t>
            </a:r>
            <a:r>
              <a:rPr lang="en-US" sz="2400" dirty="0" smtClean="0"/>
              <a:t> </a:t>
            </a:r>
            <a:r>
              <a:rPr lang="en-US" sz="2400" dirty="0" err="1" smtClean="0"/>
              <a:t>erleben</a:t>
            </a:r>
            <a:r>
              <a:rPr lang="en-US" sz="2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Das </a:t>
            </a:r>
            <a:r>
              <a:rPr lang="en-US" sz="2400" dirty="0" smtClean="0">
                <a:solidFill>
                  <a:srgbClr val="FF0000"/>
                </a:solidFill>
              </a:rPr>
              <a:t>4………..</a:t>
            </a:r>
            <a:r>
              <a:rPr lang="en-US" sz="2400" dirty="0" smtClean="0"/>
              <a:t> die </a:t>
            </a:r>
            <a:r>
              <a:rPr lang="en-US" sz="2400" dirty="0" err="1" smtClean="0"/>
              <a:t>Zeit</a:t>
            </a:r>
            <a:r>
              <a:rPr lang="en-US" sz="2400" dirty="0" smtClean="0"/>
              <a:t> der </a:t>
            </a:r>
            <a:r>
              <a:rPr lang="en-US" sz="2400" dirty="0" err="1" smtClean="0"/>
              <a:t>Neugotik</a:t>
            </a:r>
            <a:r>
              <a:rPr lang="en-US" sz="2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Die </a:t>
            </a:r>
            <a:r>
              <a:rPr lang="en-US" sz="2400" dirty="0" err="1" smtClean="0"/>
              <a:t>wichtigsten</a:t>
            </a:r>
            <a:r>
              <a:rPr lang="en-US" sz="2400" dirty="0" smtClean="0"/>
              <a:t> </a:t>
            </a:r>
            <a:r>
              <a:rPr lang="en-US" sz="2400" dirty="0" err="1" smtClean="0"/>
              <a:t>Vertreter</a:t>
            </a:r>
            <a:r>
              <a:rPr lang="en-US" sz="2400" dirty="0" smtClean="0"/>
              <a:t> der </a:t>
            </a:r>
            <a:r>
              <a:rPr lang="en-US" sz="2400" dirty="0" err="1" smtClean="0"/>
              <a:t>Neugotik</a:t>
            </a:r>
            <a:r>
              <a:rPr lang="en-US" sz="2400" dirty="0" smtClean="0"/>
              <a:t> in Deutschland </a:t>
            </a:r>
            <a:r>
              <a:rPr lang="en-US" sz="2400" dirty="0" smtClean="0">
                <a:solidFill>
                  <a:srgbClr val="FF0000"/>
                </a:solidFill>
              </a:rPr>
              <a:t>5……….</a:t>
            </a:r>
            <a:r>
              <a:rPr lang="en-US" sz="2400" dirty="0" smtClean="0"/>
              <a:t> </a:t>
            </a:r>
            <a:r>
              <a:rPr lang="en-US" sz="2400" dirty="0" err="1" smtClean="0"/>
              <a:t>dieArchitekten</a:t>
            </a:r>
            <a:r>
              <a:rPr lang="en-US" sz="2400" dirty="0" smtClean="0"/>
              <a:t> </a:t>
            </a:r>
            <a:r>
              <a:rPr lang="en-US" sz="2400" dirty="0" err="1" smtClean="0"/>
              <a:t>Schinkel</a:t>
            </a:r>
            <a:r>
              <a:rPr lang="en-US" sz="2400" dirty="0" smtClean="0"/>
              <a:t> und Semper.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/>
              <a:t>Sie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6…………</a:t>
            </a:r>
            <a:r>
              <a:rPr lang="en-US" sz="2400" dirty="0" smtClean="0"/>
              <a:t> die </a:t>
            </a:r>
            <a:r>
              <a:rPr lang="en-US" sz="2400" dirty="0" err="1" smtClean="0"/>
              <a:t>Gelegenheit</a:t>
            </a:r>
            <a:r>
              <a:rPr lang="en-US" sz="2400" dirty="0" smtClean="0"/>
              <a:t>, </a:t>
            </a:r>
            <a:r>
              <a:rPr lang="en-US" sz="2400" dirty="0" err="1" smtClean="0"/>
              <a:t>stilprägende</a:t>
            </a:r>
            <a:r>
              <a:rPr lang="en-US" sz="2400" dirty="0" smtClean="0"/>
              <a:t> </a:t>
            </a:r>
            <a:r>
              <a:rPr lang="en-US" sz="2400" dirty="0" err="1" smtClean="0"/>
              <a:t>Bauten</a:t>
            </a:r>
            <a:r>
              <a:rPr lang="en-US" sz="2400" dirty="0" smtClean="0"/>
              <a:t> </a:t>
            </a:r>
            <a:r>
              <a:rPr lang="en-US" sz="2400" dirty="0" err="1" smtClean="0"/>
              <a:t>zu</a:t>
            </a:r>
            <a:r>
              <a:rPr lang="en-US" sz="2400" dirty="0" smtClean="0"/>
              <a:t> </a:t>
            </a:r>
            <a:r>
              <a:rPr lang="en-US" sz="2400" dirty="0" err="1" smtClean="0"/>
              <a:t>entwerfen</a:t>
            </a:r>
            <a:r>
              <a:rPr lang="en-US" sz="2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/>
              <a:t>Nach</a:t>
            </a:r>
            <a:r>
              <a:rPr lang="en-US" sz="2400" dirty="0" smtClean="0"/>
              <a:t> und </a:t>
            </a:r>
            <a:r>
              <a:rPr lang="en-US" sz="2400" dirty="0" err="1" smtClean="0"/>
              <a:t>nach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7 …………</a:t>
            </a:r>
            <a:r>
              <a:rPr lang="en-US" sz="2400" dirty="0" smtClean="0"/>
              <a:t>man </a:t>
            </a:r>
            <a:r>
              <a:rPr lang="en-US" sz="2400" dirty="0" err="1" smtClean="0"/>
              <a:t>zugeben</a:t>
            </a:r>
            <a:r>
              <a:rPr lang="en-US" sz="2400" dirty="0" smtClean="0"/>
              <a:t>, </a:t>
            </a:r>
            <a:r>
              <a:rPr lang="en-US" sz="2400" dirty="0" err="1" smtClean="0"/>
              <a:t>dass</a:t>
            </a:r>
            <a:r>
              <a:rPr lang="en-US" sz="2400" dirty="0" smtClean="0"/>
              <a:t> </a:t>
            </a:r>
            <a:r>
              <a:rPr lang="en-US" sz="2400" dirty="0" err="1" smtClean="0"/>
              <a:t>diese</a:t>
            </a:r>
            <a:r>
              <a:rPr lang="en-US" sz="2400" dirty="0" smtClean="0"/>
              <a:t> </a:t>
            </a:r>
            <a:r>
              <a:rPr lang="en-US" sz="2400" dirty="0" err="1"/>
              <a:t>M</a:t>
            </a:r>
            <a:r>
              <a:rPr lang="en-US" sz="2400" dirty="0" err="1" smtClean="0"/>
              <a:t>änner</a:t>
            </a:r>
            <a:r>
              <a:rPr lang="en-US" sz="2400" dirty="0" smtClean="0"/>
              <a:t> in der </a:t>
            </a:r>
            <a:r>
              <a:rPr lang="en-US" sz="2400" dirty="0" err="1" smtClean="0"/>
              <a:t>Architektur</a:t>
            </a:r>
            <a:r>
              <a:rPr lang="en-US" sz="2400" dirty="0" smtClean="0"/>
              <a:t> </a:t>
            </a:r>
            <a:r>
              <a:rPr lang="en-US" sz="2400" dirty="0" err="1" smtClean="0"/>
              <a:t>besonders</a:t>
            </a:r>
            <a:r>
              <a:rPr lang="en-US" sz="2400" dirty="0" smtClean="0"/>
              <a:t> </a:t>
            </a:r>
            <a:r>
              <a:rPr lang="en-US" sz="2400" dirty="0" err="1" smtClean="0"/>
              <a:t>einflussreich</a:t>
            </a:r>
            <a:r>
              <a:rPr lang="en-US" sz="2400" dirty="0" smtClean="0"/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8 ………</a:t>
            </a:r>
            <a:r>
              <a:rPr lang="en-US" sz="2400" dirty="0" smtClean="0"/>
              <a:t> .</a:t>
            </a:r>
          </a:p>
          <a:p>
            <a:pPr marL="0" indent="0">
              <a:buNone/>
            </a:pPr>
            <a:r>
              <a:rPr lang="en-US" sz="1000" dirty="0" smtClean="0"/>
              <a:t>Mini whiteboards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4899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78112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sz="2400" dirty="0"/>
              <a:t>Die Gotik </a:t>
            </a:r>
            <a:r>
              <a:rPr lang="de-DE" sz="2400" b="1" dirty="0"/>
              <a:t>1</a:t>
            </a:r>
            <a:r>
              <a:rPr lang="de-DE" sz="2400" dirty="0"/>
              <a:t> </a:t>
            </a:r>
            <a:r>
              <a:rPr lang="de-DE" sz="2400" b="1" u="sng" dirty="0"/>
              <a:t>hatte</a:t>
            </a:r>
            <a:r>
              <a:rPr lang="de-DE" sz="2400" dirty="0"/>
              <a:t> ihre Ursprünge im 12. Jahrhundert in Frankreich, als die großen Künstler der Epoche eine neue Form der Architektur schaffen </a:t>
            </a:r>
            <a:r>
              <a:rPr lang="de-DE" sz="2400" b="1" dirty="0"/>
              <a:t>2</a:t>
            </a:r>
            <a:r>
              <a:rPr lang="de-DE" sz="2400" dirty="0"/>
              <a:t> </a:t>
            </a:r>
            <a:r>
              <a:rPr lang="de-DE" sz="2400" b="1" u="sng" dirty="0"/>
              <a:t>wollten</a:t>
            </a:r>
            <a:r>
              <a:rPr lang="de-DE" sz="2400" dirty="0"/>
              <a:t>. </a:t>
            </a:r>
            <a:endParaRPr lang="de-DE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de-DE" sz="2400" dirty="0" smtClean="0"/>
              <a:t>Doch </a:t>
            </a:r>
            <a:r>
              <a:rPr lang="de-DE" sz="2400" dirty="0"/>
              <a:t>viele Jahrhunderte später </a:t>
            </a:r>
            <a:r>
              <a:rPr lang="de-DE" sz="2400" b="1" dirty="0"/>
              <a:t>3</a:t>
            </a:r>
            <a:r>
              <a:rPr lang="de-DE" sz="2400" dirty="0"/>
              <a:t> </a:t>
            </a:r>
            <a:r>
              <a:rPr lang="de-DE" sz="2400" b="1" u="sng" dirty="0"/>
              <a:t>konnte</a:t>
            </a:r>
            <a:r>
              <a:rPr lang="de-DE" sz="2400" dirty="0"/>
              <a:t> man ein Aufleben dieses Baustils erleben. </a:t>
            </a:r>
            <a:endParaRPr lang="de-DE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de-DE" sz="2400" dirty="0" smtClean="0"/>
              <a:t>Das </a:t>
            </a:r>
            <a:r>
              <a:rPr lang="de-DE" sz="2400" b="1" dirty="0"/>
              <a:t>4</a:t>
            </a:r>
            <a:r>
              <a:rPr lang="de-DE" sz="2400" dirty="0"/>
              <a:t> </a:t>
            </a:r>
            <a:r>
              <a:rPr lang="de-DE" sz="2400" b="1" u="sng" dirty="0"/>
              <a:t>war</a:t>
            </a:r>
            <a:r>
              <a:rPr lang="de-DE" sz="2400" dirty="0"/>
              <a:t> die Zeit der Neugotik. </a:t>
            </a:r>
            <a:endParaRPr lang="de-DE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de-DE" sz="2400" dirty="0" smtClean="0"/>
              <a:t>Die </a:t>
            </a:r>
            <a:r>
              <a:rPr lang="de-DE" sz="2400" dirty="0"/>
              <a:t>wichtigsten Vertreter der Neugotik in Deutschland </a:t>
            </a:r>
            <a:r>
              <a:rPr lang="de-DE" sz="2400" b="1" dirty="0"/>
              <a:t>5</a:t>
            </a:r>
            <a:r>
              <a:rPr lang="de-DE" sz="2400" dirty="0"/>
              <a:t> </a:t>
            </a:r>
            <a:r>
              <a:rPr lang="de-DE" sz="2400" b="1" u="sng" dirty="0"/>
              <a:t>waren</a:t>
            </a:r>
            <a:r>
              <a:rPr lang="de-DE" sz="2400" dirty="0"/>
              <a:t> die Architekten Schinkel und Semper. </a:t>
            </a:r>
            <a:endParaRPr lang="de-DE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de-DE" sz="2400" dirty="0" smtClean="0"/>
              <a:t>Sie </a:t>
            </a:r>
            <a:r>
              <a:rPr lang="de-DE" sz="2400" b="1" dirty="0"/>
              <a:t>6</a:t>
            </a:r>
            <a:r>
              <a:rPr lang="de-DE" sz="2400" dirty="0"/>
              <a:t> </a:t>
            </a:r>
            <a:r>
              <a:rPr lang="de-DE" sz="2400" b="1" u="sng" dirty="0"/>
              <a:t>hatten</a:t>
            </a:r>
            <a:r>
              <a:rPr lang="de-DE" sz="2400" dirty="0"/>
              <a:t> die Gelegenheit, stilprägende Bauten zu entwerfen. </a:t>
            </a:r>
            <a:endParaRPr lang="de-DE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de-DE" sz="2400" dirty="0" smtClean="0"/>
              <a:t>Nach </a:t>
            </a:r>
            <a:r>
              <a:rPr lang="de-DE" sz="2400" dirty="0"/>
              <a:t>und nach </a:t>
            </a:r>
            <a:r>
              <a:rPr lang="de-DE" sz="2400" b="1" dirty="0"/>
              <a:t>7</a:t>
            </a:r>
            <a:r>
              <a:rPr lang="de-DE" sz="2400" dirty="0"/>
              <a:t> </a:t>
            </a:r>
            <a:r>
              <a:rPr lang="de-DE" sz="2400" b="1" u="sng" dirty="0"/>
              <a:t>musste</a:t>
            </a:r>
            <a:r>
              <a:rPr lang="de-DE" sz="2400" dirty="0"/>
              <a:t> man zugeben, dass diese Männer in der Architektur besonders einflussreich </a:t>
            </a:r>
            <a:r>
              <a:rPr lang="de-DE" sz="2400" b="1" dirty="0"/>
              <a:t>8</a:t>
            </a:r>
            <a:r>
              <a:rPr lang="de-DE" sz="2400" dirty="0"/>
              <a:t> </a:t>
            </a:r>
            <a:r>
              <a:rPr lang="de-DE" sz="2400" b="1" u="sng" dirty="0"/>
              <a:t>waren</a:t>
            </a:r>
            <a:r>
              <a:rPr lang="de-DE" sz="2400" dirty="0"/>
              <a:t>.</a:t>
            </a:r>
            <a:endParaRPr lang="en-GB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361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EA:</a:t>
            </a:r>
            <a:r>
              <a:rPr lang="en-US" dirty="0" smtClean="0"/>
              <a:t> LC, AQA workbook 1&amp;2, S.57-59: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 </a:t>
            </a:r>
            <a:r>
              <a:rPr lang="en-US" dirty="0" err="1" smtClean="0"/>
              <a:t>Architektur</a:t>
            </a:r>
            <a:r>
              <a:rPr lang="en-US" dirty="0" smtClean="0"/>
              <a:t> in Wien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de-DE" dirty="0" smtClean="0"/>
              <a:t>1 P</a:t>
            </a:r>
            <a:endParaRPr lang="en-GB" dirty="0"/>
          </a:p>
          <a:p>
            <a:pPr marL="0" lvl="0" indent="0">
              <a:buNone/>
            </a:pPr>
            <a:r>
              <a:rPr lang="de-DE" dirty="0" smtClean="0"/>
              <a:t>2 P</a:t>
            </a:r>
            <a:r>
              <a:rPr lang="de-DE" dirty="0"/>
              <a:t>/N</a:t>
            </a:r>
            <a:endParaRPr lang="en-GB" dirty="0"/>
          </a:p>
          <a:p>
            <a:pPr marL="0" lvl="0" indent="0">
              <a:buNone/>
            </a:pPr>
            <a:r>
              <a:rPr lang="de-DE" dirty="0" smtClean="0"/>
              <a:t>3 P</a:t>
            </a:r>
            <a:endParaRPr lang="en-GB" dirty="0"/>
          </a:p>
          <a:p>
            <a:pPr marL="0" lvl="0" indent="0">
              <a:buNone/>
            </a:pPr>
            <a:r>
              <a:rPr lang="de-DE" dirty="0" smtClean="0"/>
              <a:t>4 N</a:t>
            </a:r>
            <a:endParaRPr lang="en-GB" dirty="0"/>
          </a:p>
          <a:p>
            <a:pPr marL="0" lvl="0" indent="0">
              <a:buNone/>
            </a:pPr>
            <a:r>
              <a:rPr lang="de-DE" dirty="0" smtClean="0"/>
              <a:t>5 P</a:t>
            </a:r>
            <a:r>
              <a:rPr lang="de-DE" dirty="0"/>
              <a:t>/N</a:t>
            </a:r>
            <a:endParaRPr lang="en-GB" dirty="0"/>
          </a:p>
          <a:p>
            <a:pPr marL="0" lvl="0" indent="0">
              <a:buNone/>
            </a:pPr>
            <a:r>
              <a:rPr lang="de-DE" dirty="0" smtClean="0"/>
              <a:t>6 N</a:t>
            </a:r>
            <a:endParaRPr lang="en-GB" dirty="0"/>
          </a:p>
          <a:p>
            <a:pPr marL="0" lvl="0" indent="0">
              <a:buNone/>
            </a:pPr>
            <a:r>
              <a:rPr lang="de-DE" dirty="0" smtClean="0"/>
              <a:t>7 P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2 Die Berliner </a:t>
            </a:r>
            <a:r>
              <a:rPr lang="en-US" dirty="0" err="1" smtClean="0"/>
              <a:t>Kulturszene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de-DE" dirty="0" smtClean="0"/>
              <a:t>1 B</a:t>
            </a:r>
            <a:endParaRPr lang="en-GB" dirty="0"/>
          </a:p>
          <a:p>
            <a:pPr marL="0" lvl="0" indent="0">
              <a:buNone/>
            </a:pPr>
            <a:r>
              <a:rPr lang="de-DE" dirty="0" smtClean="0"/>
              <a:t>2 A</a:t>
            </a:r>
            <a:endParaRPr lang="en-GB" dirty="0"/>
          </a:p>
          <a:p>
            <a:pPr marL="0" lvl="0" indent="0">
              <a:buNone/>
            </a:pPr>
            <a:r>
              <a:rPr lang="de-DE" dirty="0" smtClean="0"/>
              <a:t>3 A</a:t>
            </a:r>
            <a:endParaRPr lang="en-GB" dirty="0"/>
          </a:p>
          <a:p>
            <a:pPr marL="0" lvl="0" indent="0">
              <a:buNone/>
            </a:pPr>
            <a:r>
              <a:rPr lang="de-DE" dirty="0" smtClean="0"/>
              <a:t>4 B</a:t>
            </a:r>
            <a:endParaRPr lang="en-GB" dirty="0"/>
          </a:p>
          <a:p>
            <a:pPr marL="0" lvl="0" indent="0">
              <a:buNone/>
            </a:pPr>
            <a:r>
              <a:rPr lang="de-DE" dirty="0" smtClean="0"/>
              <a:t>5 C</a:t>
            </a:r>
            <a:endParaRPr lang="en-GB" dirty="0"/>
          </a:p>
          <a:p>
            <a:pPr marL="0" lvl="0" indent="0">
              <a:buNone/>
            </a:pPr>
            <a:r>
              <a:rPr lang="de-DE" dirty="0" smtClean="0"/>
              <a:t>6 B</a:t>
            </a:r>
            <a:endParaRPr lang="en-GB" dirty="0"/>
          </a:p>
          <a:p>
            <a:pPr marL="0" lvl="0" indent="0">
              <a:buNone/>
            </a:pPr>
            <a:r>
              <a:rPr lang="de-DE" dirty="0" smtClean="0"/>
              <a:t>7 A</a:t>
            </a:r>
            <a:endParaRPr lang="en-GB" dirty="0"/>
          </a:p>
          <a:p>
            <a:pPr marL="0" lvl="0" indent="0">
              <a:buNone/>
            </a:pPr>
            <a:r>
              <a:rPr lang="de-DE" dirty="0" smtClean="0"/>
              <a:t>8 C</a:t>
            </a:r>
            <a:endParaRPr lang="en-GB" dirty="0"/>
          </a:p>
          <a:p>
            <a:pPr marL="0" lvl="0" indent="0">
              <a:buNone/>
            </a:pPr>
            <a:r>
              <a:rPr lang="de-DE" dirty="0" smtClean="0"/>
              <a:t>9 C</a:t>
            </a:r>
            <a:endParaRPr lang="en-GB" dirty="0"/>
          </a:p>
          <a:p>
            <a:pPr marL="0" lvl="0" indent="0">
              <a:buNone/>
            </a:pPr>
            <a:r>
              <a:rPr lang="de-DE" dirty="0" smtClean="0"/>
              <a:t>10 A</a:t>
            </a:r>
            <a:endParaRPr lang="en-GB" dirty="0"/>
          </a:p>
          <a:p>
            <a:pPr marL="0" indent="0">
              <a:buNone/>
            </a:pPr>
            <a:r>
              <a:rPr lang="de-DE" b="1" dirty="0"/>
              <a:t/>
            </a:r>
            <a:br>
              <a:rPr lang="de-DE" b="1" dirty="0"/>
            </a:br>
            <a:r>
              <a:rPr lang="de-DE" dirty="0"/>
              <a:t/>
            </a:r>
            <a:br>
              <a:rPr lang="de-DE" dirty="0"/>
            </a:br>
            <a:r>
              <a:rPr lang="de-DE" b="1" dirty="0"/>
              <a:t> 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1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 Berlin </a:t>
            </a:r>
            <a:r>
              <a:rPr lang="en-US" dirty="0" err="1" smtClean="0"/>
              <a:t>Potdamer</a:t>
            </a:r>
            <a:r>
              <a:rPr lang="en-US" dirty="0" smtClean="0"/>
              <a:t> </a:t>
            </a:r>
            <a:r>
              <a:rPr lang="en-US" dirty="0" err="1" smtClean="0"/>
              <a:t>Platz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sz="2000" dirty="0">
                <a:solidFill>
                  <a:srgbClr val="0000FF"/>
                </a:solidFill>
              </a:rPr>
              <a:t>Bullet 1</a:t>
            </a:r>
            <a:r>
              <a:rPr lang="de-DE" sz="2000" dirty="0"/>
              <a:t/>
            </a:r>
            <a:br>
              <a:rPr lang="de-DE" sz="2000" dirty="0"/>
            </a:br>
            <a:r>
              <a:rPr lang="de-DE" sz="2000" i="1" dirty="0" err="1"/>
              <a:t>Any</a:t>
            </a:r>
            <a:r>
              <a:rPr lang="de-DE" sz="2000" i="1" dirty="0"/>
              <a:t> </a:t>
            </a:r>
            <a:r>
              <a:rPr lang="de-DE" sz="2000" i="1" dirty="0" err="1"/>
              <a:t>two</a:t>
            </a:r>
            <a:r>
              <a:rPr lang="de-DE" sz="2000" i="1" dirty="0"/>
              <a:t> </a:t>
            </a:r>
            <a:r>
              <a:rPr lang="de-DE" sz="2000" i="1" dirty="0" err="1"/>
              <a:t>of</a:t>
            </a:r>
            <a:r>
              <a:rPr lang="de-DE" sz="2000" i="1" dirty="0"/>
              <a:t>:</a:t>
            </a:r>
            <a:endParaRPr lang="en-GB" sz="2000" dirty="0"/>
          </a:p>
          <a:p>
            <a:pPr lvl="0"/>
            <a:r>
              <a:rPr lang="de-DE" sz="2000" dirty="0"/>
              <a:t>es gab Attraktionen für Touristen</a:t>
            </a:r>
            <a:endParaRPr lang="en-GB" sz="2000" dirty="0"/>
          </a:p>
          <a:p>
            <a:pPr lvl="0"/>
            <a:r>
              <a:rPr lang="de-DE" sz="2000" dirty="0"/>
              <a:t>das war ein Hauptverkehrsknoten </a:t>
            </a:r>
            <a:endParaRPr lang="en-GB" sz="2000" dirty="0"/>
          </a:p>
          <a:p>
            <a:pPr lvl="0"/>
            <a:r>
              <a:rPr lang="de-DE" sz="2000" dirty="0"/>
              <a:t>die erste Ampel Europas war hier zu sehen</a:t>
            </a:r>
            <a:endParaRPr lang="en-GB" sz="2000" dirty="0"/>
          </a:p>
          <a:p>
            <a:r>
              <a:rPr lang="de-DE" sz="2000" dirty="0">
                <a:solidFill>
                  <a:srgbClr val="0000FF"/>
                </a:solidFill>
              </a:rPr>
              <a:t>Bullet 2</a:t>
            </a:r>
            <a:r>
              <a:rPr lang="de-DE" sz="2000" dirty="0"/>
              <a:t/>
            </a:r>
            <a:br>
              <a:rPr lang="de-DE" sz="2000" dirty="0"/>
            </a:br>
            <a:r>
              <a:rPr lang="de-DE" sz="2000" i="1" dirty="0" err="1"/>
              <a:t>Any</a:t>
            </a:r>
            <a:r>
              <a:rPr lang="de-DE" sz="2000" i="1" dirty="0"/>
              <a:t> </a:t>
            </a:r>
            <a:r>
              <a:rPr lang="de-DE" sz="2000" i="1" dirty="0" err="1"/>
              <a:t>three</a:t>
            </a:r>
            <a:r>
              <a:rPr lang="de-DE" sz="2000" i="1" dirty="0"/>
              <a:t> </a:t>
            </a:r>
            <a:r>
              <a:rPr lang="de-DE" sz="2000" i="1" dirty="0" err="1"/>
              <a:t>of</a:t>
            </a:r>
            <a:r>
              <a:rPr lang="de-DE" sz="2000" i="1" dirty="0"/>
              <a:t>:</a:t>
            </a:r>
            <a:endParaRPr lang="en-GB" sz="2000" dirty="0"/>
          </a:p>
          <a:p>
            <a:pPr lvl="0"/>
            <a:r>
              <a:rPr lang="de-DE" sz="2000" dirty="0"/>
              <a:t>neue Gebäude mit elektrischen Licht wurden gebaut</a:t>
            </a:r>
            <a:endParaRPr lang="en-GB" sz="2000" dirty="0"/>
          </a:p>
          <a:p>
            <a:pPr lvl="0"/>
            <a:r>
              <a:rPr lang="de-DE" sz="2000" dirty="0"/>
              <a:t>nach dem Krieg war der Platz zerstört</a:t>
            </a:r>
            <a:endParaRPr lang="en-GB" sz="2000" dirty="0"/>
          </a:p>
          <a:p>
            <a:pPr lvl="0"/>
            <a:r>
              <a:rPr lang="de-DE" sz="2000" dirty="0"/>
              <a:t>beim Mauerbau wurden viele Merkmale / Gebäude abgerissen</a:t>
            </a:r>
            <a:endParaRPr lang="en-GB" sz="2000" dirty="0"/>
          </a:p>
          <a:p>
            <a:pPr lvl="0"/>
            <a:r>
              <a:rPr lang="de-DE" sz="2000" dirty="0"/>
              <a:t>nichts Neues wurde gebaut</a:t>
            </a:r>
            <a:endParaRPr lang="en-GB" sz="2000" dirty="0"/>
          </a:p>
          <a:p>
            <a:r>
              <a:rPr lang="de-DE" sz="2000" dirty="0">
                <a:solidFill>
                  <a:srgbClr val="0000FF"/>
                </a:solidFill>
              </a:rPr>
              <a:t>Bullet 3</a:t>
            </a:r>
            <a:endParaRPr lang="en-GB" sz="2000" dirty="0">
              <a:solidFill>
                <a:srgbClr val="0000FF"/>
              </a:solidFill>
            </a:endParaRPr>
          </a:p>
          <a:p>
            <a:pPr lvl="0"/>
            <a:r>
              <a:rPr lang="de-DE" sz="2000" dirty="0"/>
              <a:t>die Wiedervereinigung machte es möglich</a:t>
            </a:r>
            <a:endParaRPr lang="en-GB" sz="2000" dirty="0"/>
          </a:p>
          <a:p>
            <a:pPr lvl="0"/>
            <a:r>
              <a:rPr lang="de-DE" sz="2000" dirty="0"/>
              <a:t>deutsche Firmen investierten Geld</a:t>
            </a:r>
            <a:endParaRPr lang="en-GB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319463" cy="639762"/>
          </a:xfrm>
        </p:spPr>
        <p:txBody>
          <a:bodyPr>
            <a:normAutofit fontScale="40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4200" dirty="0" smtClean="0"/>
              <a:t>4 </a:t>
            </a:r>
            <a:r>
              <a:rPr lang="en-US" sz="4200" dirty="0" err="1" smtClean="0"/>
              <a:t>Eine</a:t>
            </a:r>
            <a:r>
              <a:rPr lang="en-US" sz="4200" dirty="0" smtClean="0"/>
              <a:t> </a:t>
            </a:r>
            <a:r>
              <a:rPr lang="en-US" sz="4200" dirty="0"/>
              <a:t>Alternative </a:t>
            </a:r>
            <a:r>
              <a:rPr lang="en-US" sz="4200" dirty="0" err="1"/>
              <a:t>zu</a:t>
            </a:r>
            <a:r>
              <a:rPr lang="en-US" sz="4200" dirty="0"/>
              <a:t> </a:t>
            </a:r>
            <a:r>
              <a:rPr lang="en-US" sz="4200" dirty="0" err="1"/>
              <a:t>Weihnachten</a:t>
            </a:r>
            <a:endParaRPr lang="en-GB" sz="4200" dirty="0"/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B</a:t>
            </a:r>
            <a:r>
              <a:rPr lang="de-DE" dirty="0"/>
              <a:t>, C, F, J, K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84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3215</TotalTime>
  <Words>1190</Words>
  <Application>Microsoft Office PowerPoint</Application>
  <PresentationFormat>On-screen Show (4:3)</PresentationFormat>
  <Paragraphs>193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MS PGothic</vt:lpstr>
      <vt:lpstr>Arial</vt:lpstr>
      <vt:lpstr>Calibri</vt:lpstr>
      <vt:lpstr>Mangal</vt:lpstr>
      <vt:lpstr>Office Theme</vt:lpstr>
      <vt:lpstr>Hausaufgaben heute:</vt:lpstr>
      <vt:lpstr>Punkte aus den letzten Aufsätzen: Formuliert Sätze!</vt:lpstr>
      <vt:lpstr>Zeitplan: Einzelstunde (ES)   Doppelstunde (DS)</vt:lpstr>
      <vt:lpstr>AS Thema 1:  Aspects of German-speaking society</vt:lpstr>
      <vt:lpstr>AS Thema 2: Artistic culture in the German-speaking world</vt:lpstr>
      <vt:lpstr>Ergänzt! wollten, waren, war, musste, hatten, konnte, hatte, waren</vt:lpstr>
      <vt:lpstr>PowerPoint Presentation</vt:lpstr>
      <vt:lpstr>  EA: LC, AQA workbook 1&amp;2, S.57-59:</vt:lpstr>
      <vt:lpstr>PowerPoint Presentation</vt:lpstr>
      <vt:lpstr>5 Die Sonnwendfeiern </vt:lpstr>
      <vt:lpstr>Modals &amp; Auxiliaries</vt:lpstr>
      <vt:lpstr>The Subjunctive</vt:lpstr>
      <vt:lpstr>EA: w/s  S.90/91 Üb. 2 Verbinden Sie zwei Sätze, damit ein            neuer Konditionalsatz entsteht.</vt:lpstr>
      <vt:lpstr>Stimulus: Interesse an Architektur unter deutschen Jugendlichen</vt:lpstr>
      <vt:lpstr>Sprechen, Sprechen, Sprechen!</vt:lpstr>
      <vt:lpstr>Hausaufgaben für morgen, 17.3.:</vt:lpstr>
      <vt:lpstr>Übersetzungsheft</vt:lpstr>
      <vt:lpstr>Hausaufgaben für heute: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Ausländerproblematik</dc:title>
  <dc:creator>Jutta</dc:creator>
  <cp:lastModifiedBy>Jutta M. Gumpricht-Kim</cp:lastModifiedBy>
  <cp:revision>90</cp:revision>
  <cp:lastPrinted>2019-03-25T23:32:01Z</cp:lastPrinted>
  <dcterms:created xsi:type="dcterms:W3CDTF">2011-03-23T09:58:59Z</dcterms:created>
  <dcterms:modified xsi:type="dcterms:W3CDTF">2021-03-17T08:28:52Z</dcterms:modified>
</cp:coreProperties>
</file>