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24" r:id="rId3"/>
    <p:sldId id="332" r:id="rId4"/>
    <p:sldId id="313" r:id="rId5"/>
    <p:sldId id="319" r:id="rId6"/>
    <p:sldId id="314" r:id="rId7"/>
    <p:sldId id="315" r:id="rId8"/>
    <p:sldId id="320" r:id="rId9"/>
    <p:sldId id="331" r:id="rId10"/>
    <p:sldId id="321" r:id="rId11"/>
    <p:sldId id="317" r:id="rId12"/>
    <p:sldId id="322" r:id="rId13"/>
    <p:sldId id="323" r:id="rId14"/>
    <p:sldId id="292" r:id="rId15"/>
    <p:sldId id="329" r:id="rId16"/>
    <p:sldId id="306" r:id="rId17"/>
    <p:sldId id="316" r:id="rId18"/>
    <p:sldId id="302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3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59" autoAdjust="0"/>
    <p:restoredTop sz="94660"/>
  </p:normalViewPr>
  <p:slideViewPr>
    <p:cSldViewPr>
      <p:cViewPr varScale="1">
        <p:scale>
          <a:sx n="73" d="100"/>
          <a:sy n="73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3B49-6B94-46FF-AA7C-8938972AE41D}" type="datetimeFigureOut">
              <a:rPr lang="en-US" smtClean="0"/>
              <a:t>3/17/2021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B23D-581B-4CF6-8BD2-20313D496DF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/>
              <a:t> </a:t>
            </a:r>
            <a:r>
              <a:rPr lang="en-US" dirty="0" err="1" smtClean="0"/>
              <a:t>heute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Bringt</a:t>
            </a:r>
            <a:r>
              <a:rPr lang="en-US" dirty="0" smtClean="0"/>
              <a:t> </a:t>
            </a:r>
            <a:r>
              <a:rPr lang="en-US" dirty="0" err="1" smtClean="0"/>
              <a:t>eure</a:t>
            </a:r>
            <a:r>
              <a:rPr lang="en-US" dirty="0" smtClean="0"/>
              <a:t> </a:t>
            </a:r>
            <a:r>
              <a:rPr lang="en-US" dirty="0" err="1" smtClean="0"/>
              <a:t>Mindmap</a:t>
            </a:r>
            <a:r>
              <a:rPr lang="en-US" dirty="0" smtClean="0"/>
              <a:t>  ‘</a:t>
            </a:r>
            <a:r>
              <a:rPr lang="en-US" dirty="0" smtClean="0">
                <a:solidFill>
                  <a:srgbClr val="3366FF"/>
                </a:solidFill>
              </a:rPr>
              <a:t>Berliner </a:t>
            </a:r>
            <a:r>
              <a:rPr lang="en-US" dirty="0" err="1" smtClean="0">
                <a:solidFill>
                  <a:srgbClr val="3366FF"/>
                </a:solidFill>
              </a:rPr>
              <a:t>Kulturleben</a:t>
            </a:r>
            <a:r>
              <a:rPr lang="en-US" dirty="0" smtClean="0"/>
              <a:t>’  </a:t>
            </a:r>
            <a:r>
              <a:rPr lang="en-US" dirty="0" err="1" smtClean="0"/>
              <a:t>mit</a:t>
            </a:r>
            <a:r>
              <a:rPr lang="en-US" dirty="0"/>
              <a:t> </a:t>
            </a:r>
            <a:r>
              <a:rPr lang="en-US" dirty="0" smtClean="0"/>
              <a:t>und </a:t>
            </a:r>
            <a:r>
              <a:rPr lang="en-US" dirty="0" err="1" smtClean="0"/>
              <a:t>wiederholt</a:t>
            </a:r>
            <a:r>
              <a:rPr lang="en-US" dirty="0" smtClean="0"/>
              <a:t> dieses </a:t>
            </a:r>
            <a:r>
              <a:rPr lang="en-US" dirty="0" err="1" smtClean="0"/>
              <a:t>Thema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KG: 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Übersetzt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ins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Englische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!</a:t>
            </a:r>
            <a:br>
              <a:rPr lang="en-US" dirty="0" smtClean="0">
                <a:latin typeface="Calibri" charset="0"/>
                <a:ea typeface="MS PGothic" charset="0"/>
                <a:cs typeface="Malgun Gothic" charset="0"/>
              </a:rPr>
            </a:b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2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Gruppen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Sammelt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Punkte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!</a:t>
            </a:r>
            <a:endParaRPr lang="en-US" dirty="0">
              <a:latin typeface="Calibri" charset="0"/>
              <a:ea typeface="MS PGothic" charset="0"/>
              <a:cs typeface="Malgun Gothic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</a:t>
            </a:r>
            <a:r>
              <a:rPr lang="en-US" sz="2000" dirty="0">
                <a:solidFill>
                  <a:srgbClr val="4830FA"/>
                </a:solidFill>
                <a:latin typeface="Calibri" charset="0"/>
                <a:ea typeface="MS PGothic" charset="0"/>
                <a:cs typeface="Malgun Gothic" charset="0"/>
              </a:rPr>
              <a:t>verboten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schon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1933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alle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,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zu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ihrer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Ideologie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passte</a:t>
            </a:r>
            <a:r>
              <a:rPr lang="en-US" sz="20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Goebbels </a:t>
            </a:r>
            <a:r>
              <a:rPr lang="en-US" sz="20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gründete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September 1933 in Berlin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Reichskulturkammer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</a:t>
            </a:r>
            <a:r>
              <a:rPr lang="en-US" sz="20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betrachteten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moderne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als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undeutsch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Ausstellung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entartete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sollte</a:t>
            </a:r>
            <a:r>
              <a:rPr lang="en-US" altLang="ja-JP" sz="2000" dirty="0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vor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allem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Schrecklichkeit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modernen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zeigen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jüdische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Schauspieler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war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besonders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schlimm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durften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mehr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arbeiten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viele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solidFill>
                  <a:srgbClr val="4830FA"/>
                </a:solidFill>
                <a:latin typeface="Calibri" charset="0"/>
                <a:ea typeface="MS PGothic" charset="0"/>
                <a:cs typeface="Malgun Gothic" charset="0"/>
              </a:rPr>
              <a:t>verließen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Deutschland.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Orchester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durften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von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großen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jüdischen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Komponisten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wie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z.B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 Mendelsohn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mehr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aufführen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</a:t>
            </a:r>
            <a:r>
              <a:rPr lang="en-US" sz="2000" dirty="0" err="1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wollten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der Welt 1936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bei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Olympischen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Spielen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Dominanz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der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Arier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zeigen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alibri" charset="0"/>
              <a:ea typeface="MS PGothic" charset="0"/>
              <a:cs typeface="Malgun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80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203575" y="2420938"/>
            <a:ext cx="2592388" cy="1439862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Kulturmetropole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Berlin</a:t>
            </a:r>
          </a:p>
        </p:txBody>
      </p:sp>
      <p:cxnSp>
        <p:nvCxnSpPr>
          <p:cNvPr id="14" name="Straight Arrow Connector 13"/>
          <p:cNvCxnSpPr>
            <a:cxnSpLocks noChangeShapeType="1"/>
            <a:stCxn id="4" idx="0"/>
          </p:cNvCxnSpPr>
          <p:nvPr/>
        </p:nvCxnSpPr>
        <p:spPr bwMode="auto">
          <a:xfrm flipV="1">
            <a:off x="4500563" y="692150"/>
            <a:ext cx="0" cy="17287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>
            <a:off x="4500563" y="3573463"/>
            <a:ext cx="0" cy="1295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4" idx="6"/>
          </p:cNvCxnSpPr>
          <p:nvPr/>
        </p:nvCxnSpPr>
        <p:spPr bwMode="auto">
          <a:xfrm>
            <a:off x="5795963" y="3141663"/>
            <a:ext cx="2089150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  <a:stCxn id="4" idx="2"/>
          </p:cNvCxnSpPr>
          <p:nvPr/>
        </p:nvCxnSpPr>
        <p:spPr bwMode="auto">
          <a:xfrm flipH="1">
            <a:off x="1619250" y="3141663"/>
            <a:ext cx="1584325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3132138" y="4868863"/>
            <a:ext cx="25193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FF0000"/>
                </a:solidFill>
                <a:latin typeface="+mn-lt"/>
              </a:rPr>
              <a:t>seit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den 20iger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Jahren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:</a:t>
            </a:r>
          </a:p>
          <a:p>
            <a:pPr>
              <a:defRPr/>
            </a:pPr>
            <a:r>
              <a:rPr lang="en-US" dirty="0" err="1">
                <a:latin typeface="+mn-lt"/>
              </a:rPr>
              <a:t>Stadt</a:t>
            </a:r>
            <a:r>
              <a:rPr lang="en-US" dirty="0">
                <a:latin typeface="+mn-lt"/>
              </a:rPr>
              <a:t> der </a:t>
            </a:r>
            <a:r>
              <a:rPr lang="en-US" dirty="0" err="1">
                <a:latin typeface="+mn-lt"/>
              </a:rPr>
              <a:t>Musik</a:t>
            </a:r>
            <a:r>
              <a:rPr lang="en-US" dirty="0">
                <a:latin typeface="+mn-lt"/>
              </a:rPr>
              <a:t> und des Theaters</a:t>
            </a:r>
          </a:p>
        </p:txBody>
      </p:sp>
      <p:sp>
        <p:nvSpPr>
          <p:cNvPr id="10248" name="TextBox 2"/>
          <p:cNvSpPr txBox="1">
            <a:spLocks noChangeArrowheads="1"/>
          </p:cNvSpPr>
          <p:nvPr/>
        </p:nvSpPr>
        <p:spPr bwMode="auto">
          <a:xfrm>
            <a:off x="250825" y="2852738"/>
            <a:ext cx="172878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ea typeface="Malgun Gothic" charset="0"/>
              </a:rPr>
              <a:t>MUSIK</a:t>
            </a:r>
          </a:p>
          <a:p>
            <a:r>
              <a:rPr lang="en-US" sz="1800">
                <a:ea typeface="Malgun Gothic" charset="0"/>
              </a:rPr>
              <a:t>3 Opernhäuser</a:t>
            </a:r>
          </a:p>
          <a:p>
            <a:r>
              <a:rPr lang="en-US" sz="1800">
                <a:ea typeface="Malgun Gothic" charset="0"/>
              </a:rPr>
              <a:t>8 Orchester</a:t>
            </a:r>
          </a:p>
          <a:p>
            <a:r>
              <a:rPr lang="en-US" sz="1800">
                <a:ea typeface="Malgun Gothic" charset="0"/>
              </a:rPr>
              <a:t>Pop &amp; Rock Konzerte</a:t>
            </a:r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1619250" y="333375"/>
            <a:ext cx="374491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r>
              <a:rPr lang="en-US" sz="1800">
                <a:ea typeface="Malgun Gothic" charset="0"/>
              </a:rPr>
              <a:t>140 </a:t>
            </a:r>
            <a:r>
              <a:rPr lang="en-US" sz="1800">
                <a:solidFill>
                  <a:srgbClr val="FF0000"/>
                </a:solidFill>
                <a:ea typeface="Malgun Gothic" charset="0"/>
              </a:rPr>
              <a:t>THEATER</a:t>
            </a:r>
          </a:p>
          <a:p>
            <a:r>
              <a:rPr lang="en-US" sz="1800">
                <a:ea typeface="Malgun Gothic" charset="0"/>
              </a:rPr>
              <a:t>antike Tragödien, Komödien</a:t>
            </a:r>
          </a:p>
          <a:p>
            <a:r>
              <a:rPr lang="en-US" sz="1800">
                <a:ea typeface="Malgun Gothic" charset="0"/>
              </a:rPr>
              <a:t>klassische Inszenierungen</a:t>
            </a:r>
          </a:p>
          <a:p>
            <a:r>
              <a:rPr lang="en-US" sz="1800">
                <a:ea typeface="Malgun Gothic" charset="0"/>
              </a:rPr>
              <a:t>unterhaltsame Musicals</a:t>
            </a:r>
          </a:p>
          <a:p>
            <a:r>
              <a:rPr lang="en-US" sz="1800">
                <a:ea typeface="Malgun Gothic" charset="0"/>
              </a:rPr>
              <a:t>Kabarett</a:t>
            </a:r>
          </a:p>
          <a:p>
            <a:r>
              <a:rPr lang="en-US" sz="1800">
                <a:ea typeface="Malgun Gothic" charset="0"/>
              </a:rPr>
              <a:t>zeitgenössicher Tanz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88125" y="2205038"/>
            <a:ext cx="2555875" cy="3692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MUSEEN</a:t>
            </a:r>
          </a:p>
          <a:p>
            <a:pPr>
              <a:defRPr/>
            </a:pPr>
            <a:r>
              <a:rPr lang="en-US" dirty="0">
                <a:latin typeface="+mn-lt"/>
              </a:rPr>
              <a:t>Berliner </a:t>
            </a:r>
            <a:r>
              <a:rPr lang="en-US" dirty="0" err="1">
                <a:latin typeface="+mn-lt"/>
              </a:rPr>
              <a:t>Museumsinsel</a:t>
            </a:r>
            <a:r>
              <a:rPr lang="en-US" dirty="0">
                <a:latin typeface="+mn-lt"/>
              </a:rPr>
              <a:t>= UNESCO-</a:t>
            </a:r>
            <a:r>
              <a:rPr lang="en-US" dirty="0" err="1">
                <a:latin typeface="+mn-lt"/>
              </a:rPr>
              <a:t>Welterbe</a:t>
            </a: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Deutsches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Historisches</a:t>
            </a:r>
            <a:r>
              <a:rPr lang="en-US" dirty="0">
                <a:latin typeface="+mn-lt"/>
              </a:rPr>
              <a:t> Museum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+mn-lt"/>
              </a:rPr>
              <a:t>Checkpoint Charlie Museum</a:t>
            </a:r>
          </a:p>
          <a:p>
            <a:pPr>
              <a:defRPr/>
            </a:pPr>
            <a:endParaRPr lang="en-US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  <a:p>
            <a:pPr>
              <a:defRPr/>
            </a:pPr>
            <a:endParaRPr lang="en-US" dirty="0">
              <a:latin typeface="+mn-lt"/>
            </a:endParaRPr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971550" y="4365625"/>
            <a:ext cx="0" cy="863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107950" y="5373688"/>
            <a:ext cx="2303463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Loveparade</a:t>
            </a:r>
            <a:endParaRPr lang="en-US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+mn-lt"/>
              </a:rPr>
              <a:t>Berlin Music Week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+mn-lt"/>
              </a:rPr>
              <a:t>Pop-</a:t>
            </a:r>
            <a:r>
              <a:rPr lang="en-US" dirty="0" err="1">
                <a:latin typeface="+mn-lt"/>
              </a:rPr>
              <a:t>Kultur</a:t>
            </a:r>
            <a:endParaRPr lang="en-US" dirty="0">
              <a:latin typeface="+mn-lt"/>
            </a:endParaRPr>
          </a:p>
        </p:txBody>
      </p:sp>
      <p:cxnSp>
        <p:nvCxnSpPr>
          <p:cNvPr id="29" name="Straight Arrow Connector 28"/>
          <p:cNvCxnSpPr>
            <a:cxnSpLocks noChangeShapeType="1"/>
            <a:endCxn id="31" idx="2"/>
          </p:cNvCxnSpPr>
          <p:nvPr/>
        </p:nvCxnSpPr>
        <p:spPr bwMode="auto">
          <a:xfrm flipH="1" flipV="1">
            <a:off x="7937500" y="1665288"/>
            <a:ext cx="163513" cy="900112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6732588" y="188913"/>
            <a:ext cx="2411412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Altes</a:t>
            </a:r>
            <a:r>
              <a:rPr lang="en-US" dirty="0">
                <a:latin typeface="+mn-lt"/>
              </a:rPr>
              <a:t> Museum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Neues</a:t>
            </a:r>
            <a:r>
              <a:rPr lang="en-US" dirty="0">
                <a:latin typeface="+mn-lt"/>
              </a:rPr>
              <a:t> Museum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Alte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Nationalgalerie</a:t>
            </a:r>
            <a:endParaRPr lang="en-US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 err="1">
                <a:latin typeface="+mn-lt"/>
              </a:rPr>
              <a:t>Pergamonmuseum</a:t>
            </a:r>
            <a:endParaRPr lang="en-US" dirty="0">
              <a:latin typeface="+mn-lt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en-US" dirty="0">
                <a:latin typeface="+mn-lt"/>
              </a:rPr>
              <a:t>Bode-Museum</a:t>
            </a:r>
          </a:p>
        </p:txBody>
      </p:sp>
    </p:spTree>
    <p:extLst>
      <p:ext uri="{BB962C8B-B14F-4D97-AF65-F5344CB8AC3E}">
        <p14:creationId xmlns:p14="http://schemas.microsoft.com/office/powerpoint/2010/main" val="11535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EA:</a:t>
            </a:r>
            <a:r>
              <a:rPr lang="en-US" dirty="0" smtClean="0">
                <a:solidFill>
                  <a:srgbClr val="0000FF"/>
                </a:solidFill>
                <a:latin typeface="Calibri" charset="0"/>
                <a:ea typeface="MS PGothic" charset="0"/>
                <a:cs typeface="Malgun Gothic" charset="0"/>
              </a:rPr>
              <a:t> 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Verben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im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Imperfekt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!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alibri" charset="0"/>
              <a:buAutoNum type="arabicPeriod"/>
            </a:pP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Olympischen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Spiele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die 1936 in Berlin……………., ………….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Triumph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das NS-Regime. 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stattfinden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sein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Sie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………….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ideale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Möglichkeit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Propaganda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zu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………. .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scheinen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sein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Nach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einer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Diskussion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……………….die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Amerikaner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dass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Sport und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Politik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voneinander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unabhängig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sind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. 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entscheiden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Jüdische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Sportler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…………in der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deutschen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Mannschaft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teilnehmen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.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dürfen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Ausländische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Gäste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………….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was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einige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Kilometer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weit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weg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……………. .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wissen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passieren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neues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Stadion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ein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neues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Olympisches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Dorf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………….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Spiele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………….. .(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errichten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  </a:t>
            </a:r>
            <a:r>
              <a:rPr lang="en-US" sz="1800" dirty="0">
                <a:solidFill>
                  <a:srgbClr val="0000FF"/>
                </a:solidFill>
                <a:latin typeface="Calibri" charset="0"/>
                <a:ea typeface="MS PGothic" charset="0"/>
                <a:cs typeface="Malgun Gothic" charset="0"/>
              </a:rPr>
              <a:t>PASSIV!</a:t>
            </a:r>
          </a:p>
          <a:p>
            <a:pPr>
              <a:buFont typeface="Calibri" charset="0"/>
              <a:buAutoNum type="arabicPeriod"/>
            </a:pP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Nationalsozialisten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………….. den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Erfolg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Spiele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um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ihre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Stärke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zu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 …………….. .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benutzen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demonstrieren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Der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berühmteste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Athlet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Spiele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1936 ……… der 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Amerikaner</a:t>
            </a:r>
            <a:r>
              <a:rPr lang="en-US" sz="1800" dirty="0">
                <a:latin typeface="Calibri" charset="0"/>
                <a:ea typeface="MS PGothic" charset="0"/>
                <a:cs typeface="Malgun Gothic" charset="0"/>
              </a:rPr>
              <a:t> Jesse Owens. (</a:t>
            </a:r>
            <a:r>
              <a:rPr lang="en-US" sz="1800" dirty="0" err="1">
                <a:latin typeface="Calibri" charset="0"/>
                <a:ea typeface="MS PGothic" charset="0"/>
                <a:cs typeface="Malgun Gothic" charset="0"/>
              </a:rPr>
              <a:t>sein</a:t>
            </a:r>
            <a:r>
              <a:rPr lang="en-US" sz="1800" dirty="0" smtClean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Calibri" charset="0"/>
              <a:buAutoNum type="arabicPeriod"/>
            </a:pPr>
            <a:endParaRPr lang="en-US" sz="1800" dirty="0">
              <a:latin typeface="Calibri" charset="0"/>
              <a:ea typeface="MS PGothic" charset="0"/>
              <a:cs typeface="Malgun Gothic" charset="0"/>
            </a:endParaRPr>
          </a:p>
          <a:p>
            <a:pPr marL="0" indent="0">
              <a:buNone/>
            </a:pPr>
            <a:r>
              <a:rPr lang="en-US" sz="1000" dirty="0" smtClean="0">
                <a:latin typeface="Calibri" charset="0"/>
                <a:ea typeface="MS PGothic" charset="0"/>
                <a:cs typeface="Malgun Gothic" charset="0"/>
              </a:rPr>
              <a:t>Mini whiteboards</a:t>
            </a:r>
            <a:endParaRPr lang="en-US" sz="1000" dirty="0">
              <a:latin typeface="Calibri" charset="0"/>
              <a:ea typeface="MS PGothic" charset="0"/>
              <a:cs typeface="Malgun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24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libri" charset="0"/>
                <a:ea typeface="MS PGothic" charset="0"/>
                <a:cs typeface="Malgun Gothic" charset="0"/>
              </a:rPr>
              <a:t>BERLIN- HAUPTSTADT DER VIELFALT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997450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Migrationshintergrund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vieler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Einwohner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       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multikulturell</a:t>
            </a:r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                                                                                    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viele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Religionen</a:t>
            </a:r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großes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Kulturangebot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     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Karneval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Kulturen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600" dirty="0">
                <a:latin typeface="Calibri" charset="0"/>
                <a:ea typeface="MS PGothic" charset="0"/>
                <a:cs typeface="Malgun Gothic" charset="0"/>
              </a:rPr>
              <a:t>(4 </a:t>
            </a:r>
            <a:r>
              <a:rPr lang="en-US" sz="1600" dirty="0" err="1">
                <a:latin typeface="Calibri" charset="0"/>
                <a:ea typeface="MS PGothic" charset="0"/>
                <a:cs typeface="Malgun Gothic" charset="0"/>
              </a:rPr>
              <a:t>Tage</a:t>
            </a:r>
            <a:r>
              <a:rPr lang="en-US" sz="16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1600" dirty="0" err="1">
                <a:latin typeface="Calibri" charset="0"/>
                <a:ea typeface="MS PGothic" charset="0"/>
                <a:cs typeface="Malgun Gothic" charset="0"/>
              </a:rPr>
              <a:t>Straßenfest</a:t>
            </a:r>
            <a:r>
              <a:rPr lang="en-US" sz="1600" dirty="0">
                <a:latin typeface="Calibri" charset="0"/>
                <a:ea typeface="MS PGothic" charset="0"/>
                <a:cs typeface="Malgun Gothic" charset="0"/>
              </a:rPr>
              <a:t>)</a:t>
            </a:r>
          </a:p>
          <a:p>
            <a:pPr>
              <a:buFont typeface="Arial" charset="0"/>
              <a:buNone/>
            </a:pPr>
            <a:r>
              <a:rPr lang="en-US" sz="1600" dirty="0">
                <a:latin typeface="Calibri" charset="0"/>
                <a:ea typeface="MS PGothic" charset="0"/>
                <a:cs typeface="Malgun Gothic" charset="0"/>
              </a:rPr>
              <a:t>                           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                                  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Schriftsteller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,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Schauspieler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,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Maler</a:t>
            </a:r>
            <a:endParaRPr lang="en-US" sz="20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                                                        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aber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: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genug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billige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Wohnungen</a:t>
            </a:r>
            <a:endParaRPr lang="en-US" sz="20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endParaRPr lang="en-US" sz="1600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verschiedene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ea typeface="MS PGothic" charset="0"/>
                <a:cs typeface="Malgun Gothic" charset="0"/>
              </a:rPr>
              <a:t>Bevölkerungsschichten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 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(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junge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&amp;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ältere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Menschen) 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</a:t>
            </a:r>
            <a:r>
              <a:rPr lang="en-US" sz="2400" dirty="0">
                <a:latin typeface="Calibri" charset="0"/>
                <a:ea typeface="MS PGothic" charset="0"/>
                <a:cs typeface="Malgun Gothic" charset="0"/>
              </a:rPr>
              <a:t>     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hoher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Anteil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von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Studenten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, die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Stadt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nach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dem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Studium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 smtClean="0">
                <a:latin typeface="Calibri" charset="0"/>
                <a:ea typeface="MS PGothic" charset="0"/>
                <a:cs typeface="Malgun Gothic" charset="0"/>
              </a:rPr>
              <a:t>verlassen</a:t>
            </a:r>
            <a:r>
              <a:rPr lang="en-US" sz="2000" dirty="0" smtClean="0">
                <a:latin typeface="Calibri" charset="0"/>
                <a:ea typeface="MS PGothic" charset="0"/>
                <a:cs typeface="Malgun Gothic" charset="0"/>
              </a:rPr>
              <a:t>,</a:t>
            </a:r>
            <a:endParaRPr lang="en-US" sz="20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      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zu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viele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alte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Leute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(2030)</a:t>
            </a:r>
          </a:p>
          <a:p>
            <a:pPr>
              <a:buFont typeface="Arial" charset="0"/>
              <a:buNone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      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Stadt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muss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Familien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Kinder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attraktiver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werden</a:t>
            </a:r>
            <a:endParaRPr lang="en-US" sz="20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endParaRPr lang="en-US" sz="2000" dirty="0">
              <a:latin typeface="Calibri" charset="0"/>
              <a:ea typeface="MS PGothic" charset="0"/>
              <a:cs typeface="Malgun Gothic" charset="0"/>
            </a:endParaRPr>
          </a:p>
          <a:p>
            <a:pPr marL="0" indent="0">
              <a:buNone/>
            </a:pPr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          </a:t>
            </a:r>
          </a:p>
          <a:p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  <a:p>
            <a:pPr>
              <a:buFont typeface="Arial" charset="0"/>
              <a:buNone/>
            </a:pPr>
            <a:endParaRPr lang="en-US" sz="2400" dirty="0">
              <a:latin typeface="Calibri" charset="0"/>
              <a:ea typeface="MS PGothic" charset="0"/>
              <a:cs typeface="Malgun Gothic" charset="0"/>
            </a:endParaRP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>
            <a:off x="5868144" y="1844824"/>
            <a:ext cx="288925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5868144" y="2204864"/>
            <a:ext cx="360362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395536" y="5013176"/>
            <a:ext cx="574675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395536" y="4437112"/>
            <a:ext cx="574675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3347864" y="2996952"/>
            <a:ext cx="287338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3347864" y="3429000"/>
            <a:ext cx="287338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5249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Stimulus: </a:t>
            </a:r>
            <a:r>
              <a:rPr lang="en-US" sz="2000" dirty="0" smtClean="0"/>
              <a:t>Der Reichstag: </a:t>
            </a:r>
            <a:r>
              <a:rPr lang="en-US" sz="2000" dirty="0" err="1" smtClean="0"/>
              <a:t>ein</a:t>
            </a:r>
            <a:r>
              <a:rPr lang="en-US" sz="2000" dirty="0" smtClean="0"/>
              <a:t> Symbol </a:t>
            </a:r>
            <a:r>
              <a:rPr lang="en-US" sz="2000" dirty="0" err="1" smtClean="0"/>
              <a:t>deutscher</a:t>
            </a:r>
            <a:r>
              <a:rPr lang="en-US" sz="2000" dirty="0" smtClean="0"/>
              <a:t> Geschichte</a:t>
            </a: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4" name="Picture 9" descr="C:\Users\j.kim\AppData\Local\Microsoft\Windows\Temporary Internet Files\Content.IE5\KJTWCUAY\MC900234641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02" b="4802"/>
          <a:stretch>
            <a:fillRect/>
          </a:stretch>
        </p:blipFill>
        <p:spPr>
          <a:noFill/>
        </p:spPr>
      </p:pic>
      <p:sp>
        <p:nvSpPr>
          <p:cNvPr id="5" name="TextBox 4"/>
          <p:cNvSpPr txBox="1"/>
          <p:nvPr/>
        </p:nvSpPr>
        <p:spPr>
          <a:xfrm>
            <a:off x="3851920" y="306896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 min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61653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PA:</a:t>
            </a:r>
            <a:r>
              <a:rPr lang="en-US" dirty="0" smtClean="0"/>
              <a:t> Was </a:t>
            </a:r>
            <a:r>
              <a:rPr lang="en-US" dirty="0" err="1" smtClean="0"/>
              <a:t>lässt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diesem</a:t>
            </a:r>
            <a:r>
              <a:rPr lang="en-US" dirty="0" smtClean="0"/>
              <a:t> Stimulus an </a:t>
            </a:r>
            <a:r>
              <a:rPr lang="en-US" dirty="0" err="1" smtClean="0"/>
              <a:t>Aussagen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r>
              <a:rPr lang="en-US" dirty="0" smtClean="0"/>
              <a:t>?  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Benutzt</a:t>
            </a:r>
            <a:r>
              <a:rPr lang="en-US" dirty="0" smtClean="0"/>
              <a:t> </a:t>
            </a:r>
            <a:r>
              <a:rPr lang="en-US" dirty="0" err="1" smtClean="0"/>
              <a:t>eure</a:t>
            </a:r>
            <a:r>
              <a:rPr lang="en-US" dirty="0"/>
              <a:t> </a:t>
            </a:r>
            <a:r>
              <a:rPr lang="en-US" dirty="0" err="1" smtClean="0"/>
              <a:t>laminierten</a:t>
            </a:r>
            <a:r>
              <a:rPr lang="en-US" dirty="0" smtClean="0"/>
              <a:t> </a:t>
            </a:r>
            <a:r>
              <a:rPr lang="en-US" dirty="0" err="1" smtClean="0"/>
              <a:t>Karten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27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solidFill>
                  <a:srgbClr val="0000FF"/>
                </a:solidFill>
                <a:latin typeface="Calibri" charset="0"/>
                <a:ea typeface="MS PGothic" charset="0"/>
                <a:cs typeface="Malgun Gothic" charset="0"/>
              </a:rPr>
              <a:t>Das Berliner Kulturleben</a:t>
            </a:r>
          </a:p>
        </p:txBody>
      </p:sp>
      <p:sp>
        <p:nvSpPr>
          <p:cNvPr id="1638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Berlin –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geprägt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durch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seine Geschichte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Theater,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Museen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in Berlin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Vielfalt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innerhalb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Bevölkerung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Berlins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</p:txBody>
      </p:sp>
      <p:sp>
        <p:nvSpPr>
          <p:cNvPr id="16387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Benutzt</a:t>
            </a:r>
            <a:r>
              <a:rPr lang="en-US" sz="3200" b="1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eure</a:t>
            </a:r>
            <a:r>
              <a:rPr lang="en-US" sz="3200" b="1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Mindmap</a:t>
            </a:r>
            <a:r>
              <a:rPr lang="en-US" sz="3200" b="1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3200" b="1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sprecht</a:t>
            </a:r>
            <a:r>
              <a:rPr lang="en-US" sz="3200" b="1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!</a:t>
            </a:r>
          </a:p>
          <a:p>
            <a:r>
              <a:rPr lang="en-US" sz="3200" dirty="0">
                <a:solidFill>
                  <a:srgbClr val="FF0000"/>
                </a:solidFill>
              </a:rPr>
              <a:t>PA:</a:t>
            </a:r>
            <a:r>
              <a:rPr lang="en-US" sz="3200" dirty="0">
                <a:solidFill>
                  <a:srgbClr val="000000"/>
                </a:solidFill>
              </a:rPr>
              <a:t> 5’ </a:t>
            </a:r>
            <a:r>
              <a:rPr lang="en-US" sz="3200" dirty="0" err="1">
                <a:solidFill>
                  <a:srgbClr val="000000"/>
                </a:solidFill>
              </a:rPr>
              <a:t>Diskussion</a:t>
            </a:r>
            <a:endParaRPr lang="en-US" sz="3200" dirty="0">
              <a:solidFill>
                <a:srgbClr val="000000"/>
              </a:solidFill>
            </a:endParaRPr>
          </a:p>
          <a:p>
            <a:r>
              <a:rPr lang="en-US" sz="3200" dirty="0" err="1">
                <a:solidFill>
                  <a:srgbClr val="000000"/>
                </a:solidFill>
              </a:rPr>
              <a:t>Macht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eine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Aussage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zum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Thema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3200" dirty="0" err="1" smtClean="0">
                <a:solidFill>
                  <a:srgbClr val="000000"/>
                </a:solidFill>
              </a:rPr>
              <a:t>Stellt</a:t>
            </a:r>
            <a:r>
              <a:rPr lang="en-US" sz="3200" dirty="0" smtClean="0">
                <a:solidFill>
                  <a:srgbClr val="000000"/>
                </a:solidFill>
              </a:rPr>
              <a:t> 2 </a:t>
            </a:r>
            <a:r>
              <a:rPr lang="en-US" sz="3200" dirty="0" err="1" smtClean="0">
                <a:solidFill>
                  <a:srgbClr val="000000"/>
                </a:solidFill>
              </a:rPr>
              <a:t>Fragen</a:t>
            </a:r>
            <a:r>
              <a:rPr lang="en-US" sz="3200" dirty="0" smtClean="0">
                <a:solidFill>
                  <a:srgbClr val="000000"/>
                </a:solidFill>
              </a:rPr>
              <a:t>!</a:t>
            </a:r>
            <a:endParaRPr lang="en-US" sz="3200" dirty="0">
              <a:solidFill>
                <a:srgbClr val="000000"/>
              </a:solidFill>
            </a:endParaRPr>
          </a:p>
          <a:p>
            <a:endParaRPr lang="en-US" sz="3200" b="1" dirty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Sprechen</a:t>
            </a:r>
            <a:r>
              <a:rPr lang="en-US" dirty="0" smtClean="0"/>
              <a:t>, </a:t>
            </a:r>
            <a:r>
              <a:rPr lang="en-US" dirty="0" err="1" smtClean="0"/>
              <a:t>Sprechen</a:t>
            </a:r>
            <a:r>
              <a:rPr lang="en-US" dirty="0" smtClean="0"/>
              <a:t>, </a:t>
            </a:r>
            <a:r>
              <a:rPr lang="en-US" dirty="0" err="1" smtClean="0"/>
              <a:t>Sprechen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0000FF"/>
                </a:solidFill>
              </a:rPr>
              <a:t>Fragen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zum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Themenbereich</a:t>
            </a:r>
            <a:r>
              <a:rPr lang="en-US" sz="3600" dirty="0" smtClean="0">
                <a:solidFill>
                  <a:srgbClr val="0000FF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rgbClr val="0000FF"/>
                </a:solidFill>
              </a:rPr>
              <a:t>      </a:t>
            </a:r>
            <a:r>
              <a:rPr lang="en-US" sz="3600" dirty="0" smtClean="0">
                <a:solidFill>
                  <a:srgbClr val="FF0000"/>
                </a:solidFill>
              </a:rPr>
              <a:t>Berliner </a:t>
            </a:r>
            <a:r>
              <a:rPr lang="en-US" sz="3600" dirty="0" err="1" smtClean="0">
                <a:solidFill>
                  <a:srgbClr val="FF0000"/>
                </a:solidFill>
              </a:rPr>
              <a:t>Kulturleben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000" dirty="0" smtClean="0"/>
              <a:t>(</a:t>
            </a:r>
            <a:r>
              <a:rPr lang="en-US" sz="1000" dirty="0" err="1" smtClean="0"/>
              <a:t>Instrumente</a:t>
            </a:r>
            <a:r>
              <a:rPr lang="en-US" sz="1000" dirty="0" smtClean="0"/>
              <a:t>)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00FF"/>
                </a:solidFill>
              </a:rPr>
              <a:t> </a:t>
            </a:r>
            <a:r>
              <a:rPr lang="en-US" sz="3600" dirty="0" smtClean="0">
                <a:solidFill>
                  <a:srgbClr val="0000FF"/>
                </a:solidFill>
              </a:rPr>
              <a:t>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856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alibri" charset="0"/>
                <a:cs typeface="Malgun Gothic" charset="0"/>
              </a:rPr>
              <a:t>EXTRA</a:t>
            </a:r>
            <a:r>
              <a:rPr lang="en-US" sz="3600" dirty="0" smtClean="0">
                <a:latin typeface="Calibri" charset="0"/>
                <a:cs typeface="Malgun Gothic" charset="0"/>
              </a:rPr>
              <a:t>:  Prepositions </a:t>
            </a:r>
            <a:r>
              <a:rPr lang="en-US" sz="3600" dirty="0">
                <a:latin typeface="Calibri" charset="0"/>
                <a:cs typeface="Malgun Gothic" charset="0"/>
              </a:rPr>
              <a:t>and prepositional phrases: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sz="2400" dirty="0" err="1">
                <a:latin typeface="Calibri" charset="0"/>
                <a:cs typeface="Malgun Gothic" charset="0"/>
              </a:rPr>
              <a:t>sich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interessieren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für</a:t>
            </a:r>
            <a:r>
              <a:rPr lang="en-US" sz="2400" dirty="0">
                <a:latin typeface="Calibri" charset="0"/>
                <a:cs typeface="Malgun Gothic" charset="0"/>
              </a:rPr>
              <a:t> +AKK</a:t>
            </a:r>
          </a:p>
          <a:p>
            <a:pPr marL="0" indent="0"/>
            <a:r>
              <a:rPr lang="en-US" sz="2400" dirty="0">
                <a:latin typeface="Calibri" charset="0"/>
                <a:cs typeface="Malgun Gothic" charset="0"/>
              </a:rPr>
              <a:t>Friedrich </a:t>
            </a:r>
            <a:r>
              <a:rPr lang="en-US" sz="2400" dirty="0" err="1">
                <a:latin typeface="Calibri" charset="0"/>
                <a:cs typeface="Malgun Gothic" charset="0"/>
              </a:rPr>
              <a:t>interessierte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sich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alibri" charset="0"/>
                <a:cs typeface="Malgun Gothic" charset="0"/>
              </a:rPr>
              <a:t>für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Kunst</a:t>
            </a:r>
            <a:r>
              <a:rPr lang="en-US" sz="2400" dirty="0">
                <a:latin typeface="Calibri" charset="0"/>
                <a:cs typeface="Malgun Gothic" charset="0"/>
              </a:rPr>
              <a:t>.</a:t>
            </a:r>
          </a:p>
          <a:p>
            <a:pPr marL="0" indent="0"/>
            <a:r>
              <a:rPr lang="en-US" sz="2400" dirty="0" err="1">
                <a:latin typeface="Calibri" charset="0"/>
                <a:cs typeface="Malgun Gothic" charset="0"/>
              </a:rPr>
              <a:t>Interessierst</a:t>
            </a:r>
            <a:r>
              <a:rPr lang="en-US" sz="2400" dirty="0">
                <a:latin typeface="Calibri" charset="0"/>
                <a:cs typeface="Malgun Gothic" charset="0"/>
              </a:rPr>
              <a:t> du </a:t>
            </a:r>
            <a:r>
              <a:rPr lang="en-US" sz="2400" dirty="0" err="1">
                <a:latin typeface="Calibri" charset="0"/>
                <a:cs typeface="Malgun Gothic" charset="0"/>
              </a:rPr>
              <a:t>dich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auch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alibri" charset="0"/>
                <a:cs typeface="Malgun Gothic" charset="0"/>
              </a:rPr>
              <a:t>dafür</a:t>
            </a:r>
            <a:r>
              <a:rPr lang="en-US" sz="2400" dirty="0">
                <a:latin typeface="Calibri" charset="0"/>
                <a:cs typeface="Malgun Gothic" charset="0"/>
              </a:rPr>
              <a:t>?</a:t>
            </a:r>
          </a:p>
          <a:p>
            <a:pPr marL="0" indent="0"/>
            <a:endParaRPr lang="en-US" sz="2400" dirty="0">
              <a:latin typeface="Calibri" charset="0"/>
              <a:cs typeface="Malgun Gothic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dirty="0" err="1">
                <a:latin typeface="Calibri" charset="0"/>
                <a:cs typeface="Malgun Gothic" charset="0"/>
              </a:rPr>
              <a:t>beitragen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zu</a:t>
            </a:r>
            <a:r>
              <a:rPr lang="en-US" sz="2400" dirty="0">
                <a:latin typeface="Calibri" charset="0"/>
                <a:cs typeface="Malgun Gothic" charset="0"/>
              </a:rPr>
              <a:t> +DAT</a:t>
            </a:r>
          </a:p>
          <a:p>
            <a:pPr marL="0" indent="0"/>
            <a:r>
              <a:rPr lang="en-US" sz="2400" dirty="0" smtClean="0">
                <a:latin typeface="Calibri" charset="0"/>
                <a:cs typeface="Malgun Gothic" charset="0"/>
              </a:rPr>
              <a:t>Kate </a:t>
            </a:r>
            <a:r>
              <a:rPr lang="en-US" sz="2400" dirty="0" err="1">
                <a:latin typeface="Calibri" charset="0"/>
                <a:cs typeface="Malgun Gothic" charset="0"/>
              </a:rPr>
              <a:t>trägt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alibri" charset="0"/>
                <a:cs typeface="Malgun Gothic" charset="0"/>
              </a:rPr>
              <a:t>zu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smtClean="0">
                <a:latin typeface="Calibri" charset="0"/>
                <a:cs typeface="Malgun Gothic" charset="0"/>
              </a:rPr>
              <a:t>der </a:t>
            </a:r>
            <a:r>
              <a:rPr lang="en-US" sz="2400" dirty="0" err="1">
                <a:latin typeface="Calibri" charset="0"/>
                <a:cs typeface="Malgun Gothic" charset="0"/>
              </a:rPr>
              <a:t>D</a:t>
            </a:r>
            <a:r>
              <a:rPr lang="en-US" sz="2400" dirty="0" err="1" smtClean="0">
                <a:latin typeface="Calibri" charset="0"/>
                <a:cs typeface="Malgun Gothic" charset="0"/>
              </a:rPr>
              <a:t>iskussion</a:t>
            </a:r>
            <a:r>
              <a:rPr lang="en-US" sz="2400" dirty="0" smtClean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bei</a:t>
            </a:r>
            <a:r>
              <a:rPr lang="en-US" sz="2400" dirty="0">
                <a:latin typeface="Calibri" charset="0"/>
                <a:cs typeface="Malgun Gothic" charset="0"/>
              </a:rPr>
              <a:t>, </a:t>
            </a:r>
            <a:r>
              <a:rPr lang="en-US" sz="2400" dirty="0" err="1">
                <a:latin typeface="Calibri" charset="0"/>
                <a:cs typeface="Malgun Gothic" charset="0"/>
              </a:rPr>
              <a:t>weil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smtClean="0">
                <a:latin typeface="Calibri" charset="0"/>
                <a:cs typeface="Malgun Gothic" charset="0"/>
              </a:rPr>
              <a:t>sie </a:t>
            </a:r>
            <a:r>
              <a:rPr lang="en-US" sz="2400" dirty="0" err="1">
                <a:latin typeface="Calibri" charset="0"/>
                <a:cs typeface="Malgun Gothic" charset="0"/>
              </a:rPr>
              <a:t>viel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spricht</a:t>
            </a:r>
            <a:r>
              <a:rPr lang="en-US" sz="2400" dirty="0">
                <a:latin typeface="Calibri" charset="0"/>
                <a:cs typeface="Malgun Gothic" charset="0"/>
              </a:rPr>
              <a:t>.</a:t>
            </a:r>
          </a:p>
          <a:p>
            <a:pPr marL="0" indent="0"/>
            <a:r>
              <a:rPr lang="en-US" sz="2400" dirty="0">
                <a:latin typeface="Calibri" charset="0"/>
                <a:cs typeface="Malgun Gothic" charset="0"/>
              </a:rPr>
              <a:t>Und du? </a:t>
            </a:r>
            <a:r>
              <a:rPr lang="en-US" sz="2400" dirty="0" err="1">
                <a:latin typeface="Calibri" charset="0"/>
                <a:cs typeface="Malgun Gothic" charset="0"/>
              </a:rPr>
              <a:t>Trägst</a:t>
            </a:r>
            <a:r>
              <a:rPr lang="en-US" sz="2400" dirty="0">
                <a:latin typeface="Calibri" charset="0"/>
                <a:cs typeface="Malgun Gothic" charset="0"/>
              </a:rPr>
              <a:t> du </a:t>
            </a:r>
            <a:r>
              <a:rPr lang="en-US" sz="2400" dirty="0" err="1">
                <a:latin typeface="Calibri" charset="0"/>
                <a:cs typeface="Malgun Gothic" charset="0"/>
              </a:rPr>
              <a:t>auch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alibri" charset="0"/>
                <a:cs typeface="Malgun Gothic" charset="0"/>
              </a:rPr>
              <a:t>dazu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bei</a:t>
            </a:r>
            <a:r>
              <a:rPr lang="en-US" sz="2400" dirty="0">
                <a:latin typeface="Calibri" charset="0"/>
                <a:cs typeface="Malgun Gothic" charset="0"/>
              </a:rPr>
              <a:t>?</a:t>
            </a:r>
          </a:p>
          <a:p>
            <a:pPr marL="0" indent="0"/>
            <a:endParaRPr lang="en-US" sz="2400" dirty="0">
              <a:latin typeface="Calibri" charset="0"/>
              <a:cs typeface="Malgun Gothic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dirty="0" err="1">
                <a:latin typeface="Calibri" charset="0"/>
                <a:cs typeface="Malgun Gothic" charset="0"/>
              </a:rPr>
              <a:t>halten</a:t>
            </a:r>
            <a:r>
              <a:rPr lang="en-US" sz="2400" dirty="0">
                <a:latin typeface="Calibri" charset="0"/>
                <a:cs typeface="Malgun Gothic" charset="0"/>
              </a:rPr>
              <a:t> von + DAT</a:t>
            </a:r>
          </a:p>
          <a:p>
            <a:pPr marL="0" indent="0"/>
            <a:r>
              <a:rPr lang="en-US" sz="2400" dirty="0">
                <a:latin typeface="Calibri" charset="0"/>
                <a:cs typeface="Malgun Gothic" charset="0"/>
              </a:rPr>
              <a:t>Was </a:t>
            </a:r>
            <a:r>
              <a:rPr lang="en-US" sz="2400" dirty="0" err="1">
                <a:latin typeface="Calibri" charset="0"/>
                <a:cs typeface="Malgun Gothic" charset="0"/>
              </a:rPr>
              <a:t>hälst</a:t>
            </a:r>
            <a:r>
              <a:rPr lang="en-US" sz="2400" dirty="0">
                <a:latin typeface="Calibri" charset="0"/>
                <a:cs typeface="Malgun Gothic" charset="0"/>
              </a:rPr>
              <a:t> du </a:t>
            </a:r>
            <a:r>
              <a:rPr lang="en-US" sz="2400" dirty="0">
                <a:solidFill>
                  <a:srgbClr val="0000FF"/>
                </a:solidFill>
                <a:latin typeface="Calibri" charset="0"/>
                <a:cs typeface="Malgun Gothic" charset="0"/>
              </a:rPr>
              <a:t>von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Musik</a:t>
            </a:r>
            <a:r>
              <a:rPr lang="en-US" sz="2400" dirty="0">
                <a:latin typeface="Calibri" charset="0"/>
                <a:cs typeface="Malgun Gothic" charset="0"/>
              </a:rPr>
              <a:t> und </a:t>
            </a:r>
            <a:r>
              <a:rPr lang="en-US" sz="2400" dirty="0" err="1">
                <a:latin typeface="Calibri" charset="0"/>
                <a:cs typeface="Malgun Gothic" charset="0"/>
              </a:rPr>
              <a:t>Kultur</a:t>
            </a:r>
            <a:r>
              <a:rPr lang="en-US" sz="2400" dirty="0">
                <a:latin typeface="Calibri" charset="0"/>
                <a:cs typeface="Malgun Gothic" charset="0"/>
              </a:rPr>
              <a:t>?</a:t>
            </a:r>
          </a:p>
          <a:p>
            <a:pPr marL="0" indent="0"/>
            <a:r>
              <a:rPr lang="en-US" sz="2400" dirty="0" err="1">
                <a:latin typeface="Calibri" charset="0"/>
                <a:cs typeface="Malgun Gothic" charset="0"/>
              </a:rPr>
              <a:t>Ich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halte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latin typeface="Calibri" charset="0"/>
                <a:cs typeface="Malgun Gothic" charset="0"/>
              </a:rPr>
              <a:t>viel</a:t>
            </a:r>
            <a:r>
              <a:rPr lang="en-US" sz="2400" dirty="0">
                <a:latin typeface="Calibri" charset="0"/>
                <a:cs typeface="Malgun Gothic" charset="0"/>
              </a:rPr>
              <a:t>/</a:t>
            </a:r>
            <a:r>
              <a:rPr lang="en-US" sz="2400" dirty="0" err="1">
                <a:latin typeface="Calibri" charset="0"/>
                <a:cs typeface="Malgun Gothic" charset="0"/>
              </a:rPr>
              <a:t>nichts</a:t>
            </a:r>
            <a:r>
              <a:rPr lang="en-US" sz="2400" dirty="0">
                <a:latin typeface="Calibri" charset="0"/>
                <a:cs typeface="Malgun Gothic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alibri" charset="0"/>
                <a:cs typeface="Malgun Gothic" charset="0"/>
              </a:rPr>
              <a:t>davon</a:t>
            </a:r>
            <a:r>
              <a:rPr lang="en-US" sz="2400" dirty="0">
                <a:latin typeface="Calibri" charset="0"/>
                <a:cs typeface="Malgun Gothic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620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293096"/>
            <a:ext cx="8964488" cy="2160240"/>
          </a:xfrm>
        </p:spPr>
        <p:txBody>
          <a:bodyPr>
            <a:normAutofit fontScale="90000"/>
          </a:bodyPr>
          <a:lstStyle/>
          <a:p>
            <a:r>
              <a:rPr lang="en-US" sz="2200" b="0" dirty="0" smtClean="0"/>
              <a:t>1. </a:t>
            </a:r>
            <a:r>
              <a:rPr lang="en-US" sz="2200" b="0" dirty="0" err="1" smtClean="0"/>
              <a:t>Übersetzungsheft</a:t>
            </a:r>
            <a:r>
              <a:rPr lang="en-US" sz="2200" b="0" dirty="0" smtClean="0"/>
              <a:t>: </a:t>
            </a:r>
            <a:r>
              <a:rPr lang="en-US" sz="2200" b="0" dirty="0" err="1" smtClean="0"/>
              <a:t>bis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einschließlich</a:t>
            </a:r>
            <a:r>
              <a:rPr lang="en-US" sz="2200" b="0" dirty="0" smtClean="0"/>
              <a:t> S.10 </a:t>
            </a:r>
            <a:br>
              <a:rPr lang="en-US" sz="2200" b="0" dirty="0" smtClean="0"/>
            </a:br>
            <a:r>
              <a:rPr lang="en-US" sz="2200" b="0" dirty="0" smtClean="0"/>
              <a:t>2. </a:t>
            </a:r>
            <a:r>
              <a:rPr lang="en-US" sz="2200" b="0" dirty="0" err="1" smtClean="0"/>
              <a:t>Bringt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eure</a:t>
            </a:r>
            <a:r>
              <a:rPr lang="en-US" sz="2200" b="0" dirty="0" smtClean="0"/>
              <a:t> </a:t>
            </a:r>
            <a:r>
              <a:rPr lang="en-US" sz="2200" b="0" dirty="0" smtClean="0"/>
              <a:t>MM ‘</a:t>
            </a:r>
            <a:r>
              <a:rPr lang="en-US" sz="2200" b="0" dirty="0" err="1" smtClean="0"/>
              <a:t>Familie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im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Wandel</a:t>
            </a:r>
            <a:r>
              <a:rPr lang="en-US" sz="2200" b="0" dirty="0" smtClean="0"/>
              <a:t>’ </a:t>
            </a:r>
            <a:r>
              <a:rPr lang="en-US" sz="2200" b="0" dirty="0" err="1" smtClean="0"/>
              <a:t>mit</a:t>
            </a:r>
            <a:r>
              <a:rPr lang="en-US" sz="2200" b="0" dirty="0" smtClean="0"/>
              <a:t/>
            </a:r>
            <a:br>
              <a:rPr lang="en-US" sz="2200" b="0" dirty="0" smtClean="0"/>
            </a:br>
            <a:r>
              <a:rPr lang="en-US" sz="2200" b="0" dirty="0" smtClean="0"/>
              <a:t>3. </a:t>
            </a:r>
            <a:r>
              <a:rPr lang="en-US" sz="2200" b="0" dirty="0" err="1" smtClean="0"/>
              <a:t>Schreibt</a:t>
            </a:r>
            <a:r>
              <a:rPr lang="en-US" sz="2200" b="0" dirty="0" smtClean="0"/>
              <a:t> 5-8 </a:t>
            </a:r>
            <a:r>
              <a:rPr lang="en-US" sz="2200" b="0" dirty="0" err="1" smtClean="0"/>
              <a:t>Aussagen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dazu</a:t>
            </a:r>
            <a:r>
              <a:rPr lang="en-US" sz="2200" b="0" dirty="0" smtClean="0"/>
              <a:t>. </a:t>
            </a:r>
            <a:r>
              <a:rPr lang="en-US" sz="2200" b="0" dirty="0" err="1" smtClean="0"/>
              <a:t>Benutzt</a:t>
            </a:r>
            <a:r>
              <a:rPr lang="en-US" sz="2200" b="0" dirty="0" smtClean="0"/>
              <a:t> die</a:t>
            </a:r>
            <a:br>
              <a:rPr lang="en-US" sz="2200" b="0" dirty="0" smtClean="0"/>
            </a:br>
            <a:r>
              <a:rPr lang="en-US" sz="2200" b="0" dirty="0"/>
              <a:t> </a:t>
            </a:r>
            <a:r>
              <a:rPr lang="en-US" sz="2200" b="0" dirty="0" smtClean="0"/>
              <a:t>   </a:t>
            </a:r>
            <a:r>
              <a:rPr lang="en-US" sz="2200" b="0" dirty="0" err="1" smtClean="0"/>
              <a:t>laminierten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karten</a:t>
            </a:r>
            <a:r>
              <a:rPr lang="en-US" sz="2200" b="0" dirty="0" smtClean="0"/>
              <a:t>.</a:t>
            </a:r>
            <a:br>
              <a:rPr lang="en-US" sz="2200" b="0" dirty="0" smtClean="0"/>
            </a:br>
            <a:r>
              <a:rPr lang="en-US" sz="2200" b="0" dirty="0" smtClean="0"/>
              <a:t>4. </a:t>
            </a:r>
            <a:r>
              <a:rPr lang="en-US" sz="2200" b="0" dirty="0" err="1" smtClean="0"/>
              <a:t>Wiederholt</a:t>
            </a:r>
            <a:r>
              <a:rPr lang="en-US" sz="2200" b="0" dirty="0" smtClean="0"/>
              <a:t> den </a:t>
            </a:r>
            <a:r>
              <a:rPr lang="en-US" sz="2200" b="0" dirty="0" err="1" smtClean="0"/>
              <a:t>Wortschatz</a:t>
            </a:r>
            <a:r>
              <a:rPr lang="en-US" sz="2200" b="0" dirty="0" smtClean="0"/>
              <a:t> </a:t>
            </a:r>
            <a:r>
              <a:rPr lang="en-US" sz="2200" b="0" dirty="0" err="1" smtClean="0"/>
              <a:t>zu</a:t>
            </a:r>
            <a:r>
              <a:rPr lang="en-US" sz="2200" b="0" smtClean="0"/>
              <a:t>   ‘ K&amp;A’  und </a:t>
            </a:r>
            <a:r>
              <a:rPr lang="en-US" sz="2200" b="0" dirty="0" smtClean="0"/>
              <a:t>Berliner </a:t>
            </a:r>
            <a:r>
              <a:rPr lang="en-US" sz="2200" b="0" dirty="0" err="1" smtClean="0"/>
              <a:t>Kulturleben</a:t>
            </a:r>
            <a:r>
              <a:rPr lang="en-US" sz="2200" b="0" dirty="0" smtClean="0"/>
              <a:t/>
            </a:r>
            <a:br>
              <a:rPr lang="en-US" sz="2200" b="0" dirty="0" smtClean="0"/>
            </a:br>
            <a:r>
              <a:rPr lang="en-US" sz="2800" b="0" dirty="0"/>
              <a:t/>
            </a:r>
            <a:br>
              <a:rPr lang="en-US" sz="2800" b="0" dirty="0"/>
            </a:br>
            <a:endParaRPr lang="en-US" sz="2800" b="0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7504" y="2924944"/>
            <a:ext cx="8712968" cy="1500187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Hausaufgaben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für</a:t>
            </a:r>
            <a:r>
              <a:rPr lang="en-US" sz="4800" b="1" dirty="0" smtClean="0">
                <a:solidFill>
                  <a:srgbClr val="FF0000"/>
                </a:solidFill>
              </a:rPr>
              <a:t> Di </a:t>
            </a:r>
            <a:r>
              <a:rPr lang="en-US" sz="4800" b="1" dirty="0" smtClean="0">
                <a:solidFill>
                  <a:srgbClr val="FF0000"/>
                </a:solidFill>
              </a:rPr>
              <a:t>23</a:t>
            </a:r>
            <a:r>
              <a:rPr lang="en-US" sz="4800" b="1" dirty="0" smtClean="0">
                <a:solidFill>
                  <a:srgbClr val="FF0000"/>
                </a:solidFill>
              </a:rPr>
              <a:t>.3</a:t>
            </a:r>
            <a:r>
              <a:rPr lang="en-US" sz="4800" b="1" dirty="0" smtClean="0">
                <a:solidFill>
                  <a:srgbClr val="FF0000"/>
                </a:solidFill>
              </a:rPr>
              <a:t>.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AQA workbook 1&amp;2 S.70/71 </a:t>
            </a:r>
            <a:r>
              <a:rPr lang="en-US" dirty="0" err="1" smtClean="0">
                <a:solidFill>
                  <a:srgbClr val="3366FF"/>
                </a:solidFill>
              </a:rPr>
              <a:t>Lübeck</a:t>
            </a: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de-DE" dirty="0" smtClean="0"/>
              <a:t>1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2 A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3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4 B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5 A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6 B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7 C</a:t>
            </a:r>
            <a:endParaRPr lang="en-GB" dirty="0"/>
          </a:p>
          <a:p>
            <a:pPr marL="0" lvl="0" indent="0">
              <a:buNone/>
            </a:pPr>
            <a:r>
              <a:rPr lang="de-DE" dirty="0" smtClean="0"/>
              <a:t>8 A</a:t>
            </a:r>
            <a:endParaRPr lang="en-GB" dirty="0"/>
          </a:p>
          <a:p>
            <a:pPr marL="0" indent="0">
              <a:buNone/>
            </a:pPr>
            <a:r>
              <a:rPr lang="de-DE" dirty="0"/>
              <a:t/>
            </a:r>
            <a:br>
              <a:rPr lang="de-DE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neuen</a:t>
            </a:r>
            <a:r>
              <a:rPr lang="en-US" dirty="0" smtClean="0"/>
              <a:t> </a:t>
            </a:r>
            <a:r>
              <a:rPr lang="en-US" dirty="0" err="1" smtClean="0"/>
              <a:t>Wörter</a:t>
            </a:r>
            <a:r>
              <a:rPr lang="en-US" dirty="0" smtClean="0"/>
              <a:t> </a:t>
            </a:r>
            <a:r>
              <a:rPr lang="en-US" dirty="0" err="1" smtClean="0"/>
              <a:t>habt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</a:t>
            </a:r>
            <a:r>
              <a:rPr lang="en-US" dirty="0" err="1" smtClean="0"/>
              <a:t>notiert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Zeitplan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1800" dirty="0" err="1" smtClean="0"/>
              <a:t>Einzelstunde</a:t>
            </a:r>
            <a:r>
              <a:rPr lang="en-US" sz="1800" dirty="0" smtClean="0"/>
              <a:t> (ES)   </a:t>
            </a:r>
            <a:r>
              <a:rPr lang="en-US" sz="1800" dirty="0" err="1" smtClean="0"/>
              <a:t>Doppelstunde</a:t>
            </a:r>
            <a:r>
              <a:rPr lang="en-US" sz="1800" dirty="0" smtClean="0"/>
              <a:t> (DS)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AS </a:t>
            </a:r>
            <a:r>
              <a:rPr lang="en-US" dirty="0" err="1" smtClean="0">
                <a:solidFill>
                  <a:srgbClr val="FF0000"/>
                </a:solidFill>
              </a:rPr>
              <a:t>Themen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2174874"/>
            <a:ext cx="4464496" cy="4494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16.3. (DS) </a:t>
            </a:r>
            <a:r>
              <a:rPr lang="en-US" sz="2200" b="1" dirty="0" err="1" smtClean="0"/>
              <a:t>Kunst</a:t>
            </a:r>
            <a:r>
              <a:rPr lang="en-US" sz="2200" b="1" dirty="0" smtClean="0"/>
              <a:t> &amp; </a:t>
            </a:r>
            <a:r>
              <a:rPr lang="en-US" sz="2200" b="1" dirty="0" err="1" smtClean="0"/>
              <a:t>Architektur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17.3. </a:t>
            </a:r>
            <a:r>
              <a:rPr lang="en-US" sz="2200" dirty="0">
                <a:solidFill>
                  <a:srgbClr val="FF0000"/>
                </a:solidFill>
              </a:rPr>
              <a:t>(DS) Berliner </a:t>
            </a:r>
            <a:r>
              <a:rPr lang="en-US" sz="2200" dirty="0" err="1">
                <a:solidFill>
                  <a:srgbClr val="FF0000"/>
                </a:solidFill>
              </a:rPr>
              <a:t>Kulturleben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200" dirty="0" smtClean="0"/>
              <a:t>23.3</a:t>
            </a:r>
            <a:r>
              <a:rPr lang="en-US" sz="2200" dirty="0"/>
              <a:t>. </a:t>
            </a:r>
            <a:r>
              <a:rPr lang="en-US" sz="2200" dirty="0" smtClean="0"/>
              <a:t>(DS)  </a:t>
            </a:r>
            <a:r>
              <a:rPr lang="en-US" sz="2200" dirty="0" err="1"/>
              <a:t>Familie</a:t>
            </a:r>
            <a:r>
              <a:rPr lang="en-US" sz="2200" dirty="0"/>
              <a:t> </a:t>
            </a:r>
            <a:r>
              <a:rPr lang="en-US" sz="2200" dirty="0" err="1"/>
              <a:t>im</a:t>
            </a:r>
            <a:r>
              <a:rPr lang="en-US" sz="2200" dirty="0"/>
              <a:t> </a:t>
            </a:r>
            <a:r>
              <a:rPr lang="en-US" sz="2200" dirty="0" err="1"/>
              <a:t>Wandel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24.3. (ES)  </a:t>
            </a:r>
            <a:r>
              <a:rPr lang="en-US" sz="2200" dirty="0" err="1" smtClean="0"/>
              <a:t>Digitale</a:t>
            </a:r>
            <a:r>
              <a:rPr lang="en-US" sz="2200" dirty="0" smtClean="0"/>
              <a:t> Welt, </a:t>
            </a:r>
            <a:r>
              <a:rPr lang="en-US" sz="2200" dirty="0" err="1" smtClean="0"/>
              <a:t>Jugendkultur</a:t>
            </a: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(ES)  </a:t>
            </a:r>
            <a:r>
              <a:rPr lang="en-US" sz="2200" dirty="0" err="1"/>
              <a:t>Feste</a:t>
            </a:r>
            <a:r>
              <a:rPr lang="en-US" sz="2200" dirty="0"/>
              <a:t> &amp; </a:t>
            </a:r>
            <a:r>
              <a:rPr lang="en-US" sz="2200" dirty="0" err="1" smtClean="0"/>
              <a:t>Traditionen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>
                <a:solidFill>
                  <a:srgbClr val="0000FF"/>
                </a:solidFill>
              </a:rPr>
              <a:t>+ Grammatik</a:t>
            </a:r>
          </a:p>
          <a:p>
            <a:pPr marL="0" indent="0">
              <a:buNone/>
            </a:pPr>
            <a:endParaRPr lang="en-US" sz="22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800" dirty="0" err="1"/>
              <a:t>Donnerstage</a:t>
            </a:r>
            <a:r>
              <a:rPr lang="en-US" sz="1800" dirty="0"/>
              <a:t>: </a:t>
            </a:r>
            <a:r>
              <a:rPr lang="en-US" sz="1800" dirty="0" smtClean="0"/>
              <a:t>18.3</a:t>
            </a:r>
            <a:r>
              <a:rPr lang="en-US" sz="1800" dirty="0"/>
              <a:t>.,</a:t>
            </a:r>
            <a:r>
              <a:rPr lang="en-US" sz="1800" dirty="0" smtClean="0"/>
              <a:t>25.3.</a:t>
            </a:r>
            <a:r>
              <a:rPr lang="en-US" sz="1800" dirty="0"/>
              <a:t>, </a:t>
            </a:r>
            <a:r>
              <a:rPr lang="en-US" sz="1800" dirty="0" smtClean="0"/>
              <a:t>1.4.,22.4.&amp; 6.5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                          GBL, </a:t>
            </a:r>
            <a:r>
              <a:rPr lang="en-US" sz="1800" dirty="0" err="1"/>
              <a:t>Vorleser</a:t>
            </a:r>
            <a:r>
              <a:rPr lang="en-US" sz="1800" dirty="0"/>
              <a:t> &amp; IRP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 level </a:t>
            </a:r>
            <a:r>
              <a:rPr lang="en-US" dirty="0" err="1" smtClean="0">
                <a:solidFill>
                  <a:srgbClr val="FF0000"/>
                </a:solidFill>
              </a:rPr>
              <a:t>Themen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4499992" cy="4608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30.3. (DS) </a:t>
            </a:r>
            <a:r>
              <a:rPr lang="en-US" sz="2000" dirty="0" err="1" smtClean="0"/>
              <a:t>Einwanderung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31.3. (</a:t>
            </a:r>
            <a:r>
              <a:rPr lang="en-US" sz="2000" dirty="0"/>
              <a:t>DS) </a:t>
            </a:r>
            <a:r>
              <a:rPr lang="en-US" sz="2000" dirty="0" smtClean="0"/>
              <a:t>Integration</a:t>
            </a:r>
          </a:p>
          <a:p>
            <a:pPr marL="0" indent="0">
              <a:buNone/>
            </a:pPr>
            <a:r>
              <a:rPr lang="en-US" sz="2000" dirty="0" smtClean="0"/>
              <a:t>20.4. (</a:t>
            </a:r>
            <a:r>
              <a:rPr lang="en-US" sz="2000" dirty="0"/>
              <a:t>D</a:t>
            </a:r>
            <a:r>
              <a:rPr lang="en-US" sz="2000" dirty="0" smtClean="0"/>
              <a:t>S</a:t>
            </a:r>
            <a:r>
              <a:rPr lang="en-US" sz="2000" dirty="0"/>
              <a:t>) </a:t>
            </a:r>
            <a:r>
              <a:rPr lang="en-US" sz="2000" dirty="0" err="1" smtClean="0"/>
              <a:t>Rassismus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21.4. </a:t>
            </a:r>
            <a:r>
              <a:rPr lang="en-US" sz="2000" dirty="0"/>
              <a:t>(DS) </a:t>
            </a:r>
            <a:r>
              <a:rPr lang="en-US" sz="2000" dirty="0" err="1"/>
              <a:t>Wiedervereinigung</a:t>
            </a:r>
            <a:r>
              <a:rPr lang="en-US" sz="2000" dirty="0"/>
              <a:t> &amp; </a:t>
            </a:r>
            <a:r>
              <a:rPr lang="en-US" sz="2000" dirty="0" err="1" smtClean="0"/>
              <a:t>Folgen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27.4. </a:t>
            </a:r>
            <a:r>
              <a:rPr lang="mr-IN" sz="2000" dirty="0" smtClean="0"/>
              <a:t>–</a:t>
            </a:r>
            <a:r>
              <a:rPr lang="en-US" sz="2000" dirty="0" smtClean="0"/>
              <a:t> 29.4.  </a:t>
            </a:r>
            <a:r>
              <a:rPr lang="en-US" sz="2000" b="1" dirty="0" smtClean="0">
                <a:solidFill>
                  <a:srgbClr val="0000FF"/>
                </a:solidFill>
              </a:rPr>
              <a:t>Benchmark 8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4</a:t>
            </a:r>
            <a:r>
              <a:rPr lang="en-US" sz="2000" dirty="0" smtClean="0"/>
              <a:t>.5</a:t>
            </a:r>
            <a:r>
              <a:rPr lang="en-US" sz="2000" dirty="0"/>
              <a:t>. </a:t>
            </a:r>
            <a:r>
              <a:rPr lang="en-US" sz="2000" dirty="0" smtClean="0"/>
              <a:t>  (</a:t>
            </a:r>
            <a:r>
              <a:rPr lang="en-US" sz="2000" dirty="0"/>
              <a:t>DS) D &amp; die EU</a:t>
            </a:r>
          </a:p>
          <a:p>
            <a:pPr marL="0" indent="0">
              <a:buNone/>
            </a:pPr>
            <a:r>
              <a:rPr lang="en-US" sz="2000" dirty="0" smtClean="0"/>
              <a:t>5.5.</a:t>
            </a:r>
            <a:r>
              <a:rPr lang="en-US" sz="2000" dirty="0"/>
              <a:t> </a:t>
            </a:r>
            <a:r>
              <a:rPr lang="en-US" sz="2000" dirty="0" smtClean="0"/>
              <a:t>  (</a:t>
            </a:r>
            <a:r>
              <a:rPr lang="en-US" sz="2000" dirty="0"/>
              <a:t>ES) </a:t>
            </a:r>
            <a:r>
              <a:rPr lang="en-US" sz="2000" dirty="0" err="1"/>
              <a:t>Politik</a:t>
            </a:r>
            <a:r>
              <a:rPr lang="en-US" sz="2000" dirty="0"/>
              <a:t> &amp; </a:t>
            </a:r>
            <a:r>
              <a:rPr lang="en-US" sz="2000" dirty="0" err="1" smtClean="0"/>
              <a:t>Jugend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(ES) </a:t>
            </a:r>
            <a:r>
              <a:rPr lang="en-US" sz="2000" dirty="0" err="1" smtClean="0"/>
              <a:t>Verschiedenes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11.5. (DS)</a:t>
            </a:r>
          </a:p>
          <a:p>
            <a:pPr marL="0" indent="0">
              <a:buNone/>
            </a:pPr>
            <a:r>
              <a:rPr lang="en-US" sz="2000" dirty="0" smtClean="0"/>
              <a:t>12.5. (DS)      Reserve</a:t>
            </a:r>
          </a:p>
          <a:p>
            <a:pPr marL="0" indent="0">
              <a:buNone/>
            </a:pPr>
            <a:endParaRPr lang="en-US" sz="1500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5796136" y="5949280"/>
            <a:ext cx="144016" cy="57606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Calibri" charset="0"/>
                <a:cs typeface="Malgun Gothic" charset="0"/>
              </a:rPr>
              <a:t> </a:t>
            </a:r>
            <a:r>
              <a:rPr lang="en-GB" dirty="0" err="1" smtClean="0">
                <a:latin typeface="Calibri" charset="0"/>
                <a:cs typeface="Malgun Gothic" charset="0"/>
              </a:rPr>
              <a:t>Übersetzt</a:t>
            </a:r>
            <a:r>
              <a:rPr lang="en-GB" dirty="0" smtClean="0">
                <a:latin typeface="Calibri" charset="0"/>
                <a:cs typeface="Malgun Gothic" charset="0"/>
              </a:rPr>
              <a:t> </a:t>
            </a:r>
            <a:r>
              <a:rPr lang="en-GB" dirty="0">
                <a:latin typeface="Calibri" charset="0"/>
                <a:cs typeface="Malgun Gothic" charset="0"/>
              </a:rPr>
              <a:t>ins Deutsche!</a:t>
            </a:r>
            <a:br>
              <a:rPr lang="en-GB" dirty="0">
                <a:latin typeface="Calibri" charset="0"/>
                <a:cs typeface="Malgun Gothic" charset="0"/>
              </a:rPr>
            </a:br>
            <a:r>
              <a:rPr lang="en-GB" dirty="0" err="1">
                <a:latin typeface="Calibri" charset="0"/>
                <a:cs typeface="Malgun Gothic" charset="0"/>
              </a:rPr>
              <a:t>Arbeitet</a:t>
            </a:r>
            <a:r>
              <a:rPr lang="en-GB" dirty="0">
                <a:latin typeface="Calibri" charset="0"/>
                <a:cs typeface="Malgun Gothic" charset="0"/>
              </a:rPr>
              <a:t> </a:t>
            </a:r>
            <a:r>
              <a:rPr lang="en-GB" dirty="0" err="1">
                <a:latin typeface="Calibri" charset="0"/>
                <a:cs typeface="Malgun Gothic" charset="0"/>
              </a:rPr>
              <a:t>zu</a:t>
            </a:r>
            <a:r>
              <a:rPr lang="en-GB" dirty="0">
                <a:latin typeface="Calibri" charset="0"/>
                <a:cs typeface="Malgun Gothic" charset="0"/>
              </a:rPr>
              <a:t> </a:t>
            </a:r>
            <a:r>
              <a:rPr lang="en-GB" dirty="0" err="1">
                <a:latin typeface="Calibri" charset="0"/>
                <a:cs typeface="Malgun Gothic" charset="0"/>
              </a:rPr>
              <a:t>zweit</a:t>
            </a:r>
            <a:r>
              <a:rPr lang="en-GB" dirty="0">
                <a:latin typeface="Calibri" charset="0"/>
                <a:cs typeface="Malgun Gothic" charset="0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Many cities in Germany were destroyed and had to be re-built.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The historic old parts of the towns were badly damaged.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Some architects wanted to re-start from scratch.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Many citizens preferred the cities as they were before the war.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Old fronts of houses were restored.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GB" sz="2400" dirty="0" smtClean="0"/>
              <a:t>One wanted to maintain the old character of the view of the cities.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1000" dirty="0" smtClean="0"/>
              <a:t>Mini whiteboards, speed activity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275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>
                <a:solidFill>
                  <a:srgbClr val="0000FF"/>
                </a:solidFill>
                <a:latin typeface="Calibri" charset="0"/>
                <a:ea typeface="MS PGothic" charset="0"/>
                <a:cs typeface="Malgun Gothic" charset="0"/>
              </a:rPr>
              <a:t>Das Berliner Kulturleben</a:t>
            </a:r>
          </a:p>
        </p:txBody>
      </p:sp>
      <p:sp>
        <p:nvSpPr>
          <p:cNvPr id="16386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Berlin –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geprägt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durch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seine Geschichte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Theater,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Museen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in Berlin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Vielfalt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innerhalb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Bevölkerung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 Berlins</a:t>
            </a:r>
          </a:p>
          <a:p>
            <a:endParaRPr lang="en-US" dirty="0">
              <a:latin typeface="Calibri" charset="0"/>
              <a:ea typeface="MS PGothic" charset="0"/>
              <a:cs typeface="Malgun Gothic" charset="0"/>
            </a:endParaRPr>
          </a:p>
        </p:txBody>
      </p:sp>
      <p:sp>
        <p:nvSpPr>
          <p:cNvPr id="16387" name="Text Placehold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3200" b="1" dirty="0" smtClean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  <a:p>
            <a:endParaRPr lang="en-US" sz="3200" b="1" dirty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  <a:p>
            <a:endParaRPr lang="en-US" sz="3200" b="1" dirty="0" smtClean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Überblick</a:t>
            </a:r>
            <a:r>
              <a:rPr lang="en-US" sz="3200" b="1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8913"/>
            <a:ext cx="5075238" cy="28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468313" y="3573463"/>
            <a:ext cx="792003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pPr marL="342900" indent="-342900">
              <a:buFont typeface="Calibri" charset="0"/>
              <a:buAutoNum type="arabicPeriod"/>
            </a:pPr>
            <a:r>
              <a:rPr lang="en-US" sz="1800" dirty="0">
                <a:ea typeface="Malgun Gothic" charset="0"/>
              </a:rPr>
              <a:t>Friedrich der </a:t>
            </a:r>
            <a:r>
              <a:rPr lang="en-US" sz="1800" dirty="0" err="1">
                <a:ea typeface="Malgun Gothic" charset="0"/>
              </a:rPr>
              <a:t>Große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interessierte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sich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vor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allem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für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Musik</a:t>
            </a:r>
            <a:r>
              <a:rPr lang="en-US" sz="1800" dirty="0">
                <a:ea typeface="Malgun Gothic" charset="0"/>
              </a:rPr>
              <a:t>, </a:t>
            </a:r>
            <a:r>
              <a:rPr lang="en-US" sz="1800" dirty="0" err="1">
                <a:ea typeface="Malgun Gothic" charset="0"/>
              </a:rPr>
              <a:t>Kultur</a:t>
            </a:r>
            <a:r>
              <a:rPr lang="en-US" sz="1800" dirty="0">
                <a:ea typeface="Malgun Gothic" charset="0"/>
              </a:rPr>
              <a:t> und </a:t>
            </a:r>
            <a:r>
              <a:rPr lang="en-US" sz="1800" dirty="0" err="1">
                <a:ea typeface="Malgun Gothic" charset="0"/>
              </a:rPr>
              <a:t>Philosophie</a:t>
            </a:r>
            <a:r>
              <a:rPr lang="en-US" sz="1800" dirty="0">
                <a:ea typeface="Malgun Gothic" charset="0"/>
              </a:rPr>
              <a:t>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 dirty="0" err="1">
                <a:ea typeface="Malgun Gothic" charset="0"/>
              </a:rPr>
              <a:t>Einige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Gebäude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aus</a:t>
            </a:r>
            <a:r>
              <a:rPr lang="en-US" sz="1800" dirty="0">
                <a:ea typeface="Malgun Gothic" charset="0"/>
              </a:rPr>
              <a:t> der </a:t>
            </a:r>
            <a:r>
              <a:rPr lang="en-US" sz="1800" dirty="0" err="1">
                <a:ea typeface="Malgun Gothic" charset="0"/>
              </a:rPr>
              <a:t>Zeit</a:t>
            </a:r>
            <a:r>
              <a:rPr lang="en-US" sz="1800" dirty="0">
                <a:ea typeface="Malgun Gothic" charset="0"/>
              </a:rPr>
              <a:t> Friedrich des </a:t>
            </a:r>
            <a:r>
              <a:rPr lang="en-US" sz="1800" dirty="0" err="1">
                <a:ea typeface="Malgun Gothic" charset="0"/>
              </a:rPr>
              <a:t>Großen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sind</a:t>
            </a:r>
            <a:r>
              <a:rPr lang="en-US" sz="1800" dirty="0">
                <a:ea typeface="Malgun Gothic" charset="0"/>
              </a:rPr>
              <a:t> in Berlin </a:t>
            </a:r>
            <a:r>
              <a:rPr lang="en-US" sz="1800" dirty="0" err="1">
                <a:ea typeface="Malgun Gothic" charset="0"/>
              </a:rPr>
              <a:t>noch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zu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sehen</a:t>
            </a:r>
            <a:r>
              <a:rPr lang="en-US" sz="1800" dirty="0">
                <a:ea typeface="Malgun Gothic" charset="0"/>
              </a:rPr>
              <a:t>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 dirty="0">
                <a:ea typeface="Malgun Gothic" charset="0"/>
              </a:rPr>
              <a:t>Das </a:t>
            </a:r>
            <a:r>
              <a:rPr lang="en-US" sz="1800" dirty="0" err="1">
                <a:ea typeface="Malgun Gothic" charset="0"/>
              </a:rPr>
              <a:t>Brandenburger</a:t>
            </a:r>
            <a:r>
              <a:rPr lang="en-US" sz="1800" dirty="0">
                <a:ea typeface="Malgun Gothic" charset="0"/>
              </a:rPr>
              <a:t> Tor </a:t>
            </a:r>
            <a:r>
              <a:rPr lang="en-US" sz="1800" dirty="0" err="1">
                <a:ea typeface="Malgun Gothic" charset="0"/>
              </a:rPr>
              <a:t>wurde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vor</a:t>
            </a:r>
            <a:r>
              <a:rPr lang="en-US" sz="1800" dirty="0">
                <a:ea typeface="Malgun Gothic" charset="0"/>
              </a:rPr>
              <a:t> 200 </a:t>
            </a:r>
            <a:r>
              <a:rPr lang="en-US" sz="1800" dirty="0" err="1">
                <a:ea typeface="Malgun Gothic" charset="0"/>
              </a:rPr>
              <a:t>Jahren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gebaut.Von</a:t>
            </a:r>
            <a:r>
              <a:rPr lang="en-US" sz="1800" dirty="0">
                <a:ea typeface="Malgun Gothic" charset="0"/>
              </a:rPr>
              <a:t> 1900 </a:t>
            </a:r>
            <a:r>
              <a:rPr lang="en-US" sz="1800" dirty="0" err="1">
                <a:ea typeface="Malgun Gothic" charset="0"/>
              </a:rPr>
              <a:t>bis</a:t>
            </a:r>
            <a:r>
              <a:rPr lang="en-US" sz="1800" dirty="0">
                <a:ea typeface="Malgun Gothic" charset="0"/>
              </a:rPr>
              <a:t> 2000 </a:t>
            </a:r>
            <a:r>
              <a:rPr lang="en-US" sz="1800" dirty="0" err="1">
                <a:ea typeface="Malgun Gothic" charset="0"/>
              </a:rPr>
              <a:t>stieg</a:t>
            </a:r>
            <a:r>
              <a:rPr lang="en-US" sz="1800" dirty="0">
                <a:ea typeface="Malgun Gothic" charset="0"/>
              </a:rPr>
              <a:t> Berlins </a:t>
            </a:r>
            <a:r>
              <a:rPr lang="en-US" sz="1800" dirty="0" err="1">
                <a:ea typeface="Malgun Gothic" charset="0"/>
              </a:rPr>
              <a:t>Einwohnerzahl</a:t>
            </a:r>
            <a:r>
              <a:rPr lang="en-US" sz="1800" dirty="0">
                <a:ea typeface="Malgun Gothic" charset="0"/>
              </a:rPr>
              <a:t> von 1.889.000 auf 3.382.000.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 dirty="0">
                <a:ea typeface="Malgun Gothic" charset="0"/>
              </a:rPr>
              <a:t>Die </a:t>
            </a:r>
            <a:r>
              <a:rPr lang="en-US" sz="1800" dirty="0" err="1">
                <a:ea typeface="Malgun Gothic" charset="0"/>
              </a:rPr>
              <a:t>Religionsfreiheit</a:t>
            </a:r>
            <a:r>
              <a:rPr lang="en-US" sz="1800" dirty="0">
                <a:ea typeface="Malgun Gothic" charset="0"/>
              </a:rPr>
              <a:t> in </a:t>
            </a:r>
            <a:r>
              <a:rPr lang="en-US" sz="1800" dirty="0" err="1">
                <a:ea typeface="Malgun Gothic" charset="0"/>
              </a:rPr>
              <a:t>Preußen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trug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dazu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bei</a:t>
            </a:r>
            <a:r>
              <a:rPr lang="en-US" sz="1800" dirty="0">
                <a:ea typeface="Malgun Gothic" charset="0"/>
              </a:rPr>
              <a:t>, </a:t>
            </a:r>
            <a:r>
              <a:rPr lang="en-US" sz="1800" dirty="0" err="1">
                <a:ea typeface="Malgun Gothic" charset="0"/>
              </a:rPr>
              <a:t>dass</a:t>
            </a:r>
            <a:r>
              <a:rPr lang="en-US" sz="1800" dirty="0">
                <a:ea typeface="Malgun Gothic" charset="0"/>
              </a:rPr>
              <a:t> Berlin </a:t>
            </a:r>
            <a:r>
              <a:rPr lang="en-US" sz="1800" dirty="0" err="1">
                <a:ea typeface="Malgun Gothic" charset="0"/>
              </a:rPr>
              <a:t>zu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einer</a:t>
            </a:r>
            <a:r>
              <a:rPr lang="en-US" sz="1800" dirty="0">
                <a:ea typeface="Malgun Gothic" charset="0"/>
              </a:rPr>
              <a:t> Welt-</a:t>
            </a:r>
            <a:r>
              <a:rPr lang="en-US" sz="1800" dirty="0" err="1">
                <a:ea typeface="Malgun Gothic" charset="0"/>
              </a:rPr>
              <a:t>metropole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wurde</a:t>
            </a:r>
            <a:r>
              <a:rPr lang="en-US" sz="1800" dirty="0">
                <a:ea typeface="Malgun Gothic" charset="0"/>
              </a:rPr>
              <a:t>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 dirty="0">
                <a:ea typeface="Malgun Gothic" charset="0"/>
              </a:rPr>
              <a:t>Friedrich war </a:t>
            </a:r>
            <a:r>
              <a:rPr lang="en-US" sz="1800" dirty="0" err="1">
                <a:ea typeface="Malgun Gothic" charset="0"/>
              </a:rPr>
              <a:t>für</a:t>
            </a:r>
            <a:r>
              <a:rPr lang="en-US" sz="1800" dirty="0">
                <a:ea typeface="Malgun Gothic" charset="0"/>
              </a:rPr>
              <a:t> seine </a:t>
            </a:r>
            <a:r>
              <a:rPr lang="en-US" sz="1800" dirty="0" err="1">
                <a:ea typeface="Malgun Gothic" charset="0"/>
              </a:rPr>
              <a:t>Tafelrunden</a:t>
            </a:r>
            <a:r>
              <a:rPr lang="en-US" sz="1800" dirty="0">
                <a:ea typeface="Malgun Gothic" charset="0"/>
              </a:rPr>
              <a:t> </a:t>
            </a:r>
            <a:r>
              <a:rPr lang="en-US" sz="1800" dirty="0" err="1">
                <a:ea typeface="Malgun Gothic" charset="0"/>
              </a:rPr>
              <a:t>berühmt</a:t>
            </a:r>
            <a:r>
              <a:rPr lang="en-US" sz="1800" dirty="0">
                <a:ea typeface="Malgun Gothic" charset="0"/>
              </a:rPr>
              <a:t>.                                           </a:t>
            </a:r>
            <a:endParaRPr lang="en-US" sz="1800" dirty="0" smtClean="0">
              <a:ea typeface="Malgun Gothic" charset="0"/>
            </a:endParaRPr>
          </a:p>
          <a:p>
            <a:r>
              <a:rPr lang="en-US" sz="1800" dirty="0" smtClean="0">
                <a:ea typeface="Malgun Gothic" charset="0"/>
              </a:rPr>
              <a:t> </a:t>
            </a:r>
            <a:r>
              <a:rPr lang="en-US" sz="800" dirty="0">
                <a:ea typeface="Malgun Gothic" charset="0"/>
              </a:rPr>
              <a:t>S. 93 </a:t>
            </a:r>
            <a:r>
              <a:rPr lang="en-US" sz="800" dirty="0" err="1">
                <a:ea typeface="Malgun Gothic" charset="0"/>
              </a:rPr>
              <a:t>Üb</a:t>
            </a:r>
            <a:r>
              <a:rPr lang="en-US" sz="800" dirty="0">
                <a:ea typeface="Malgun Gothic" charset="0"/>
              </a:rPr>
              <a:t>. 3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7019925" y="1125538"/>
            <a:ext cx="19446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ea typeface="Malgun Gothic" charset="0"/>
              </a:rPr>
              <a:t>KG: </a:t>
            </a:r>
            <a:r>
              <a:rPr lang="en-US" sz="2800" b="1" dirty="0" err="1">
                <a:solidFill>
                  <a:srgbClr val="FF0000"/>
                </a:solidFill>
                <a:ea typeface="Malgun Gothic" charset="0"/>
              </a:rPr>
              <a:t>Übersetzt</a:t>
            </a:r>
            <a:r>
              <a:rPr lang="en-US" sz="2800" b="1" dirty="0">
                <a:solidFill>
                  <a:srgbClr val="FF0000"/>
                </a:solidFill>
                <a:ea typeface="Malgun Gothic" charset="0"/>
              </a:rPr>
              <a:t>!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0113" y="6308725"/>
            <a:ext cx="41767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r>
              <a:rPr lang="en-US" sz="1800">
                <a:solidFill>
                  <a:srgbClr val="FF0000"/>
                </a:solidFill>
                <a:ea typeface="Malgun Gothic" charset="0"/>
              </a:rPr>
              <a:t>Wo sind hier die Präpositionen?</a:t>
            </a:r>
          </a:p>
        </p:txBody>
      </p:sp>
    </p:spTree>
    <p:extLst>
      <p:ext uri="{BB962C8B-B14F-4D97-AF65-F5344CB8AC3E}">
        <p14:creationId xmlns:p14="http://schemas.microsoft.com/office/powerpoint/2010/main" val="35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8913"/>
            <a:ext cx="5075238" cy="285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468313" y="3573463"/>
            <a:ext cx="79200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pPr marL="342900" indent="-342900">
              <a:buFont typeface="Calibri" charset="0"/>
              <a:buAutoNum type="arabicPeriod"/>
            </a:pPr>
            <a:r>
              <a:rPr lang="en-US" sz="1800">
                <a:ea typeface="Malgun Gothic" charset="0"/>
              </a:rPr>
              <a:t>Friedrich der Große interessierte sich vor allem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für</a:t>
            </a:r>
            <a:r>
              <a:rPr lang="en-US" sz="1800">
                <a:ea typeface="Malgun Gothic" charset="0"/>
              </a:rPr>
              <a:t> Musik, Kultur und Philosophie.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>
                <a:ea typeface="Malgun Gothic" charset="0"/>
              </a:rPr>
              <a:t>Einige Gebäude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aus</a:t>
            </a:r>
            <a:r>
              <a:rPr lang="en-US" sz="1800">
                <a:ea typeface="Malgun Gothic" charset="0"/>
              </a:rPr>
              <a:t> der Zeit Friedrich des Großen sind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in</a:t>
            </a:r>
            <a:r>
              <a:rPr lang="en-US" sz="1800">
                <a:ea typeface="Malgun Gothic" charset="0"/>
              </a:rPr>
              <a:t> Berlin noch zu sehen.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>
                <a:ea typeface="Malgun Gothic" charset="0"/>
              </a:rPr>
              <a:t>Das Brandenburger Tor wurde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vor</a:t>
            </a:r>
            <a:r>
              <a:rPr lang="en-US" sz="1800">
                <a:ea typeface="Malgun Gothic" charset="0"/>
              </a:rPr>
              <a:t> 200 Jahren gebaut.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Von</a:t>
            </a:r>
            <a:r>
              <a:rPr lang="en-US" sz="1800">
                <a:ea typeface="Malgun Gothic" charset="0"/>
              </a:rPr>
              <a:t> 1900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bis</a:t>
            </a:r>
            <a:r>
              <a:rPr lang="en-US" sz="1800">
                <a:ea typeface="Malgun Gothic" charset="0"/>
              </a:rPr>
              <a:t> 2000 stieg Berlins Einwohnerzahl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von</a:t>
            </a:r>
            <a:r>
              <a:rPr lang="en-US" sz="1800">
                <a:ea typeface="Malgun Gothic" charset="0"/>
              </a:rPr>
              <a:t> 1.889.000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auf</a:t>
            </a:r>
            <a:r>
              <a:rPr lang="en-US" sz="1800">
                <a:ea typeface="Malgun Gothic" charset="0"/>
              </a:rPr>
              <a:t> 3.382.000.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>
                <a:ea typeface="Malgun Gothic" charset="0"/>
              </a:rPr>
              <a:t>Die Religionsfreiheit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in</a:t>
            </a:r>
            <a:r>
              <a:rPr lang="en-US" sz="1800">
                <a:ea typeface="Malgun Gothic" charset="0"/>
              </a:rPr>
              <a:t> Preußen trug dazu bei, dass Berlin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zu</a:t>
            </a:r>
            <a:r>
              <a:rPr lang="en-US" sz="1800">
                <a:ea typeface="Malgun Gothic" charset="0"/>
              </a:rPr>
              <a:t> einer Welt-metropole wurde.</a:t>
            </a:r>
          </a:p>
          <a:p>
            <a:pPr marL="342900" indent="-342900">
              <a:buFont typeface="Calibri" charset="0"/>
              <a:buAutoNum type="arabicPeriod"/>
            </a:pPr>
            <a:r>
              <a:rPr lang="en-US" sz="1800">
                <a:ea typeface="Malgun Gothic" charset="0"/>
              </a:rPr>
              <a:t>Friedrich war </a:t>
            </a:r>
            <a:r>
              <a:rPr lang="en-US" sz="1800">
                <a:solidFill>
                  <a:srgbClr val="0000FF"/>
                </a:solidFill>
                <a:ea typeface="Malgun Gothic" charset="0"/>
              </a:rPr>
              <a:t>für</a:t>
            </a:r>
            <a:r>
              <a:rPr lang="en-US" sz="1800">
                <a:ea typeface="Malgun Gothic" charset="0"/>
              </a:rPr>
              <a:t> seine Tafelrunden berühmt.                                            </a:t>
            </a:r>
            <a:r>
              <a:rPr lang="en-US" sz="1000">
                <a:ea typeface="Malgun Gothic" charset="0"/>
              </a:rPr>
              <a:t>S. 93 Üb. 3</a:t>
            </a: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7019925" y="1125538"/>
            <a:ext cx="19446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  <a:cs typeface="Malgun Gothic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Malgun Gothic" charset="0"/>
                <a:cs typeface="Malgun Gothic" charset="0"/>
              </a:defRPr>
            </a:lvl9pPr>
          </a:lstStyle>
          <a:p>
            <a:r>
              <a:rPr lang="en-US" sz="2800" b="1">
                <a:solidFill>
                  <a:srgbClr val="FF0000"/>
                </a:solidFill>
                <a:ea typeface="Malgun Gothic" charset="0"/>
              </a:rPr>
              <a:t>PA: Übersetzt!</a:t>
            </a:r>
          </a:p>
        </p:txBody>
      </p:sp>
    </p:spTree>
    <p:extLst>
      <p:ext uri="{BB962C8B-B14F-4D97-AF65-F5344CB8AC3E}">
        <p14:creationId xmlns:p14="http://schemas.microsoft.com/office/powerpoint/2010/main" val="13461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Berlin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im</a:t>
            </a:r>
            <a:r>
              <a:rPr lang="en-US" sz="28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Schatten</a:t>
            </a:r>
            <a:r>
              <a:rPr lang="en-US" sz="28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des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Dritten</a:t>
            </a:r>
            <a:r>
              <a:rPr lang="en-US" sz="2800" dirty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Reichs</a:t>
            </a:r>
            <a:endParaRPr lang="en-US" sz="2800" dirty="0">
              <a:solidFill>
                <a:srgbClr val="FF0000"/>
              </a:solidFill>
              <a:latin typeface="Calibri" charset="0"/>
              <a:ea typeface="MS PGothic" charset="0"/>
              <a:cs typeface="Malgun Gothic" charset="0"/>
            </a:endParaRPr>
          </a:p>
        </p:txBody>
      </p:sp>
      <p:sp>
        <p:nvSpPr>
          <p:cNvPr id="19458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1933</a:t>
            </a:r>
          </a:p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1936</a:t>
            </a:r>
          </a:p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1936</a:t>
            </a:r>
          </a:p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1938</a:t>
            </a:r>
          </a:p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1939</a:t>
            </a:r>
          </a:p>
          <a:p>
            <a:r>
              <a:rPr lang="en-US" sz="3600">
                <a:latin typeface="Calibri" charset="0"/>
                <a:ea typeface="MS PGothic" charset="0"/>
                <a:cs typeface="Malgun Gothic" charset="0"/>
              </a:rPr>
              <a:t>1945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Hitlers Machtergreifung</a:t>
            </a:r>
          </a:p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Das erst öffentliche Fernsehprogramm der Welt startet in Berlin.</a:t>
            </a:r>
          </a:p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Die elften Olympischen Sommerspiele finden in Berlin statt.</a:t>
            </a:r>
          </a:p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Berlin wird Hauptstadt des ‘</a:t>
            </a:r>
            <a:r>
              <a:rPr lang="en-US" altLang="ja-JP" sz="2000">
                <a:latin typeface="Calibri" charset="0"/>
                <a:ea typeface="MS PGothic" charset="0"/>
                <a:cs typeface="Malgun Gothic" charset="0"/>
              </a:rPr>
              <a:t>Großdeutschen Reiches</a:t>
            </a:r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>
                <a:latin typeface="Calibri" charset="0"/>
                <a:ea typeface="MS PGothic" charset="0"/>
                <a:cs typeface="Malgun Gothic" charset="0"/>
              </a:rPr>
              <a:t> (Anschluss Österreichs)</a:t>
            </a:r>
          </a:p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Kriegserklärung an Polen</a:t>
            </a:r>
          </a:p>
          <a:p>
            <a:r>
              <a:rPr lang="en-US" sz="2000">
                <a:latin typeface="Calibri" charset="0"/>
                <a:ea typeface="MS PGothic" charset="0"/>
                <a:cs typeface="Malgun Gothic" charset="0"/>
              </a:rPr>
              <a:t>Die Rote Armee marschiert in Berlin ein.</a:t>
            </a:r>
          </a:p>
          <a:p>
            <a:endParaRPr lang="en-US">
              <a:latin typeface="Calibri" charset="0"/>
              <a:ea typeface="MS PGothic" charset="0"/>
              <a:cs typeface="Malgun Gothic" charset="0"/>
            </a:endParaRP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flipV="1">
            <a:off x="1979613" y="1844675"/>
            <a:ext cx="2663825" cy="714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V="1">
            <a:off x="1908175" y="2565400"/>
            <a:ext cx="2951163" cy="7143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1908175" y="3284538"/>
            <a:ext cx="2879725" cy="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>
            <a:off x="2051050" y="3933825"/>
            <a:ext cx="2665413" cy="2159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</p:cNvCxnSpPr>
          <p:nvPr/>
        </p:nvCxnSpPr>
        <p:spPr bwMode="auto">
          <a:xfrm>
            <a:off x="1835150" y="4652963"/>
            <a:ext cx="2881313" cy="431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>
            <a:off x="1835150" y="5373688"/>
            <a:ext cx="2952750" cy="142875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0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KG: 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Übersetzt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>
                <a:latin typeface="Calibri" charset="0"/>
                <a:ea typeface="MS PGothic" charset="0"/>
                <a:cs typeface="Malgun Gothic" charset="0"/>
              </a:rPr>
              <a:t>ins </a:t>
            </a:r>
            <a:r>
              <a:rPr lang="en-US" dirty="0" err="1">
                <a:latin typeface="Calibri" charset="0"/>
                <a:ea typeface="MS PGothic" charset="0"/>
                <a:cs typeface="Malgun Gothic" charset="0"/>
              </a:rPr>
              <a:t>Englische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!</a:t>
            </a:r>
            <a:br>
              <a:rPr lang="en-US" dirty="0" smtClean="0">
                <a:latin typeface="Calibri" charset="0"/>
                <a:ea typeface="MS PGothic" charset="0"/>
                <a:cs typeface="Malgun Gothic" charset="0"/>
              </a:rPr>
            </a:b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2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Gruppen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Sammelt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dirty="0" err="1" smtClean="0">
                <a:latin typeface="Calibri" charset="0"/>
                <a:ea typeface="MS PGothic" charset="0"/>
                <a:cs typeface="Malgun Gothic" charset="0"/>
              </a:rPr>
              <a:t>Punkte</a:t>
            </a:r>
            <a:r>
              <a:rPr lang="en-US" dirty="0" smtClean="0">
                <a:latin typeface="Calibri" charset="0"/>
                <a:ea typeface="MS PGothic" charset="0"/>
                <a:cs typeface="Malgun Gothic" charset="0"/>
              </a:rPr>
              <a:t>!</a:t>
            </a:r>
            <a:endParaRPr lang="en-US" dirty="0">
              <a:latin typeface="Calibri" charset="0"/>
              <a:ea typeface="MS PGothic" charset="0"/>
              <a:cs typeface="Malgun Gothic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288" y="1600200"/>
            <a:ext cx="8291512" cy="5257800"/>
          </a:xfrm>
        </p:spPr>
        <p:txBody>
          <a:bodyPr/>
          <a:lstStyle/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verboten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schon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1933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alle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,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zu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ihrer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Ideologie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passte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Goebbels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gründete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im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September 1933 in Berlin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Reichskulturkammer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betrachteten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moderne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als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undeutsch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Ausstellung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entartete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sollte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vor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allem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Schrecklichkeit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der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modernen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Kunst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zeigen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Für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jüdische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Schauspieler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war dies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besonders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schlimm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durften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mehr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arbeiten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und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viele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verließen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Deutschland.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Orchester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durften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Musik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von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großen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jüdischen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Komponisten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wie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z.B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 Mendelsohn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nicht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mehr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aufführen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514350" indent="-514350">
              <a:buFont typeface="Calibri" charset="0"/>
              <a:buAutoNum type="arabicPeriod"/>
              <a:defRPr/>
            </a:pP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Die Nazis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wollten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der Welt 1936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bei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den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Olympischen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Spielen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die </a:t>
            </a:r>
            <a:r>
              <a:rPr lang="en-US" sz="2000" dirty="0" err="1">
                <a:latin typeface="Calibri" charset="0"/>
                <a:ea typeface="MS PGothic" charset="0"/>
                <a:cs typeface="Malgun Gothic" charset="0"/>
              </a:rPr>
              <a:t>Dominanz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 der ‘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Arier</a:t>
            </a:r>
            <a:r>
              <a:rPr lang="en-US" sz="2000" dirty="0">
                <a:latin typeface="Calibri" charset="0"/>
                <a:ea typeface="MS PGothic" charset="0"/>
                <a:cs typeface="Malgun Gothic" charset="0"/>
              </a:rPr>
              <a:t>’</a:t>
            </a:r>
            <a:r>
              <a:rPr lang="en-US" altLang="ja-JP" sz="2000" dirty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>
                <a:latin typeface="Calibri" charset="0"/>
                <a:ea typeface="MS PGothic" charset="0"/>
                <a:cs typeface="Malgun Gothic" charset="0"/>
              </a:rPr>
              <a:t>zeigen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.</a:t>
            </a:r>
          </a:p>
          <a:p>
            <a:pPr marL="0" indent="0">
              <a:buNone/>
              <a:defRPr/>
            </a:pPr>
            <a:endParaRPr lang="en-US" altLang="ja-JP" sz="2000" dirty="0">
              <a:latin typeface="Calibri" charset="0"/>
              <a:ea typeface="MS PGothic" charset="0"/>
              <a:cs typeface="Malgun Gothic" charset="0"/>
            </a:endParaRPr>
          </a:p>
          <a:p>
            <a:pPr marL="0" indent="0">
              <a:buNone/>
              <a:defRPr/>
            </a:pP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      </a:t>
            </a:r>
            <a:r>
              <a:rPr lang="en-US" altLang="ja-JP" sz="2000" dirty="0" err="1" smtClean="0">
                <a:latin typeface="Calibri" charset="0"/>
                <a:ea typeface="MS PGothic" charset="0"/>
                <a:cs typeface="Malgun Gothic" charset="0"/>
              </a:rPr>
              <a:t>Welche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 smtClean="0">
                <a:latin typeface="Calibri" charset="0"/>
                <a:ea typeface="MS PGothic" charset="0"/>
                <a:cs typeface="Malgun Gothic" charset="0"/>
              </a:rPr>
              <a:t>Verben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 smtClean="0">
                <a:latin typeface="Calibri" charset="0"/>
                <a:ea typeface="MS PGothic" charset="0"/>
                <a:cs typeface="Malgun Gothic" charset="0"/>
              </a:rPr>
              <a:t>sind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 smtClean="0">
                <a:solidFill>
                  <a:srgbClr val="4830FA"/>
                </a:solidFill>
                <a:latin typeface="Calibri" charset="0"/>
                <a:ea typeface="MS PGothic" charset="0"/>
                <a:cs typeface="Malgun Gothic" charset="0"/>
              </a:rPr>
              <a:t>starke</a:t>
            </a:r>
            <a:r>
              <a:rPr lang="en-US" altLang="ja-JP" sz="2000" dirty="0" smtClean="0">
                <a:solidFill>
                  <a:srgbClr val="4830FA"/>
                </a:solidFill>
                <a:latin typeface="Calibri" charset="0"/>
                <a:ea typeface="MS PGothic" charset="0"/>
                <a:cs typeface="Malgun Gothic" charset="0"/>
              </a:rPr>
              <a:t>/</a:t>
            </a:r>
            <a:r>
              <a:rPr lang="en-US" altLang="ja-JP" sz="2000" dirty="0" err="1" smtClean="0">
                <a:solidFill>
                  <a:srgbClr val="FF0000"/>
                </a:solidFill>
                <a:latin typeface="Calibri" charset="0"/>
                <a:ea typeface="MS PGothic" charset="0"/>
                <a:cs typeface="Malgun Gothic" charset="0"/>
              </a:rPr>
              <a:t>schwache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</a:t>
            </a:r>
            <a:r>
              <a:rPr lang="en-US" altLang="ja-JP" sz="2000" dirty="0" err="1" smtClean="0">
                <a:latin typeface="Calibri" charset="0"/>
                <a:ea typeface="MS PGothic" charset="0"/>
                <a:cs typeface="Malgun Gothic" charset="0"/>
              </a:rPr>
              <a:t>Verben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 / </a:t>
            </a:r>
            <a:r>
              <a:rPr lang="en-US" altLang="ja-JP" sz="2000" dirty="0" err="1" smtClean="0">
                <a:solidFill>
                  <a:srgbClr val="00B050"/>
                </a:solidFill>
                <a:latin typeface="Calibri" charset="0"/>
                <a:ea typeface="MS PGothic" charset="0"/>
                <a:cs typeface="Malgun Gothic" charset="0"/>
              </a:rPr>
              <a:t>Modalverben</a:t>
            </a:r>
            <a:r>
              <a:rPr lang="en-US" altLang="ja-JP" sz="2000" dirty="0" smtClean="0">
                <a:latin typeface="Calibri" charset="0"/>
                <a:ea typeface="MS PGothic" charset="0"/>
                <a:cs typeface="Malgun Gothic" charset="0"/>
              </a:rPr>
              <a:t>?</a:t>
            </a:r>
          </a:p>
          <a:p>
            <a:pPr marL="0" indent="0">
              <a:buFont typeface="Arial" charset="0"/>
              <a:buNone/>
              <a:defRPr/>
            </a:pPr>
            <a:endParaRPr lang="en-US" sz="2000" dirty="0" smtClean="0">
              <a:latin typeface="Calibri" charset="0"/>
              <a:ea typeface="MS PGothic" charset="0"/>
              <a:cs typeface="Malgun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8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2297</TotalTime>
  <Words>1250</Words>
  <Application>Microsoft Office PowerPoint</Application>
  <PresentationFormat>On-screen Show (4:3)</PresentationFormat>
  <Paragraphs>207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Malgun Gothic</vt:lpstr>
      <vt:lpstr>MS PGothic</vt:lpstr>
      <vt:lpstr>Arial</vt:lpstr>
      <vt:lpstr>Calibri</vt:lpstr>
      <vt:lpstr>Mangal</vt:lpstr>
      <vt:lpstr>Office Theme</vt:lpstr>
      <vt:lpstr>Hausaufgaben für heute:</vt:lpstr>
      <vt:lpstr>AQA workbook 1&amp;2 S.70/71 Lübeck</vt:lpstr>
      <vt:lpstr>Zeitplan: Einzelstunde (ES)   Doppelstunde (DS)</vt:lpstr>
      <vt:lpstr> Übersetzt ins Deutsche! Arbeitet zu zweit.</vt:lpstr>
      <vt:lpstr>Das Berliner Kulturleben</vt:lpstr>
      <vt:lpstr>PowerPoint Presentation</vt:lpstr>
      <vt:lpstr>PowerPoint Presentation</vt:lpstr>
      <vt:lpstr> Berlin im Schatten des Dritten Reichs</vt:lpstr>
      <vt:lpstr>KG:  Übersetzt ins Englische! 2 Gruppen  Sammelt Punkte!</vt:lpstr>
      <vt:lpstr>KG:  Übersetzt ins Englische! 2 Gruppen  Sammelt Punkte!</vt:lpstr>
      <vt:lpstr>PowerPoint Presentation</vt:lpstr>
      <vt:lpstr>EA:  Verben im Imperfekt!</vt:lpstr>
      <vt:lpstr>BERLIN- HAUPTSTADT DER VIELFALT</vt:lpstr>
      <vt:lpstr>Stimulus: Der Reichstag: ein Symbol deutscher Geschichte</vt:lpstr>
      <vt:lpstr>Das Berliner Kulturleben</vt:lpstr>
      <vt:lpstr>Sprechen, Sprechen, Sprechen!</vt:lpstr>
      <vt:lpstr>EXTRA:  Prepositions and prepositional phrases:</vt:lpstr>
      <vt:lpstr>1. Übersetzungsheft: bis einschließlich S.10  2. Bringt eure MM ‘Familie im Wandel’ mit 3. Schreibt 5-8 Aussagen dazu. Benutzt die     laminierten karten. 4. Wiederholt den Wortschatz zu   ‘ K&amp;A’  und Berliner Kulturleben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Ausländerproblematik</dc:title>
  <dc:creator>Jutta</dc:creator>
  <cp:lastModifiedBy>Jutta M. Gumpricht-Kim</cp:lastModifiedBy>
  <cp:revision>73</cp:revision>
  <cp:lastPrinted>2018-04-16T07:18:08Z</cp:lastPrinted>
  <dcterms:created xsi:type="dcterms:W3CDTF">2011-03-23T09:58:59Z</dcterms:created>
  <dcterms:modified xsi:type="dcterms:W3CDTF">2021-03-17T10:26:18Z</dcterms:modified>
</cp:coreProperties>
</file>