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4"/>
  </p:sldMasterIdLst>
  <p:notesMasterIdLst>
    <p:notesMasterId r:id="rId20"/>
  </p:notesMasterIdLst>
  <p:handoutMasterIdLst>
    <p:handoutMasterId r:id="rId21"/>
  </p:handoutMasterIdLst>
  <p:sldIdLst>
    <p:sldId id="256" r:id="rId5"/>
    <p:sldId id="272" r:id="rId6"/>
    <p:sldId id="269" r:id="rId7"/>
    <p:sldId id="270" r:id="rId8"/>
    <p:sldId id="271" r:id="rId9"/>
    <p:sldId id="258" r:id="rId10"/>
    <p:sldId id="259" r:id="rId11"/>
    <p:sldId id="266" r:id="rId12"/>
    <p:sldId id="261" r:id="rId13"/>
    <p:sldId id="260" r:id="rId14"/>
    <p:sldId id="262" r:id="rId15"/>
    <p:sldId id="263" r:id="rId16"/>
    <p:sldId id="264" r:id="rId17"/>
    <p:sldId id="265" r:id="rId18"/>
    <p:sldId id="268"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3" d="100"/>
          <a:sy n="83" d="100"/>
        </p:scale>
        <p:origin x="45"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3275DAF-411B-4459-9E9F-B6C5994D980E}" type="datetimeFigureOut">
              <a:rPr lang="en-GB" smtClean="0"/>
              <a:t>19/03/2021</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B4299E8-D157-46E8-90AE-FEB76EE8B183}" type="slidenum">
              <a:rPr lang="en-GB" smtClean="0"/>
              <a:t>‹#›</a:t>
            </a:fld>
            <a:endParaRPr lang="en-GB"/>
          </a:p>
        </p:txBody>
      </p:sp>
    </p:spTree>
    <p:extLst>
      <p:ext uri="{BB962C8B-B14F-4D97-AF65-F5344CB8AC3E}">
        <p14:creationId xmlns:p14="http://schemas.microsoft.com/office/powerpoint/2010/main" val="202808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CC2190B-1E90-4134-A70B-EEAFEF78A2C7}" type="datetimeFigureOut">
              <a:rPr lang="en-GB" smtClean="0"/>
              <a:t>19/03/2021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498A45D-5CAC-4F8F-AA48-C1669E898B78}" type="slidenum">
              <a:rPr lang="en-GB" smtClean="0"/>
              <a:t>‹#›</a:t>
            </a:fld>
            <a:endParaRPr lang="en-GB"/>
          </a:p>
        </p:txBody>
      </p:sp>
    </p:spTree>
    <p:extLst>
      <p:ext uri="{BB962C8B-B14F-4D97-AF65-F5344CB8AC3E}">
        <p14:creationId xmlns:p14="http://schemas.microsoft.com/office/powerpoint/2010/main" val="564872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eguardian.com/teacher-network/leadershi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theguardian.com/teacher-network/leadershi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theguardian.com/teacher-network/leadership"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Kotter</a:t>
            </a:r>
          </a:p>
          <a:p>
            <a:r>
              <a:rPr lang="en-GB" dirty="0"/>
              <a:t>Management is a set of processes that keep an organisation functioning. They make it work today – they make it hit this quarter's numbers. The processes are about planning, budgeting, staffing, clarifying jobs, measuring performance, and problem-solving when results did not go to plan."</a:t>
            </a:r>
          </a:p>
          <a:p>
            <a:endParaRPr lang="en-GB" dirty="0">
              <a:hlinkClick r:id="rId3"/>
            </a:endParaRPr>
          </a:p>
          <a:p>
            <a:r>
              <a:rPr lang="en-GB" b="0" u="sng" dirty="0">
                <a:hlinkClick r:id="rId3"/>
              </a:rPr>
              <a:t>Leadership</a:t>
            </a:r>
            <a:r>
              <a:rPr lang="en-GB" dirty="0"/>
              <a:t> is very different. "It is about aligning people to the vision, that means buy-in and communication, motivation and inspiration.“</a:t>
            </a:r>
          </a:p>
          <a:p>
            <a:endParaRPr lang="en-GB" dirty="0"/>
          </a:p>
          <a:p>
            <a:r>
              <a:rPr lang="en-GB" dirty="0"/>
              <a:t>Churchill is a great example of a leader, but he is not manager. "He is not beloved because he made the bureaucracy function.“</a:t>
            </a:r>
          </a:p>
          <a:p>
            <a:endParaRPr lang="en-GB" dirty="0"/>
          </a:p>
          <a:p>
            <a:r>
              <a:rPr lang="en-GB" dirty="0">
                <a:effectLst/>
              </a:rPr>
              <a:t>Leadership differs from management in a sense that:</a:t>
            </a:r>
          </a:p>
          <a:p>
            <a:r>
              <a:rPr lang="en-GB" dirty="0">
                <a:effectLst/>
              </a:rPr>
              <a:t>While managers lay down the structure and delegates authority and responsibility, leaders provides direction by developing the organizational vision and communicating it to the employees and inspiring them to achieve it. </a:t>
            </a:r>
          </a:p>
          <a:p>
            <a:r>
              <a:rPr lang="en-GB" dirty="0">
                <a:effectLst/>
              </a:rPr>
              <a:t>While management includes focus on planning, organizing, staffing, directing and controlling; leadership is mainly a part of directing function of management. Leaders focus on listening, building relationships, teamwork, inspiring, motivating and persuading the followers. </a:t>
            </a:r>
          </a:p>
          <a:p>
            <a:r>
              <a:rPr lang="en-GB" dirty="0">
                <a:effectLst/>
              </a:rPr>
              <a:t>While a leader gets his authority from his followers, a manager gets his authority by virtue of his position in the organization. </a:t>
            </a:r>
          </a:p>
          <a:p>
            <a:r>
              <a:rPr lang="en-GB" dirty="0">
                <a:effectLst/>
              </a:rPr>
              <a:t>While managers follow the organization’s policies and procedure, the leaders follow their own instinct. </a:t>
            </a:r>
          </a:p>
          <a:p>
            <a:r>
              <a:rPr lang="en-GB" dirty="0">
                <a:effectLst/>
              </a:rPr>
              <a:t>Management is more of science as the managers are exact, planned, standard, logical and more of mind. Leadership, on the other hand, is an art. In an organization, if the managers are required, then leaders are a must/essential. </a:t>
            </a:r>
          </a:p>
          <a:p>
            <a:r>
              <a:rPr lang="en-GB" dirty="0">
                <a:effectLst/>
              </a:rPr>
              <a:t>While management deals with the technical dimension in an organization or the job content; leadership deals with the people aspect in an organization. </a:t>
            </a:r>
          </a:p>
          <a:p>
            <a:r>
              <a:rPr lang="en-GB" dirty="0">
                <a:effectLst/>
              </a:rPr>
              <a:t>While management measures/evaluates people by their name, past records, present performance; leadership sees and evaluates individuals as having potential for things that can’t be measured, i.e., it deals with future and the performance of people if their potential is fully extracted. </a:t>
            </a:r>
          </a:p>
          <a:p>
            <a:r>
              <a:rPr lang="en-GB" dirty="0">
                <a:effectLst/>
              </a:rPr>
              <a:t>If management is reactive, leadership is proactive. </a:t>
            </a:r>
          </a:p>
          <a:p>
            <a:r>
              <a:rPr lang="en-GB" dirty="0">
                <a:effectLst/>
              </a:rPr>
              <a:t>Management is based more on written communication, while leadership is based more on verbal communication. </a:t>
            </a:r>
          </a:p>
          <a:p>
            <a:r>
              <a:rPr lang="en-GB" dirty="0">
                <a:effectLst/>
              </a:rPr>
              <a:t>The organizations which are over managed and under-led do not perform up to the benchmark. </a:t>
            </a:r>
            <a:r>
              <a:rPr lang="en-GB" b="1" dirty="0">
                <a:effectLst/>
              </a:rPr>
              <a:t>Leadership accompanied by management sets a new direction and makes efficient use of resources to achieve it</a:t>
            </a:r>
            <a:r>
              <a:rPr lang="en-GB" dirty="0">
                <a:effectLst/>
              </a:rPr>
              <a:t>. Both leadership and management are essential for individual as well as organizational success.</a:t>
            </a:r>
          </a:p>
          <a:p>
            <a:endParaRPr lang="en-GB" dirty="0"/>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3</a:t>
            </a:fld>
            <a:endParaRPr lang="en-GB"/>
          </a:p>
        </p:txBody>
      </p:sp>
    </p:spTree>
    <p:extLst>
      <p:ext uri="{BB962C8B-B14F-4D97-AF65-F5344CB8AC3E}">
        <p14:creationId xmlns:p14="http://schemas.microsoft.com/office/powerpoint/2010/main" val="1197707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Kotter</a:t>
            </a:r>
          </a:p>
          <a:p>
            <a:r>
              <a:rPr lang="en-GB" dirty="0"/>
              <a:t>Management is a set of processes that keep an organisation functioning. They make it work today – they make it hit this quarter's numbers. The processes are about planning, budgeting, staffing, clarifying jobs, measuring performance, and problem-solving when results did not go to plan."</a:t>
            </a:r>
          </a:p>
          <a:p>
            <a:endParaRPr lang="en-GB" dirty="0">
              <a:hlinkClick r:id="rId3"/>
            </a:endParaRPr>
          </a:p>
          <a:p>
            <a:r>
              <a:rPr lang="en-GB" b="0" u="sng" dirty="0">
                <a:hlinkClick r:id="rId3"/>
              </a:rPr>
              <a:t>Leadership</a:t>
            </a:r>
            <a:r>
              <a:rPr lang="en-GB" dirty="0"/>
              <a:t> is very different. "It is about aligning people to the vision, that means buy-in and communication, motivation and inspiration.“</a:t>
            </a:r>
          </a:p>
          <a:p>
            <a:endParaRPr lang="en-GB" dirty="0"/>
          </a:p>
          <a:p>
            <a:r>
              <a:rPr lang="en-GB" dirty="0"/>
              <a:t>Churchill is a great example of a leader, but he is not manager. "He is not beloved because he made the bureaucracy function.“</a:t>
            </a:r>
          </a:p>
          <a:p>
            <a:endParaRPr lang="en-GB" dirty="0"/>
          </a:p>
          <a:p>
            <a:r>
              <a:rPr lang="en-GB" b="1" dirty="0">
                <a:effectLst/>
              </a:rPr>
              <a:t>Leadership differs from management in a sense that:</a:t>
            </a:r>
          </a:p>
          <a:p>
            <a:endParaRPr lang="en-GB" b="1" dirty="0">
              <a:effectLst/>
            </a:endParaRPr>
          </a:p>
          <a:p>
            <a:r>
              <a:rPr lang="en-GB" dirty="0">
                <a:effectLst/>
              </a:rPr>
              <a:t>While managers lay down the structure and delegates authority and responsibility, leaders provides direction by developing the organizational vision and communicating it to the employees and inspiring them to achieve it.</a:t>
            </a:r>
          </a:p>
          <a:p>
            <a:r>
              <a:rPr lang="en-GB" dirty="0">
                <a:effectLst/>
              </a:rPr>
              <a:t> </a:t>
            </a:r>
          </a:p>
          <a:p>
            <a:r>
              <a:rPr lang="en-GB" dirty="0">
                <a:effectLst/>
              </a:rPr>
              <a:t>While management includes focus on planning, organizing, staffing, directing and controlling; leadership is mainly a part of directing function of management. Leaders focus on listening, building relationships, teamwork, inspiring, motivating and persuading the followers. </a:t>
            </a:r>
          </a:p>
          <a:p>
            <a:endParaRPr lang="en-GB" dirty="0">
              <a:effectLst/>
            </a:endParaRPr>
          </a:p>
          <a:p>
            <a:r>
              <a:rPr lang="en-GB" dirty="0">
                <a:effectLst/>
              </a:rPr>
              <a:t>While a leader gets his authority from his followers, a manager gets his authority by virtue of his position in the organization. </a:t>
            </a:r>
          </a:p>
          <a:p>
            <a:endParaRPr lang="en-GB" dirty="0">
              <a:effectLst/>
            </a:endParaRPr>
          </a:p>
          <a:p>
            <a:r>
              <a:rPr lang="en-GB" dirty="0">
                <a:effectLst/>
              </a:rPr>
              <a:t>While managers follow the organization’s policies and procedure, the leaders follow their own instinct.</a:t>
            </a:r>
          </a:p>
          <a:p>
            <a:r>
              <a:rPr lang="en-GB" dirty="0">
                <a:effectLst/>
              </a:rPr>
              <a:t> </a:t>
            </a:r>
          </a:p>
          <a:p>
            <a:r>
              <a:rPr lang="en-GB" dirty="0">
                <a:effectLst/>
              </a:rPr>
              <a:t>Management is more of science as the managers are exact, planned, standard, logical and more of mind. Leadership, on the other hand, is an art. </a:t>
            </a:r>
          </a:p>
          <a:p>
            <a:endParaRPr lang="en-GB" dirty="0">
              <a:effectLst/>
            </a:endParaRPr>
          </a:p>
          <a:p>
            <a:r>
              <a:rPr lang="en-GB" dirty="0">
                <a:effectLst/>
              </a:rPr>
              <a:t>In an organization, if the managers are required, then leaders are a must/essential. </a:t>
            </a:r>
          </a:p>
          <a:p>
            <a:endParaRPr lang="en-GB" dirty="0">
              <a:effectLst/>
            </a:endParaRPr>
          </a:p>
          <a:p>
            <a:r>
              <a:rPr lang="en-GB" dirty="0">
                <a:effectLst/>
              </a:rPr>
              <a:t>While management deals with the technical dimension in an organization or the job content; leadership deals with the people aspect in an organization. </a:t>
            </a:r>
          </a:p>
          <a:p>
            <a:endParaRPr lang="en-GB" dirty="0">
              <a:effectLst/>
            </a:endParaRPr>
          </a:p>
          <a:p>
            <a:r>
              <a:rPr lang="en-GB" dirty="0">
                <a:effectLst/>
              </a:rPr>
              <a:t>While management measures/evaluates people by their name, past records, present performance; leadership sees and evaluates individuals as having potential for things that can’t be measured, i.e., it deals with future and the performance of people if their potential is fully extracted. </a:t>
            </a:r>
          </a:p>
          <a:p>
            <a:endParaRPr lang="en-GB" dirty="0">
              <a:effectLst/>
            </a:endParaRPr>
          </a:p>
          <a:p>
            <a:r>
              <a:rPr lang="en-GB" dirty="0">
                <a:effectLst/>
              </a:rPr>
              <a:t>If management is reactive, leadership is proactive. </a:t>
            </a:r>
          </a:p>
          <a:p>
            <a:endParaRPr lang="en-GB" dirty="0">
              <a:effectLst/>
            </a:endParaRPr>
          </a:p>
          <a:p>
            <a:r>
              <a:rPr lang="en-GB" dirty="0">
                <a:effectLst/>
              </a:rPr>
              <a:t>Management is based more on written communication, while leadership is based more on verbal communication. </a:t>
            </a:r>
          </a:p>
          <a:p>
            <a:endParaRPr lang="en-GB" dirty="0">
              <a:effectLst/>
            </a:endParaRPr>
          </a:p>
          <a:p>
            <a:r>
              <a:rPr lang="en-GB" dirty="0">
                <a:effectLst/>
              </a:rPr>
              <a:t>The organizations which are over managed and under-led do not perform up to the benchmark. </a:t>
            </a:r>
          </a:p>
          <a:p>
            <a:endParaRPr lang="en-GB" b="1" dirty="0">
              <a:effectLst/>
            </a:endParaRPr>
          </a:p>
          <a:p>
            <a:r>
              <a:rPr lang="en-GB" b="1" dirty="0">
                <a:effectLst/>
              </a:rPr>
              <a:t>Leadership accompanied by management sets a new direction and makes efficient use of resources to achieve it</a:t>
            </a:r>
            <a:r>
              <a:rPr lang="en-GB" dirty="0">
                <a:effectLst/>
              </a:rPr>
              <a:t>. </a:t>
            </a:r>
          </a:p>
          <a:p>
            <a:endParaRPr lang="en-GB" dirty="0">
              <a:effectLst/>
            </a:endParaRPr>
          </a:p>
          <a:p>
            <a:r>
              <a:rPr lang="en-GB" dirty="0">
                <a:effectLst/>
              </a:rPr>
              <a:t>Both leadership and management are essential for individual as well as organizational success.</a:t>
            </a:r>
          </a:p>
          <a:p>
            <a:endParaRPr lang="en-GB" dirty="0"/>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4</a:t>
            </a:fld>
            <a:endParaRPr lang="en-GB"/>
          </a:p>
        </p:txBody>
      </p:sp>
    </p:spTree>
    <p:extLst>
      <p:ext uri="{BB962C8B-B14F-4D97-AF65-F5344CB8AC3E}">
        <p14:creationId xmlns:p14="http://schemas.microsoft.com/office/powerpoint/2010/main" val="227564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Kotter</a:t>
            </a:r>
          </a:p>
          <a:p>
            <a:r>
              <a:rPr lang="en-GB" dirty="0"/>
              <a:t>Management is a set of processes that keep an organisation functioning. They make it work today – they make it hit this quarter's numbers. The processes are about planning, budgeting, staffing, clarifying jobs, measuring performance, and problem-solving when results did not go to plan."</a:t>
            </a:r>
          </a:p>
          <a:p>
            <a:endParaRPr lang="en-GB" dirty="0">
              <a:hlinkClick r:id="rId3"/>
            </a:endParaRPr>
          </a:p>
          <a:p>
            <a:r>
              <a:rPr lang="en-GB" b="0" u="sng" dirty="0">
                <a:hlinkClick r:id="rId3"/>
              </a:rPr>
              <a:t>Leadership</a:t>
            </a:r>
            <a:r>
              <a:rPr lang="en-GB" dirty="0"/>
              <a:t> is very different. "It is about aligning people to the vision, that means buy-in and communication, motivation and inspiration.“</a:t>
            </a:r>
          </a:p>
          <a:p>
            <a:endParaRPr lang="en-GB" dirty="0"/>
          </a:p>
          <a:p>
            <a:r>
              <a:rPr lang="en-GB" dirty="0"/>
              <a:t>Churchill is a great example of a leader, but he is not manager. "He is not beloved because he made the bureaucracy function.“</a:t>
            </a:r>
          </a:p>
          <a:p>
            <a:endParaRPr lang="en-GB" dirty="0"/>
          </a:p>
          <a:p>
            <a:r>
              <a:rPr lang="en-GB" b="1" dirty="0">
                <a:effectLst/>
              </a:rPr>
              <a:t>Leadership differs from management in a sense that:</a:t>
            </a:r>
          </a:p>
          <a:p>
            <a:endParaRPr lang="en-GB" b="1" dirty="0">
              <a:effectLst/>
            </a:endParaRPr>
          </a:p>
          <a:p>
            <a:r>
              <a:rPr lang="en-GB" dirty="0">
                <a:effectLst/>
              </a:rPr>
              <a:t>While managers lay down the structure and delegates authority and responsibility, leaders provides direction by developing the organizational vision and communicating it to the employees and inspiring them to achieve it.</a:t>
            </a:r>
          </a:p>
          <a:p>
            <a:r>
              <a:rPr lang="en-GB" dirty="0">
                <a:effectLst/>
              </a:rPr>
              <a:t> </a:t>
            </a:r>
          </a:p>
          <a:p>
            <a:r>
              <a:rPr lang="en-GB" dirty="0">
                <a:effectLst/>
              </a:rPr>
              <a:t>While management includes focus on planning, organizing, staffing, directing and controlling; leadership is mainly a part of directing function of management. Leaders focus on listening, building relationships, teamwork, inspiring, motivating and persuading the followers. </a:t>
            </a:r>
          </a:p>
          <a:p>
            <a:endParaRPr lang="en-GB" dirty="0">
              <a:effectLst/>
            </a:endParaRPr>
          </a:p>
          <a:p>
            <a:r>
              <a:rPr lang="en-GB" dirty="0">
                <a:effectLst/>
              </a:rPr>
              <a:t>While a leader gets his authority from his followers, a manager gets his authority by virtue of his position in the organization. </a:t>
            </a:r>
          </a:p>
          <a:p>
            <a:endParaRPr lang="en-GB" dirty="0">
              <a:effectLst/>
            </a:endParaRPr>
          </a:p>
          <a:p>
            <a:r>
              <a:rPr lang="en-GB" dirty="0">
                <a:effectLst/>
              </a:rPr>
              <a:t>While managers follow the organization’s policies and procedure, the leaders follow their own instinct.</a:t>
            </a:r>
          </a:p>
          <a:p>
            <a:r>
              <a:rPr lang="en-GB" dirty="0">
                <a:effectLst/>
              </a:rPr>
              <a:t> </a:t>
            </a:r>
          </a:p>
          <a:p>
            <a:r>
              <a:rPr lang="en-GB" dirty="0">
                <a:effectLst/>
              </a:rPr>
              <a:t>Management is more of science as the managers are exact, planned, standard, logical and more of mind. Leadership, on the other hand, is an art. </a:t>
            </a:r>
          </a:p>
          <a:p>
            <a:endParaRPr lang="en-GB" dirty="0">
              <a:effectLst/>
            </a:endParaRPr>
          </a:p>
          <a:p>
            <a:r>
              <a:rPr lang="en-GB" dirty="0">
                <a:effectLst/>
              </a:rPr>
              <a:t>In an organization, if the managers are required, then leaders are a must/essential. </a:t>
            </a:r>
          </a:p>
          <a:p>
            <a:endParaRPr lang="en-GB" dirty="0">
              <a:effectLst/>
            </a:endParaRPr>
          </a:p>
          <a:p>
            <a:r>
              <a:rPr lang="en-GB" dirty="0">
                <a:effectLst/>
              </a:rPr>
              <a:t>While management deals with the technical dimension in an organization or the job content; leadership deals with the people aspect in an organization. </a:t>
            </a:r>
          </a:p>
          <a:p>
            <a:endParaRPr lang="en-GB" dirty="0">
              <a:effectLst/>
            </a:endParaRPr>
          </a:p>
          <a:p>
            <a:r>
              <a:rPr lang="en-GB" dirty="0">
                <a:effectLst/>
              </a:rPr>
              <a:t>While management measures/evaluates people by their name, past records, present performance; leadership sees and evaluates individuals as having potential for things that can’t be measured, i.e., it deals with future and the performance of people if their potential is fully extracted. </a:t>
            </a:r>
          </a:p>
          <a:p>
            <a:endParaRPr lang="en-GB" dirty="0">
              <a:effectLst/>
            </a:endParaRPr>
          </a:p>
          <a:p>
            <a:r>
              <a:rPr lang="en-GB" dirty="0">
                <a:effectLst/>
              </a:rPr>
              <a:t>If management is reactive, leadership is proactive. </a:t>
            </a:r>
          </a:p>
          <a:p>
            <a:endParaRPr lang="en-GB" dirty="0">
              <a:effectLst/>
            </a:endParaRPr>
          </a:p>
          <a:p>
            <a:r>
              <a:rPr lang="en-GB" dirty="0">
                <a:effectLst/>
              </a:rPr>
              <a:t>Management is based more on written communication, while leadership is based more on verbal communication. </a:t>
            </a:r>
          </a:p>
          <a:p>
            <a:endParaRPr lang="en-GB" dirty="0">
              <a:effectLst/>
            </a:endParaRPr>
          </a:p>
          <a:p>
            <a:r>
              <a:rPr lang="en-GB" dirty="0">
                <a:effectLst/>
              </a:rPr>
              <a:t>The organizations which are over managed and under-led do not perform up to the benchmark. </a:t>
            </a:r>
          </a:p>
          <a:p>
            <a:endParaRPr lang="en-GB" b="1" dirty="0">
              <a:effectLst/>
            </a:endParaRPr>
          </a:p>
          <a:p>
            <a:r>
              <a:rPr lang="en-GB" b="1" dirty="0">
                <a:effectLst/>
              </a:rPr>
              <a:t>Leadership accompanied by management sets a new direction and makes efficient use of resources to achieve it</a:t>
            </a:r>
            <a:r>
              <a:rPr lang="en-GB" dirty="0">
                <a:effectLst/>
              </a:rPr>
              <a:t>. </a:t>
            </a:r>
          </a:p>
          <a:p>
            <a:endParaRPr lang="en-GB" dirty="0">
              <a:effectLst/>
            </a:endParaRPr>
          </a:p>
          <a:p>
            <a:r>
              <a:rPr lang="en-GB" dirty="0">
                <a:effectLst/>
              </a:rPr>
              <a:t>Both leadership and management are essential for individual as well as organizational success.</a:t>
            </a:r>
          </a:p>
          <a:p>
            <a:endParaRPr lang="en-GB" dirty="0"/>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5</a:t>
            </a:fld>
            <a:endParaRPr lang="en-GB"/>
          </a:p>
        </p:txBody>
      </p:sp>
    </p:spTree>
    <p:extLst>
      <p:ext uri="{BB962C8B-B14F-4D97-AF65-F5344CB8AC3E}">
        <p14:creationId xmlns:p14="http://schemas.microsoft.com/office/powerpoint/2010/main" val="8538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AAD347D-5ACD-4C99-B74B-A9C85AD731AF}" type="datetimeFigureOut">
              <a:rPr lang="en-US" smtClean="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93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17345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55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6079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6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7924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3/19/2021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5980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992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3742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4601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75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AAD347D-5ACD-4C99-B74B-A9C85AD731AF}" type="datetimeFigureOut">
              <a:rPr lang="en-US" smtClean="0"/>
              <a:t>3/19/2021</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57F1E4F-1CFF-5643-939E-02111984F565}"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08219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careers/difference-between-leadership-manageme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Management</a:t>
            </a:r>
          </a:p>
        </p:txBody>
      </p:sp>
    </p:spTree>
    <p:extLst>
      <p:ext uri="{BB962C8B-B14F-4D97-AF65-F5344CB8AC3E}">
        <p14:creationId xmlns:p14="http://schemas.microsoft.com/office/powerpoint/2010/main" val="386577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2">
                    <a:lumMod val="75000"/>
                  </a:schemeClr>
                </a:solidFill>
              </a:rPr>
              <a:t>Management by Objectives (MBO) </a:t>
            </a:r>
            <a:br>
              <a:rPr lang="en-GB" sz="3600" dirty="0">
                <a:solidFill>
                  <a:schemeClr val="accent2">
                    <a:lumMod val="75000"/>
                  </a:schemeClr>
                </a:solidFill>
              </a:rPr>
            </a:br>
            <a:r>
              <a:rPr lang="en-GB" sz="3600" dirty="0">
                <a:solidFill>
                  <a:schemeClr val="accent2">
                    <a:lumMod val="75000"/>
                  </a:schemeClr>
                </a:solidFill>
              </a:rPr>
              <a:t>Peter Drucker (1955)</a:t>
            </a:r>
          </a:p>
        </p:txBody>
      </p:sp>
      <p:sp>
        <p:nvSpPr>
          <p:cNvPr id="3" name="Content Placeholder 2"/>
          <p:cNvSpPr>
            <a:spLocks noGrp="1"/>
          </p:cNvSpPr>
          <p:nvPr>
            <p:ph idx="1"/>
          </p:nvPr>
        </p:nvSpPr>
        <p:spPr>
          <a:xfrm>
            <a:off x="877171" y="2596243"/>
            <a:ext cx="9720071" cy="4023360"/>
          </a:xfrm>
        </p:spPr>
        <p:txBody>
          <a:bodyPr/>
          <a:lstStyle/>
          <a:p>
            <a:pPr marL="342900" lvl="1" indent="-342900"/>
            <a:br>
              <a:rPr lang="en-GB" sz="3200" dirty="0"/>
            </a:br>
            <a:r>
              <a:rPr lang="en-GB" sz="3200" dirty="0"/>
              <a:t>In the same paper as Drucker presented his ideas on the </a:t>
            </a:r>
            <a:r>
              <a:rPr lang="en-GB" sz="3200" b="1" dirty="0"/>
              <a:t>Functions of management</a:t>
            </a:r>
            <a:r>
              <a:rPr lang="en-GB" sz="3200" dirty="0"/>
              <a:t>, he further developed the first point (from the previous slide)</a:t>
            </a:r>
          </a:p>
          <a:p>
            <a:pPr marL="342900" lvl="1" indent="-342900"/>
            <a:endParaRPr lang="en-GB" sz="3200" dirty="0"/>
          </a:p>
          <a:p>
            <a:pPr marL="342900" lvl="1" indent="-342900"/>
            <a:r>
              <a:rPr lang="en-GB" sz="3200" dirty="0"/>
              <a:t>His clarification on this is called </a:t>
            </a:r>
            <a:r>
              <a:rPr lang="en-GB" sz="3200" b="1" dirty="0"/>
              <a:t>Management by Objectives</a:t>
            </a:r>
            <a:r>
              <a:rPr lang="en-GB" sz="3200" dirty="0"/>
              <a:t> (MBO)</a:t>
            </a:r>
            <a:br>
              <a:rPr lang="en-GB" dirty="0"/>
            </a:br>
            <a:endParaRPr lang="en-GB" dirty="0"/>
          </a:p>
          <a:p>
            <a:pPr marL="0" indent="0">
              <a:buNone/>
            </a:pPr>
            <a:endParaRPr lang="en-GB" sz="2800" dirty="0">
              <a:solidFill>
                <a:srgbClr val="FFFF00"/>
              </a:solidFill>
            </a:endParaRPr>
          </a:p>
          <a:p>
            <a:pPr marL="0" indent="0">
              <a:buNone/>
            </a:pPr>
            <a:endParaRPr lang="en-GB" dirty="0"/>
          </a:p>
        </p:txBody>
      </p:sp>
    </p:spTree>
    <p:extLst>
      <p:ext uri="{BB962C8B-B14F-4D97-AF65-F5344CB8AC3E}">
        <p14:creationId xmlns:p14="http://schemas.microsoft.com/office/powerpoint/2010/main" val="1167149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1472716" y="634202"/>
            <a:ext cx="8838933" cy="5723509"/>
          </a:xfrm>
          <a:prstGeom prst="rect">
            <a:avLst/>
          </a:prstGeom>
        </p:spPr>
      </p:pic>
    </p:spTree>
    <p:extLst>
      <p:ext uri="{BB962C8B-B14F-4D97-AF65-F5344CB8AC3E}">
        <p14:creationId xmlns:p14="http://schemas.microsoft.com/office/powerpoint/2010/main" val="3463769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516795"/>
            <a:ext cx="9720072" cy="1499616"/>
          </a:xfrm>
        </p:spPr>
        <p:txBody>
          <a:bodyPr>
            <a:normAutofit/>
          </a:bodyPr>
          <a:lstStyle/>
          <a:p>
            <a:r>
              <a:rPr lang="en-GB" sz="3200" b="1" dirty="0">
                <a:solidFill>
                  <a:schemeClr val="accent2">
                    <a:lumMod val="75000"/>
                  </a:schemeClr>
                </a:solidFill>
              </a:rPr>
              <a:t>Advantages of MBO</a:t>
            </a:r>
          </a:p>
        </p:txBody>
      </p:sp>
      <p:pic>
        <p:nvPicPr>
          <p:cNvPr id="4" name="Content Placeholder 3"/>
          <p:cNvPicPr>
            <a:picLocks noGrp="1" noChangeAspect="1"/>
          </p:cNvPicPr>
          <p:nvPr>
            <p:ph idx="1"/>
          </p:nvPr>
        </p:nvPicPr>
        <p:blipFill>
          <a:blip r:embed="rId2"/>
          <a:stretch>
            <a:fillRect/>
          </a:stretch>
        </p:blipFill>
        <p:spPr>
          <a:xfrm>
            <a:off x="1740480" y="1631402"/>
            <a:ext cx="8947150" cy="2432923"/>
          </a:xfrm>
          <a:prstGeom prst="rect">
            <a:avLst/>
          </a:prstGeom>
        </p:spPr>
      </p:pic>
      <p:pic>
        <p:nvPicPr>
          <p:cNvPr id="5" name="Picture 4"/>
          <p:cNvPicPr>
            <a:picLocks noChangeAspect="1"/>
          </p:cNvPicPr>
          <p:nvPr/>
        </p:nvPicPr>
        <p:blipFill>
          <a:blip r:embed="rId3"/>
          <a:stretch>
            <a:fillRect/>
          </a:stretch>
        </p:blipFill>
        <p:spPr>
          <a:xfrm>
            <a:off x="1660924" y="4064325"/>
            <a:ext cx="8947150" cy="2583036"/>
          </a:xfrm>
          <a:prstGeom prst="rect">
            <a:avLst/>
          </a:prstGeom>
        </p:spPr>
      </p:pic>
    </p:spTree>
    <p:extLst>
      <p:ext uri="{BB962C8B-B14F-4D97-AF65-F5344CB8AC3E}">
        <p14:creationId xmlns:p14="http://schemas.microsoft.com/office/powerpoint/2010/main" val="869392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2">
                    <a:lumMod val="75000"/>
                  </a:schemeClr>
                </a:solidFill>
              </a:rPr>
              <a:t>Disadvantages of MBO</a:t>
            </a:r>
          </a:p>
        </p:txBody>
      </p:sp>
      <p:pic>
        <p:nvPicPr>
          <p:cNvPr id="4" name="Content Placeholder 3"/>
          <p:cNvPicPr>
            <a:picLocks noGrp="1" noChangeAspect="1"/>
          </p:cNvPicPr>
          <p:nvPr>
            <p:ph idx="1"/>
          </p:nvPr>
        </p:nvPicPr>
        <p:blipFill>
          <a:blip r:embed="rId2"/>
          <a:stretch>
            <a:fillRect/>
          </a:stretch>
        </p:blipFill>
        <p:spPr>
          <a:xfrm>
            <a:off x="646111" y="2184400"/>
            <a:ext cx="10886871" cy="3660962"/>
          </a:xfrm>
          <a:prstGeom prst="rect">
            <a:avLst/>
          </a:prstGeom>
        </p:spPr>
      </p:pic>
    </p:spTree>
    <p:extLst>
      <p:ext uri="{BB962C8B-B14F-4D97-AF65-F5344CB8AC3E}">
        <p14:creationId xmlns:p14="http://schemas.microsoft.com/office/powerpoint/2010/main" val="3077139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McGregor’s Theory X and 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114039"/>
              </p:ext>
            </p:extLst>
          </p:nvPr>
        </p:nvGraphicFramePr>
        <p:xfrm>
          <a:off x="1023938" y="2286000"/>
          <a:ext cx="9720262" cy="3210560"/>
        </p:xfrm>
        <a:graphic>
          <a:graphicData uri="http://schemas.openxmlformats.org/drawingml/2006/table">
            <a:tbl>
              <a:tblPr firstRow="1" bandRow="1">
                <a:tableStyleId>{5C22544A-7EE6-4342-B048-85BDC9FD1C3A}</a:tableStyleId>
              </a:tblPr>
              <a:tblGrid>
                <a:gridCol w="4860131">
                  <a:extLst>
                    <a:ext uri="{9D8B030D-6E8A-4147-A177-3AD203B41FA5}">
                      <a16:colId xmlns:a16="http://schemas.microsoft.com/office/drawing/2014/main" val="20000"/>
                    </a:ext>
                  </a:extLst>
                </a:gridCol>
                <a:gridCol w="4860131">
                  <a:extLst>
                    <a:ext uri="{9D8B030D-6E8A-4147-A177-3AD203B41FA5}">
                      <a16:colId xmlns:a16="http://schemas.microsoft.com/office/drawing/2014/main" val="20001"/>
                    </a:ext>
                  </a:extLst>
                </a:gridCol>
              </a:tblGrid>
              <a:tr h="370840">
                <a:tc>
                  <a:txBody>
                    <a:bodyPr/>
                    <a:lstStyle/>
                    <a:p>
                      <a:r>
                        <a:rPr lang="en-GB" dirty="0"/>
                        <a:t>Theory X</a:t>
                      </a:r>
                    </a:p>
                  </a:txBody>
                  <a:tcPr marL="99341" marR="99341"/>
                </a:tc>
                <a:tc>
                  <a:txBody>
                    <a:bodyPr/>
                    <a:lstStyle/>
                    <a:p>
                      <a:r>
                        <a:rPr lang="en-GB" dirty="0"/>
                        <a:t>Theory Y</a:t>
                      </a:r>
                    </a:p>
                  </a:txBody>
                  <a:tcPr marL="99341" marR="99341"/>
                </a:tc>
                <a:extLst>
                  <a:ext uri="{0D108BD9-81ED-4DB2-BD59-A6C34878D82A}">
                    <a16:rowId xmlns:a16="http://schemas.microsoft.com/office/drawing/2014/main" val="10000"/>
                  </a:ext>
                </a:extLst>
              </a:tr>
              <a:tr h="370840">
                <a:tc>
                  <a:txBody>
                    <a:bodyPr/>
                    <a:lstStyle/>
                    <a:p>
                      <a:r>
                        <a:rPr lang="en-GB" dirty="0"/>
                        <a:t>Workers are motivated by money</a:t>
                      </a:r>
                    </a:p>
                  </a:txBody>
                  <a:tcPr marL="99341" marR="99341"/>
                </a:tc>
                <a:tc>
                  <a:txBody>
                    <a:bodyPr/>
                    <a:lstStyle/>
                    <a:p>
                      <a:r>
                        <a:rPr lang="en-GB" dirty="0"/>
                        <a:t>Workers</a:t>
                      </a:r>
                      <a:r>
                        <a:rPr lang="en-GB" baseline="0" dirty="0"/>
                        <a:t> have many different needs which motivate them</a:t>
                      </a:r>
                      <a:endParaRPr lang="en-GB" dirty="0"/>
                    </a:p>
                  </a:txBody>
                  <a:tcPr marL="99341" marR="99341"/>
                </a:tc>
                <a:extLst>
                  <a:ext uri="{0D108BD9-81ED-4DB2-BD59-A6C34878D82A}">
                    <a16:rowId xmlns:a16="http://schemas.microsoft.com/office/drawing/2014/main" val="10001"/>
                  </a:ext>
                </a:extLst>
              </a:tr>
              <a:tr h="370840">
                <a:tc>
                  <a:txBody>
                    <a:bodyPr/>
                    <a:lstStyle/>
                    <a:p>
                      <a:r>
                        <a:rPr lang="en-GB" dirty="0"/>
                        <a:t>Workers</a:t>
                      </a:r>
                      <a:r>
                        <a:rPr lang="en-GB" baseline="0" dirty="0"/>
                        <a:t> are lazy and dislike work</a:t>
                      </a:r>
                      <a:endParaRPr lang="en-GB" dirty="0"/>
                    </a:p>
                  </a:txBody>
                  <a:tcPr marL="99341" marR="99341"/>
                </a:tc>
                <a:tc>
                  <a:txBody>
                    <a:bodyPr/>
                    <a:lstStyle/>
                    <a:p>
                      <a:r>
                        <a:rPr lang="en-GB" dirty="0"/>
                        <a:t>Workers can enjoy work</a:t>
                      </a:r>
                    </a:p>
                  </a:txBody>
                  <a:tcPr marL="99341" marR="99341"/>
                </a:tc>
                <a:extLst>
                  <a:ext uri="{0D108BD9-81ED-4DB2-BD59-A6C34878D82A}">
                    <a16:rowId xmlns:a16="http://schemas.microsoft.com/office/drawing/2014/main" val="10002"/>
                  </a:ext>
                </a:extLst>
              </a:tr>
              <a:tr h="370840">
                <a:tc>
                  <a:txBody>
                    <a:bodyPr/>
                    <a:lstStyle/>
                    <a:p>
                      <a:r>
                        <a:rPr lang="en-GB" dirty="0"/>
                        <a:t>Workers are selfish, ignore the needs of organisations, avoid responsibility and lack ambition</a:t>
                      </a:r>
                    </a:p>
                  </a:txBody>
                  <a:tcPr marL="99341" marR="99341"/>
                </a:tc>
                <a:tc>
                  <a:txBody>
                    <a:bodyPr/>
                    <a:lstStyle/>
                    <a:p>
                      <a:r>
                        <a:rPr lang="en-GB" dirty="0"/>
                        <a:t>If</a:t>
                      </a:r>
                      <a:r>
                        <a:rPr lang="en-GB" baseline="0" dirty="0"/>
                        <a:t> motivated, workers can organise themselves and take responsibility</a:t>
                      </a:r>
                      <a:endParaRPr lang="en-GB" dirty="0"/>
                    </a:p>
                  </a:txBody>
                  <a:tcPr marL="99341" marR="99341"/>
                </a:tc>
                <a:extLst>
                  <a:ext uri="{0D108BD9-81ED-4DB2-BD59-A6C34878D82A}">
                    <a16:rowId xmlns:a16="http://schemas.microsoft.com/office/drawing/2014/main" val="10003"/>
                  </a:ext>
                </a:extLst>
              </a:tr>
              <a:tr h="370840">
                <a:tc>
                  <a:txBody>
                    <a:bodyPr/>
                    <a:lstStyle/>
                    <a:p>
                      <a:r>
                        <a:rPr lang="en-GB" dirty="0"/>
                        <a:t>Workers need to be controlled and directed by management</a:t>
                      </a:r>
                    </a:p>
                  </a:txBody>
                  <a:tcPr marL="99341" marR="99341"/>
                </a:tc>
                <a:tc>
                  <a:txBody>
                    <a:bodyPr/>
                    <a:lstStyle/>
                    <a:p>
                      <a:r>
                        <a:rPr lang="en-GB" dirty="0"/>
                        <a:t>Management should create a situation</a:t>
                      </a:r>
                      <a:r>
                        <a:rPr lang="en-GB" baseline="0" dirty="0"/>
                        <a:t> where workers can show creativity and apply their job knowledge</a:t>
                      </a:r>
                      <a:endParaRPr lang="en-GB" dirty="0"/>
                    </a:p>
                  </a:txBody>
                  <a:tcPr marL="99341" marR="99341"/>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73945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p:txBody>
          <a:bodyPr/>
          <a:lstStyle/>
          <a:p>
            <a:r>
              <a:rPr lang="en-GB" dirty="0"/>
              <a:t>Use the exam board notes and the scanned text book pages to help you complete the “Management Workbook” answering all questions</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8476" y="3978842"/>
            <a:ext cx="3692949" cy="1815700"/>
          </a:xfrm>
          <a:prstGeom prst="rect">
            <a:avLst/>
          </a:prstGeom>
        </p:spPr>
      </p:pic>
    </p:spTree>
    <p:extLst>
      <p:ext uri="{BB962C8B-B14F-4D97-AF65-F5344CB8AC3E}">
        <p14:creationId xmlns:p14="http://schemas.microsoft.com/office/powerpoint/2010/main" val="320141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8A9C-34C9-4507-9C06-65058F83DE4E}"/>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AADD5046-9F90-4FBD-B959-5986831A2773}"/>
              </a:ext>
            </a:extLst>
          </p:cNvPr>
          <p:cNvSpPr>
            <a:spLocks noGrp="1"/>
          </p:cNvSpPr>
          <p:nvPr>
            <p:ph idx="1"/>
          </p:nvPr>
        </p:nvSpPr>
        <p:spPr/>
        <p:txBody>
          <a:bodyPr>
            <a:normAutofit lnSpcReduction="10000"/>
          </a:bodyPr>
          <a:lstStyle/>
          <a:p>
            <a:r>
              <a:rPr lang="en-GB" dirty="0"/>
              <a:t>Explain what is meant by management</a:t>
            </a:r>
          </a:p>
          <a:p>
            <a:r>
              <a:rPr lang="en-GB" dirty="0"/>
              <a:t> </a:t>
            </a:r>
          </a:p>
          <a:p>
            <a:r>
              <a:rPr lang="en-GB" dirty="0"/>
              <a:t>Explain the functions and roles of management </a:t>
            </a:r>
          </a:p>
          <a:p>
            <a:r>
              <a:rPr lang="en-GB" dirty="0"/>
              <a:t> </a:t>
            </a:r>
          </a:p>
          <a:p>
            <a:r>
              <a:rPr lang="en-GB" dirty="0"/>
              <a:t>Explain the advantages and disadvantages of management by objectives (MBO)</a:t>
            </a:r>
          </a:p>
          <a:p>
            <a:r>
              <a:rPr lang="en-GB" dirty="0"/>
              <a:t> </a:t>
            </a:r>
          </a:p>
          <a:p>
            <a:r>
              <a:rPr lang="en-GB" dirty="0"/>
              <a:t>Explain D. McGregor’s theory X and theory Y</a:t>
            </a:r>
          </a:p>
          <a:p>
            <a:r>
              <a:rPr lang="en-GB" dirty="0"/>
              <a:t> </a:t>
            </a:r>
          </a:p>
          <a:p>
            <a:r>
              <a:rPr lang="en-GB" dirty="0"/>
              <a:t>Evaluate the importance of management to a business and its stakeholders</a:t>
            </a:r>
          </a:p>
          <a:p>
            <a:endParaRPr lang="en-GB" dirty="0"/>
          </a:p>
        </p:txBody>
      </p:sp>
    </p:spTree>
    <p:extLst>
      <p:ext uri="{BB962C8B-B14F-4D97-AF65-F5344CB8AC3E}">
        <p14:creationId xmlns:p14="http://schemas.microsoft.com/office/powerpoint/2010/main" val="1738231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3600" b="1" dirty="0">
                <a:solidFill>
                  <a:schemeClr val="accent2">
                    <a:lumMod val="75000"/>
                  </a:schemeClr>
                </a:solidFill>
                <a:latin typeface="+mn-lt"/>
              </a:rPr>
              <a:t>Leadership and management</a:t>
            </a:r>
          </a:p>
        </p:txBody>
      </p:sp>
      <p:sp>
        <p:nvSpPr>
          <p:cNvPr id="4" name="Content Placeholder 3"/>
          <p:cNvSpPr>
            <a:spLocks noGrp="1"/>
          </p:cNvSpPr>
          <p:nvPr>
            <p:ph idx="1"/>
          </p:nvPr>
        </p:nvSpPr>
        <p:spPr/>
        <p:txBody>
          <a:bodyPr>
            <a:noAutofit/>
          </a:bodyPr>
          <a:lstStyle/>
          <a:p>
            <a:r>
              <a:rPr lang="en-GB" sz="2400" b="1" dirty="0"/>
              <a:t>The main difference between leaders and managers is that </a:t>
            </a:r>
          </a:p>
          <a:p>
            <a:pPr>
              <a:buFont typeface="Arial" panose="020B0604020202020204" pitchFamily="34" charset="0"/>
              <a:buChar char="•"/>
            </a:pPr>
            <a:r>
              <a:rPr lang="en-GB" sz="2400" dirty="0"/>
              <a:t> leaders have people follow them </a:t>
            </a:r>
          </a:p>
          <a:p>
            <a:pPr>
              <a:buFont typeface="Arial" panose="020B0604020202020204" pitchFamily="34" charset="0"/>
              <a:buChar char="•"/>
            </a:pPr>
            <a:r>
              <a:rPr lang="en-GB" sz="2400" dirty="0"/>
              <a:t> managers have people who work for them </a:t>
            </a:r>
          </a:p>
          <a:p>
            <a:endParaRPr lang="en-GB" sz="2400" dirty="0"/>
          </a:p>
          <a:p>
            <a:r>
              <a:rPr lang="en-GB" sz="2400" dirty="0"/>
              <a:t>A successful business owner needs to be both a strong leader and manager to get their team on board to follow them towards their vision of success</a:t>
            </a:r>
          </a:p>
          <a:p>
            <a:endParaRPr lang="en-GB" dirty="0"/>
          </a:p>
          <a:p>
            <a:r>
              <a:rPr lang="en-GB" dirty="0">
                <a:hlinkClick r:id="rId3"/>
              </a:rPr>
              <a:t>https://www.theguardian.com/careers/difference-between-leadership-management</a:t>
            </a:r>
            <a:endParaRPr lang="en-GB" dirty="0"/>
          </a:p>
          <a:p>
            <a:endParaRPr lang="en-GB" dirty="0"/>
          </a:p>
        </p:txBody>
      </p:sp>
      <p:pic>
        <p:nvPicPr>
          <p:cNvPr id="2050" name="Picture 2" descr="http://4.bp.blogspot.com/-GxxIPTOY1iI/Tbhus4WHg0I/AAAAAAAAADQ/-Xb82V9Docs/s1600/leadi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1036" y="1542564"/>
            <a:ext cx="2828637" cy="2189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4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3600" b="1" dirty="0">
                <a:solidFill>
                  <a:schemeClr val="accent2">
                    <a:lumMod val="75000"/>
                  </a:schemeClr>
                </a:solidFill>
                <a:latin typeface="+mn-lt"/>
              </a:rPr>
              <a:t>Leadership and management</a:t>
            </a:r>
            <a:endParaRPr lang="en-GB" sz="3600" dirty="0">
              <a:latin typeface="+mn-lt"/>
            </a:endParaRPr>
          </a:p>
        </p:txBody>
      </p:sp>
      <p:sp>
        <p:nvSpPr>
          <p:cNvPr id="4" name="Content Placeholder 3"/>
          <p:cNvSpPr>
            <a:spLocks noGrp="1"/>
          </p:cNvSpPr>
          <p:nvPr>
            <p:ph idx="1"/>
          </p:nvPr>
        </p:nvSpPr>
        <p:spPr>
          <a:xfrm>
            <a:off x="1024128" y="2084832"/>
            <a:ext cx="9720072" cy="4189445"/>
          </a:xfrm>
        </p:spPr>
        <p:txBody>
          <a:bodyPr>
            <a:noAutofit/>
          </a:bodyPr>
          <a:lstStyle/>
          <a:p>
            <a:r>
              <a:rPr lang="en-GB" sz="2400" b="1" dirty="0"/>
              <a:t>Management</a:t>
            </a:r>
            <a:r>
              <a:rPr lang="en-GB" sz="2400" dirty="0"/>
              <a:t> is a set of processes that keep an organisation functioning. </a:t>
            </a:r>
          </a:p>
          <a:p>
            <a:r>
              <a:rPr lang="en-GB" sz="2400" dirty="0"/>
              <a:t>They make it work today – they make it hit this quarter's numbers. The processes are about planning, budgeting, staffing, clarifying jobs, measuring performance, and problem-solving when results did not go to plan.“</a:t>
            </a:r>
          </a:p>
          <a:p>
            <a:endParaRPr lang="en-GB" sz="2400" dirty="0"/>
          </a:p>
          <a:p>
            <a:r>
              <a:rPr lang="en-GB" sz="2400" b="1" dirty="0"/>
              <a:t>Leadership</a:t>
            </a:r>
            <a:r>
              <a:rPr lang="en-GB" sz="2400" dirty="0"/>
              <a:t> is very different. </a:t>
            </a:r>
          </a:p>
          <a:p>
            <a:r>
              <a:rPr lang="en-GB" sz="2400" dirty="0"/>
              <a:t>‘It is about aligning people to the vision, which means buy-in and communication, motivation and inspiration’</a:t>
            </a:r>
          </a:p>
          <a:p>
            <a:endParaRPr lang="en-GB" sz="2400" dirty="0"/>
          </a:p>
          <a:p>
            <a:pPr algn="r"/>
            <a:r>
              <a:rPr lang="en-GB" sz="2400" dirty="0">
                <a:solidFill>
                  <a:schemeClr val="accent3">
                    <a:lumMod val="75000"/>
                  </a:schemeClr>
                </a:solidFill>
              </a:rPr>
              <a:t>(Kotter Leadership &amp; Management Theory 1990)</a:t>
            </a:r>
          </a:p>
        </p:txBody>
      </p:sp>
      <p:pic>
        <p:nvPicPr>
          <p:cNvPr id="5" name="Picture 2" descr="http://4.bp.blogspot.com/-GxxIPTOY1iI/Tbhus4WHg0I/AAAAAAAAADQ/-Xb82V9Docs/s1600/lead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87618" y="4179554"/>
            <a:ext cx="1913164" cy="1481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75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sz="3600" b="1" dirty="0">
                <a:solidFill>
                  <a:schemeClr val="accent2">
                    <a:lumMod val="75000"/>
                  </a:schemeClr>
                </a:solidFill>
                <a:latin typeface="+mn-lt"/>
              </a:rPr>
              <a:t>Leadership and management</a:t>
            </a:r>
            <a:endParaRPr lang="en-GB" sz="3600" dirty="0">
              <a:latin typeface="+mn-lt"/>
            </a:endParaRPr>
          </a:p>
        </p:txBody>
      </p:sp>
      <p:sp>
        <p:nvSpPr>
          <p:cNvPr id="4" name="Content Placeholder 3"/>
          <p:cNvSpPr>
            <a:spLocks noGrp="1"/>
          </p:cNvSpPr>
          <p:nvPr>
            <p:ph idx="1"/>
          </p:nvPr>
        </p:nvSpPr>
        <p:spPr>
          <a:xfrm>
            <a:off x="6182744" y="2472612"/>
            <a:ext cx="5480521" cy="3405674"/>
          </a:xfrm>
        </p:spPr>
        <p:txBody>
          <a:bodyPr>
            <a:normAutofit/>
          </a:bodyPr>
          <a:lstStyle/>
          <a:p>
            <a:r>
              <a:rPr lang="en-GB" sz="2400" dirty="0"/>
              <a:t>Churchill is a great example of a leader, but he is not a manager. </a:t>
            </a:r>
          </a:p>
          <a:p>
            <a:r>
              <a:rPr lang="en-GB" sz="2400" dirty="0"/>
              <a:t>He is not beloved because he made the bureaucracy function</a:t>
            </a:r>
          </a:p>
        </p:txBody>
      </p:sp>
      <p:pic>
        <p:nvPicPr>
          <p:cNvPr id="1028" name="Picture 4" descr="http://democracy.blogactiv.eu/files/2016/07/RS-winston-churchill-194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4128" y="2286000"/>
            <a:ext cx="4904668" cy="3592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10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429" y="592181"/>
            <a:ext cx="9720072" cy="1499616"/>
          </a:xfrm>
        </p:spPr>
        <p:txBody>
          <a:bodyPr>
            <a:normAutofit/>
          </a:bodyPr>
          <a:lstStyle/>
          <a:p>
            <a:r>
              <a:rPr lang="en-GB" sz="3600" b="1" dirty="0" err="1">
                <a:solidFill>
                  <a:schemeClr val="accent2">
                    <a:lumMod val="75000"/>
                  </a:schemeClr>
                </a:solidFill>
              </a:rPr>
              <a:t>Fayol</a:t>
            </a:r>
            <a:r>
              <a:rPr lang="en-GB" sz="3600" b="1" dirty="0">
                <a:solidFill>
                  <a:schemeClr val="accent2">
                    <a:lumMod val="75000"/>
                  </a:schemeClr>
                </a:solidFill>
              </a:rPr>
              <a:t> - The Functions of Management</a:t>
            </a:r>
          </a:p>
        </p:txBody>
      </p:sp>
      <p:sp>
        <p:nvSpPr>
          <p:cNvPr id="3" name="Content Placeholder 2"/>
          <p:cNvSpPr>
            <a:spLocks noGrp="1"/>
          </p:cNvSpPr>
          <p:nvPr>
            <p:ph idx="1"/>
          </p:nvPr>
        </p:nvSpPr>
        <p:spPr>
          <a:xfrm>
            <a:off x="1453772" y="2091797"/>
            <a:ext cx="5602635" cy="4023360"/>
          </a:xfrm>
        </p:spPr>
        <p:txBody>
          <a:bodyPr>
            <a:normAutofit fontScale="92500" lnSpcReduction="10000"/>
          </a:bodyPr>
          <a:lstStyle/>
          <a:p>
            <a:pPr lvl="1">
              <a:lnSpc>
                <a:spcPct val="150000"/>
              </a:lnSpc>
            </a:pPr>
            <a:r>
              <a:rPr lang="en-GB" sz="2800" b="1" dirty="0"/>
              <a:t>Planning</a:t>
            </a:r>
          </a:p>
          <a:p>
            <a:pPr lvl="1">
              <a:lnSpc>
                <a:spcPct val="150000"/>
              </a:lnSpc>
            </a:pPr>
            <a:r>
              <a:rPr lang="en-GB" sz="2800" b="1" dirty="0"/>
              <a:t>Organising</a:t>
            </a:r>
          </a:p>
          <a:p>
            <a:pPr lvl="1">
              <a:lnSpc>
                <a:spcPct val="150000"/>
              </a:lnSpc>
            </a:pPr>
            <a:r>
              <a:rPr lang="en-GB" sz="2800" b="1" dirty="0"/>
              <a:t>Commanding</a:t>
            </a:r>
          </a:p>
          <a:p>
            <a:pPr lvl="1">
              <a:lnSpc>
                <a:spcPct val="150000"/>
              </a:lnSpc>
            </a:pPr>
            <a:r>
              <a:rPr lang="en-GB" sz="2800" b="1" dirty="0"/>
              <a:t>Co-ordinating</a:t>
            </a:r>
          </a:p>
          <a:p>
            <a:pPr lvl="1">
              <a:lnSpc>
                <a:spcPct val="150000"/>
              </a:lnSpc>
            </a:pPr>
            <a:r>
              <a:rPr lang="en-GB" sz="2800" b="1" dirty="0"/>
              <a:t>Controlling</a:t>
            </a:r>
          </a:p>
          <a:p>
            <a:pPr lvl="1"/>
            <a:endParaRPr lang="en-GB" sz="2400" dirty="0"/>
          </a:p>
          <a:p>
            <a:r>
              <a:rPr lang="en-GB" sz="2400" dirty="0"/>
              <a:t>Do you think this is still relevant today?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7471" y="2091797"/>
            <a:ext cx="2152191" cy="3103159"/>
          </a:xfrm>
          <a:prstGeom prst="rect">
            <a:avLst/>
          </a:prstGeom>
        </p:spPr>
      </p:pic>
      <p:sp>
        <p:nvSpPr>
          <p:cNvPr id="5" name="Content Placeholder 2"/>
          <p:cNvSpPr txBox="1">
            <a:spLocks/>
          </p:cNvSpPr>
          <p:nvPr/>
        </p:nvSpPr>
        <p:spPr>
          <a:xfrm>
            <a:off x="7917471" y="5286050"/>
            <a:ext cx="2480124" cy="350233"/>
          </a:xfrm>
          <a:prstGeom prst="rect">
            <a:avLst/>
          </a:prstGeom>
        </p:spPr>
        <p:txBody>
          <a:bodyPr vert="horz" lIns="45720" tIns="45720" rIns="4572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sz="2400" dirty="0"/>
              <a:t>Henri </a:t>
            </a:r>
            <a:r>
              <a:rPr lang="en-GB" sz="2400" dirty="0" err="1"/>
              <a:t>Fayol</a:t>
            </a:r>
            <a:r>
              <a:rPr lang="en-GB" sz="2400" dirty="0"/>
              <a:t> (1916)</a:t>
            </a:r>
          </a:p>
        </p:txBody>
      </p:sp>
    </p:spTree>
    <p:extLst>
      <p:ext uri="{BB962C8B-B14F-4D97-AF65-F5344CB8AC3E}">
        <p14:creationId xmlns:p14="http://schemas.microsoft.com/office/powerpoint/2010/main" val="95999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9692" y="579336"/>
            <a:ext cx="1637409" cy="2125269"/>
          </a:xfrm>
          <a:prstGeom prst="rect">
            <a:avLst/>
          </a:prstGeom>
        </p:spPr>
      </p:pic>
      <p:sp>
        <p:nvSpPr>
          <p:cNvPr id="2" name="Title 1"/>
          <p:cNvSpPr>
            <a:spLocks noGrp="1"/>
          </p:cNvSpPr>
          <p:nvPr>
            <p:ph type="title"/>
          </p:nvPr>
        </p:nvSpPr>
        <p:spPr>
          <a:xfrm>
            <a:off x="802306" y="319761"/>
            <a:ext cx="9720072" cy="1499616"/>
          </a:xfrm>
        </p:spPr>
        <p:txBody>
          <a:bodyPr>
            <a:normAutofit/>
          </a:bodyPr>
          <a:lstStyle/>
          <a:p>
            <a:r>
              <a:rPr lang="en-GB" sz="3600" b="1" dirty="0" err="1">
                <a:solidFill>
                  <a:schemeClr val="accent2">
                    <a:lumMod val="75000"/>
                  </a:schemeClr>
                </a:solidFill>
              </a:rPr>
              <a:t>Mintzberg</a:t>
            </a:r>
            <a:r>
              <a:rPr lang="en-GB" sz="3600" b="1" dirty="0">
                <a:solidFill>
                  <a:schemeClr val="accent2">
                    <a:lumMod val="75000"/>
                  </a:schemeClr>
                </a:solidFill>
              </a:rPr>
              <a:t> - Managerial Roles</a:t>
            </a:r>
          </a:p>
        </p:txBody>
      </p:sp>
      <p:sp>
        <p:nvSpPr>
          <p:cNvPr id="3" name="Content Placeholder 2"/>
          <p:cNvSpPr>
            <a:spLocks noGrp="1"/>
          </p:cNvSpPr>
          <p:nvPr>
            <p:ph idx="1"/>
          </p:nvPr>
        </p:nvSpPr>
        <p:spPr>
          <a:xfrm>
            <a:off x="802306" y="3104984"/>
            <a:ext cx="10627695" cy="3099874"/>
          </a:xfrm>
        </p:spPr>
        <p:txBody>
          <a:bodyPr>
            <a:noAutofit/>
          </a:bodyPr>
          <a:lstStyle/>
          <a:p>
            <a:pPr lvl="1"/>
            <a:r>
              <a:rPr lang="en-GB" sz="2400" b="1" dirty="0"/>
              <a:t>Interpersonal Roles </a:t>
            </a:r>
            <a:r>
              <a:rPr lang="en-GB" sz="2400" dirty="0"/>
              <a:t>– The manager as a figurehead, representing the business.</a:t>
            </a:r>
          </a:p>
          <a:p>
            <a:pPr lvl="1"/>
            <a:endParaRPr lang="en-GB" sz="2400" dirty="0"/>
          </a:p>
          <a:p>
            <a:pPr lvl="1"/>
            <a:r>
              <a:rPr lang="en-GB" sz="2400" b="1" dirty="0"/>
              <a:t>Information Roles </a:t>
            </a:r>
            <a:r>
              <a:rPr lang="en-GB" sz="2400" dirty="0"/>
              <a:t>– The manager communicates at a level that subordinates might not be able to due to structural constraints or contact the manager might have.</a:t>
            </a:r>
          </a:p>
          <a:p>
            <a:pPr lvl="1"/>
            <a:endParaRPr lang="en-GB" sz="2400" dirty="0"/>
          </a:p>
          <a:p>
            <a:pPr lvl="1"/>
            <a:r>
              <a:rPr lang="en-GB" sz="2400" b="1" dirty="0"/>
              <a:t>Decision Making Roles </a:t>
            </a:r>
            <a:r>
              <a:rPr lang="en-GB" sz="2400" dirty="0"/>
              <a:t>– Mintzberg advocates fluid decision making rather than meticulous forward-planning. He thought planning should be ongoing rather than systematic and that communication should be verbal rather than formal / written.</a:t>
            </a:r>
            <a:endParaRPr lang="en-GB" dirty="0"/>
          </a:p>
        </p:txBody>
      </p:sp>
      <p:sp>
        <p:nvSpPr>
          <p:cNvPr id="5" name="Content Placeholder 2"/>
          <p:cNvSpPr txBox="1">
            <a:spLocks/>
          </p:cNvSpPr>
          <p:nvPr/>
        </p:nvSpPr>
        <p:spPr>
          <a:xfrm>
            <a:off x="802306" y="1319193"/>
            <a:ext cx="8946541" cy="759759"/>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sz="2400" b="1" dirty="0"/>
              <a:t>Henry </a:t>
            </a:r>
            <a:r>
              <a:rPr lang="en-GB" sz="2400" b="1" dirty="0" err="1"/>
              <a:t>Mintzberg</a:t>
            </a:r>
            <a:r>
              <a:rPr lang="en-GB" sz="2400" b="1" dirty="0"/>
              <a:t> (1980s) said in addition to the FUNCTIONS of management, the manager should also fulfil certain ROLES:</a:t>
            </a:r>
            <a:endParaRPr lang="en-GB" b="1" dirty="0"/>
          </a:p>
        </p:txBody>
      </p:sp>
    </p:spTree>
    <p:extLst>
      <p:ext uri="{BB962C8B-B14F-4D97-AF65-F5344CB8AC3E}">
        <p14:creationId xmlns:p14="http://schemas.microsoft.com/office/powerpoint/2010/main" val="65146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p:txBody>
          <a:bodyPr/>
          <a:lstStyle/>
          <a:p>
            <a:pPr marL="0" indent="0">
              <a:buNone/>
            </a:pPr>
            <a:endParaRPr lang="en-GB" dirty="0"/>
          </a:p>
          <a:p>
            <a:r>
              <a:rPr lang="en-GB" dirty="0"/>
              <a:t>Answer Question 1 on page 396 of Hall, Jones and </a:t>
            </a:r>
            <a:r>
              <a:rPr lang="en-GB" dirty="0" err="1"/>
              <a:t>Raffo</a:t>
            </a:r>
            <a:r>
              <a:rPr lang="en-GB" dirty="0"/>
              <a:t>. </a:t>
            </a:r>
          </a:p>
          <a:p>
            <a:pPr marL="0" indent="0">
              <a:buNone/>
            </a:pP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8349" y="3930715"/>
            <a:ext cx="3990000" cy="1961750"/>
          </a:xfrm>
          <a:prstGeom prst="rect">
            <a:avLst/>
          </a:prstGeom>
        </p:spPr>
      </p:pic>
    </p:spTree>
    <p:extLst>
      <p:ext uri="{BB962C8B-B14F-4D97-AF65-F5344CB8AC3E}">
        <p14:creationId xmlns:p14="http://schemas.microsoft.com/office/powerpoint/2010/main" val="178656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solidFill>
                  <a:schemeClr val="accent2">
                    <a:lumMod val="75000"/>
                  </a:schemeClr>
                </a:solidFill>
              </a:rPr>
              <a:t>The Functions of Management according to Drucker</a:t>
            </a:r>
          </a:p>
        </p:txBody>
      </p:sp>
      <p:sp>
        <p:nvSpPr>
          <p:cNvPr id="3" name="Content Placeholder 2"/>
          <p:cNvSpPr>
            <a:spLocks noGrp="1"/>
          </p:cNvSpPr>
          <p:nvPr>
            <p:ph idx="1"/>
          </p:nvPr>
        </p:nvSpPr>
        <p:spPr>
          <a:xfrm>
            <a:off x="1024128" y="2286000"/>
            <a:ext cx="7058515" cy="3135086"/>
          </a:xfrm>
        </p:spPr>
        <p:txBody>
          <a:bodyPr>
            <a:noAutofit/>
          </a:bodyPr>
          <a:lstStyle/>
          <a:p>
            <a:pPr lvl="1">
              <a:lnSpc>
                <a:spcPct val="100000"/>
              </a:lnSpc>
            </a:pPr>
            <a:r>
              <a:rPr lang="en-GB" sz="2400" b="1" dirty="0"/>
              <a:t>Setting Objectives</a:t>
            </a:r>
          </a:p>
          <a:p>
            <a:pPr lvl="1">
              <a:lnSpc>
                <a:spcPct val="100000"/>
              </a:lnSpc>
            </a:pPr>
            <a:r>
              <a:rPr lang="en-GB" sz="2400" dirty="0"/>
              <a:t>Organising work</a:t>
            </a:r>
          </a:p>
          <a:p>
            <a:pPr lvl="1">
              <a:lnSpc>
                <a:spcPct val="100000"/>
              </a:lnSpc>
            </a:pPr>
            <a:r>
              <a:rPr lang="en-GB" sz="2400" dirty="0"/>
              <a:t>Motivating employees and communicating information to them</a:t>
            </a:r>
          </a:p>
          <a:p>
            <a:pPr lvl="1">
              <a:lnSpc>
                <a:spcPct val="100000"/>
              </a:lnSpc>
            </a:pPr>
            <a:r>
              <a:rPr lang="en-GB" sz="2400" dirty="0"/>
              <a:t>Job measurement (checking that tasks have been performed and objectives met)</a:t>
            </a:r>
          </a:p>
          <a:p>
            <a:pPr lvl="1">
              <a:lnSpc>
                <a:spcPct val="100000"/>
              </a:lnSpc>
            </a:pPr>
            <a:r>
              <a:rPr lang="en-GB" sz="2400" dirty="0"/>
              <a:t>Developing people (including training)</a:t>
            </a:r>
          </a:p>
          <a:p>
            <a:pPr lvl="1"/>
            <a:endParaRPr lang="en-GB"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2692" y="2186178"/>
            <a:ext cx="2857500" cy="2381250"/>
          </a:xfrm>
          <a:prstGeom prst="rect">
            <a:avLst/>
          </a:prstGeom>
        </p:spPr>
      </p:pic>
      <p:sp>
        <p:nvSpPr>
          <p:cNvPr id="5" name="Rectangle 4"/>
          <p:cNvSpPr/>
          <p:nvPr/>
        </p:nvSpPr>
        <p:spPr>
          <a:xfrm>
            <a:off x="8845156" y="4668774"/>
            <a:ext cx="2132571" cy="369332"/>
          </a:xfrm>
          <a:prstGeom prst="rect">
            <a:avLst/>
          </a:prstGeom>
        </p:spPr>
        <p:txBody>
          <a:bodyPr wrap="none">
            <a:spAutoFit/>
          </a:bodyPr>
          <a:lstStyle/>
          <a:p>
            <a:r>
              <a:rPr lang="en-GB" dirty="0"/>
              <a:t>Peter Drucker (1955)</a:t>
            </a:r>
          </a:p>
        </p:txBody>
      </p:sp>
    </p:spTree>
    <p:extLst>
      <p:ext uri="{BB962C8B-B14F-4D97-AF65-F5344CB8AC3E}">
        <p14:creationId xmlns:p14="http://schemas.microsoft.com/office/powerpoint/2010/main" val="2533168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413D0A-BDB4-4A33-AD7C-0FCAD880844D}">
  <ds:schemaRefs>
    <ds:schemaRef ds:uri="http://schemas.microsoft.com/sharepoint/v3/contenttype/forms"/>
  </ds:schemaRefs>
</ds:datastoreItem>
</file>

<file path=customXml/itemProps2.xml><?xml version="1.0" encoding="utf-8"?>
<ds:datastoreItem xmlns:ds="http://schemas.openxmlformats.org/officeDocument/2006/customXml" ds:itemID="{83443E73-3ADF-42F0-8B28-C44044A107E2}">
  <ds:schemaRefs>
    <ds:schemaRef ds:uri="http://purl.org/dc/dcmitype/"/>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9D930DB5-6E77-4759-B2B3-735BF5A328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411</TotalTime>
  <Words>1879</Words>
  <Application>Microsoft Office PowerPoint</Application>
  <PresentationFormat>Widescreen</PresentationFormat>
  <Paragraphs>164</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Tw Cen MT</vt:lpstr>
      <vt:lpstr>Wingdings 3</vt:lpstr>
      <vt:lpstr>Integral</vt:lpstr>
      <vt:lpstr>Management</vt:lpstr>
      <vt:lpstr>Learning objectives</vt:lpstr>
      <vt:lpstr>Leadership and management</vt:lpstr>
      <vt:lpstr>Leadership and management</vt:lpstr>
      <vt:lpstr>Leadership and management</vt:lpstr>
      <vt:lpstr>Fayol - The Functions of Management</vt:lpstr>
      <vt:lpstr>Mintzberg - Managerial Roles</vt:lpstr>
      <vt:lpstr>Activity</vt:lpstr>
      <vt:lpstr>The Functions of Management according to Drucker</vt:lpstr>
      <vt:lpstr>Management by Objectives (MBO)  Peter Drucker (1955)</vt:lpstr>
      <vt:lpstr>PowerPoint Presentation</vt:lpstr>
      <vt:lpstr>Advantages of MBO</vt:lpstr>
      <vt:lpstr>Disadvantages of MBO</vt:lpstr>
      <vt:lpstr>McGregor’s Theory X and Y</vt:lpstr>
      <vt:lpstr>Activity</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dc:title>
  <dc:creator>Anne E Lomas</dc:creator>
  <cp:lastModifiedBy>Rebecca Crumpton</cp:lastModifiedBy>
  <cp:revision>18</cp:revision>
  <dcterms:created xsi:type="dcterms:W3CDTF">2016-02-08T16:18:43Z</dcterms:created>
  <dcterms:modified xsi:type="dcterms:W3CDTF">2021-03-19T10:03:59Z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