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9"/>
  </p:notesMasterIdLst>
  <p:handoutMasterIdLst>
    <p:handoutMasterId r:id="rId30"/>
  </p:handoutMasterIdLst>
  <p:sldIdLst>
    <p:sldId id="297" r:id="rId5"/>
    <p:sldId id="256" r:id="rId6"/>
    <p:sldId id="294" r:id="rId7"/>
    <p:sldId id="295" r:id="rId8"/>
    <p:sldId id="300" r:id="rId9"/>
    <p:sldId id="258" r:id="rId10"/>
    <p:sldId id="259" r:id="rId11"/>
    <p:sldId id="268" r:id="rId12"/>
    <p:sldId id="269" r:id="rId13"/>
    <p:sldId id="270" r:id="rId14"/>
    <p:sldId id="289" r:id="rId15"/>
    <p:sldId id="273" r:id="rId16"/>
    <p:sldId id="305" r:id="rId17"/>
    <p:sldId id="275" r:id="rId18"/>
    <p:sldId id="290" r:id="rId19"/>
    <p:sldId id="278" r:id="rId20"/>
    <p:sldId id="280" r:id="rId21"/>
    <p:sldId id="282" r:id="rId22"/>
    <p:sldId id="304" r:id="rId23"/>
    <p:sldId id="281" r:id="rId24"/>
    <p:sldId id="303" r:id="rId25"/>
    <p:sldId id="299" r:id="rId26"/>
    <p:sldId id="301" r:id="rId27"/>
    <p:sldId id="264" r:id="rId2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6470" autoAdjust="0"/>
  </p:normalViewPr>
  <p:slideViewPr>
    <p:cSldViewPr>
      <p:cViewPr>
        <p:scale>
          <a:sx n="81" d="100"/>
          <a:sy n="81" d="100"/>
        </p:scale>
        <p:origin x="1197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964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B748C-591A-4502-9BBB-89FA8D1E2FD8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C44B-B52D-4DB7-B0A6-65C17B43B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3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FFDEA-53A9-4A0C-B450-C01BB78A5E6F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6CA53-07F8-4DF5-AE35-3D029606B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8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6CA53-07F8-4DF5-AE35-3D029606B0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49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E4582E9-93FF-4AB0-80D2-A9FA541CD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09FB7-FE7D-42E7-85DC-A80D0855587C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3B1F43F-3272-425C-BD61-CAE1ADA545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6BFE8A1-6CC6-4D35-98D7-55DE71D27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E0AE6E-D2A7-41AA-9047-56A53317033B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056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6CA53-07F8-4DF5-AE35-3D029606B0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0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12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53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extLst/>
          </a:lstStyle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46F128-026A-4A4D-835C-A87F678B6520}" type="datetimeFigureOut">
              <a:rPr lang="en-GB" smtClean="0"/>
              <a:pPr/>
              <a:t>22/03/2021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7EA031-8064-4EFD-83CF-04C643FDC02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-GoPgcTs1i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uRJR4xfO_0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66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According to Fayol (1916), what are the functions of management?</a:t>
            </a:r>
          </a:p>
          <a:p>
            <a:pPr marL="109728" indent="0">
              <a:buNone/>
            </a:pPr>
            <a:endParaRPr lang="en-GB" sz="2400" dirty="0"/>
          </a:p>
          <a:p>
            <a:r>
              <a:rPr lang="en-GB" sz="2400" dirty="0"/>
              <a:t>What is Drucker’s (1955) management philosophy?</a:t>
            </a:r>
          </a:p>
          <a:p>
            <a:endParaRPr lang="en-GB" sz="2400" dirty="0"/>
          </a:p>
          <a:p>
            <a:r>
              <a:rPr lang="en-GB" sz="2400" dirty="0"/>
              <a:t>What are the characteristics of Theory X and Theory Y Managers?</a:t>
            </a:r>
          </a:p>
          <a:p>
            <a:endParaRPr lang="en-GB" sz="2400" dirty="0"/>
          </a:p>
          <a:p>
            <a:r>
              <a:rPr lang="en-GB" sz="2400"/>
              <a:t>What are </a:t>
            </a:r>
            <a:r>
              <a:rPr lang="en-GB" sz="2400" dirty="0"/>
              <a:t>the character traits of effective managers?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recap</a:t>
            </a:r>
          </a:p>
        </p:txBody>
      </p:sp>
    </p:spTree>
    <p:extLst>
      <p:ext uri="{BB962C8B-B14F-4D97-AF65-F5344CB8AC3E}">
        <p14:creationId xmlns:p14="http://schemas.microsoft.com/office/powerpoint/2010/main" val="219215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12311" cy="439975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Managers involve staff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Consult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Delegate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Empower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Give responsibility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Set up systems to ensure staff input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But still have responsibility for final decisions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Democratic</a:t>
            </a:r>
          </a:p>
        </p:txBody>
      </p:sp>
    </p:spTree>
    <p:extLst>
      <p:ext uri="{BB962C8B-B14F-4D97-AF65-F5344CB8AC3E}">
        <p14:creationId xmlns:p14="http://schemas.microsoft.com/office/powerpoint/2010/main" val="144762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11560" y="476672"/>
            <a:ext cx="8136904" cy="6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Bureaucratic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Focus on specialisation of jobs and departments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Stick rigidly to job descriptions to the point that it might hamper worker progress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Thrive in hierarchies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Workers know exactly what to do / what is expected of them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Encourages co-operation as workers know what is expected of them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Very inflexible: discourages innovation and ability to change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2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12311" cy="439975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Has little input into the day-to-day decision making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Consciously delegates power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Gives employees freedom to do what they think is best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Effective when staff are ready and willing to take on responsibility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Laissez-faire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835456" cy="188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7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B0109-A758-4125-A732-7982B36E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Watch!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8CD8E1DE-F4ED-4510-B791-0C8EA9671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19798"/>
            <a:ext cx="4402832" cy="2690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7B586F-295A-4873-A402-212839920B17}"/>
              </a:ext>
            </a:extLst>
          </p:cNvPr>
          <p:cNvSpPr txBox="1"/>
          <p:nvPr/>
        </p:nvSpPr>
        <p:spPr>
          <a:xfrm>
            <a:off x="165482" y="391000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2"/>
              </a:rPr>
              <a:t>https://www.youtube.com/watch?v=-GoPgcTs1iI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9FE12-FA6E-4041-B589-C2AED1AEC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931" y="3501008"/>
            <a:ext cx="4118486" cy="2517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95818-45D4-4A6E-9EAD-C2191D07299E}"/>
              </a:ext>
            </a:extLst>
          </p:cNvPr>
          <p:cNvSpPr txBox="1"/>
          <p:nvPr/>
        </p:nvSpPr>
        <p:spPr>
          <a:xfrm>
            <a:off x="4788024" y="61653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5"/>
              </a:rPr>
              <a:t>https://www.youtube.com/watch?v=BuRJR4xfO_0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1408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12311" cy="439975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Personal values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/>
              <a:t>Type of organisation systems (size, structure)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/>
              <a:t>Manager’s experience 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/>
              <a:t>Effectiveness of teams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/>
              <a:t>Confidence in and groups subordinates 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/>
              <a:t>Skills and experience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/>
              <a:t>Feelings of security of subordinates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/>
              <a:t>Nature of the business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/>
              <a:t>Pressure (time, costs) problems </a:t>
            </a:r>
            <a:endParaRPr lang="en-GB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Factors affecting leadership style</a:t>
            </a:r>
          </a:p>
        </p:txBody>
      </p:sp>
    </p:spTree>
    <p:extLst>
      <p:ext uri="{BB962C8B-B14F-4D97-AF65-F5344CB8AC3E}">
        <p14:creationId xmlns:p14="http://schemas.microsoft.com/office/powerpoint/2010/main" val="147272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192684" y="1556792"/>
            <a:ext cx="6491287" cy="4525962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b="1" dirty="0">
                <a:latin typeface="Century Gothic" panose="020B0502020202020204" pitchFamily="34" charset="0"/>
              </a:rPr>
              <a:t>Much as for our motivation theory</a:t>
            </a:r>
            <a:endParaRPr lang="en-GB" altLang="en-US" sz="2400" dirty="0">
              <a:latin typeface="Century Gothic" panose="020B0502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  <a:sym typeface="Wingdings" pitchFamily="2" charset="2"/>
              </a:rPr>
              <a:t></a:t>
            </a:r>
            <a:r>
              <a:rPr lang="en-GB" altLang="en-US" sz="2400" dirty="0">
                <a:latin typeface="Century Gothic" panose="020B0502020202020204" pitchFamily="34" charset="0"/>
              </a:rPr>
              <a:t> Involves and motivates staff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  <a:sym typeface="Wingdings" pitchFamily="2" charset="2"/>
              </a:rPr>
              <a:t> </a:t>
            </a:r>
            <a:r>
              <a:rPr lang="en-GB" altLang="en-US" sz="2400" dirty="0">
                <a:latin typeface="Century Gothic" panose="020B0502020202020204" pitchFamily="34" charset="0"/>
              </a:rPr>
              <a:t>Staff work more efficiently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  <a:sym typeface="Wingdings" pitchFamily="2" charset="2"/>
              </a:rPr>
              <a:t> Staff turnover might fall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  <a:sym typeface="Wingdings" pitchFamily="2" charset="2"/>
              </a:rPr>
              <a:t> Productivity may rise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  <a:sym typeface="Wingdings" pitchFamily="2" charset="2"/>
              </a:rPr>
              <a:t> Unit costs might fall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  <a:sym typeface="Wingdings" pitchFamily="2" charset="2"/>
              </a:rPr>
              <a:t> Quality might rise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  <a:sym typeface="Wingdings" pitchFamily="2" charset="2"/>
              </a:rPr>
              <a:t> Company becomes more competitive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  <a:sym typeface="Wingdings" pitchFamily="2" charset="2"/>
              </a:rPr>
              <a:t> Sales might increase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  <a:sym typeface="Wingdings" pitchFamily="2" charset="2"/>
              </a:rPr>
              <a:t> Profits might rise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effectLst/>
                <a:latin typeface="Century Gothic" panose="020B0502020202020204" pitchFamily="34" charset="0"/>
              </a:rPr>
              <a:t>What are the benefits of good leadership?</a:t>
            </a:r>
          </a:p>
        </p:txBody>
      </p:sp>
    </p:spTree>
    <p:extLst>
      <p:ext uri="{BB962C8B-B14F-4D97-AF65-F5344CB8AC3E}">
        <p14:creationId xmlns:p14="http://schemas.microsoft.com/office/powerpoint/2010/main" val="13659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8212311" cy="439975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/>
              <a:t>Many alternative forms &amp; styles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/>
              <a:t>Right leader for the right situation </a:t>
            </a:r>
          </a:p>
          <a:p>
            <a:pPr marL="719138" indent="0">
              <a:spcBef>
                <a:spcPct val="50000"/>
              </a:spcBef>
              <a:buNone/>
              <a:defRPr/>
            </a:pPr>
            <a:r>
              <a:rPr lang="en-GB" sz="2400" dirty="0"/>
              <a:t>–Autocratic makes more sense when business is in trouble (e.g. rapid turnaround) </a:t>
            </a:r>
          </a:p>
          <a:p>
            <a:pPr marL="719138" indent="0">
              <a:spcBef>
                <a:spcPct val="50000"/>
              </a:spcBef>
              <a:buNone/>
              <a:defRPr/>
            </a:pPr>
            <a:r>
              <a:rPr lang="en-GB" sz="2400" dirty="0"/>
              <a:t>– Autocratic would be inappropriate where performance highly dependent on effective team-working &amp; decentralised operation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/>
              <a:t>Stage of business: start-up v established &amp; complex </a:t>
            </a:r>
            <a:endParaRPr lang="en-GB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Which leadership style is best?</a:t>
            </a:r>
          </a:p>
        </p:txBody>
      </p:sp>
    </p:spTree>
    <p:extLst>
      <p:ext uri="{BB962C8B-B14F-4D97-AF65-F5344CB8AC3E}">
        <p14:creationId xmlns:p14="http://schemas.microsoft.com/office/powerpoint/2010/main" val="5007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>
            <a:extLst>
              <a:ext uri="{FF2B5EF4-FFF2-40B4-BE49-F238E27FC236}">
                <a16:creationId xmlns:a16="http://schemas.microsoft.com/office/drawing/2014/main" id="{08827262-9179-410B-A27B-9550BBAA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>
                <a:latin typeface="Century Gothic" panose="020B0502020202020204" pitchFamily="34" charset="0"/>
              </a:rPr>
              <a:t>F. Fielder (1976): CONTINGENCY MODEL</a:t>
            </a:r>
          </a:p>
          <a:p>
            <a:pPr lvl="1">
              <a:defRPr/>
            </a:pPr>
            <a:r>
              <a:rPr lang="en-GB" altLang="en-US" dirty="0">
                <a:latin typeface="Century Gothic" panose="020B0502020202020204" pitchFamily="34" charset="0"/>
              </a:rPr>
              <a:t>Fielder thought leadership is the most important contributor to business success</a:t>
            </a:r>
          </a:p>
          <a:p>
            <a:pPr lvl="1">
              <a:defRPr/>
            </a:pPr>
            <a:r>
              <a:rPr lang="en-GB" altLang="en-US" dirty="0">
                <a:latin typeface="Century Gothic" panose="020B0502020202020204" pitchFamily="34" charset="0"/>
              </a:rPr>
              <a:t>But that you need to know what type of leader you are to find a role that is suitable. E.g. an effective leader in a solicitor’s practice might not be effective as a leader in the army.</a:t>
            </a:r>
          </a:p>
          <a:p>
            <a:pPr lvl="1">
              <a:defRPr/>
            </a:pPr>
            <a:r>
              <a:rPr lang="en-GB" altLang="en-US" dirty="0">
                <a:latin typeface="Century Gothic" panose="020B0502020202020204" pitchFamily="34" charset="0"/>
              </a:rPr>
              <a:t>He said the effectiveness of a business or team is dependent (or </a:t>
            </a:r>
            <a:r>
              <a:rPr lang="en-GB" altLang="en-US" i="1" dirty="0">
                <a:latin typeface="Century Gothic" panose="020B0502020202020204" pitchFamily="34" charset="0"/>
              </a:rPr>
              <a:t>contingent</a:t>
            </a:r>
            <a:r>
              <a:rPr lang="en-GB" altLang="en-US" dirty="0">
                <a:latin typeface="Century Gothic" panose="020B0502020202020204" pitchFamily="34" charset="0"/>
              </a:rPr>
              <a:t>) upon 2 factors:</a:t>
            </a:r>
          </a:p>
          <a:p>
            <a:pPr lvl="2">
              <a:defRPr/>
            </a:pPr>
            <a:r>
              <a:rPr lang="en-GB" altLang="en-US" dirty="0">
                <a:latin typeface="Century Gothic" panose="020B0502020202020204" pitchFamily="34" charset="0"/>
              </a:rPr>
              <a:t> 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PERSONALITY</a:t>
            </a:r>
            <a:r>
              <a:rPr lang="en-GB" altLang="en-US" dirty="0">
                <a:latin typeface="Century Gothic" panose="020B0502020202020204" pitchFamily="34" charset="0"/>
              </a:rPr>
              <a:t> (which affects leadership style)</a:t>
            </a:r>
          </a:p>
          <a:p>
            <a:pPr lvl="2">
              <a:defRPr/>
            </a:pPr>
            <a:r>
              <a:rPr lang="en-GB" dirty="0">
                <a:latin typeface="Century Gothic" panose="020B0502020202020204" pitchFamily="34" charset="0"/>
              </a:rPr>
              <a:t>the amount of control and influence which 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SITUATION</a:t>
            </a:r>
            <a:r>
              <a:rPr lang="en-GB" dirty="0">
                <a:latin typeface="Century Gothic" panose="020B0502020202020204" pitchFamily="34" charset="0"/>
              </a:rPr>
              <a:t> provides.</a:t>
            </a:r>
            <a:endParaRPr lang="en-GB" alt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 2" descr="Large confetti">
            <a:extLst>
              <a:ext uri="{FF2B5EF4-FFF2-40B4-BE49-F238E27FC236}">
                <a16:creationId xmlns:a16="http://schemas.microsoft.com/office/drawing/2014/main" id="{E7C0D8FD-BE55-4E68-9BB9-BC3AD2E83597}"/>
              </a:ext>
            </a:extLst>
          </p:cNvPr>
          <p:cNvSpPr txBox="1">
            <a:spLocks noChangeArrowheads="1"/>
          </p:cNvSpPr>
          <p:nvPr/>
        </p:nvSpPr>
        <p:spPr>
          <a:xfrm>
            <a:off x="819423" y="404664"/>
            <a:ext cx="7793037" cy="974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</a:extLst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Leadership Models</a:t>
            </a:r>
            <a:endParaRPr lang="en-GB" altLang="en-US" sz="2400" dirty="0">
              <a:effectLst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>
            <a:extLst>
              <a:ext uri="{FF2B5EF4-FFF2-40B4-BE49-F238E27FC236}">
                <a16:creationId xmlns:a16="http://schemas.microsoft.com/office/drawing/2014/main" id="{4C0DF4B6-2A37-43F3-B572-B598CBFA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938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en-US" dirty="0">
                <a:latin typeface="Century Gothic" panose="020B0502020202020204" pitchFamily="34" charset="0"/>
              </a:rPr>
              <a:t>Fielder asked leaders to complete a questionnaire to find out who would be their 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Least Preferred Co-worker (LPC).</a:t>
            </a:r>
          </a:p>
          <a:p>
            <a:pPr>
              <a:defRPr/>
            </a:pPr>
            <a:r>
              <a:rPr lang="en-GB" altLang="en-US" dirty="0">
                <a:latin typeface="Century Gothic" panose="020B0502020202020204" pitchFamily="34" charset="0"/>
              </a:rPr>
              <a:t>A high LPC score = RELATIONSHIP leader. These people tend to like co-workers even if they are difficult and unpleasant. Good leaders in non-stressful situations.</a:t>
            </a:r>
          </a:p>
          <a:p>
            <a:pPr>
              <a:defRPr/>
            </a:pPr>
            <a:r>
              <a:rPr lang="en-GB" altLang="en-US" dirty="0">
                <a:latin typeface="Century Gothic" panose="020B0502020202020204" pitchFamily="34" charset="0"/>
              </a:rPr>
              <a:t>A low LPC score = TASK ORIENTED leader. These people see co-workers in a negative way. They focus on getting the job done regardless. Good leaders in extreme situations.</a:t>
            </a:r>
          </a:p>
          <a:p>
            <a:pPr>
              <a:defRPr/>
            </a:pPr>
            <a:r>
              <a:rPr lang="en-GB" altLang="en-US" dirty="0">
                <a:latin typeface="Century Gothic" panose="020B0502020202020204" pitchFamily="34" charset="0"/>
              </a:rPr>
              <a:t>Fielder thought leadership style was inherent and can’t be changed.</a:t>
            </a:r>
          </a:p>
        </p:txBody>
      </p:sp>
      <p:sp>
        <p:nvSpPr>
          <p:cNvPr id="3" name="Rectangle 2" descr="Large confetti">
            <a:extLst>
              <a:ext uri="{FF2B5EF4-FFF2-40B4-BE49-F238E27FC236}">
                <a16:creationId xmlns:a16="http://schemas.microsoft.com/office/drawing/2014/main" id="{05F39ED4-91B1-4DCF-ACF1-0CC7F5147A8B}"/>
              </a:ext>
            </a:extLst>
          </p:cNvPr>
          <p:cNvSpPr txBox="1">
            <a:spLocks noChangeArrowheads="1"/>
          </p:cNvSpPr>
          <p:nvPr/>
        </p:nvSpPr>
        <p:spPr>
          <a:xfrm>
            <a:off x="819423" y="404664"/>
            <a:ext cx="7793037" cy="974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</a:extLst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Leadership Models</a:t>
            </a:r>
            <a:endParaRPr lang="en-GB" altLang="en-US" sz="2400" dirty="0">
              <a:effectLst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D0F75-0547-411F-BD7D-7F68A73B1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48" y="0"/>
            <a:ext cx="522490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091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829761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Leadership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68661690-7A20-48F3-A2CF-1000C4F28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>
                <a:latin typeface="Century Gothic" panose="020B0502020202020204" pitchFamily="34" charset="0"/>
              </a:rPr>
              <a:t>P. Wright and D. Taylor (1984)</a:t>
            </a:r>
          </a:p>
          <a:p>
            <a:pPr lvl="1"/>
            <a:r>
              <a:rPr lang="en-GB" altLang="en-US" dirty="0">
                <a:latin typeface="Century Gothic" panose="020B0502020202020204" pitchFamily="34" charset="0"/>
              </a:rPr>
              <a:t>Wright and Taylor believed leaders CAN change. They developed a theory that focused on this. </a:t>
            </a:r>
          </a:p>
          <a:p>
            <a:pPr lvl="1"/>
            <a:r>
              <a:rPr lang="en-GB" altLang="en-US" dirty="0">
                <a:latin typeface="Century Gothic" panose="020B0502020202020204" pitchFamily="34" charset="0"/>
              </a:rPr>
              <a:t>They believed </a:t>
            </a:r>
            <a:r>
              <a:rPr lang="en-GB" altLang="en-US" u="sng" dirty="0">
                <a:latin typeface="Century Gothic" panose="020B0502020202020204" pitchFamily="34" charset="0"/>
              </a:rPr>
              <a:t>education</a:t>
            </a:r>
            <a:r>
              <a:rPr lang="en-GB" altLang="en-US" dirty="0">
                <a:latin typeface="Century Gothic" panose="020B0502020202020204" pitchFamily="34" charset="0"/>
              </a:rPr>
              <a:t> can improve how leaders INTERACT WITH SUBORDINATES and change leaders’ LEADERSHIP SKILLS</a:t>
            </a:r>
          </a:p>
          <a:p>
            <a:pPr lvl="1"/>
            <a:r>
              <a:rPr lang="en-GB" altLang="en-US" dirty="0">
                <a:latin typeface="Century Gothic" panose="020B0502020202020204" pitchFamily="34" charset="0"/>
              </a:rPr>
              <a:t>They thought good leadership is a product of ability and motivation.</a:t>
            </a:r>
          </a:p>
          <a:p>
            <a:pPr lvl="1"/>
            <a:r>
              <a:rPr lang="en-GB" altLang="en-US" dirty="0">
                <a:latin typeface="Century Gothic" panose="020B0502020202020204" pitchFamily="34" charset="0"/>
              </a:rPr>
              <a:t>They believed in encouragement rather than punishment</a:t>
            </a:r>
          </a:p>
          <a:p>
            <a:pPr lvl="1"/>
            <a:r>
              <a:rPr lang="en-GB" altLang="en-US" dirty="0">
                <a:latin typeface="Century Gothic" panose="020B0502020202020204" pitchFamily="34" charset="0"/>
              </a:rPr>
              <a:t>They devised a checklist to improve work performance</a:t>
            </a:r>
          </a:p>
          <a:p>
            <a:pPr lvl="1"/>
            <a:r>
              <a:rPr lang="en-GB" altLang="en-US" dirty="0">
                <a:latin typeface="Century Gothic" panose="020B0502020202020204" pitchFamily="34" charset="0"/>
              </a:rPr>
              <a:t>They intended the checklist to be a starting point for discussion and thought rather than a simple list of solutions.</a:t>
            </a:r>
          </a:p>
          <a:p>
            <a:pPr lvl="1"/>
            <a:endParaRPr lang="en-GB" alt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 2" descr="Large confetti">
            <a:extLst>
              <a:ext uri="{FF2B5EF4-FFF2-40B4-BE49-F238E27FC236}">
                <a16:creationId xmlns:a16="http://schemas.microsoft.com/office/drawing/2014/main" id="{61986353-AAE6-44F9-ABE6-7AD8FA624340}"/>
              </a:ext>
            </a:extLst>
          </p:cNvPr>
          <p:cNvSpPr txBox="1">
            <a:spLocks noChangeArrowheads="1"/>
          </p:cNvSpPr>
          <p:nvPr/>
        </p:nvSpPr>
        <p:spPr>
          <a:xfrm>
            <a:off x="819423" y="404664"/>
            <a:ext cx="7793037" cy="974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</a:extLst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Leadership Models </a:t>
            </a:r>
            <a:endParaRPr lang="en-GB" altLang="en-US" sz="2400" dirty="0">
              <a:effectLst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FDA5F-7A30-401A-824F-1249E398D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35" y="0"/>
            <a:ext cx="561933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2782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GB" dirty="0"/>
              <a:t>Use the lesson slides and the exam board notes to complete the Leadership workbook.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See next slide for past paper question help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This work will be due by 4pm on Friday 26</a:t>
            </a:r>
            <a:r>
              <a:rPr lang="en-GB" baseline="30000" dirty="0"/>
              <a:t>th</a:t>
            </a:r>
            <a:r>
              <a:rPr lang="en-GB" dirty="0"/>
              <a:t> March on Teams.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1495655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r>
              <a:rPr lang="en-GB" sz="2400" dirty="0"/>
              <a:t>Carefully read the ‘All change at Cross Roads Transport Limited’ past paper question</a:t>
            </a:r>
          </a:p>
          <a:p>
            <a:pPr lvl="1"/>
            <a:r>
              <a:rPr lang="en-GB" sz="2000" dirty="0"/>
              <a:t>Highlight / annotate anything you think is relevant to leadership </a:t>
            </a:r>
            <a:r>
              <a:rPr lang="en-GB" sz="1600" dirty="0"/>
              <a:t>(e.g. characteristics of leader / impact on staff).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Your answer should include 4 key </a:t>
            </a:r>
            <a:r>
              <a:rPr lang="en-GB" sz="2000" b="1" dirty="0"/>
              <a:t>points</a:t>
            </a:r>
            <a:r>
              <a:rPr lang="en-GB" sz="2000" dirty="0"/>
              <a:t> with </a:t>
            </a:r>
            <a:r>
              <a:rPr lang="en-GB" sz="2000" dirty="0">
                <a:solidFill>
                  <a:srgbClr val="00B050"/>
                </a:solidFill>
              </a:rPr>
              <a:t>analysis</a:t>
            </a:r>
            <a:r>
              <a:rPr lang="en-GB" sz="2000" dirty="0"/>
              <a:t> and </a:t>
            </a:r>
            <a:r>
              <a:rPr lang="en-GB" sz="2000" dirty="0">
                <a:solidFill>
                  <a:srgbClr val="0070C0"/>
                </a:solidFill>
              </a:rPr>
              <a:t>evaluation</a:t>
            </a:r>
            <a:r>
              <a:rPr lang="en-GB" sz="2000" dirty="0"/>
              <a:t> – make links with </a:t>
            </a:r>
            <a:r>
              <a:rPr lang="en-GB" sz="2000" dirty="0">
                <a:solidFill>
                  <a:srgbClr val="7030A0"/>
                </a:solidFill>
              </a:rPr>
              <a:t>evidence</a:t>
            </a:r>
            <a:r>
              <a:rPr lang="en-GB" sz="2000" dirty="0"/>
              <a:t> in the case study</a:t>
            </a:r>
          </a:p>
          <a:p>
            <a:pPr lvl="1"/>
            <a:r>
              <a:rPr lang="en-GB" sz="2000" dirty="0"/>
              <a:t>For example: </a:t>
            </a:r>
            <a:r>
              <a:rPr lang="en-GB" sz="2000" b="1" dirty="0"/>
              <a:t>Impact is normally negative </a:t>
            </a:r>
            <a:r>
              <a:rPr lang="en-GB" sz="2000" dirty="0"/>
              <a:t>– </a:t>
            </a:r>
            <a:r>
              <a:rPr lang="en-GB" sz="2000" dirty="0">
                <a:solidFill>
                  <a:srgbClr val="00B050"/>
                </a:solidFill>
              </a:rPr>
              <a:t>demotivation</a:t>
            </a:r>
            <a:r>
              <a:rPr lang="en-GB" sz="2000" dirty="0"/>
              <a:t> –  </a:t>
            </a:r>
            <a:r>
              <a:rPr lang="en-GB" sz="2000" dirty="0">
                <a:solidFill>
                  <a:srgbClr val="00B050"/>
                </a:solidFill>
              </a:rPr>
              <a:t>reduced productivity </a:t>
            </a:r>
            <a:r>
              <a:rPr lang="en-GB" sz="2000" dirty="0"/>
              <a:t>- </a:t>
            </a:r>
            <a:r>
              <a:rPr lang="en-GB" sz="2000" i="1" dirty="0">
                <a:solidFill>
                  <a:srgbClr val="7030A0"/>
                </a:solidFill>
              </a:rPr>
              <a:t>"staff do what they have to and little more” – </a:t>
            </a:r>
            <a:r>
              <a:rPr lang="en-GB" sz="2000" dirty="0">
                <a:solidFill>
                  <a:srgbClr val="0070C0"/>
                </a:solidFill>
              </a:rPr>
              <a:t>delivery drivers and fitters have been employed for long time suggesting the style does not negatively impact them as much as others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Past Paper question</a:t>
            </a:r>
          </a:p>
        </p:txBody>
      </p:sp>
    </p:spTree>
    <p:extLst>
      <p:ext uri="{BB962C8B-B14F-4D97-AF65-F5344CB8AC3E}">
        <p14:creationId xmlns:p14="http://schemas.microsoft.com/office/powerpoint/2010/main" val="1895873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/>
              <a:t>Leadership and change management</a:t>
            </a:r>
          </a:p>
          <a:p>
            <a:pPr>
              <a:buNone/>
            </a:pPr>
            <a:r>
              <a:rPr lang="en-GB" dirty="0"/>
              <a:t>Question:</a:t>
            </a:r>
          </a:p>
          <a:p>
            <a:pPr>
              <a:buNone/>
            </a:pPr>
            <a:r>
              <a:rPr lang="en-GB" dirty="0"/>
              <a:t>In times of organisational change – e.g. growth, which style of leadership is going to be the most effective and why?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Which is the best style in times of crisis? Why?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Plenary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Explain what is meant by leadership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Explain the different types of leadership styles </a:t>
            </a:r>
            <a:r>
              <a:rPr lang="en-GB" sz="2000" dirty="0">
                <a:solidFill>
                  <a:srgbClr val="00B0F0"/>
                </a:solidFill>
              </a:rPr>
              <a:t>(autocratic, democratic, paternalistic, bureaucratic and laissez-faire)</a:t>
            </a:r>
          </a:p>
          <a:p>
            <a:endParaRPr lang="en-GB" sz="2000" dirty="0"/>
          </a:p>
          <a:p>
            <a:r>
              <a:rPr lang="en-GB" dirty="0">
                <a:solidFill>
                  <a:srgbClr val="00B0F0"/>
                </a:solidFill>
              </a:rPr>
              <a:t>Explain leadership theories (including Fiedler (1976) and Wright and Taylor (1984)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56188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952" y="1351916"/>
            <a:ext cx="8229600" cy="5188032"/>
          </a:xfrm>
        </p:spPr>
        <p:txBody>
          <a:bodyPr>
            <a:normAutofit/>
          </a:bodyPr>
          <a:lstStyle/>
          <a:p>
            <a:r>
              <a:rPr lang="en-GB" sz="2000" dirty="0"/>
              <a:t>May perform similar functions to manager but they also need to inspire and motivate the workforce</a:t>
            </a:r>
          </a:p>
          <a:p>
            <a:endParaRPr lang="en-GB" sz="2000" dirty="0"/>
          </a:p>
          <a:p>
            <a:r>
              <a:rPr lang="en-GB" sz="2000" dirty="0"/>
              <a:t>They devise long term strategy</a:t>
            </a:r>
          </a:p>
          <a:p>
            <a:endParaRPr lang="en-GB" sz="2000" dirty="0"/>
          </a:p>
          <a:p>
            <a:r>
              <a:rPr lang="en-GB" sz="2000" dirty="0"/>
              <a:t>Consider challenges facing the business and how to overcome them</a:t>
            </a:r>
          </a:p>
          <a:p>
            <a:endParaRPr lang="en-GB" sz="2000" dirty="0"/>
          </a:p>
          <a:p>
            <a:r>
              <a:rPr lang="en-GB" sz="2000" dirty="0"/>
              <a:t>Managers direct and control the workforce to follow the principles and values established by the leaders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327785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Being a good leader involves getting people to understand and believe in your vision to work with you and achieve your goals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33" y="116632"/>
            <a:ext cx="7995399" cy="70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7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AA38FD1A-2E2D-4959-84D9-C817EE73D4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341438"/>
            <a:ext cx="6696075" cy="5183187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Perhaps a culture within an organisation?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How do leaders treat their staff?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How do they try to get them to perform?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Do they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" pitchFamily="2" charset="2"/>
              <a:buChar char="ü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Encourage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" pitchFamily="2" charset="2"/>
              <a:buChar char="û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Give orders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" pitchFamily="2" charset="2"/>
              <a:buChar char="ü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Treat staff with respect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" pitchFamily="2" charset="2"/>
              <a:buChar char="û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Check up on staff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" pitchFamily="2" charset="2"/>
              <a:buChar char="ü"/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Talk with staff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968BFAF-C131-4610-82ED-B7C5A9FBBC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332656"/>
            <a:ext cx="7793037" cy="974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effectLst/>
                <a:latin typeface="Century Gothic" panose="020B0502020202020204" pitchFamily="34" charset="0"/>
              </a:rPr>
              <a:t>What are ‘leadership styles’?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GB" dirty="0"/>
              <a:t>Leadership styles are the way in which functions or leadership are carried out or the way that the leader behaves.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Autocratic (authoritarian) – The bossy boss</a:t>
            </a:r>
          </a:p>
          <a:p>
            <a:r>
              <a:rPr lang="en-GB" dirty="0"/>
              <a:t>Paternalistic – The parental figure</a:t>
            </a:r>
          </a:p>
          <a:p>
            <a:r>
              <a:rPr lang="en-GB" dirty="0"/>
              <a:t>Democratic – The consensus approach</a:t>
            </a:r>
          </a:p>
          <a:p>
            <a:r>
              <a:rPr lang="en-GB" dirty="0"/>
              <a:t>Bureaucratic – The procedures approach</a:t>
            </a:r>
          </a:p>
          <a:p>
            <a:r>
              <a:rPr lang="en-GB" dirty="0"/>
              <a:t>Laissez-faire – The arm’s length approach</a:t>
            </a:r>
          </a:p>
          <a:p>
            <a:endParaRPr lang="en-GB" dirty="0"/>
          </a:p>
          <a:p>
            <a:pPr>
              <a:buNone/>
            </a:pPr>
            <a:r>
              <a:rPr lang="en-GB" b="1" u="sng" dirty="0">
                <a:solidFill>
                  <a:schemeClr val="accent3">
                    <a:lumMod val="75000"/>
                  </a:schemeClr>
                </a:solidFill>
              </a:rPr>
              <a:t>Question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What 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influences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the choice of leadership style?</a:t>
            </a:r>
          </a:p>
          <a:p>
            <a:pPr>
              <a:buNone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Do you think you can 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really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choose your leadership style?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Leadership Styles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Manager as ‘the boss’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Takes decisions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Gives orders – communication is top-down and one-way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Has systems to follow “This is how we do things here.”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Use of rewards and penalties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Very little delegation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800" dirty="0"/>
              <a:t>McGregor Theory X approach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Autocratic</a:t>
            </a:r>
            <a:r>
              <a:rPr lang="en-GB" sz="2000" b="0" dirty="0"/>
              <a:t>(Authoritarian)</a:t>
            </a:r>
            <a:endParaRPr lang="en-GB" b="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7235447-FABA-428B-B911-242864530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7418"/>
            <a:ext cx="3119760" cy="21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824536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400" b="1" dirty="0"/>
              <a:t>the ‘parental figure’ at the head of the ‘family’</a:t>
            </a:r>
            <a:endParaRPr lang="en-GB" altLang="en-US" sz="2400" dirty="0"/>
          </a:p>
          <a:p>
            <a:pPr>
              <a:spcBef>
                <a:spcPct val="50000"/>
              </a:spcBef>
              <a:defRPr/>
            </a:pPr>
            <a:r>
              <a:rPr lang="en-GB" altLang="en-US" sz="2400" dirty="0"/>
              <a:t>Manager still ‘the boss’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400" dirty="0"/>
              <a:t>Still takes decision and may give orders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400" dirty="0"/>
              <a:t>More likely to talk with staff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400" dirty="0"/>
              <a:t>Be on good terms with them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400" dirty="0"/>
              <a:t>‘Looks after’ staff, feels a sense of responsibility for them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400" dirty="0"/>
              <a:t>Probably most common in small to medium sized companies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400" dirty="0"/>
              <a:t>Softer version of autocratic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Paternalistic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753C0C0-BC3F-4B25-AA3C-3F89010E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93" y="5229200"/>
            <a:ext cx="1993107" cy="14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401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DD5B83-CABA-4177-ACD5-176375365B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7653F0-4CA7-4216-A56F-C9C3B9F683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8E935E-239E-4C8D-AADE-22F0C070A1FC}">
  <ds:schemaRefs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2993</TotalTime>
  <Words>1171</Words>
  <Application>Microsoft Office PowerPoint</Application>
  <PresentationFormat>On-screen Show (4:3)</PresentationFormat>
  <Paragraphs>157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Management recap</vt:lpstr>
      <vt:lpstr>Leadership</vt:lpstr>
      <vt:lpstr>Learning Objectives</vt:lpstr>
      <vt:lpstr>Leaders</vt:lpstr>
      <vt:lpstr>Leaders</vt:lpstr>
      <vt:lpstr>What are ‘leadership styles’?</vt:lpstr>
      <vt:lpstr>Leadership Styles</vt:lpstr>
      <vt:lpstr>Autocratic(Authoritarian)</vt:lpstr>
      <vt:lpstr>Paternalistic</vt:lpstr>
      <vt:lpstr>Democratic</vt:lpstr>
      <vt:lpstr>PowerPoint Presentation</vt:lpstr>
      <vt:lpstr>Laissez-faire</vt:lpstr>
      <vt:lpstr>Watch!</vt:lpstr>
      <vt:lpstr>Factors affecting leadership style</vt:lpstr>
      <vt:lpstr>What are the benefits of good leadership?</vt:lpstr>
      <vt:lpstr>Which leadership style is best?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</vt:lpstr>
      <vt:lpstr>Past Paper question</vt:lpstr>
      <vt:lpstr>Plenary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rac</dc:creator>
  <cp:lastModifiedBy>Rebecca Crumpton</cp:lastModifiedBy>
  <cp:revision>82</cp:revision>
  <dcterms:created xsi:type="dcterms:W3CDTF">2011-03-09T09:20:45Z</dcterms:created>
  <dcterms:modified xsi:type="dcterms:W3CDTF">2021-03-22T19:17:01Z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