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74" r:id="rId5"/>
    <p:sldId id="281" r:id="rId6"/>
    <p:sldId id="280" r:id="rId7"/>
    <p:sldId id="271" r:id="rId8"/>
    <p:sldId id="283" r:id="rId9"/>
    <p:sldId id="284" r:id="rId10"/>
    <p:sldId id="285" r:id="rId11"/>
    <p:sldId id="277" r:id="rId12"/>
    <p:sldId id="278" r:id="rId13"/>
    <p:sldId id="279" r:id="rId14"/>
    <p:sldId id="287" r:id="rId15"/>
    <p:sldId id="267" r:id="rId16"/>
    <p:sldId id="276" r:id="rId17"/>
    <p:sldId id="268" r:id="rId18"/>
    <p:sldId id="286" r:id="rId19"/>
    <p:sldId id="262" r:id="rId20"/>
    <p:sldId id="263" r:id="rId21"/>
    <p:sldId id="282" r:id="rId22"/>
    <p:sldId id="272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99" autoAdjust="0"/>
    <p:restoredTop sz="92791" autoAdjust="0"/>
  </p:normalViewPr>
  <p:slideViewPr>
    <p:cSldViewPr>
      <p:cViewPr varScale="1">
        <p:scale>
          <a:sx n="103" d="100"/>
          <a:sy n="103" d="100"/>
        </p:scale>
        <p:origin x="21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BDDEB-8719-4CC3-93DC-A097353DF014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D2E7C-3A04-47AA-94EE-2FB398092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26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10932-6781-4B24-B322-305A3A1C57AB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2FC89-1374-4C23-90AC-0C924162C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90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2FC89-1374-4C23-90AC-0C924162C12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781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575325E-9C8E-4924-9A0B-13A192CCDB21}" type="slidenum">
              <a:rPr lang="en-GB" altLang="en-US" smtClean="0"/>
              <a:pPr/>
              <a:t>10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80401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00A6A64-644B-4231-B462-B44CEBB7640A}" type="slidenum">
              <a:rPr lang="en-GB" altLang="en-US" smtClean="0"/>
              <a:pPr/>
              <a:t>13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3926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https://www.theguardian.com/fashion/2012/apr/28/abercrombie-fitch-savile-row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2FC89-1374-4C23-90AC-0C924162C12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455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2FC89-1374-4C23-90AC-0C924162C12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9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0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6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6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196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566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610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83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48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8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68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1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6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74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13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6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98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75F8D696-D0FF-4E84-BCC4-592C392F7370}" type="datetimeFigureOut">
              <a:rPr lang="en-GB" smtClean="0"/>
              <a:pPr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26649E3-5286-4760-9C74-108F337A32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30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ea typeface="ＭＳ Ｐゴシック" charset="0"/>
              </a:rPr>
              <a:t>Refresh your memory!</a:t>
            </a:r>
            <a:endParaRPr lang="en-US" u="sng" dirty="0">
              <a:ea typeface="ＭＳ Ｐゴシック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79512" y="2204864"/>
            <a:ext cx="8964488" cy="450912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Which type of leader do the following statements reflect: authoritarian, paternalistic, democratic, laissez-faire.</a:t>
            </a:r>
          </a:p>
          <a:p>
            <a:endParaRPr lang="en-GB" dirty="0"/>
          </a:p>
          <a:p>
            <a:pPr marL="624078" indent="-514350">
              <a:buFont typeface="+mj-lt"/>
              <a:buAutoNum type="alphaLcParenR"/>
            </a:pPr>
            <a:r>
              <a:rPr lang="en-GB" dirty="0"/>
              <a:t>I like to get to know my staff and look after them. I will listen to them but ultimately all decisions are mine</a:t>
            </a:r>
          </a:p>
          <a:p>
            <a:pPr marL="624078" indent="-514350">
              <a:buFont typeface="+mj-lt"/>
              <a:buAutoNum type="alphaLcParenR"/>
            </a:pPr>
            <a:endParaRPr lang="en-GB" dirty="0"/>
          </a:p>
          <a:p>
            <a:pPr marL="624078" indent="-514350">
              <a:buFont typeface="+mj-lt"/>
              <a:buAutoNum type="alphaLcParenR"/>
            </a:pPr>
            <a:r>
              <a:rPr lang="en-GB" dirty="0"/>
              <a:t>I give the orders around here. I have systems in place and I like everyone to use them. I am not here to make friends</a:t>
            </a:r>
            <a:r>
              <a:rPr lang="en-GB" dirty="0" smtClean="0"/>
              <a:t>.</a:t>
            </a:r>
          </a:p>
          <a:p>
            <a:pPr marL="624078" indent="-514350">
              <a:buFont typeface="+mj-lt"/>
              <a:buAutoNum type="alphaLcParenR"/>
            </a:pPr>
            <a:endParaRPr lang="en-GB" dirty="0"/>
          </a:p>
          <a:p>
            <a:pPr marL="109728" indent="0">
              <a:buNone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c) </a:t>
            </a:r>
            <a:r>
              <a:rPr lang="en-GB" dirty="0"/>
              <a:t>I am happy for my staff to do what they think is best. I don’t mind taking a back seat in the day to day decisions.</a:t>
            </a:r>
          </a:p>
          <a:p>
            <a:pPr marL="624078" indent="-514350">
              <a:buFont typeface="+mj-lt"/>
              <a:buAutoNum type="alphaLcParenR"/>
            </a:pPr>
            <a:endParaRPr lang="en-GB" dirty="0"/>
          </a:p>
          <a:p>
            <a:pPr marL="109728" indent="0">
              <a:buNone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d) </a:t>
            </a:r>
            <a:r>
              <a:rPr lang="en-GB" dirty="0"/>
              <a:t>I like to consult my staff before making decisions. If they have shown they are responsible I am happy to delegate tasks and responsibilities</a:t>
            </a:r>
          </a:p>
          <a:p>
            <a:pPr marL="624078" indent="-514350">
              <a:buFont typeface="+mj-lt"/>
              <a:buAutoNum type="alphaLcParenR"/>
            </a:pPr>
            <a:endParaRPr lang="en-GB" dirty="0" smtClean="0"/>
          </a:p>
          <a:p>
            <a:pPr marL="731520" lvl="2" indent="0">
              <a:buNone/>
              <a:defRPr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39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5" y="116632"/>
            <a:ext cx="7289800" cy="1498600"/>
          </a:xfrm>
        </p:spPr>
        <p:txBody>
          <a:bodyPr/>
          <a:lstStyle/>
          <a:p>
            <a:pPr>
              <a:defRPr/>
            </a:pPr>
            <a:r>
              <a:rPr lang="en-GB" u="sng" dirty="0" smtClean="0">
                <a:ea typeface="+mj-ea"/>
              </a:rPr>
              <a:t>Minimum wage</a:t>
            </a:r>
            <a:endParaRPr lang="en-GB" u="sng" dirty="0">
              <a:ea typeface="+mj-ea"/>
            </a:endParaRPr>
          </a:p>
        </p:txBody>
      </p:sp>
      <p:sp>
        <p:nvSpPr>
          <p:cNvPr id="20482" name="Content Placeholder 6"/>
          <p:cNvSpPr>
            <a:spLocks noGrp="1"/>
          </p:cNvSpPr>
          <p:nvPr>
            <p:ph sz="half" idx="1"/>
          </p:nvPr>
        </p:nvSpPr>
        <p:spPr>
          <a:xfrm>
            <a:off x="395288" y="2276872"/>
            <a:ext cx="3938587" cy="43926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altLang="en-US" sz="2400" u="sng" dirty="0" smtClean="0"/>
              <a:t>Effects on Employees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7-8% of the workforce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Pressure to maintain wage differentials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For the lowest paid, the minimum wage has allowed a move away from poverty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Examples of jobs/industries that have benefitted most?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 dirty="0" smtClean="0"/>
          </a:p>
        </p:txBody>
      </p:sp>
      <p:sp>
        <p:nvSpPr>
          <p:cNvPr id="20483" name="Content Placeholder 7"/>
          <p:cNvSpPr>
            <a:spLocks noGrp="1"/>
          </p:cNvSpPr>
          <p:nvPr>
            <p:ph sz="half" idx="2"/>
          </p:nvPr>
        </p:nvSpPr>
        <p:spPr>
          <a:xfrm>
            <a:off x="4788024" y="2276872"/>
            <a:ext cx="3608388" cy="43926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altLang="en-US" sz="2400" u="sng" dirty="0" smtClean="0"/>
              <a:t>Effects on Employers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Increase in wage costs has led to the closure of many care homes – why?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Discouraged investment in the UK by foreign companies – why?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Small, labour intensive industries most affected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Impact on productivity?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 dirty="0" smtClean="0"/>
          </a:p>
          <a:p>
            <a:endParaRPr lang="en-GB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6968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980728"/>
            <a:ext cx="62103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43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Equal Opportunities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784976" cy="36004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Definition</a:t>
            </a:r>
            <a:r>
              <a:rPr lang="en-US" sz="2800" dirty="0" smtClean="0"/>
              <a:t>: giving everyone the same chance</a:t>
            </a:r>
          </a:p>
          <a:p>
            <a:endParaRPr lang="en-US" sz="2800" dirty="0"/>
          </a:p>
          <a:p>
            <a:r>
              <a:rPr lang="en-US" sz="2800" dirty="0" smtClean="0"/>
              <a:t>UK legislation helps to promote this….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Equality Act 2010 identifies 9 ‘protected characteristics’</a:t>
            </a:r>
          </a:p>
        </p:txBody>
      </p:sp>
    </p:spTree>
    <p:extLst>
      <p:ext uri="{BB962C8B-B14F-4D97-AF65-F5344CB8AC3E}">
        <p14:creationId xmlns:p14="http://schemas.microsoft.com/office/powerpoint/2010/main" val="272880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825649"/>
            <a:ext cx="8229600" cy="16414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GB" altLang="en-US" sz="4000" u="sng" cap="none" dirty="0" smtClean="0"/>
              <a:t>THE EQUALITY ACT 2010</a:t>
            </a:r>
            <a:r>
              <a:rPr lang="en-GB" altLang="en-US" sz="4000" cap="none" dirty="0" smtClean="0"/>
              <a:t/>
            </a:r>
            <a:br>
              <a:rPr lang="en-GB" altLang="en-US" sz="4000" cap="none" dirty="0" smtClean="0"/>
            </a:br>
            <a:r>
              <a:rPr lang="en-GB" altLang="en-US" sz="2900" cap="none" dirty="0" smtClean="0"/>
              <a:t>PROTECTED CHARACTERISTICS</a:t>
            </a:r>
            <a:r>
              <a:rPr lang="en-GB" altLang="en-US" sz="4000" cap="none" dirty="0" smtClean="0"/>
              <a:t/>
            </a:r>
            <a:br>
              <a:rPr lang="en-GB" altLang="en-US" sz="4000" cap="none" dirty="0" smtClean="0"/>
            </a:br>
            <a:endParaRPr lang="en-GB" altLang="en-US" sz="4000" cap="non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Age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Disability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Gender Reassignment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Marriage and Civil Partnership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Pregnancy and Maternity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Race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Religion or belief (or lack of)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Sex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>
                <a:ea typeface="+mn-ea"/>
              </a:rPr>
              <a:t>Sexual Orientation</a:t>
            </a:r>
          </a:p>
        </p:txBody>
      </p:sp>
      <p:pic>
        <p:nvPicPr>
          <p:cNvPr id="11268" name="Picture 2" descr="http://t3.gstatic.com/images?q=tbn:ANd9GcTFWMtQ7uHXvQlUERLUI1Nr6fqXj6-GKcIP_e6VhhGqZVLmnugyMl29Cop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0" y="4797152"/>
            <a:ext cx="3349625" cy="188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2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n-US" u="sng" dirty="0" smtClean="0"/>
              <a:t>Discrimination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075240" cy="5472608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Definition</a:t>
            </a:r>
            <a:r>
              <a:rPr lang="en-US" sz="2400" dirty="0" smtClean="0"/>
              <a:t>: choosing one candidate rather than another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Discrimination occurs in recruitment, training, promotion, setting wages and salaries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/>
              <a:t>Some discrimination is legal, other discrimination is not </a:t>
            </a:r>
          </a:p>
          <a:p>
            <a:pPr lvl="2"/>
            <a:r>
              <a:rPr lang="en-US" sz="2000" dirty="0"/>
              <a:t>Think </a:t>
            </a:r>
            <a:r>
              <a:rPr lang="en-US" sz="1800" dirty="0"/>
              <a:t>of</a:t>
            </a:r>
            <a:r>
              <a:rPr lang="en-US" sz="2000" dirty="0"/>
              <a:t> a business example of 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err="1" smtClean="0"/>
              <a:t>i</a:t>
            </a:r>
            <a:r>
              <a:rPr lang="en-US" sz="2000" dirty="0"/>
              <a:t>) legal and 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ii</a:t>
            </a:r>
            <a:r>
              <a:rPr lang="en-US" sz="2000" dirty="0"/>
              <a:t>) illegal discrimination</a:t>
            </a:r>
            <a:r>
              <a:rPr lang="en-US" sz="2000" dirty="0" smtClean="0"/>
              <a:t>?</a:t>
            </a:r>
            <a:endParaRPr lang="en-US" sz="16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68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Positive Action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3659888" cy="40233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an employer takes steps to help or encourage certain groups of people with different needs, or who are disadvantaged in some way (e.g. placing adverts visible to under-represented groups)</a:t>
            </a:r>
          </a:p>
          <a:p>
            <a:endParaRPr lang="en-US" dirty="0"/>
          </a:p>
          <a:p>
            <a:r>
              <a:rPr lang="en-US" b="1" dirty="0" smtClean="0"/>
              <a:t>Positive Action </a:t>
            </a:r>
            <a:r>
              <a:rPr lang="en-US" dirty="0" smtClean="0"/>
              <a:t>is lawful under the Equality Act 2010</a:t>
            </a:r>
          </a:p>
          <a:p>
            <a:r>
              <a:rPr lang="en-US" b="1" dirty="0" smtClean="0"/>
              <a:t>Positive Discrimination </a:t>
            </a:r>
            <a:r>
              <a:rPr lang="en-US" dirty="0" smtClean="0"/>
              <a:t>is unlawful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938" y="2217372"/>
            <a:ext cx="4444949" cy="423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7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272808" cy="709865"/>
          </a:xfrm>
        </p:spPr>
        <p:txBody>
          <a:bodyPr>
            <a:noAutofit/>
          </a:bodyPr>
          <a:lstStyle/>
          <a:p>
            <a:r>
              <a:rPr lang="en-GB" sz="3600" u="sng" dirty="0" smtClean="0"/>
              <a:t>Why does employee/employer relationships matter to business?</a:t>
            </a:r>
            <a:endParaRPr lang="en-GB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Productivity</a:t>
            </a:r>
          </a:p>
          <a:p>
            <a:r>
              <a:rPr lang="en-GB" sz="2800" dirty="0" smtClean="0"/>
              <a:t>Competitiveness</a:t>
            </a:r>
          </a:p>
          <a:p>
            <a:r>
              <a:rPr lang="en-GB" sz="2800" dirty="0" smtClean="0"/>
              <a:t>Motivation of workforce</a:t>
            </a:r>
          </a:p>
          <a:p>
            <a:r>
              <a:rPr lang="en-GB" sz="2800" dirty="0" smtClean="0"/>
              <a:t>Costs</a:t>
            </a:r>
          </a:p>
          <a:p>
            <a:pPr lvl="1"/>
            <a:r>
              <a:rPr lang="en-GB" sz="2400" dirty="0" smtClean="0"/>
              <a:t>Training costs</a:t>
            </a:r>
          </a:p>
          <a:p>
            <a:pPr lvl="1"/>
            <a:r>
              <a:rPr lang="en-GB" sz="2400" dirty="0" smtClean="0"/>
              <a:t>Employment tribunal claims</a:t>
            </a:r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7090406" cy="709865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What does this mean for businesses?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489200"/>
            <a:ext cx="8064896" cy="35306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Recruitment</a:t>
            </a:r>
          </a:p>
          <a:p>
            <a:pPr lvl="1"/>
            <a:r>
              <a:rPr lang="en-GB" sz="2000" dirty="0" smtClean="0"/>
              <a:t>Job adverts</a:t>
            </a:r>
          </a:p>
          <a:p>
            <a:pPr lvl="1"/>
            <a:r>
              <a:rPr lang="en-GB" sz="2000" dirty="0" smtClean="0"/>
              <a:t>Job descriptions</a:t>
            </a:r>
          </a:p>
          <a:p>
            <a:pPr lvl="1"/>
            <a:r>
              <a:rPr lang="en-GB" sz="2000" dirty="0" smtClean="0"/>
              <a:t>Interviews and selection tests</a:t>
            </a:r>
          </a:p>
          <a:p>
            <a:r>
              <a:rPr lang="en-GB" sz="2400" dirty="0" smtClean="0"/>
              <a:t>Training and promotion opportunities</a:t>
            </a:r>
          </a:p>
          <a:p>
            <a:r>
              <a:rPr lang="en-GB" sz="2400" dirty="0" smtClean="0"/>
              <a:t>Wages and benefits</a:t>
            </a:r>
          </a:p>
          <a:p>
            <a:r>
              <a:rPr lang="en-GB" sz="2400" dirty="0" smtClean="0"/>
              <a:t>Redundancy and dismissal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424936" cy="4108152"/>
          </a:xfrm>
        </p:spPr>
        <p:txBody>
          <a:bodyPr>
            <a:noAutofit/>
          </a:bodyPr>
          <a:lstStyle/>
          <a:p>
            <a:r>
              <a:rPr lang="en-GB" sz="2000" dirty="0" smtClean="0"/>
              <a:t>Read through the notes highlighting key info. (stop at Trade Unions)</a:t>
            </a:r>
          </a:p>
          <a:p>
            <a:r>
              <a:rPr lang="en-GB" sz="2000" dirty="0" smtClean="0"/>
              <a:t>Use your notes and the resources on  Godalming Online (the CAB employee rights link) to help you complete the ‘employer/employee relations workbook.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r>
              <a:rPr lang="en-GB" sz="1600" dirty="0" smtClean="0"/>
              <a:t>Extension: Carry out research online to find two examples of poor employee/</a:t>
            </a:r>
            <a:r>
              <a:rPr lang="en-GB" sz="1600" dirty="0" err="1" smtClean="0"/>
              <a:t>er</a:t>
            </a:r>
            <a:r>
              <a:rPr lang="en-GB" sz="1600" dirty="0" smtClean="0"/>
              <a:t> relationships (re: minimum wage / health and safety / discrimination)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8985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Plenary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564904"/>
            <a:ext cx="7668058" cy="3530600"/>
          </a:xfrm>
        </p:spPr>
        <p:txBody>
          <a:bodyPr>
            <a:normAutofit/>
          </a:bodyPr>
          <a:lstStyle/>
          <a:p>
            <a:r>
              <a:rPr lang="en-GB" sz="2800" i="1" dirty="0" smtClean="0"/>
              <a:t>‘The introduction of the National Minimum Wage has had more benefits than </a:t>
            </a:r>
            <a:r>
              <a:rPr lang="en-GB" sz="2800" i="1" dirty="0" smtClean="0"/>
              <a:t>drawbacks’</a:t>
            </a:r>
          </a:p>
          <a:p>
            <a:endParaRPr lang="en-GB" sz="2800" i="1" dirty="0"/>
          </a:p>
          <a:p>
            <a:r>
              <a:rPr lang="en-GB" sz="2800" dirty="0" smtClean="0"/>
              <a:t>Discuss </a:t>
            </a:r>
            <a:r>
              <a:rPr lang="en-GB" sz="2800" dirty="0" smtClean="0"/>
              <a:t>this statement</a:t>
            </a:r>
          </a:p>
          <a:p>
            <a:endParaRPr lang="en-GB" sz="2800" i="1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419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Employer/employee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89200"/>
            <a:ext cx="8280920" cy="353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Employment is a two way relationship….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u="sng" dirty="0" smtClean="0"/>
              <a:t>You have 2 minutes to come up </a:t>
            </a:r>
            <a:r>
              <a:rPr lang="en-GB" sz="2400" u="sng" dirty="0" smtClean="0"/>
              <a:t>with a list of</a:t>
            </a:r>
            <a:r>
              <a:rPr lang="en-GB" sz="2400" dirty="0" smtClean="0"/>
              <a:t>: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Responsibilities employers have to employees</a:t>
            </a:r>
          </a:p>
          <a:p>
            <a:endParaRPr lang="en-GB" sz="2400" dirty="0" smtClean="0"/>
          </a:p>
          <a:p>
            <a:r>
              <a:rPr lang="en-GB" sz="2400" dirty="0" smtClean="0"/>
              <a:t>Responsibilities employees have to employers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01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20888"/>
            <a:ext cx="8640960" cy="3530600"/>
          </a:xfrm>
        </p:spPr>
        <p:txBody>
          <a:bodyPr>
            <a:noAutofit/>
          </a:bodyPr>
          <a:lstStyle/>
          <a:p>
            <a:r>
              <a:rPr lang="en-GB" sz="2000" dirty="0" smtClean="0"/>
              <a:t>Explain what is meant by employer/employee relationships</a:t>
            </a:r>
          </a:p>
          <a:p>
            <a:endParaRPr lang="en-GB" sz="2000" dirty="0"/>
          </a:p>
          <a:p>
            <a:r>
              <a:rPr lang="en-GB" sz="2000" dirty="0" smtClean="0"/>
              <a:t>Explain the duties and rights of employers and employees including contract of employment, health and safety, minimum wage and dismissal</a:t>
            </a:r>
          </a:p>
          <a:p>
            <a:endParaRPr lang="en-GB" sz="2000" dirty="0"/>
          </a:p>
          <a:p>
            <a:r>
              <a:rPr lang="en-GB" sz="2000" dirty="0" smtClean="0"/>
              <a:t>Explain what is meant by equal opportunities</a:t>
            </a:r>
          </a:p>
          <a:p>
            <a:endParaRPr lang="en-GB" sz="2000" dirty="0"/>
          </a:p>
          <a:p>
            <a:r>
              <a:rPr lang="en-GB" sz="2000" dirty="0" smtClean="0"/>
              <a:t>Evaluate the impact of equal opportunities on employers and employees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202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US" u="sng" dirty="0" smtClean="0"/>
              <a:t>Employer/employee relations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2856"/>
            <a:ext cx="8686800" cy="5184576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Definition</a:t>
            </a:r>
            <a:r>
              <a:rPr lang="en-US" sz="2400" dirty="0" smtClean="0"/>
              <a:t>: the communications that occur between representatives of employees and employers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Discussions typically cover the following areas such as</a:t>
            </a:r>
          </a:p>
          <a:p>
            <a:pPr lvl="2"/>
            <a:r>
              <a:rPr lang="en-US" dirty="0" smtClean="0"/>
              <a:t>Pay</a:t>
            </a:r>
          </a:p>
          <a:p>
            <a:pPr lvl="2"/>
            <a:r>
              <a:rPr lang="en-US" dirty="0" smtClean="0"/>
              <a:t>Working hours</a:t>
            </a:r>
          </a:p>
          <a:p>
            <a:pPr lvl="2"/>
            <a:r>
              <a:rPr lang="en-US" dirty="0" smtClean="0"/>
              <a:t>Working environment</a:t>
            </a:r>
          </a:p>
          <a:p>
            <a:pPr lvl="2"/>
            <a:r>
              <a:rPr lang="en-US" dirty="0" smtClean="0"/>
              <a:t>Health and safety</a:t>
            </a:r>
          </a:p>
          <a:p>
            <a:pPr lvl="2"/>
            <a:r>
              <a:rPr lang="en-US" dirty="0" smtClean="0"/>
              <a:t>Production targets</a:t>
            </a:r>
          </a:p>
        </p:txBody>
      </p:sp>
    </p:spTree>
    <p:extLst>
      <p:ext uri="{BB962C8B-B14F-4D97-AF65-F5344CB8AC3E}">
        <p14:creationId xmlns:p14="http://schemas.microsoft.com/office/powerpoint/2010/main" val="401231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/>
              <a:t>T</a:t>
            </a:r>
            <a:r>
              <a:rPr lang="en-GB" sz="4000" dirty="0" smtClean="0"/>
              <a:t>he </a:t>
            </a:r>
            <a:r>
              <a:rPr lang="en-GB" sz="4000" dirty="0" smtClean="0"/>
              <a:t>importance of employee/employer relations 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It helps with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Competitiveness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Productivity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Motivation </a:t>
            </a:r>
            <a:r>
              <a:rPr lang="en-GB" dirty="0"/>
              <a:t>of </a:t>
            </a:r>
            <a:r>
              <a:rPr lang="en-GB" dirty="0" smtClean="0"/>
              <a:t>workforce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Managing change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Achieving </a:t>
            </a:r>
            <a:r>
              <a:rPr lang="en-GB" dirty="0"/>
              <a:t>objectives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5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7" y="620688"/>
            <a:ext cx="7290054" cy="149961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Barriers to effective relations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Attitudes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Too many intermediaries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Information overload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Hierarchy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56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7" y="620688"/>
            <a:ext cx="7290054" cy="1499616"/>
          </a:xfrm>
        </p:spPr>
        <p:txBody>
          <a:bodyPr>
            <a:normAutofit/>
          </a:bodyPr>
          <a:lstStyle/>
          <a:p>
            <a:r>
              <a:rPr lang="en-GB" sz="3600" dirty="0"/>
              <a:t>k</a:t>
            </a:r>
            <a:r>
              <a:rPr lang="en-GB" sz="3600" dirty="0" smtClean="0"/>
              <a:t>ey employment concepts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Minimum wage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Equal opportunities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Trade unions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Industrial 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Works Councils, Staff Associations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CBI </a:t>
            </a:r>
            <a:r>
              <a:rPr lang="en-GB" dirty="0"/>
              <a:t>and other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ACAS (advice, conciliation, arbitration)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u="sng" dirty="0" smtClean="0">
                <a:ea typeface="+mj-ea"/>
              </a:rPr>
              <a:t>Contract of Employment</a:t>
            </a:r>
            <a:endParaRPr lang="en-GB" u="sng" dirty="0">
              <a:ea typeface="+mj-ea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95536" y="2489200"/>
            <a:ext cx="8064896" cy="353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Employees must be provided with a written contract within 12 weeks of starting employment</a:t>
            </a:r>
          </a:p>
          <a:p>
            <a:pPr marL="0" indent="0">
              <a:buNone/>
            </a:pPr>
            <a:endParaRPr lang="en-GB" alt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Employment contract states:</a:t>
            </a:r>
          </a:p>
          <a:p>
            <a:pPr lvl="3"/>
            <a:r>
              <a:rPr lang="en-GB" altLang="en-US" sz="2400" dirty="0" smtClean="0"/>
              <a:t>Pay</a:t>
            </a:r>
          </a:p>
          <a:p>
            <a:pPr lvl="3"/>
            <a:r>
              <a:rPr lang="en-GB" altLang="en-US" sz="2400" dirty="0" smtClean="0"/>
              <a:t>Holiday entitlement</a:t>
            </a:r>
          </a:p>
          <a:p>
            <a:pPr lvl="3"/>
            <a:r>
              <a:rPr lang="en-GB" altLang="en-US" sz="2400" dirty="0" smtClean="0"/>
              <a:t>Pension rights</a:t>
            </a:r>
          </a:p>
          <a:p>
            <a:pPr lvl="3"/>
            <a:r>
              <a:rPr lang="en-GB" altLang="en-US" sz="2400" dirty="0" smtClean="0"/>
              <a:t>Disciplinary procedures</a:t>
            </a:r>
          </a:p>
          <a:p>
            <a:pPr lvl="3"/>
            <a:r>
              <a:rPr lang="en-GB" altLang="en-US" sz="2400" dirty="0" smtClean="0"/>
              <a:t>Length of notice period</a:t>
            </a:r>
          </a:p>
          <a:p>
            <a:pPr marL="128588" lvl="1" indent="0">
              <a:buFont typeface="Wingdings 3" panose="05040102010807070707" pitchFamily="18" charset="2"/>
              <a:buNone/>
            </a:pPr>
            <a:endParaRPr lang="en-GB" altLang="en-US" sz="1800" dirty="0" smtClean="0"/>
          </a:p>
          <a:p>
            <a:endParaRPr lang="en-GB" altLang="en-US" sz="2400" dirty="0" smtClean="0"/>
          </a:p>
          <a:p>
            <a:endParaRPr lang="en-GB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844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19200"/>
            <a:ext cx="7289800" cy="1498600"/>
          </a:xfrm>
        </p:spPr>
        <p:txBody>
          <a:bodyPr/>
          <a:lstStyle/>
          <a:p>
            <a:pPr>
              <a:defRPr/>
            </a:pPr>
            <a:r>
              <a:rPr lang="en-GB" sz="3600" u="sng" dirty="0" smtClean="0">
                <a:ea typeface="+mj-ea"/>
              </a:rPr>
              <a:t>Health &amp; Safety Responsibilities</a:t>
            </a:r>
            <a:endParaRPr lang="en-GB" sz="3600" u="sng" dirty="0">
              <a:ea typeface="+mj-ea"/>
            </a:endParaRPr>
          </a:p>
        </p:txBody>
      </p:sp>
      <p:sp>
        <p:nvSpPr>
          <p:cNvPr id="19458" name="Content Placeholder 3"/>
          <p:cNvSpPr>
            <a:spLocks noGrp="1"/>
          </p:cNvSpPr>
          <p:nvPr>
            <p:ph sz="half" idx="1"/>
          </p:nvPr>
        </p:nvSpPr>
        <p:spPr>
          <a:xfrm>
            <a:off x="403176" y="2132856"/>
            <a:ext cx="3816350" cy="28813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n-US" sz="2400" u="sng" dirty="0" smtClean="0"/>
              <a:t>Employers</a:t>
            </a:r>
            <a:endParaRPr lang="en-GB" altLang="en-US" sz="2400" dirty="0" smtClean="0"/>
          </a:p>
          <a:p>
            <a:r>
              <a:rPr lang="en-GB" altLang="en-US" sz="2400" dirty="0" smtClean="0"/>
              <a:t>Provide a safe working environment</a:t>
            </a:r>
          </a:p>
          <a:p>
            <a:r>
              <a:rPr lang="en-GB" altLang="en-US" sz="2400" dirty="0" smtClean="0"/>
              <a:t>Provide a suitable level of training to perform job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sz="half" idx="2"/>
          </p:nvPr>
        </p:nvSpPr>
        <p:spPr>
          <a:xfrm>
            <a:off x="4535996" y="2176757"/>
            <a:ext cx="3830638" cy="287178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n-US" sz="2400" u="sng" dirty="0" smtClean="0"/>
              <a:t>Employees</a:t>
            </a:r>
          </a:p>
          <a:p>
            <a:r>
              <a:rPr lang="en-GB" altLang="en-US" sz="2400" dirty="0" smtClean="0"/>
              <a:t>Have a responsibility to take reasonable care by ensuring they abide by health and safety rules </a:t>
            </a:r>
          </a:p>
          <a:p>
            <a:r>
              <a:rPr lang="en-GB" altLang="en-US" sz="2400" dirty="0" smtClean="0"/>
              <a:t>e.g. wearing a hard hat on building sites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5229225"/>
            <a:ext cx="8280920" cy="46166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Century Gothic" panose="020B0502020202020204" pitchFamily="34" charset="0"/>
                <a:ea typeface="ＭＳ Ｐゴシック" charset="0"/>
              </a:rPr>
              <a:t>What </a:t>
            </a:r>
            <a:r>
              <a:rPr lang="en-US" sz="2400" dirty="0">
                <a:latin typeface="Century Gothic" panose="020B0502020202020204" pitchFamily="34" charset="0"/>
                <a:ea typeface="ＭＳ Ｐゴシック" charset="0"/>
              </a:rPr>
              <a:t>is the minimum wage? </a:t>
            </a:r>
          </a:p>
        </p:txBody>
      </p:sp>
    </p:spTree>
    <p:extLst>
      <p:ext uri="{BB962C8B-B14F-4D97-AF65-F5344CB8AC3E}">
        <p14:creationId xmlns:p14="http://schemas.microsoft.com/office/powerpoint/2010/main" val="257655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allAtOnce" animBg="1"/>
      <p:bldP spid="19459" grpId="0" build="allAtOnce" animBg="1"/>
      <p:bldP spid="5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15D0647-5D04-4F21-8977-3F713810B5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15CE9D-6F67-4C03-B03D-2BB3FC426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F27619-EFB9-4F2E-8545-A74DD5AB30E3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1363</TotalTime>
  <Words>752</Words>
  <Application>Microsoft Office PowerPoint</Application>
  <PresentationFormat>On-screen Show (4:3)</PresentationFormat>
  <Paragraphs>151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ＭＳ Ｐゴシック</vt:lpstr>
      <vt:lpstr>Arial</vt:lpstr>
      <vt:lpstr>Calibri</vt:lpstr>
      <vt:lpstr>Century Gothic</vt:lpstr>
      <vt:lpstr>Wingdings</vt:lpstr>
      <vt:lpstr>Wingdings 3</vt:lpstr>
      <vt:lpstr>Ion Boardroom</vt:lpstr>
      <vt:lpstr>Refresh your memory!</vt:lpstr>
      <vt:lpstr>Employer/employee relationships</vt:lpstr>
      <vt:lpstr>Learning Objectives</vt:lpstr>
      <vt:lpstr>Employer/employee relations</vt:lpstr>
      <vt:lpstr> The importance of employee/employer relations  </vt:lpstr>
      <vt:lpstr>Barriers to effective relations</vt:lpstr>
      <vt:lpstr>key employment concepts</vt:lpstr>
      <vt:lpstr>Contract of Employment</vt:lpstr>
      <vt:lpstr>Health &amp; Safety Responsibilities</vt:lpstr>
      <vt:lpstr>Minimum wage</vt:lpstr>
      <vt:lpstr>PowerPoint Presentation</vt:lpstr>
      <vt:lpstr>Equal Opportunities</vt:lpstr>
      <vt:lpstr>THE EQUALITY ACT 2010 PROTECTED CHARACTERISTICS </vt:lpstr>
      <vt:lpstr>Discrimination</vt:lpstr>
      <vt:lpstr>Positive Action</vt:lpstr>
      <vt:lpstr>Why does employee/employer relationships matter to business?</vt:lpstr>
      <vt:lpstr>What does this mean for businesses?</vt:lpstr>
      <vt:lpstr>Activity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 opportunities</dc:title>
  <dc:creator>Internet</dc:creator>
  <cp:lastModifiedBy>Rebecca Crumpton</cp:lastModifiedBy>
  <cp:revision>79</cp:revision>
  <cp:lastPrinted>2017-03-07T11:00:51Z</cp:lastPrinted>
  <dcterms:created xsi:type="dcterms:W3CDTF">2013-01-22T20:35:22Z</dcterms:created>
  <dcterms:modified xsi:type="dcterms:W3CDTF">2021-03-23T16:54:00Z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