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15"/>
  </p:notesMasterIdLst>
  <p:sldIdLst>
    <p:sldId id="264" r:id="rId3"/>
    <p:sldId id="258" r:id="rId4"/>
    <p:sldId id="266" r:id="rId5"/>
    <p:sldId id="267" r:id="rId6"/>
    <p:sldId id="259" r:id="rId7"/>
    <p:sldId id="260" r:id="rId8"/>
    <p:sldId id="268" r:id="rId9"/>
    <p:sldId id="271" r:id="rId10"/>
    <p:sldId id="273" r:id="rId11"/>
    <p:sldId id="269" r:id="rId12"/>
    <p:sldId id="27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3605" autoAdjust="0"/>
  </p:normalViewPr>
  <p:slideViewPr>
    <p:cSldViewPr snapToGrid="0">
      <p:cViewPr varScale="1">
        <p:scale>
          <a:sx n="104" d="100"/>
          <a:sy n="10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A2507-88CF-42BE-9DE3-6583DD15E6DD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03FB-841B-45FB-A9D1-C3602250C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6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http://www.bbc.co.uk/news/uk-england-35484773</a:t>
            </a:r>
          </a:p>
          <a:p>
            <a:endParaRPr lang="en-GB" dirty="0" smtClean="0"/>
          </a:p>
          <a:p>
            <a:r>
              <a:rPr lang="en-GB" dirty="0" smtClean="0"/>
              <a:t>http://www.telegraph.co.uk/news/nhs/12167190/BMA-draws-up-plans-for-string-of-crippling-NHS-strikes.html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203FB-841B-45FB-A9D1-C3602250C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1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203FB-841B-45FB-A9D1-C3602250C0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8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30% of union need to vote</a:t>
            </a:r>
          </a:p>
          <a:p>
            <a:endParaRPr lang="en-GB" altLang="en-US" smtClean="0"/>
          </a:p>
          <a:p>
            <a:r>
              <a:rPr lang="en-GB" altLang="en-US" smtClean="0"/>
              <a:t>Picketing</a:t>
            </a:r>
          </a:p>
          <a:p>
            <a:endParaRPr lang="en-GB" altLang="en-US" smtClean="0"/>
          </a:p>
          <a:p>
            <a:r>
              <a:rPr lang="en-GB" altLang="en-US" smtClean="0"/>
              <a:t>Union assets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5138C-40FF-4E08-B03D-DDE88B705AC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2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VIDEO: What have the unions done for us TUC</a:t>
            </a:r>
            <a:r>
              <a:rPr lang="en-GB" baseline="0" dirty="0" smtClean="0"/>
              <a:t> video - https://www.youtube.com/watch?v=lrjySOFLXgg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203FB-841B-45FB-A9D1-C3602250C0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D61B60-5E1E-4760-B4DC-5FCB91EA61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5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203FB-841B-45FB-A9D1-C3602250C0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1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203FB-841B-45FB-A9D1-C3602250C0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4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FB0C-0B1C-4ECF-9EC5-519D9EC465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96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3D0E-295D-4F00-8D47-0C6F4CE199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8638-64D7-411C-BF9F-31F0C7798C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3911-CD77-477D-A5AC-7972D2868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8460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F509-0F91-4776-B479-8B72140C64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5621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C012-5E40-4CEF-8FEC-9B5F784D72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964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AB65-AC2E-45F2-AE37-BC9145FC2B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2005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C173-6B3D-45AA-9DDB-6CD48A2189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211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8EAE-B95D-4926-BCDA-43F2AFC460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924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48F3-50C8-4916-9DBE-8528C84F08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583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6A95-E9CF-45B5-A2F7-A96CF25766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39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19191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EAA112-6F41-4AC2-B26D-BE02706AB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191919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l" defTabSz="912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191919"/>
          </a:solidFill>
          <a:latin typeface="Calibri" panose="020F0502020204030204" pitchFamily="34" charset="0"/>
        </a:defRPr>
      </a:lvl9pPr>
    </p:titleStyle>
    <p:bodyStyle>
      <a:lvl1pPr marL="90488" indent="-90488" algn="l" defTabSz="912813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265113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447675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93725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776288" indent="-136525" algn="l" defTabSz="912813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iVxOHg693KAhUCsxQKHQLbDP4QjRwIBw&amp;url=http://www.theguardian.com/commentisfree/2011/nov/28/public-service-workers-strike&amp;psig=AFQjCNEuw6JZ4Q_4Uql8yDRH32eigCHI4A&amp;ust=14546660290313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jySOFLXg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87" y="982135"/>
            <a:ext cx="8761413" cy="706964"/>
          </a:xfrm>
        </p:spPr>
        <p:txBody>
          <a:bodyPr/>
          <a:lstStyle/>
          <a:p>
            <a:r>
              <a:rPr lang="en-GB" dirty="0" smtClean="0"/>
              <a:t>Employee/Employer Relationships</a:t>
            </a:r>
            <a:br>
              <a:rPr lang="en-GB" dirty="0" smtClean="0"/>
            </a:br>
            <a:r>
              <a:rPr lang="en-GB" b="1" dirty="0" smtClean="0"/>
              <a:t>Trade Unions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54" y="2972752"/>
            <a:ext cx="3408353" cy="348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061" y="2972752"/>
            <a:ext cx="4397769" cy="355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9575" y="2335984"/>
            <a:ext cx="830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What is the purpose of a trade union?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350" y="585788"/>
            <a:ext cx="7289800" cy="14986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GB" altLang="en-US" sz="4000" u="sng" dirty="0">
                <a:solidFill>
                  <a:srgbClr val="008000"/>
                </a:solidFill>
                <a:ea typeface="+mj-ea"/>
              </a:rPr>
              <a:t>Advisory</a:t>
            </a:r>
            <a:r>
              <a:rPr lang="en-GB" altLang="en-US" sz="4000" u="sng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</a:rPr>
              <a:t> </a:t>
            </a:r>
            <a:r>
              <a:rPr lang="en-GB" altLang="en-US" sz="4000" u="sng" dirty="0">
                <a:solidFill>
                  <a:srgbClr val="FFA611"/>
                </a:solidFill>
                <a:ea typeface="+mj-ea"/>
              </a:rPr>
              <a:t>Conciliation</a:t>
            </a:r>
            <a:r>
              <a:rPr lang="en-GB" altLang="en-US" sz="4000" u="sng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</a:rPr>
              <a:t> and </a:t>
            </a:r>
            <a:r>
              <a:rPr lang="en-GB" altLang="en-US" sz="4000" u="sng" dirty="0">
                <a:solidFill>
                  <a:srgbClr val="FF0000"/>
                </a:solidFill>
                <a:ea typeface="+mj-ea"/>
              </a:rPr>
              <a:t>Arbitration</a:t>
            </a:r>
            <a:r>
              <a:rPr lang="en-GB" altLang="en-US" sz="4000" u="sng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</a:rPr>
              <a:t> Service (ACAS)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92351" y="2286001"/>
            <a:ext cx="3565525" cy="40227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2400" u="sng" dirty="0">
                <a:ea typeface="ＭＳ Ｐゴシック" charset="0"/>
              </a:rPr>
              <a:t>Settling disputes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GB" sz="2400" dirty="0">
                <a:ea typeface="ＭＳ Ｐゴシック" charset="0"/>
              </a:rPr>
              <a:t>Sometimes an outside body is called in to settle disputes during employer and employee negotiations</a:t>
            </a:r>
          </a:p>
          <a:p>
            <a:pPr marL="0" indent="0" eaLnBrk="1" hangingPunct="1">
              <a:buNone/>
              <a:defRPr/>
            </a:pPr>
            <a:endParaRPr lang="en-GB" sz="2400" dirty="0">
              <a:ea typeface="ＭＳ Ｐゴシック" charset="0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n-GB" sz="2400" dirty="0">
                <a:ea typeface="ＭＳ Ｐゴシック" charset="0"/>
              </a:rPr>
              <a:t>ACAS only gets involved when it is invited by both sides</a:t>
            </a:r>
          </a:p>
          <a:p>
            <a:pPr eaLnBrk="1" hangingPunct="1">
              <a:buFont typeface="Wingdings" charset="2"/>
              <a:buChar char="Ø"/>
              <a:defRPr/>
            </a:pPr>
            <a:endParaRPr lang="en-GB" sz="2400" dirty="0">
              <a:ea typeface="ＭＳ Ｐゴシック" charset="0"/>
            </a:endParaRPr>
          </a:p>
        </p:txBody>
      </p:sp>
      <p:sp>
        <p:nvSpPr>
          <p:cNvPr id="23556" name="Content Placeholder 1"/>
          <p:cNvSpPr>
            <a:spLocks noGrp="1"/>
          </p:cNvSpPr>
          <p:nvPr>
            <p:ph sz="half" idx="2"/>
          </p:nvPr>
        </p:nvSpPr>
        <p:spPr>
          <a:xfrm>
            <a:off x="6016626" y="2286001"/>
            <a:ext cx="4183063" cy="4022725"/>
          </a:xfrm>
        </p:spPr>
        <p:txBody>
          <a:bodyPr/>
          <a:lstStyle/>
          <a:p>
            <a:pPr algn="ctr"/>
            <a:r>
              <a:rPr lang="en-US" altLang="en-US" sz="2400" u="sng" dirty="0"/>
              <a:t>Roles of ACAS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8000"/>
                </a:solidFill>
              </a:rPr>
              <a:t>Advisory</a:t>
            </a:r>
            <a:r>
              <a:rPr lang="en-US" altLang="en-US" sz="2400" dirty="0"/>
              <a:t>: clarify issues on complicated employment law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A611"/>
                </a:solidFill>
              </a:rPr>
              <a:t>Conciliation</a:t>
            </a:r>
            <a:r>
              <a:rPr lang="en-US" altLang="en-US" sz="2400" dirty="0"/>
              <a:t>: an independent ACAS conciliator discusses the disputed workplace issue with both parties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</a:rPr>
              <a:t>Arbitration</a:t>
            </a:r>
            <a:r>
              <a:rPr lang="en-US" altLang="en-US" sz="2400" dirty="0"/>
              <a:t>: in impartial ACAS advisor is asked to make a decision on a dispute</a:t>
            </a:r>
          </a:p>
        </p:txBody>
      </p:sp>
    </p:spTree>
    <p:extLst>
      <p:ext uri="{BB962C8B-B14F-4D97-AF65-F5344CB8AC3E}">
        <p14:creationId xmlns:p14="http://schemas.microsoft.com/office/powerpoint/2010/main" val="26418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>
              <a:defRPr/>
            </a:pPr>
            <a:r>
              <a:rPr lang="en-GB" altLang="en-US" dirty="0" smtClean="0">
                <a:solidFill>
                  <a:schemeClr val="bg1"/>
                </a:solidFill>
              </a:rPr>
              <a:t>Helping to resolve industrial Disputes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94221" y="2386387"/>
            <a:ext cx="11077303" cy="3416300"/>
          </a:xfrm>
        </p:spPr>
        <p:txBody>
          <a:bodyPr/>
          <a:lstStyle/>
          <a:p>
            <a:r>
              <a:rPr lang="en-GB" altLang="en-US" dirty="0" smtClean="0"/>
              <a:t>With conciliation,  ACAS play more of a mediation role. They will try to help the employer/</a:t>
            </a:r>
            <a:r>
              <a:rPr lang="en-GB" altLang="en-US" dirty="0" err="1" smtClean="0"/>
              <a:t>ee</a:t>
            </a:r>
            <a:r>
              <a:rPr lang="en-GB" altLang="en-US" dirty="0" smtClean="0"/>
              <a:t> avoid industrial action.</a:t>
            </a:r>
          </a:p>
          <a:p>
            <a:pPr eaLnBrk="1" hangingPunct="1"/>
            <a:r>
              <a:rPr lang="en-GB" altLang="en-US" dirty="0" smtClean="0"/>
              <a:t>Non-binding = involves a 3</a:t>
            </a:r>
            <a:r>
              <a:rPr lang="en-GB" altLang="en-US" baseline="30000" dirty="0" smtClean="0"/>
              <a:t>rd</a:t>
            </a:r>
            <a:r>
              <a:rPr lang="en-GB" altLang="en-US" dirty="0" smtClean="0"/>
              <a:t> party, parties can accept or not.</a:t>
            </a:r>
          </a:p>
          <a:p>
            <a:pPr eaLnBrk="1" hangingPunct="1"/>
            <a:endParaRPr lang="en-GB" altLang="en-US" dirty="0"/>
          </a:p>
          <a:p>
            <a:r>
              <a:rPr lang="en-GB" altLang="en-US" dirty="0"/>
              <a:t>Arbitration- settlement of dispute.</a:t>
            </a:r>
          </a:p>
          <a:p>
            <a:r>
              <a:rPr lang="en-GB" altLang="en-US" dirty="0"/>
              <a:t>Both parties agree to be bound by the decision. Arbitration Act 1950 and 1996</a:t>
            </a:r>
          </a:p>
          <a:p>
            <a:r>
              <a:rPr lang="en-GB" altLang="en-US" dirty="0"/>
              <a:t>Binding = parties have to take the award.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0740" y="5259316"/>
            <a:ext cx="5616936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Key Term: Conciliation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Resolving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individual or collective disputes, a neutral 3</a:t>
            </a:r>
            <a:r>
              <a:rPr kumimoji="0" lang="en-GB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rd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party encourages continued negotiations and postponement of industrial action, also called mediation</a:t>
            </a: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2356" y="5307316"/>
            <a:ext cx="4969167" cy="1381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Key term: Arbitration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Where both sides in a dispute agree to an independent party making a judgement about how a dispute can be resolved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3823" y="248454"/>
            <a:ext cx="8761413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Activities</a:t>
            </a:r>
            <a:endParaRPr lang="en-GB" sz="44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3823" y="2582627"/>
            <a:ext cx="7306531" cy="1358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Use the lesson slides, the exam board notes and the scanned text book pages to help you complete the Trade Unions workbook</a:t>
            </a:r>
            <a:endParaRPr lang="en-GB" sz="2000" dirty="0" smtClean="0"/>
          </a:p>
          <a:p>
            <a:pPr lvl="1"/>
            <a:endParaRPr lang="en-GB" sz="1800" dirty="0"/>
          </a:p>
          <a:p>
            <a:pPr marL="0" lvl="1" indent="0">
              <a:buNone/>
            </a:pPr>
            <a:endParaRPr lang="en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72" y="1254672"/>
            <a:ext cx="1352550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54" y="1507085"/>
            <a:ext cx="1638300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87" y="2448034"/>
            <a:ext cx="2622474" cy="108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341" y="4336980"/>
            <a:ext cx="2339320" cy="11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04" y="2201103"/>
            <a:ext cx="11109116" cy="423888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Explain the role of trade unions including collective bargaining and their advantages and disadvantages.</a:t>
            </a:r>
          </a:p>
          <a:p>
            <a:endParaRPr lang="en-GB" sz="2400" dirty="0"/>
          </a:p>
          <a:p>
            <a:r>
              <a:rPr lang="en-GB" sz="2400" dirty="0" smtClean="0"/>
              <a:t>Explain what is meant by employer and employee conflict, including trade disputes and industrial action.</a:t>
            </a:r>
          </a:p>
          <a:p>
            <a:endParaRPr lang="en-GB" sz="2400" dirty="0"/>
          </a:p>
          <a:p>
            <a:r>
              <a:rPr lang="en-GB" sz="2400" dirty="0"/>
              <a:t>Explain the resolution of disputes including negotiation, consultation and the role of ACAS</a:t>
            </a:r>
          </a:p>
          <a:p>
            <a:endParaRPr lang="en-GB" sz="2400" dirty="0"/>
          </a:p>
          <a:p>
            <a:r>
              <a:rPr lang="en-GB" sz="2400" dirty="0"/>
              <a:t>Evaluate the impact of employer/employee relations, conflict and resolution on a business and its stakeholders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80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350" y="585788"/>
            <a:ext cx="7620000" cy="1498600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GB" altLang="en-US" u="sng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</a:rPr>
              <a:t>Employee representation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41550" y="4149725"/>
            <a:ext cx="7289800" cy="2159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/>
              <a:t>“An organisation representing the interests and goals of working people” </a:t>
            </a:r>
          </a:p>
          <a:p>
            <a:pPr eaLnBrk="1" hangingPunct="1">
              <a:defRPr/>
            </a:pPr>
            <a:endParaRPr lang="en-GB" altLang="en-US" sz="2800" dirty="0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190750" y="1771650"/>
            <a:ext cx="728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65113" indent="-136525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447675" indent="-136525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593725" indent="-136525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776288" indent="-136525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233488" indent="-136525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690688" indent="-136525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147888" indent="-136525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605088" indent="-136525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buClr>
                <a:srgbClr val="58B6C0"/>
              </a:buClr>
            </a:pPr>
            <a:r>
              <a:rPr lang="en-GB" altLang="en-US" sz="2800" dirty="0">
                <a:solidFill>
                  <a:prstClr val="black"/>
                </a:solidFill>
              </a:rPr>
              <a:t>“informing, consulting and involving employees in the decision making process”</a:t>
            </a:r>
            <a:endParaRPr lang="en-GB" altLang="ja-JP" sz="2800" dirty="0">
              <a:solidFill>
                <a:prstClr val="black"/>
              </a:solidFill>
            </a:endParaRPr>
          </a:p>
          <a:p>
            <a:pPr fontAlgn="base">
              <a:buClr>
                <a:srgbClr val="58B6C0"/>
              </a:buClr>
            </a:pPr>
            <a:endParaRPr lang="en-GB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4875" y="2851150"/>
            <a:ext cx="7620000" cy="1498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281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191919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91281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l" defTabSz="91281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l" defTabSz="91281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l" defTabSz="91281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l" defTabSz="91281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</a:defRPr>
            </a:lvl6pPr>
            <a:lvl7pPr marL="914400" algn="l" defTabSz="91281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</a:defRPr>
            </a:lvl7pPr>
            <a:lvl8pPr marL="1371600" algn="l" defTabSz="91281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</a:defRPr>
            </a:lvl8pPr>
            <a:lvl9pPr marL="1828800" algn="l" defTabSz="91281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191919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GB" altLang="en-US" u="sng" dirty="0">
                <a:solidFill>
                  <a:prstClr val="black">
                    <a:lumMod val="90000"/>
                    <a:lumOff val="10000"/>
                  </a:prstClr>
                </a:solidFill>
                <a:latin typeface="Calibri"/>
              </a:rPr>
              <a:t>Trade unions</a:t>
            </a:r>
          </a:p>
        </p:txBody>
      </p:sp>
    </p:spTree>
    <p:extLst>
      <p:ext uri="{BB962C8B-B14F-4D97-AF65-F5344CB8AC3E}">
        <p14:creationId xmlns:p14="http://schemas.microsoft.com/office/powerpoint/2010/main" val="15610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350" y="765176"/>
            <a:ext cx="7289800" cy="1008063"/>
          </a:xfrm>
        </p:spPr>
        <p:txBody>
          <a:bodyPr/>
          <a:lstStyle/>
          <a:p>
            <a:pPr defTabSz="914377" eaLnBrk="1" fontAlgn="auto" hangingPunct="1">
              <a:spcAft>
                <a:spcPts val="0"/>
              </a:spcAft>
              <a:defRPr/>
            </a:pPr>
            <a:r>
              <a:rPr lang="en-GB" altLang="en-US" u="sng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</a:rPr>
              <a:t>Decline in Trade Unions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04113" y="1844676"/>
            <a:ext cx="2984500" cy="28797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1979 membership = 13 million</a:t>
            </a:r>
          </a:p>
          <a:p>
            <a:pPr eaLnBrk="1" hangingPunct="1"/>
            <a:r>
              <a:rPr lang="en-GB" altLang="en-US" smtClean="0"/>
              <a:t>2000 membership = 8 million</a:t>
            </a:r>
          </a:p>
          <a:p>
            <a:pPr eaLnBrk="1" hangingPunct="1"/>
            <a:r>
              <a:rPr lang="en-GB" altLang="en-US" smtClean="0"/>
              <a:t>Loss of trade union power during Thatcher's reign</a:t>
            </a:r>
          </a:p>
        </p:txBody>
      </p:sp>
      <p:pic>
        <p:nvPicPr>
          <p:cNvPr id="19460" name="Picture 5" descr="https://static-secure.guim.co.uk/sys-images/Guardian/Pix/pictures/2011/11/28/1322494306532/Top-income-and-union-memb-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89226"/>
            <a:ext cx="5616575" cy="397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Trade Union?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1" y="2388094"/>
            <a:ext cx="11926389" cy="3828832"/>
          </a:xfrm>
        </p:spPr>
        <p:txBody>
          <a:bodyPr>
            <a:noAutofit/>
          </a:bodyPr>
          <a:lstStyle/>
          <a:p>
            <a:r>
              <a:rPr lang="en-GB" sz="2000" dirty="0" smtClean="0"/>
              <a:t>Definition = organisation of workers which exist to promote the interests of their members</a:t>
            </a:r>
            <a:endParaRPr lang="en-GB" sz="1600" dirty="0"/>
          </a:p>
          <a:p>
            <a:r>
              <a:rPr lang="en-GB" sz="2000" dirty="0" smtClean="0"/>
              <a:t>The role of a trade union</a:t>
            </a:r>
          </a:p>
          <a:p>
            <a:pPr lvl="1"/>
            <a:r>
              <a:rPr lang="en-GB" altLang="en-US" sz="1800" dirty="0"/>
              <a:t>Collective bargaining </a:t>
            </a:r>
          </a:p>
          <a:p>
            <a:pPr lvl="1"/>
            <a:r>
              <a:rPr lang="en-GB" altLang="en-US" sz="1800" dirty="0"/>
              <a:t>Attaining job security</a:t>
            </a:r>
          </a:p>
          <a:p>
            <a:pPr lvl="1"/>
            <a:r>
              <a:rPr lang="en-GB" altLang="en-US" sz="1800" dirty="0"/>
              <a:t>Achieving safe working conditions</a:t>
            </a:r>
          </a:p>
          <a:p>
            <a:pPr lvl="1"/>
            <a:r>
              <a:rPr lang="en-GB" altLang="en-US" sz="1800" dirty="0" smtClean="0"/>
              <a:t>Protecting </a:t>
            </a:r>
            <a:r>
              <a:rPr lang="en-GB" altLang="en-US" sz="1800" dirty="0"/>
              <a:t>members interests from discrimination, unfair dismissal, H&amp;S issues, legal advice, training, financial </a:t>
            </a:r>
            <a:r>
              <a:rPr lang="en-GB" altLang="en-US" sz="1800" dirty="0" smtClean="0"/>
              <a:t>advice</a:t>
            </a:r>
          </a:p>
          <a:p>
            <a:pPr lvl="1"/>
            <a:r>
              <a:rPr lang="en-GB" altLang="en-US" sz="1800" dirty="0"/>
              <a:t>A</a:t>
            </a:r>
            <a:r>
              <a:rPr lang="en-GB" altLang="en-US" sz="1800" dirty="0" smtClean="0"/>
              <a:t>ct as a </a:t>
            </a:r>
            <a:r>
              <a:rPr lang="en-GB" altLang="en-US" sz="1800" b="1" dirty="0" smtClean="0"/>
              <a:t>pressure group </a:t>
            </a:r>
            <a:r>
              <a:rPr lang="en-GB" altLang="en-US" sz="1800" dirty="0" smtClean="0"/>
              <a:t>to influence the behaviour of in general (as well as government and law)</a:t>
            </a:r>
          </a:p>
          <a:p>
            <a:pPr lvl="1"/>
            <a:r>
              <a:rPr lang="en-GB" altLang="en-US" sz="1800" dirty="0" smtClean="0"/>
              <a:t>Responsible for industrial action (negotiate with employers for the most favourable conditions</a:t>
            </a:r>
            <a:r>
              <a:rPr lang="en-GB" altLang="en-US" sz="1800" dirty="0" smtClean="0"/>
              <a:t>)</a:t>
            </a:r>
          </a:p>
          <a:p>
            <a:pPr marL="457200" lvl="1" indent="0">
              <a:buNone/>
            </a:pPr>
            <a:r>
              <a:rPr lang="en-GB" sz="1800" dirty="0"/>
              <a:t>What have the unions done for us TUC video - 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www.youtube.com/watch?v=lrjySOFLXgg</a:t>
            </a:r>
            <a:endParaRPr lang="en-GB" sz="1800" dirty="0" smtClean="0"/>
          </a:p>
          <a:p>
            <a:pPr marL="457200" lvl="1" indent="0">
              <a:buNone/>
            </a:pPr>
            <a:endParaRPr lang="en-GB" altLang="en-US" sz="1800" dirty="0" smtClean="0"/>
          </a:p>
          <a:p>
            <a:pPr lvl="1"/>
            <a:endParaRPr lang="en-GB" altLang="en-US" sz="1800" dirty="0"/>
          </a:p>
          <a:p>
            <a:pPr lvl="1"/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313778" y="2825090"/>
            <a:ext cx="5507421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Collective bargaining </a:t>
            </a:r>
            <a:r>
              <a:rPr lang="en-GB" dirty="0" smtClean="0"/>
              <a:t>= a method of determining conditions of work and terms of employment through negotiations between employers and employee representatives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 of trade union membership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35886"/>
              </p:ext>
            </p:extLst>
          </p:nvPr>
        </p:nvGraphicFramePr>
        <p:xfrm>
          <a:off x="707696" y="2180606"/>
          <a:ext cx="10832662" cy="447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3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Advantages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Disadvantages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2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 lead to workers achieving higher rewards</a:t>
                      </a:r>
                      <a:r>
                        <a:rPr lang="en-GB" sz="1600" baseline="0" dirty="0" smtClean="0"/>
                        <a:t> or better working conditions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Decision making process can be slowed down</a:t>
                      </a:r>
                    </a:p>
                    <a:p>
                      <a:r>
                        <a:rPr lang="en-GB" sz="1200" dirty="0" smtClean="0"/>
                        <a:t>(can be a problem in times of crisis)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2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Workers</a:t>
                      </a:r>
                      <a:r>
                        <a:rPr lang="en-GB" sz="1600" baseline="0" dirty="0" smtClean="0"/>
                        <a:t> can feel more valued which can lead to greater motivation </a:t>
                      </a:r>
                    </a:p>
                    <a:p>
                      <a:r>
                        <a:rPr lang="en-GB" sz="1200" baseline="0" dirty="0" smtClean="0"/>
                        <a:t>(leading to higher output, less absenteeism/turnover)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 can be expensive</a:t>
                      </a:r>
                      <a:r>
                        <a:rPr lang="en-GB" sz="1600" baseline="0" dirty="0" smtClean="0"/>
                        <a:t> and time consuming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2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 increase the ability of</a:t>
                      </a:r>
                      <a:r>
                        <a:rPr lang="en-GB" sz="1600" baseline="0" dirty="0" smtClean="0"/>
                        <a:t> employees to contribute effectively to the business </a:t>
                      </a:r>
                    </a:p>
                    <a:p>
                      <a:r>
                        <a:rPr lang="en-GB" sz="1200" baseline="0" dirty="0" smtClean="0"/>
                        <a:t>(sharing of ideas, easier decision making)</a:t>
                      </a:r>
                    </a:p>
                    <a:p>
                      <a:endParaRPr lang="en-GB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 may lead to conflict </a:t>
                      </a:r>
                    </a:p>
                    <a:p>
                      <a:r>
                        <a:rPr lang="en-GB" sz="1200" dirty="0" smtClean="0"/>
                        <a:t>(resulting in industrial action)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2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Employers</a:t>
                      </a:r>
                      <a:r>
                        <a:rPr lang="en-GB" sz="1600" baseline="0" dirty="0" smtClean="0"/>
                        <a:t> may be more sympathetic to the needs of employees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 employees will pursue their own interests</a:t>
                      </a:r>
                      <a:r>
                        <a:rPr lang="en-GB" sz="1600" baseline="0" dirty="0" smtClean="0"/>
                        <a:t> at the expense of the business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2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</a:t>
                      </a:r>
                      <a:r>
                        <a:rPr lang="en-GB" sz="1600" baseline="0" dirty="0" smtClean="0"/>
                        <a:t> help a business to develop a common culture and meet objectives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 encourage</a:t>
                      </a:r>
                      <a:r>
                        <a:rPr lang="en-GB" sz="1600" baseline="0" dirty="0" smtClean="0"/>
                        <a:t> employees to believe they have more power than they actually have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1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1"/>
          </p:nvPr>
        </p:nvSpPr>
        <p:spPr>
          <a:xfrm>
            <a:off x="2063750" y="404813"/>
            <a:ext cx="4032250" cy="5903912"/>
          </a:xfrm>
        </p:spPr>
        <p:txBody>
          <a:bodyPr/>
          <a:lstStyle/>
          <a:p>
            <a:r>
              <a:rPr lang="en-US" altLang="en-US" sz="2400" u="sng"/>
              <a:t>Why do people join unions?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“Collective bargaining”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Representation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Negotiation of pay and working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Ensure high standards of H&amp;S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Benefit from a wide range of other services e.g. legal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Support development of equal opportunities policies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2"/>
          </p:nvPr>
        </p:nvSpPr>
        <p:spPr>
          <a:xfrm>
            <a:off x="6311900" y="404814"/>
            <a:ext cx="4040188" cy="5832475"/>
          </a:xfrm>
        </p:spPr>
        <p:txBody>
          <a:bodyPr/>
          <a:lstStyle/>
          <a:p>
            <a:r>
              <a:rPr lang="en-US" altLang="en-US" sz="2400" u="sng"/>
              <a:t>Why do employers like trade unions?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Collective bargaining assists employers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Help ensure that agreements are complied with by workers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Able to take a longer term view than individuals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2164" y="5122863"/>
            <a:ext cx="3887787" cy="120015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Q1: For what reasons would employer/employee disputes arise?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2539" y="5097463"/>
            <a:ext cx="3887787" cy="120015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Q2: What happens if the TU and the employer cannot agree?</a:t>
            </a:r>
          </a:p>
        </p:txBody>
      </p:sp>
    </p:spTree>
    <p:extLst>
      <p:ext uri="{BB962C8B-B14F-4D97-AF65-F5344CB8AC3E}">
        <p14:creationId xmlns:p14="http://schemas.microsoft.com/office/powerpoint/2010/main" val="32256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87" y="982135"/>
            <a:ext cx="10112720" cy="706964"/>
          </a:xfrm>
        </p:spPr>
        <p:txBody>
          <a:bodyPr/>
          <a:lstStyle/>
          <a:p>
            <a:r>
              <a:rPr lang="en-GB" b="1" dirty="0" smtClean="0"/>
              <a:t>Employee/Employer Relationships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i="1" dirty="0" smtClean="0"/>
              <a:t>The Role of ACAS</a:t>
            </a:r>
            <a:endParaRPr lang="en-GB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" y="2677886"/>
            <a:ext cx="10802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do you think happens if employers and employee representatives cannot meet an agreement after consultation and negotiation?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77">
              <a:defRPr/>
            </a:pPr>
            <a:r>
              <a:rPr lang="en-GB" altLang="en-US" sz="4000" dirty="0">
                <a:solidFill>
                  <a:schemeClr val="bg1"/>
                </a:solidFill>
              </a:rPr>
              <a:t>Advisory Conciliation and Arbitration Service (ACAS)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18011" y="2603499"/>
            <a:ext cx="11181806" cy="4032431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Sometimes an outside body is called in to arbitrate  during employer/employee negotiations</a:t>
            </a:r>
          </a:p>
          <a:p>
            <a:pPr eaLnBrk="1" hangingPunct="1"/>
            <a:r>
              <a:rPr lang="en-GB" altLang="en-US" dirty="0" smtClean="0"/>
              <a:t>Established in 1975</a:t>
            </a:r>
          </a:p>
          <a:p>
            <a:pPr eaLnBrk="1" hangingPunct="1"/>
            <a:r>
              <a:rPr lang="en-GB" altLang="en-US" dirty="0" smtClean="0"/>
              <a:t>Independent source of expertise in preventing or settling industrial disputes</a:t>
            </a:r>
          </a:p>
          <a:p>
            <a:pPr eaLnBrk="1" hangingPunct="1"/>
            <a:r>
              <a:rPr lang="en-GB" altLang="en-US" dirty="0" smtClean="0"/>
              <a:t>70,000 individual cases per year.</a:t>
            </a:r>
          </a:p>
          <a:p>
            <a:pPr eaLnBrk="1" hangingPunct="1"/>
            <a:r>
              <a:rPr lang="en-GB" altLang="en-US" dirty="0" smtClean="0"/>
              <a:t>Can be accessed by organisations, unions, individuals.</a:t>
            </a:r>
          </a:p>
          <a:p>
            <a:pPr eaLnBrk="1" hangingPunct="1"/>
            <a:r>
              <a:rPr lang="en-GB" altLang="en-US" dirty="0" smtClean="0"/>
              <a:t>Provide expert and unbiased conciliation or mediation.</a:t>
            </a:r>
          </a:p>
          <a:p>
            <a:pPr eaLnBrk="1" hangingPunct="1"/>
            <a:r>
              <a:rPr lang="en-GB" altLang="en-US" dirty="0" smtClean="0"/>
              <a:t>Their role is provide </a:t>
            </a:r>
            <a:r>
              <a:rPr lang="en-GB" altLang="en-US" b="1" dirty="0" smtClean="0"/>
              <a:t>advice</a:t>
            </a:r>
            <a:r>
              <a:rPr lang="en-GB" altLang="en-US" dirty="0" smtClean="0"/>
              <a:t>, </a:t>
            </a:r>
            <a:r>
              <a:rPr lang="en-GB" altLang="en-US" b="1" dirty="0" smtClean="0"/>
              <a:t>conciliation</a:t>
            </a:r>
            <a:r>
              <a:rPr lang="en-GB" altLang="en-US" dirty="0" smtClean="0"/>
              <a:t> services and </a:t>
            </a:r>
            <a:r>
              <a:rPr lang="en-GB" altLang="en-US" b="1" dirty="0" smtClean="0"/>
              <a:t>arbitration</a:t>
            </a:r>
            <a:r>
              <a:rPr lang="en-GB" altLang="en-US" dirty="0" smtClean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4606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1404</TotalTime>
  <Words>839</Words>
  <Application>Microsoft Office PowerPoint</Application>
  <PresentationFormat>Widescreen</PresentationFormat>
  <Paragraphs>109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Century Gothic</vt:lpstr>
      <vt:lpstr>Tw Cen MT</vt:lpstr>
      <vt:lpstr>Wingdings</vt:lpstr>
      <vt:lpstr>Wingdings 3</vt:lpstr>
      <vt:lpstr>Ion Boardroom</vt:lpstr>
      <vt:lpstr>Integral</vt:lpstr>
      <vt:lpstr>Employee/Employer Relationships Trade Unions</vt:lpstr>
      <vt:lpstr>Learning Objectives</vt:lpstr>
      <vt:lpstr>Employee representation</vt:lpstr>
      <vt:lpstr>Decline in Trade Unions</vt:lpstr>
      <vt:lpstr>What is a Trade Union?</vt:lpstr>
      <vt:lpstr>Advantages and disadvantages of trade union membership</vt:lpstr>
      <vt:lpstr>PowerPoint Presentation</vt:lpstr>
      <vt:lpstr>Employee/Employer Relationships The Role of ACAS</vt:lpstr>
      <vt:lpstr>Advisory Conciliation and Arbitration Service (ACAS)</vt:lpstr>
      <vt:lpstr>Advisory Conciliation and Arbitration Service (ACAS)</vt:lpstr>
      <vt:lpstr>Helping to resolve industrial Disputes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</dc:title>
  <dc:creator>Rebecca Crumpton</dc:creator>
  <cp:lastModifiedBy>Rebecca Crumpton</cp:lastModifiedBy>
  <cp:revision>54</cp:revision>
  <dcterms:created xsi:type="dcterms:W3CDTF">2016-02-24T16:43:41Z</dcterms:created>
  <dcterms:modified xsi:type="dcterms:W3CDTF">2021-03-24T16:26:32Z</dcterms:modified>
</cp:coreProperties>
</file>