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8" r:id="rId9"/>
    <p:sldId id="271" r:id="rId10"/>
    <p:sldId id="273" r:id="rId11"/>
    <p:sldId id="272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C3EE-96B4-4CD0-902F-5807715F49D5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857A6-CCD3-49CF-BAAA-AC006733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57A6-CCD3-49CF-BAAA-AC0067337A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4DB03-2EFD-46FD-B032-C89C32A2B7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DA75-46AD-4719-803C-602CB4613B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49C6-29AB-45BB-8156-6D23122D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69-C030-4382-AE3D-D79058D957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AAC9-5EC7-486E-AE6E-3C944073952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28D-AECF-4C2C-9B11-341CA7A49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700D-6D9C-4B0B-BB26-9DF4CE788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314D-F144-41B4-85B4-67C0CBCA0B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294D-359A-4C78-B564-7AB067CE61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52D0-3C72-4442-9620-1A4B08C8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DA67-9385-40BB-A997-ED7D8D31AF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E4BBF8-5BA1-490A-8354-C96F8BCB7E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Narrative</a:t>
            </a:r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Film Studies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An introduction to film analysis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7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Levi Strauss' Theory of Binary </a:t>
            </a:r>
            <a:r>
              <a:rPr lang="en-GB" b="1" dirty="0" smtClean="0"/>
              <a:t>Opposites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84475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Levi Strauss, a French anthropologist in the 1900s, proposed a theory of </a:t>
            </a:r>
            <a:r>
              <a:rPr lang="en-GB" u="sng" dirty="0">
                <a:solidFill>
                  <a:srgbClr val="0070C0"/>
                </a:solidFill>
              </a:rPr>
              <a:t>'binary opposites</a:t>
            </a:r>
            <a:r>
              <a:rPr lang="en-GB" dirty="0"/>
              <a:t>' which entails that the majority of narratives </a:t>
            </a:r>
            <a:r>
              <a:rPr lang="en-GB" dirty="0" smtClean="0"/>
              <a:t>contain </a:t>
            </a:r>
            <a:r>
              <a:rPr lang="en-GB" dirty="0"/>
              <a:t>opposing main </a:t>
            </a:r>
            <a:r>
              <a:rPr lang="en-GB" dirty="0" smtClean="0"/>
              <a:t>characters</a:t>
            </a:r>
            <a:r>
              <a:rPr lang="en-GB" dirty="0"/>
              <a:t> </a:t>
            </a:r>
            <a:r>
              <a:rPr lang="en-GB" dirty="0" smtClean="0"/>
              <a:t>and themes.</a:t>
            </a:r>
          </a:p>
          <a:p>
            <a:endParaRPr lang="en-GB" dirty="0"/>
          </a:p>
          <a:p>
            <a:r>
              <a:rPr lang="en-GB" dirty="0" smtClean="0"/>
              <a:t>These </a:t>
            </a:r>
            <a:r>
              <a:rPr lang="en-GB" dirty="0"/>
              <a:t>binary opposites help to thicken the plot and further the narrative; and </a:t>
            </a:r>
            <a:r>
              <a:rPr lang="en-GB" dirty="0">
                <a:solidFill>
                  <a:srgbClr val="0070C0"/>
                </a:solidFill>
              </a:rPr>
              <a:t>introduce contrast</a:t>
            </a:r>
            <a:r>
              <a:rPr lang="en-GB" dirty="0"/>
              <a:t>. For example, in a superhero film this could be good vs. evil, in a horror film this could be human vs. supernatural, and in a comedy this could be young vs. old. </a:t>
            </a:r>
            <a:endParaRPr lang="en-GB" dirty="0" smtClean="0"/>
          </a:p>
          <a:p>
            <a:pPr marL="114300" indent="0" algn="ctr">
              <a:buNone/>
            </a:pPr>
            <a:r>
              <a:rPr lang="en-GB" u="sng" dirty="0" smtClean="0">
                <a:solidFill>
                  <a:srgbClr val="0070C0"/>
                </a:solidFill>
              </a:rPr>
              <a:t>In Slumdog Millionaire:</a:t>
            </a:r>
          </a:p>
          <a:p>
            <a:pPr algn="ctr"/>
            <a:r>
              <a:rPr lang="en-GB" dirty="0" smtClean="0"/>
              <a:t>Jamal </a:t>
            </a:r>
            <a:r>
              <a:rPr lang="en-GB" dirty="0" smtClean="0"/>
              <a:t>Vs Salim</a:t>
            </a:r>
          </a:p>
          <a:p>
            <a:pPr algn="ctr"/>
            <a:r>
              <a:rPr lang="en-GB" dirty="0" smtClean="0"/>
              <a:t>Poverty Vs Wealth</a:t>
            </a:r>
          </a:p>
          <a:p>
            <a:pPr algn="ctr"/>
            <a:r>
              <a:rPr lang="en-GB" dirty="0" smtClean="0"/>
              <a:t>Happiness Vs loneliness</a:t>
            </a:r>
          </a:p>
          <a:p>
            <a:pPr algn="ctr"/>
            <a:r>
              <a:rPr lang="en-GB" dirty="0" smtClean="0"/>
              <a:t>India Vs West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38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In small groups you must come up with a film idea which will appeal to your age group and applies  </a:t>
            </a:r>
            <a:r>
              <a:rPr lang="en-GB" b="1" dirty="0" err="1" smtClean="0">
                <a:solidFill>
                  <a:srgbClr val="FF0000"/>
                </a:solidFill>
              </a:rPr>
              <a:t>Todorov’s</a:t>
            </a:r>
            <a:r>
              <a:rPr lang="en-GB" b="1" dirty="0" smtClean="0">
                <a:solidFill>
                  <a:srgbClr val="FF0000"/>
                </a:solidFill>
              </a:rPr>
              <a:t> &amp; </a:t>
            </a:r>
            <a:r>
              <a:rPr lang="en-GB" b="1" dirty="0" err="1" smtClean="0">
                <a:solidFill>
                  <a:srgbClr val="FF0000"/>
                </a:solidFill>
              </a:rPr>
              <a:t>Propp’s</a:t>
            </a:r>
            <a:r>
              <a:rPr lang="en-GB" dirty="0" smtClean="0"/>
              <a:t> narrative theory.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class will then vote for which films should be commissioned.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Add as much detail to your pitch as possible including: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 title,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 tagline,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actors,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director,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g</a:t>
            </a:r>
            <a:r>
              <a:rPr lang="en-GB" dirty="0" smtClean="0"/>
              <a:t>enre</a:t>
            </a:r>
            <a:r>
              <a:rPr lang="en-GB" dirty="0"/>
              <a:t>,</a:t>
            </a:r>
            <a:endParaRPr lang="en-GB" dirty="0" smtClean="0"/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location,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Themes . . . 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1538789" cy="295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895" y="3742488"/>
            <a:ext cx="4143994" cy="292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Narrative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Shots are linked in film and television to do one thing, </a:t>
            </a:r>
            <a:r>
              <a:rPr lang="en-GB" b="1" dirty="0"/>
              <a:t>tell a story</a:t>
            </a:r>
            <a:r>
              <a:rPr lang="en-GB" dirty="0"/>
              <a:t>. The process of producing a story is referred to as </a:t>
            </a:r>
            <a:r>
              <a:rPr lang="en-GB" b="1" dirty="0"/>
              <a:t>narrative</a:t>
            </a:r>
            <a:r>
              <a:rPr lang="en-GB" dirty="0"/>
              <a:t>. This can be divided into two parts:</a:t>
            </a:r>
          </a:p>
        </p:txBody>
      </p:sp>
      <p:pic>
        <p:nvPicPr>
          <p:cNvPr id="1026" name="Picture 2" descr="https://encrypted-tbn2.gstatic.com/images?q=tbn:ANd9GcRDOwpnTL5cmZihhQFSPuPZf_urCUViCe1v-St07uh0sLkyoB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7253"/>
            <a:ext cx="4037062" cy="20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The Plot</a:t>
            </a:r>
            <a:r>
              <a:rPr lang="en-GB"/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GB" b="1" dirty="0"/>
              <a:t>What happens</a:t>
            </a:r>
            <a:r>
              <a:rPr lang="en-GB" dirty="0"/>
              <a:t>. This is the story of the programme or advert, just like studying a novel, you will pick up on </a:t>
            </a:r>
            <a:r>
              <a:rPr lang="en-GB" b="1" dirty="0"/>
              <a:t>events and characters and development</a:t>
            </a:r>
            <a:r>
              <a:rPr lang="en-GB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725144" cy="18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Discourse or Narration: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How the story is told</a:t>
            </a:r>
            <a:r>
              <a:rPr lang="en-GB" dirty="0"/>
              <a:t>. You may get a story told from one perspective or from many. You may find that you as a viewer are put in a strange position when watching the action. </a:t>
            </a:r>
          </a:p>
        </p:txBody>
      </p:sp>
      <p:pic>
        <p:nvPicPr>
          <p:cNvPr id="3074" name="Picture 2" descr="https://encrypted-tbn3.gstatic.com/images?q=tbn:ANd9GcRMADR4WnUC0ev88Ggq0n_chEGOnEDU2tuCYRe5ZjNC5RorGA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19505"/>
            <a:ext cx="4415197" cy="2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5979"/>
            <a:ext cx="2494607" cy="24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en-GB" dirty="0" smtClean="0"/>
              <a:t>Narrative Theory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PROPP</a:t>
            </a:r>
            <a:r>
              <a:rPr lang="en-GB" dirty="0"/>
              <a:t> claimed that stories and their structures are determined by the role of characters. He studied a wide range of Russian folk stories and identified 8 key roles: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53825"/>
            <a:ext cx="4176464" cy="239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Character roles/stock characters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villain </a:t>
            </a:r>
            <a:r>
              <a:rPr lang="en-GB" sz="2400" dirty="0"/>
              <a:t>– opposes the hero</a:t>
            </a:r>
          </a:p>
          <a:p>
            <a:pPr marL="533400" indent="-533400"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donor </a:t>
            </a:r>
            <a:r>
              <a:rPr lang="en-GB" sz="2400" dirty="0"/>
              <a:t>(provider) – helps the hero by providing a magic object</a:t>
            </a:r>
          </a:p>
          <a:p>
            <a:pPr marL="533400" indent="-533400"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helper </a:t>
            </a:r>
            <a:r>
              <a:rPr lang="en-GB" sz="2400" dirty="0"/>
              <a:t>– gives support to the hero</a:t>
            </a:r>
          </a:p>
          <a:p>
            <a:pPr marL="533400" indent="-533400">
              <a:lnSpc>
                <a:spcPct val="90000"/>
              </a:lnSpc>
            </a:pPr>
            <a:endParaRPr lang="en-GB" sz="320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princess </a:t>
            </a:r>
            <a:r>
              <a:rPr lang="en-GB" sz="2400" dirty="0"/>
              <a:t>– the reward for the hero and needs to be protected from the villain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princess’ father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dispatcher </a:t>
            </a:r>
            <a:r>
              <a:rPr lang="en-GB" sz="2400" dirty="0"/>
              <a:t>– send the hero on his way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hero </a:t>
            </a:r>
            <a:r>
              <a:rPr lang="en-GB" sz="2400" dirty="0"/>
              <a:t>– seeks something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false hero </a:t>
            </a:r>
            <a:r>
              <a:rPr lang="en-GB" sz="2400" dirty="0"/>
              <a:t>– falsely assuming the role of the hero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1"/>
            <a:ext cx="1195794" cy="176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23" y="4817341"/>
            <a:ext cx="1177010" cy="17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43" y="4795646"/>
            <a:ext cx="1171857" cy="173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Universal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terms of narrative driven by character type, </a:t>
            </a:r>
            <a:r>
              <a:rPr lang="en-GB" b="1" dirty="0" err="1">
                <a:solidFill>
                  <a:srgbClr val="FF0000"/>
                </a:solidFill>
              </a:rPr>
              <a:t>Propp</a:t>
            </a:r>
            <a:r>
              <a:rPr lang="en-GB" dirty="0"/>
              <a:t> can be seen to have been influential in identifying a “universal” structure that can be applied to virtually all stories and in particular classic Hollywood cinema.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52713"/>
            <a:ext cx="2664296" cy="22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TASK 1</a:t>
            </a:r>
            <a:br>
              <a:rPr lang="en-GB" sz="4000"/>
            </a:br>
            <a:endParaRPr lang="en-GB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dirty="0"/>
          </a:p>
          <a:p>
            <a:pPr marL="571500" indent="-457200">
              <a:buFont typeface="+mj-lt"/>
              <a:buAutoNum type="alphaUcPeriod"/>
            </a:pPr>
            <a:r>
              <a:rPr lang="en-GB" dirty="0"/>
              <a:t>In pairs, take a popular mainstream film </a:t>
            </a:r>
            <a:r>
              <a:rPr lang="en-GB" dirty="0" smtClean="0"/>
              <a:t>and </a:t>
            </a:r>
            <a:r>
              <a:rPr lang="en-GB" dirty="0"/>
              <a:t>draw up parallel links between </a:t>
            </a:r>
            <a:r>
              <a:rPr lang="en-GB" b="1" dirty="0" err="1"/>
              <a:t>Propp’s</a:t>
            </a:r>
            <a:r>
              <a:rPr lang="en-GB" b="1" dirty="0"/>
              <a:t> character roles </a:t>
            </a:r>
            <a:r>
              <a:rPr lang="en-GB" dirty="0"/>
              <a:t>and the </a:t>
            </a:r>
            <a:r>
              <a:rPr lang="en-GB" dirty="0" smtClean="0"/>
              <a:t>characters/themes </a:t>
            </a:r>
            <a:r>
              <a:rPr lang="en-GB" dirty="0"/>
              <a:t>in the film.</a:t>
            </a:r>
          </a:p>
          <a:p>
            <a:pPr marL="571500" indent="-457200">
              <a:buFont typeface="+mj-lt"/>
              <a:buAutoNum type="alphaUcPeriod"/>
            </a:pPr>
            <a:r>
              <a:rPr lang="en-GB" dirty="0"/>
              <a:t>Some could be two separate </a:t>
            </a:r>
            <a:r>
              <a:rPr lang="en-GB" dirty="0" err="1"/>
              <a:t>Propp</a:t>
            </a:r>
            <a:r>
              <a:rPr lang="en-GB" dirty="0"/>
              <a:t> roles</a:t>
            </a:r>
            <a:r>
              <a:rPr lang="en-GB" dirty="0" smtClean="0"/>
              <a:t>.</a:t>
            </a:r>
          </a:p>
          <a:p>
            <a:pPr marL="571500" indent="-457200">
              <a:buFont typeface="+mj-lt"/>
              <a:buAutoNum type="alphaUcPeriod"/>
            </a:pPr>
            <a:r>
              <a:rPr lang="en-GB" dirty="0" smtClean="0"/>
              <a:t>Props character could be animal or mineral! </a:t>
            </a:r>
            <a:endParaRPr lang="en-GB" dirty="0"/>
          </a:p>
          <a:p>
            <a:pPr marL="571500" indent="-457200">
              <a:buFont typeface="+mj-lt"/>
              <a:buAutoNum type="alphaUcPeriod"/>
            </a:pPr>
            <a:r>
              <a:rPr lang="en-GB" dirty="0"/>
              <a:t>Are there any that do not fit? Why?</a:t>
            </a:r>
          </a:p>
          <a:p>
            <a:pPr marL="571500" indent="-457200">
              <a:buFont typeface="+mj-lt"/>
              <a:buAutoNum type="alphaUcPeriod"/>
            </a:pPr>
            <a:r>
              <a:rPr lang="en-GB" dirty="0" smtClean="0"/>
              <a:t>Try to think of three films that </a:t>
            </a:r>
            <a:r>
              <a:rPr lang="en-GB" dirty="0"/>
              <a:t>do not fit the </a:t>
            </a:r>
            <a:r>
              <a:rPr lang="en-GB" dirty="0" smtClean="0"/>
              <a:t>pattern.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16632"/>
            <a:ext cx="1924102" cy="19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50301"/>
            <a:ext cx="2304256" cy="14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Tzvetan Todorov </a:t>
            </a:r>
            <a:endParaRPr lang="en-GB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714375" y="1643063"/>
            <a:ext cx="8178800" cy="4605337"/>
          </a:xfrm>
        </p:spPr>
        <p:txBody>
          <a:bodyPr/>
          <a:lstStyle/>
          <a:p>
            <a:pPr>
              <a:buNone/>
            </a:pP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Tzvetan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Todorov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in his book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Fantastic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outlines several  stages that a plot  works through: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 state of equilibrium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 disruption of the equilibrium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 recognition of the disruption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Attempt to repair the disruption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Restatement of the (new) equilibrium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FB5C-0DF9-4E99-8B72-FCF1E83180D5}" type="datetime1">
              <a:rPr lang="en-US"/>
              <a:pPr>
                <a:defRPr/>
              </a:pPr>
              <a:t>4/1/2021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Godalming College                                            Media/Film Studies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6B9C-2B05-4BDA-8D9A-C6B8FC062EE5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1363985" cy="20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115</TotalTime>
  <Words>571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Tahoma</vt:lpstr>
      <vt:lpstr>Apothecary</vt:lpstr>
      <vt:lpstr>Film Studies An introduction to film analysis</vt:lpstr>
      <vt:lpstr>Narrative</vt:lpstr>
      <vt:lpstr>The Plot:</vt:lpstr>
      <vt:lpstr>Discourse or Narration:</vt:lpstr>
      <vt:lpstr>Narrative Theory</vt:lpstr>
      <vt:lpstr>Character roles/stock characters</vt:lpstr>
      <vt:lpstr>Universal structure</vt:lpstr>
      <vt:lpstr>TASK 1 </vt:lpstr>
      <vt:lpstr>Tzvetan Todorov </vt:lpstr>
      <vt:lpstr>Levi Strauss' Theory of Binary Opposites </vt:lpstr>
      <vt:lpstr>Task 2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the Media</dc:title>
  <dc:creator>jls</dc:creator>
  <cp:lastModifiedBy>Gemma Stevens</cp:lastModifiedBy>
  <cp:revision>26</cp:revision>
  <dcterms:created xsi:type="dcterms:W3CDTF">2006-06-28T09:15:35Z</dcterms:created>
  <dcterms:modified xsi:type="dcterms:W3CDTF">2021-04-01T13:52:35Z</dcterms:modified>
</cp:coreProperties>
</file>