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sldIdLst>
    <p:sldId id="270" r:id="rId5"/>
    <p:sldId id="271" r:id="rId6"/>
    <p:sldId id="272" r:id="rId7"/>
    <p:sldId id="263" r:id="rId8"/>
    <p:sldId id="264" r:id="rId9"/>
    <p:sldId id="265" r:id="rId10"/>
    <p:sldId id="266" r:id="rId11"/>
    <p:sldId id="267" r:id="rId12"/>
    <p:sldId id="257" r:id="rId13"/>
    <p:sldId id="258" r:id="rId14"/>
    <p:sldId id="273" r:id="rId15"/>
    <p:sldId id="268" r:id="rId16"/>
    <p:sldId id="259" r:id="rId17"/>
    <p:sldId id="269" r:id="rId18"/>
    <p:sldId id="26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5" autoAdjust="0"/>
  </p:normalViewPr>
  <p:slideViewPr>
    <p:cSldViewPr>
      <p:cViewPr varScale="1">
        <p:scale>
          <a:sx n="107" d="100"/>
          <a:sy n="107" d="100"/>
        </p:scale>
        <p:origin x="16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687D2-0F45-479B-A8AA-265628FB46B9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38DA-107E-4E89-8B06-AA0FDCD49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7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238DA-107E-4E89-8B06-AA0FDCD491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3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411.49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238DA-107E-4E89-8B06-AA0FDCD491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4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Buy products</a:t>
            </a:r>
            <a:r>
              <a:rPr lang="en-GB" baseline="0" dirty="0" smtClean="0"/>
              <a:t> from a producer or wholesaler – sell it at a higher price to customers that it has paid for it – the difference in price is the added value. The retailer is adding value because it is providing a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238DA-107E-4E89-8B06-AA0FDCD491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23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4B8385-2053-46F0-A264-C3DE68C9AF45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ED2333-494E-4F5C-9747-0292E3FB2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source=images&amp;cd=&amp;cad=rja&amp;docid=u0rOa3u0yUPG1M&amp;tbnid=WUxJ5ko5BNtfSM:&amp;ved=0CAgQjRwwAA&amp;url=http://www.digitaltrends.com/mobile/apple-iphone-4/&amp;ei=a4RAUag5kpXRBdCigaAB&amp;psig=AFQjCNGjf5cefcS6_1X09hrqk5oBW3O2bA&amp;ust=13632690990472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Lettuce (growing in a farmers field)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226408" cy="3168352"/>
          </a:xfrm>
          <a:ln>
            <a:solidFill>
              <a:schemeClr val="accent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7389" y="1444294"/>
            <a:ext cx="4539108" cy="3941763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en-GB" dirty="0" smtClean="0"/>
              <a:t>What type of industry is this (hint: there are 3 types of industry)</a:t>
            </a:r>
          </a:p>
          <a:p>
            <a:pPr marL="566928" indent="-457200">
              <a:buFont typeface="+mj-lt"/>
              <a:buAutoNum type="arabicPeriod"/>
            </a:pPr>
            <a:endParaRPr lang="en-GB" dirty="0" smtClean="0"/>
          </a:p>
          <a:p>
            <a:pPr marL="566928" indent="-457200">
              <a:buFont typeface="+mj-lt"/>
              <a:buAutoNum type="arabicPeriod"/>
            </a:pPr>
            <a:r>
              <a:rPr lang="en-GB" dirty="0" smtClean="0"/>
              <a:t>How is lettuce transformed into what we buy in supermarkets?</a:t>
            </a:r>
          </a:p>
          <a:p>
            <a:pPr marL="566928" indent="-457200">
              <a:buFont typeface="+mj-lt"/>
              <a:buAutoNum type="arabicPeriod"/>
            </a:pPr>
            <a:endParaRPr lang="en-GB" dirty="0" smtClean="0"/>
          </a:p>
          <a:p>
            <a:pPr marL="566928" indent="-457200">
              <a:buFont typeface="+mj-lt"/>
              <a:buAutoNum type="arabicPeriod"/>
            </a:pPr>
            <a:r>
              <a:rPr lang="en-GB" dirty="0" smtClean="0"/>
              <a:t>What is added value?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3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0" y="1484784"/>
          <a:ext cx="4186808" cy="419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COMPONENT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COST PRICE ($)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Applications processor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25.05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Memory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27.30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Radio Frequency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25.00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Power Management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3.93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Connectivity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10.35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Interface &amp; Sensors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10.13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Display/Camera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49.25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Battery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5.80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Other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30.70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187.51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iPhone4 </a:t>
            </a:r>
            <a:endParaRPr lang="en-GB" dirty="0"/>
          </a:p>
        </p:txBody>
      </p:sp>
      <p:pic>
        <p:nvPicPr>
          <p:cNvPr id="1026" name="Picture 2" descr="http://www.digitaltrends.com/wp-content/uploads/2010/06/apple-iphone-4-9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384376" cy="23430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4311752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Selling price in 2010:</a:t>
            </a:r>
          </a:p>
          <a:p>
            <a:r>
              <a:rPr lang="en-GB" sz="2400" b="1" dirty="0" smtClean="0"/>
              <a:t>$599.99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296122"/>
            <a:ext cx="302433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smtClean="0"/>
              <a:t>1. Added </a:t>
            </a:r>
            <a:r>
              <a:rPr lang="en-GB" sz="2000" b="1" dirty="0" smtClean="0"/>
              <a:t>Value = ? 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967082"/>
            <a:ext cx="423927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Added Value = $412.45 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£412.48 figure is NOT profit – why not?</a:t>
            </a:r>
          </a:p>
          <a:p>
            <a:endParaRPr lang="en-GB" dirty="0"/>
          </a:p>
          <a:p>
            <a:r>
              <a:rPr lang="en-GB" dirty="0" smtClean="0"/>
              <a:t>Part of this £412.48 will be used to pay the wages of the employees and the business overheads</a:t>
            </a:r>
          </a:p>
          <a:p>
            <a:endParaRPr lang="en-GB" dirty="0"/>
          </a:p>
          <a:p>
            <a:r>
              <a:rPr lang="en-GB" dirty="0" smtClean="0"/>
              <a:t>Profit figure will actually be lower than the value added figure – remember profit is the difference between the selling price and ALL costs of production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Adding Value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75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How do…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4800" dirty="0" smtClean="0"/>
              <a:t>                                 …add value?</a:t>
            </a:r>
            <a:endParaRPr lang="en-GB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726763" cy="21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8219256" cy="4525963"/>
          </a:xfrm>
        </p:spPr>
        <p:txBody>
          <a:bodyPr>
            <a:normAutofit fontScale="92500" lnSpcReduction="10000"/>
          </a:bodyPr>
          <a:lstStyle/>
          <a:p>
            <a:pPr lvl="0" fontAlgn="b"/>
            <a:r>
              <a:rPr lang="en-GB" sz="3200" dirty="0" smtClean="0"/>
              <a:t>Turn raw materials into a product</a:t>
            </a:r>
          </a:p>
          <a:p>
            <a:pPr marL="109728" lvl="0" indent="0" fontAlgn="b">
              <a:buNone/>
            </a:pPr>
            <a:endParaRPr lang="en-GB" sz="3200" dirty="0" smtClean="0"/>
          </a:p>
          <a:p>
            <a:pPr lvl="0" fontAlgn="b"/>
            <a:r>
              <a:rPr lang="en-GB" sz="3200" dirty="0" smtClean="0"/>
              <a:t>Provide excellent customer service</a:t>
            </a:r>
          </a:p>
          <a:p>
            <a:pPr lvl="0" fontAlgn="b"/>
            <a:endParaRPr lang="en-GB" sz="3200" dirty="0" smtClean="0"/>
          </a:p>
          <a:p>
            <a:pPr lvl="0" fontAlgn="b"/>
            <a:r>
              <a:rPr lang="en-GB" sz="3200" dirty="0" smtClean="0"/>
              <a:t>Offer product features and benefits</a:t>
            </a:r>
          </a:p>
          <a:p>
            <a:pPr marL="109728" lvl="0" indent="0" fontAlgn="b">
              <a:buNone/>
            </a:pPr>
            <a:r>
              <a:rPr lang="en-GB" sz="3200" dirty="0" smtClean="0"/>
              <a:t> </a:t>
            </a:r>
          </a:p>
          <a:p>
            <a:pPr lvl="0" fontAlgn="b"/>
            <a:r>
              <a:rPr lang="en-GB" sz="3200" dirty="0" smtClean="0"/>
              <a:t>Offer convenience </a:t>
            </a:r>
          </a:p>
          <a:p>
            <a:pPr marL="109728" lvl="0" indent="0" fontAlgn="b">
              <a:buNone/>
            </a:pPr>
            <a:endParaRPr lang="en-GB" sz="3200" dirty="0" smtClean="0"/>
          </a:p>
          <a:p>
            <a:pPr lvl="0"/>
            <a:r>
              <a:rPr lang="en-GB" sz="3200" dirty="0" smtClean="0"/>
              <a:t>Build a brand 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How do businesses add value?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Purchase cheaper raw materials</a:t>
            </a:r>
          </a:p>
          <a:p>
            <a:endParaRPr lang="en-GB" dirty="0"/>
          </a:p>
          <a:p>
            <a:r>
              <a:rPr lang="en-GB" dirty="0" smtClean="0"/>
              <a:t>Improving efficiency of production</a:t>
            </a:r>
          </a:p>
          <a:p>
            <a:endParaRPr lang="en-GB" dirty="0"/>
          </a:p>
          <a:p>
            <a:r>
              <a:rPr lang="en-GB" dirty="0" smtClean="0"/>
              <a:t>Raising the price of the product</a:t>
            </a:r>
          </a:p>
          <a:p>
            <a:endParaRPr lang="en-GB" dirty="0"/>
          </a:p>
          <a:p>
            <a:r>
              <a:rPr lang="en-GB" dirty="0" smtClean="0"/>
              <a:t>Create a USP</a:t>
            </a:r>
          </a:p>
          <a:p>
            <a:endParaRPr lang="en-GB" dirty="0" smtClean="0"/>
          </a:p>
          <a:p>
            <a:r>
              <a:rPr lang="en-GB" dirty="0" smtClean="0"/>
              <a:t>Provide a better quality of customer service</a:t>
            </a:r>
          </a:p>
          <a:p>
            <a:endParaRPr lang="en-GB" dirty="0" smtClean="0"/>
          </a:p>
          <a:p>
            <a:r>
              <a:rPr lang="en-GB" dirty="0" smtClean="0"/>
              <a:t>Offer an upmarket brand image</a:t>
            </a:r>
          </a:p>
          <a:p>
            <a:endParaRPr lang="en-GB" dirty="0" smtClean="0"/>
          </a:p>
          <a:p>
            <a:r>
              <a:rPr lang="en-GB" dirty="0" smtClean="0"/>
              <a:t>Satisfy new customer trends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How do businesses increase added value?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261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the lesson slides to fill in any gaps on pages 1 and 2 of the Intro to Ops/Added Value workbook</a:t>
            </a:r>
          </a:p>
          <a:p>
            <a:endParaRPr lang="en-GB" dirty="0"/>
          </a:p>
          <a:p>
            <a:r>
              <a:rPr lang="en-GB" dirty="0" smtClean="0"/>
              <a:t>Complete questions 1, 2, 4 &amp; 6</a:t>
            </a:r>
          </a:p>
          <a:p>
            <a:endParaRPr lang="en-GB" dirty="0" smtClean="0"/>
          </a:p>
          <a:p>
            <a:endParaRPr lang="en-GB" dirty="0"/>
          </a:p>
          <a:p>
            <a:pPr lvl="1"/>
            <a:endParaRPr lang="en-GB" dirty="0" smtClean="0"/>
          </a:p>
          <a:p>
            <a:pPr marL="393192" lvl="1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Without looking at your notes, complete the Added Value worksheet at the back of your booklet.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1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853136"/>
          </a:xfrm>
        </p:spPr>
        <p:txBody>
          <a:bodyPr/>
          <a:lstStyle/>
          <a:p>
            <a:r>
              <a:rPr lang="en-GB" dirty="0" smtClean="0"/>
              <a:t>Inputs cost 15p</a:t>
            </a:r>
          </a:p>
          <a:p>
            <a:r>
              <a:rPr lang="en-GB" dirty="0" smtClean="0"/>
              <a:t>Process washing and bagging</a:t>
            </a:r>
          </a:p>
          <a:p>
            <a:r>
              <a:rPr lang="en-GB" dirty="0" smtClean="0"/>
              <a:t>Price £1.20</a:t>
            </a:r>
          </a:p>
          <a:p>
            <a:r>
              <a:rPr lang="en-GB" dirty="0" smtClean="0"/>
              <a:t>Added value £1.05 (not profit). 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08029"/>
            <a:ext cx="2556309" cy="29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4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Understand the nature of operations management in different types of business organisations</a:t>
            </a:r>
          </a:p>
          <a:p>
            <a:endParaRPr lang="en-GB" dirty="0"/>
          </a:p>
          <a:p>
            <a:r>
              <a:rPr lang="en-GB" dirty="0" smtClean="0"/>
              <a:t>Explain what is meant by added value</a:t>
            </a:r>
          </a:p>
          <a:p>
            <a:endParaRPr lang="en-GB" dirty="0"/>
          </a:p>
          <a:p>
            <a:r>
              <a:rPr lang="en-GB" dirty="0" smtClean="0"/>
              <a:t>Calculate added value</a:t>
            </a:r>
          </a:p>
          <a:p>
            <a:endParaRPr lang="en-GB" dirty="0"/>
          </a:p>
          <a:p>
            <a:r>
              <a:rPr lang="en-GB" dirty="0" smtClean="0"/>
              <a:t>Explain ways of increasing added value</a:t>
            </a:r>
          </a:p>
          <a:p>
            <a:endParaRPr lang="en-GB" dirty="0"/>
          </a:p>
          <a:p>
            <a:r>
              <a:rPr lang="en-GB" dirty="0" smtClean="0"/>
              <a:t>Evaluate the importance of added value to a business and its stakeholders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1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04088"/>
            <a:ext cx="8229600" cy="65321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Operations Management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Operations Management definition: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indent="12700">
              <a:buNone/>
            </a:pP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Producing the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 right 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amount of a good or service, at the 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right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time, of the 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right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quality and at the 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right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cost to meet 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customer expectations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b="1" i="1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1472" y="1357298"/>
            <a:ext cx="81439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6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404664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Arial" pitchFamily="34" charset="0"/>
                <a:cs typeface="Arial" pitchFamily="34" charset="0"/>
              </a:rPr>
              <a:t>In summary this means  . . . 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4525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Operations management is about “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productive efficiency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”:</a:t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GB" sz="2400" dirty="0" smtClean="0">
                <a:latin typeface="Arial" pitchFamily="34" charset="0"/>
                <a:cs typeface="Arial" pitchFamily="34" charset="0"/>
              </a:rPr>
              <a:t>Transforming 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into goods and services 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more efficiently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than rivals. This means constantly trying to 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reduce the costs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of the resources used to produce each unit of the goods or service.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1472" y="1357298"/>
            <a:ext cx="81439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6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845840"/>
            <a:ext cx="8229600" cy="1359024"/>
          </a:xfrm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GB" sz="4400" dirty="0" smtClean="0"/>
              <a:t>What are the 4 factors </a:t>
            </a:r>
            <a:br>
              <a:rPr lang="en-GB" sz="4400" dirty="0" smtClean="0"/>
            </a:br>
            <a:r>
              <a:rPr lang="en-GB" sz="4400" dirty="0" smtClean="0"/>
              <a:t>of production?</a:t>
            </a:r>
            <a:endParaRPr lang="en-GB" sz="4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46856" y="3501008"/>
            <a:ext cx="8229600" cy="135902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GB" sz="4400" dirty="0" smtClean="0"/>
              <a:t>How would you define production?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66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80" y="2799656"/>
            <a:ext cx="3960440" cy="401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2358239"/>
          </a:xfrm>
        </p:spPr>
        <p:txBody>
          <a:bodyPr>
            <a:noAutofit/>
          </a:bodyPr>
          <a:lstStyle/>
          <a:p>
            <a:r>
              <a:rPr lang="en-GB" sz="2800" dirty="0" smtClean="0"/>
              <a:t>Production takes place when resources are turned into ‘products’     OR ….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The process of turning inputs into outputs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2877"/>
            <a:ext cx="8229600" cy="3993307"/>
          </a:xfrm>
        </p:spPr>
        <p:txBody>
          <a:bodyPr/>
          <a:lstStyle/>
          <a:p>
            <a:r>
              <a:rPr lang="en-GB" dirty="0" smtClean="0"/>
              <a:t>Four factors of production:</a:t>
            </a:r>
          </a:p>
          <a:p>
            <a:pPr lvl="1"/>
            <a:r>
              <a:rPr lang="en-GB" dirty="0" smtClean="0"/>
              <a:t>Land </a:t>
            </a:r>
          </a:p>
          <a:p>
            <a:pPr lvl="1"/>
            <a:r>
              <a:rPr lang="en-GB" dirty="0" smtClean="0"/>
              <a:t>Labour</a:t>
            </a:r>
          </a:p>
          <a:p>
            <a:pPr lvl="1"/>
            <a:r>
              <a:rPr lang="en-GB" dirty="0" smtClean="0"/>
              <a:t>Capital </a:t>
            </a:r>
          </a:p>
          <a:p>
            <a:pPr lvl="1"/>
            <a:r>
              <a:rPr lang="en-GB" dirty="0" smtClean="0"/>
              <a:t>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1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n-GB" dirty="0" smtClean="0"/>
              <a:t>Industry Types – what are they called?</a:t>
            </a:r>
            <a:endParaRPr lang="en-GB" dirty="0"/>
          </a:p>
        </p:txBody>
      </p:sp>
      <p:pic>
        <p:nvPicPr>
          <p:cNvPr id="2055" name="Picture 7" descr="http://www.urban75.org/photos/new-forest/images/new-forest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" y="2708920"/>
            <a:ext cx="3260538" cy="20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65" y="220182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57563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40" y="2609339"/>
            <a:ext cx="2748913" cy="209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034223"/>
            <a:ext cx="166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Inputs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9872" y="555150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Production</a:t>
            </a:r>
          </a:p>
          <a:p>
            <a:pPr algn="ctr"/>
            <a:r>
              <a:rPr lang="en-GB" sz="2400" dirty="0" smtClean="0"/>
              <a:t>Process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1090" y="5034222"/>
            <a:ext cx="14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42799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fontAlgn="b"/>
            <a:r>
              <a:rPr lang="en-GB" b="1" dirty="0" smtClean="0"/>
              <a:t>Added value is the difference between the price of the finished product and the cost of the inputs/raw materials.</a:t>
            </a:r>
          </a:p>
          <a:p>
            <a:pPr marL="109728" indent="0" fontAlgn="b">
              <a:buNone/>
            </a:pPr>
            <a:endParaRPr lang="en-GB" dirty="0" smtClean="0"/>
          </a:p>
          <a:p>
            <a:pPr fontAlgn="b"/>
            <a:r>
              <a:rPr lang="en-GB" dirty="0" smtClean="0"/>
              <a:t>Formula: Sale price – cost of materials</a:t>
            </a:r>
          </a:p>
          <a:p>
            <a:pPr fontAlgn="b"/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Added Value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E854A-6493-46C0-A8EF-20B3A8AE1011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39F083-E08C-4162-8176-2EB12796D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D2237E-C8E8-49BA-8C36-895790EB4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853</TotalTime>
  <Words>554</Words>
  <Application>Microsoft Office PowerPoint</Application>
  <PresentationFormat>On-screen Show (4:3)</PresentationFormat>
  <Paragraphs>123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Lettuce (growing in a farmers field)</vt:lpstr>
      <vt:lpstr>PowerPoint Presentation</vt:lpstr>
      <vt:lpstr>Learning Objectives</vt:lpstr>
      <vt:lpstr>Operations Management</vt:lpstr>
      <vt:lpstr>In summary this means  . . . </vt:lpstr>
      <vt:lpstr>What are the 4 factors  of production?</vt:lpstr>
      <vt:lpstr>Production takes place when resources are turned into ‘products’     OR ….  The process of turning inputs into outputs </vt:lpstr>
      <vt:lpstr>Industry Types – what are they called?</vt:lpstr>
      <vt:lpstr>Added Value</vt:lpstr>
      <vt:lpstr>Example: iPhone4 </vt:lpstr>
      <vt:lpstr>Adding Value</vt:lpstr>
      <vt:lpstr>How do… </vt:lpstr>
      <vt:lpstr>How do businesses add value?</vt:lpstr>
      <vt:lpstr>How do businesses increase added value?</vt:lpstr>
      <vt:lpstr>Tasks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Added value</dc:title>
  <dc:creator>Internet</dc:creator>
  <cp:lastModifiedBy>Rebecca Crumpton</cp:lastModifiedBy>
  <cp:revision>56</cp:revision>
  <dcterms:created xsi:type="dcterms:W3CDTF">2013-03-13T13:47:19Z</dcterms:created>
  <dcterms:modified xsi:type="dcterms:W3CDTF">2021-04-20T12:30:52Z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