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9" r:id="rId3"/>
    <p:sldId id="280" r:id="rId4"/>
    <p:sldId id="282" r:id="rId5"/>
    <p:sldId id="281" r:id="rId6"/>
    <p:sldId id="265" r:id="rId7"/>
    <p:sldId id="266" r:id="rId8"/>
    <p:sldId id="267" r:id="rId9"/>
    <p:sldId id="268" r:id="rId10"/>
    <p:sldId id="276" r:id="rId11"/>
    <p:sldId id="283" r:id="rId12"/>
    <p:sldId id="263" r:id="rId13"/>
    <p:sldId id="261" r:id="rId14"/>
    <p:sldId id="260" r:id="rId15"/>
    <p:sldId id="275" r:id="rId16"/>
    <p:sldId id="274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6FA2D-6F6D-4399-9FB1-1A2D6592691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1FCE4-B98A-4A2B-9B1A-489B76D7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5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C9CDE76-88BB-495F-8814-C9D6400CCA69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4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4D0494-0095-45CD-B586-4CF9CE691AFC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9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6C14921-4899-47B7-BBB1-233D0213892D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5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AB67B11-B71C-4C48-AF89-2682D4D741C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D94597-285B-46F5-96EC-629EA7D4E43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1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9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8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1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5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2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3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4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B137-47F9-45D3-B88A-564EE95E9E49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3074-4C1C-4D1D-924B-091C7C3CE0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LO: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To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understand the</a:t>
            </a:r>
            <a:r>
              <a:rPr lang="en-GB" baseline="0" dirty="0" smtClean="0">
                <a:solidFill>
                  <a:prstClr val="black"/>
                </a:solidFill>
                <a:latin typeface="Comic Sans MS" pitchFamily="66" charset="0"/>
              </a:rPr>
              <a:t> principles of simple harmonic motion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Key words: </a:t>
            </a:r>
            <a:r>
              <a:rPr lang="en-GB" b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Amplitude, displacement,</a:t>
            </a:r>
            <a:r>
              <a:rPr lang="en-GB" b="0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Period, Oscillation, Simple harmonic motion</a:t>
            </a:r>
            <a:endParaRPr lang="en-GB" b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kdfJ9PkR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600" dirty="0" smtClean="0">
                <a:latin typeface="Comic Sans MS" panose="030F0702030302020204" pitchFamily="66" charset="0"/>
              </a:rPr>
              <a:t>Simple Harmonic Motion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39E7EC-EEE8-4F2E-8EBD-C681A2682D1F}" type="datetime4">
              <a:rPr lang="en-GB"/>
              <a:pPr>
                <a:defRPr/>
              </a:pPr>
              <a:t>31 October 2018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76106"/>
              </p:ext>
            </p:extLst>
          </p:nvPr>
        </p:nvGraphicFramePr>
        <p:xfrm>
          <a:off x="12090" y="5085184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Describe the principles of simple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harmonic motion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 marL="91443" marR="91443" marT="45700" marB="457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Calculate phase difference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and acceleration for simple harmonic systems- B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Derive expressions from circular motion– A/A*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mathforum.org/mathimages/imgUpload/SpringCircl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147579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1672" y="1953491"/>
            <a:ext cx="474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9650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latin typeface="Comic Sans MS" panose="030F0702030302020204" pitchFamily="66" charset="0"/>
              </a:rPr>
              <a:t>Acceleration variation of SHM</a:t>
            </a:r>
            <a:endParaRPr lang="en-GB" altLang="en-US" sz="3600" b="1" i="1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76450"/>
            <a:ext cx="4251325" cy="46101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The constant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k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itchFamily="18" charset="0"/>
              </a:rPr>
              <a:t> is equal to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(2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f )</a:t>
            </a:r>
            <a:r>
              <a:rPr lang="en-GB" altLang="en-US" sz="2400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or </a:t>
            </a:r>
            <a:r>
              <a:rPr lang="el-GR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ω</a:t>
            </a:r>
            <a:r>
              <a:rPr lang="en-GB" altLang="en-US" sz="2400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 or 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(2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sz="2400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/T)</a:t>
            </a:r>
            <a:r>
              <a:rPr lang="en-GB" altLang="en-US" sz="2400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b="1" i="1" smtClean="0">
              <a:solidFill>
                <a:srgbClr val="FF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Therefore: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	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a = - (2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f )</a:t>
            </a:r>
            <a:r>
              <a:rPr lang="en-GB" altLang="en-US" b="1" i="1" baseline="30000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 x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       	</a:t>
            </a:r>
            <a:r>
              <a:rPr lang="en-GB" altLang="en-US" sz="2000" b="1" i="1" smtClean="0">
                <a:solidFill>
                  <a:schemeClr val="accent2"/>
                </a:solidFill>
                <a:latin typeface="Comic Sans MS" panose="030F0702030302020204" pitchFamily="66" charset="0"/>
                <a:cs typeface="Arial" charset="0"/>
              </a:rPr>
              <a:t>(</a:t>
            </a:r>
            <a:r>
              <a:rPr lang="en-GB" altLang="en-US" sz="2000" b="1" i="1" smtClean="0">
                <a:solidFill>
                  <a:schemeClr val="accent2"/>
                </a:solidFill>
                <a:latin typeface="Comic Sans MS" panose="030F0702030302020204" pitchFamily="66" charset="0"/>
                <a:cs typeface="Times New Roman" pitchFamily="18" charset="0"/>
              </a:rPr>
              <a:t>given on data sheet)</a:t>
            </a:r>
            <a:endParaRPr lang="en-GB" altLang="en-US" sz="2000" b="1" i="1" smtClean="0">
              <a:solidFill>
                <a:schemeClr val="accent2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	a = - </a:t>
            </a:r>
            <a:r>
              <a:rPr lang="el-GR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ω</a:t>
            </a:r>
            <a:r>
              <a:rPr lang="en-GB" altLang="en-US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x</a:t>
            </a:r>
            <a:endParaRPr lang="en-GB" altLang="en-US" smtClean="0">
              <a:solidFill>
                <a:srgbClr val="000000"/>
              </a:solidFill>
              <a:latin typeface="Comic Sans MS" panose="030F0702030302020204" pitchFamily="66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latin typeface="Comic Sans MS" panose="030F0702030302020204" pitchFamily="66" charset="0"/>
                <a:cs typeface="Arial" charset="0"/>
              </a:rPr>
              <a:t>or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	a = - (2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π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/T)</a:t>
            </a:r>
            <a:r>
              <a:rPr lang="en-GB" altLang="en-US" b="1" i="1" baseline="30000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en-GB" altLang="en-US" b="1" i="1" smtClean="0"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 x</a:t>
            </a:r>
          </a:p>
        </p:txBody>
      </p:sp>
      <p:grpSp>
        <p:nvGrpSpPr>
          <p:cNvPr id="78872" name="Group 24"/>
          <p:cNvGrpSpPr>
            <a:grpSpLocks/>
          </p:cNvGrpSpPr>
          <p:nvPr/>
        </p:nvGrpSpPr>
        <p:grpSpPr bwMode="auto">
          <a:xfrm>
            <a:off x="4727575" y="1817687"/>
            <a:ext cx="3814763" cy="3671888"/>
            <a:chOff x="2971" y="754"/>
            <a:chExt cx="2403" cy="2313"/>
          </a:xfrm>
        </p:grpSpPr>
        <p:grpSp>
          <p:nvGrpSpPr>
            <p:cNvPr id="78864" name="Group 16"/>
            <p:cNvGrpSpPr>
              <a:grpSpLocks/>
            </p:cNvGrpSpPr>
            <p:nvPr/>
          </p:nvGrpSpPr>
          <p:grpSpPr bwMode="auto">
            <a:xfrm>
              <a:off x="2971" y="981"/>
              <a:ext cx="2177" cy="2086"/>
              <a:chOff x="2971" y="981"/>
              <a:chExt cx="2177" cy="2086"/>
            </a:xfrm>
          </p:grpSpPr>
          <p:sp>
            <p:nvSpPr>
              <p:cNvPr id="78852" name="Line 4"/>
              <p:cNvSpPr>
                <a:spLocks noChangeShapeType="1"/>
              </p:cNvSpPr>
              <p:nvPr/>
            </p:nvSpPr>
            <p:spPr bwMode="auto">
              <a:xfrm>
                <a:off x="4059" y="981"/>
                <a:ext cx="0" cy="20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53" name="Line 5"/>
              <p:cNvSpPr>
                <a:spLocks noChangeShapeType="1"/>
              </p:cNvSpPr>
              <p:nvPr/>
            </p:nvSpPr>
            <p:spPr bwMode="auto">
              <a:xfrm>
                <a:off x="2971" y="2024"/>
                <a:ext cx="217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54" name="Oval 6"/>
              <p:cNvSpPr>
                <a:spLocks noChangeArrowheads="1"/>
              </p:cNvSpPr>
              <p:nvPr/>
            </p:nvSpPr>
            <p:spPr bwMode="auto">
              <a:xfrm>
                <a:off x="4014" y="1979"/>
                <a:ext cx="91" cy="9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5148" y="1888"/>
              <a:ext cx="22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3969" y="754"/>
              <a:ext cx="181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78879" name="Group 31"/>
          <p:cNvGrpSpPr>
            <a:grpSpLocks/>
          </p:cNvGrpSpPr>
          <p:nvPr/>
        </p:nvGrpSpPr>
        <p:grpSpPr bwMode="auto">
          <a:xfrm>
            <a:off x="4870450" y="2365375"/>
            <a:ext cx="3097213" cy="2879725"/>
            <a:chOff x="3061" y="1117"/>
            <a:chExt cx="1951" cy="1814"/>
          </a:xfrm>
        </p:grpSpPr>
        <p:grpSp>
          <p:nvGrpSpPr>
            <p:cNvPr id="78865" name="Group 17"/>
            <p:cNvGrpSpPr>
              <a:grpSpLocks/>
            </p:cNvGrpSpPr>
            <p:nvPr/>
          </p:nvGrpSpPr>
          <p:grpSpPr bwMode="auto">
            <a:xfrm>
              <a:off x="3107" y="1162"/>
              <a:ext cx="1905" cy="1769"/>
              <a:chOff x="3107" y="1162"/>
              <a:chExt cx="1905" cy="1769"/>
            </a:xfrm>
          </p:grpSpPr>
          <p:sp>
            <p:nvSpPr>
              <p:cNvPr id="78858" name="Line 10"/>
              <p:cNvSpPr>
                <a:spLocks noChangeShapeType="1"/>
              </p:cNvSpPr>
              <p:nvPr/>
            </p:nvSpPr>
            <p:spPr bwMode="auto">
              <a:xfrm>
                <a:off x="4876" y="1162"/>
                <a:ext cx="0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60" name="Line 12"/>
              <p:cNvSpPr>
                <a:spLocks noChangeShapeType="1"/>
              </p:cNvSpPr>
              <p:nvPr/>
            </p:nvSpPr>
            <p:spPr bwMode="auto">
              <a:xfrm>
                <a:off x="3243" y="1162"/>
                <a:ext cx="0" cy="17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62" name="Line 14"/>
              <p:cNvSpPr>
                <a:spLocks noChangeShapeType="1"/>
              </p:cNvSpPr>
              <p:nvPr/>
            </p:nvSpPr>
            <p:spPr bwMode="auto">
              <a:xfrm flipH="1">
                <a:off x="3107" y="1253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63" name="Line 15"/>
              <p:cNvSpPr>
                <a:spLocks noChangeShapeType="1"/>
              </p:cNvSpPr>
              <p:nvPr/>
            </p:nvSpPr>
            <p:spPr bwMode="auto">
              <a:xfrm flipH="1">
                <a:off x="3107" y="2795"/>
                <a:ext cx="19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8867" name="Text Box 19"/>
            <p:cNvSpPr txBox="1">
              <a:spLocks noChangeArrowheads="1"/>
            </p:cNvSpPr>
            <p:nvPr/>
          </p:nvSpPr>
          <p:spPr bwMode="auto">
            <a:xfrm>
              <a:off x="4649" y="2115"/>
              <a:ext cx="363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  <a:latin typeface="Comic Sans MS" panose="030F0702030302020204" pitchFamily="66" charset="0"/>
                </a:rPr>
                <a:t>+ A</a:t>
              </a:r>
            </a:p>
          </p:txBody>
        </p: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3061" y="2115"/>
              <a:ext cx="363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rgbClr val="FF0000"/>
                  </a:solidFill>
                  <a:latin typeface="Comic Sans MS" panose="030F0702030302020204" pitchFamily="66" charset="0"/>
                </a:rPr>
                <a:t>- A</a:t>
              </a:r>
            </a:p>
          </p:txBody>
        </p:sp>
        <p:sp>
          <p:nvSpPr>
            <p:cNvPr id="78873" name="Text Box 25"/>
            <p:cNvSpPr txBox="1">
              <a:spLocks noChangeArrowheads="1"/>
            </p:cNvSpPr>
            <p:nvPr/>
          </p:nvSpPr>
          <p:spPr bwMode="auto">
            <a:xfrm>
              <a:off x="3515" y="2659"/>
              <a:ext cx="766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- </a:t>
              </a:r>
              <a:r>
                <a:rPr lang="el-GR" altLang="en-US" b="1" dirty="0">
                  <a:solidFill>
                    <a:schemeClr val="accent2"/>
                  </a:solidFill>
                  <a:latin typeface="Comic Sans MS" panose="030F0702030302020204" pitchFamily="66" charset="0"/>
                  <a:cs typeface="Arial" charset="0"/>
                </a:rPr>
                <a:t>ω</a:t>
              </a:r>
              <a:r>
                <a:rPr lang="en-GB" altLang="en-US" b="1" baseline="30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2</a:t>
              </a: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x</a:t>
              </a:r>
            </a:p>
          </p:txBody>
        </p:sp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3470" y="1117"/>
              <a:ext cx="680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+ </a:t>
              </a:r>
              <a:r>
                <a:rPr lang="el-GR" altLang="en-US" b="1" dirty="0">
                  <a:solidFill>
                    <a:schemeClr val="accent2"/>
                  </a:solidFill>
                  <a:latin typeface="Comic Sans MS" panose="030F0702030302020204" pitchFamily="66" charset="0"/>
                  <a:cs typeface="Arial" charset="0"/>
                </a:rPr>
                <a:t>ω</a:t>
              </a:r>
              <a:r>
                <a:rPr lang="en-GB" altLang="en-US" b="1" baseline="30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2</a:t>
              </a:r>
              <a:r>
                <a:rPr lang="en-GB" altLang="en-US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 x</a:t>
              </a:r>
            </a:p>
          </p:txBody>
        </p:sp>
      </p:grpSp>
      <p:sp>
        <p:nvSpPr>
          <p:cNvPr id="78877" name="Line 29"/>
          <p:cNvSpPr>
            <a:spLocks noChangeShapeType="1"/>
          </p:cNvSpPr>
          <p:nvPr/>
        </p:nvSpPr>
        <p:spPr bwMode="auto">
          <a:xfrm>
            <a:off x="5159375" y="2593975"/>
            <a:ext cx="2592388" cy="24479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4975224" y="5613400"/>
            <a:ext cx="3567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gradient = </a:t>
            </a:r>
            <a:r>
              <a:rPr lang="en-GB" alt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- </a:t>
            </a:r>
            <a:r>
              <a:rPr lang="el-GR" altLang="en-US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ω</a:t>
            </a:r>
            <a:r>
              <a:rPr lang="en-GB" altLang="en-US" b="1" i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 or </a:t>
            </a:r>
            <a:r>
              <a:rPr lang="en-GB" altLang="en-US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- (2πf )</a:t>
            </a:r>
            <a:r>
              <a:rPr lang="en-GB" altLang="en-US" b="1" i="1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2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878" y="936625"/>
            <a:ext cx="8229600" cy="677863"/>
          </a:xfrm>
        </p:spPr>
        <p:txBody>
          <a:bodyPr/>
          <a:lstStyle/>
          <a:p>
            <a:pPr eaLnBrk="1" hangingPunct="1"/>
            <a:r>
              <a:rPr lang="en-GB" altLang="en-US" sz="3600" b="1" smtClean="0"/>
              <a:t>Question</a:t>
            </a:r>
            <a:endParaRPr lang="en-GB" altLang="en-US" sz="3600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7353" y="1657350"/>
            <a:ext cx="8158162" cy="47196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i="1" dirty="0" smtClean="0">
                <a:cs typeface="Times New Roman" panose="02020603050405020304" pitchFamily="18" charset="0"/>
              </a:rPr>
              <a:t>A body oscillating with SHM has a period of 1.5s and amplitude of 5cm. Calculate its frequency and maximum acceleration.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400" i="1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cs typeface="Times New Roman" panose="02020603050405020304" pitchFamily="18" charset="0"/>
              </a:rPr>
              <a:t>(a) </a:t>
            </a:r>
            <a:r>
              <a:rPr lang="en-GB" alt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 = 1 / T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cs typeface="Times New Roman" panose="02020603050405020304" pitchFamily="18" charset="0"/>
              </a:rPr>
              <a:t>= 1 / 1.5s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frequency = 0.67 Hz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400" dirty="0" smtClean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cs typeface="Arial" panose="020B0604020202020204" pitchFamily="34" charset="0"/>
              </a:rPr>
              <a:t>(b) </a:t>
            </a: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= - (2</a:t>
            </a:r>
            <a:r>
              <a:rPr lang="en-GB" alt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f )</a:t>
            </a:r>
            <a:r>
              <a:rPr lang="en-GB" altLang="en-US" sz="2400" b="1" i="1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x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cs typeface="Arial" panose="020B0604020202020204" pitchFamily="34" charset="0"/>
              </a:rPr>
              <a:t>maximum acceleration is when </a:t>
            </a: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x = A</a:t>
            </a:r>
            <a:r>
              <a:rPr lang="en-GB" altLang="en-US" sz="2400" dirty="0" smtClean="0">
                <a:cs typeface="Arial" panose="020B0604020202020204" pitchFamily="34" charset="0"/>
              </a:rPr>
              <a:t> (the amplitude)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a = - (2</a:t>
            </a:r>
            <a:r>
              <a:rPr lang="en-GB" alt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f )</a:t>
            </a:r>
            <a:r>
              <a:rPr lang="en-GB" altLang="en-US" sz="2400" b="1" i="1" baseline="30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A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= - (2</a:t>
            </a:r>
            <a:r>
              <a:rPr lang="en-GB" altLang="en-US" sz="2400" smtClean="0">
                <a:cs typeface="Times New Roman" panose="02020603050405020304" pitchFamily="18" charset="0"/>
              </a:rPr>
              <a:t>π</a:t>
            </a:r>
            <a:r>
              <a:rPr lang="en-GB" altLang="en-US" sz="2400" smtClean="0">
                <a:cs typeface="Arial" panose="020B0604020202020204" pitchFamily="34" charset="0"/>
              </a:rPr>
              <a:t> x 0.6667Hz)</a:t>
            </a:r>
            <a:r>
              <a:rPr lang="en-GB" altLang="en-US" sz="2400" baseline="30000" smtClean="0">
                <a:cs typeface="Arial" panose="020B0604020202020204" pitchFamily="34" charset="0"/>
              </a:rPr>
              <a:t>2</a:t>
            </a:r>
            <a:r>
              <a:rPr lang="en-GB" altLang="en-US" sz="2400" smtClean="0">
                <a:cs typeface="Arial" panose="020B0604020202020204" pitchFamily="34" charset="0"/>
              </a:rPr>
              <a:t> x </a:t>
            </a:r>
            <a:r>
              <a:rPr lang="en-GB" altLang="en-US" sz="2400" smtClean="0">
                <a:cs typeface="Arial" panose="020B0604020202020204" pitchFamily="34" charset="0"/>
              </a:rPr>
              <a:t>0.005m</a:t>
            </a:r>
            <a:endParaRPr lang="en-GB" altLang="en-US" sz="2400" smtClean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maximum acceleration = 0.88 ms</a:t>
            </a:r>
            <a:r>
              <a:rPr lang="en-GB" altLang="en-US" sz="2400" b="1" baseline="30000" dirty="0" smtClean="0">
                <a:solidFill>
                  <a:schemeClr val="accent2"/>
                </a:solidFill>
                <a:cs typeface="Arial" panose="020B0604020202020204" pitchFamily="34" charset="0"/>
              </a:rPr>
              <a:t>-2</a:t>
            </a:r>
            <a:endParaRPr lang="en-GB" altLang="en-US" sz="2400" b="1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400" b="1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t.reading.ac.uk/pplato2/h-flap/phys5_1f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842"/>
            <a:ext cx="9025898" cy="39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2040" y="4926830"/>
            <a:ext cx="33618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Equilibrium - the centre point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3694176" y="3023616"/>
            <a:ext cx="818773" cy="1903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37702" y="866015"/>
            <a:ext cx="77062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dirty="0" smtClean="0">
                <a:latin typeface="Comic Sans MS" panose="030F0702030302020204" pitchFamily="66" charset="0"/>
              </a:rPr>
              <a:t>Amplitude  - maximum displacement from centre point (If there’s no friction, the amplitude is constant. This is known as free oscillation.)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37702" y="1530310"/>
            <a:ext cx="3170874" cy="3716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64736" y="1529155"/>
            <a:ext cx="243840" cy="372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08576" y="1528578"/>
            <a:ext cx="2731008" cy="3733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149" y="5716262"/>
            <a:ext cx="79512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altLang="en-US" sz="2400" dirty="0" smtClean="0">
                <a:latin typeface="Comic Sans MS" panose="030F0702030302020204" pitchFamily="66" charset="0"/>
              </a:rPr>
              <a:t>Period (T) - time for one complete oscillation (s)</a:t>
            </a:r>
          </a:p>
          <a:p>
            <a:r>
              <a:rPr lang="en-GB" altLang="en-US" sz="2400" dirty="0" smtClean="0">
                <a:latin typeface="Comic Sans MS" panose="030F0702030302020204" pitchFamily="66" charset="0"/>
              </a:rPr>
              <a:t>Frequency (f) - number of oscillations per second (Hz)</a:t>
            </a:r>
          </a:p>
          <a:p>
            <a:endParaRPr lang="en-GB" alt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48044" y="3631988"/>
                <a:ext cx="1325812" cy="19070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GB" sz="2800" b="0" dirty="0" smtClean="0"/>
              </a:p>
              <a:p>
                <a:endParaRPr lang="en-GB" sz="105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28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44" y="3631988"/>
                <a:ext cx="1325812" cy="19070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9" idx="3"/>
            <a:endCxn id="20" idx="2"/>
          </p:cNvCxnSpPr>
          <p:nvPr/>
        </p:nvCxnSpPr>
        <p:spPr>
          <a:xfrm flipV="1">
            <a:off x="7969365" y="5539049"/>
            <a:ext cx="441585" cy="777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0"/>
          </p:cNvCxnSpPr>
          <p:nvPr/>
        </p:nvCxnSpPr>
        <p:spPr>
          <a:xfrm>
            <a:off x="7748044" y="3364992"/>
            <a:ext cx="662906" cy="2669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8"/>
          <p:cNvSpPr txBox="1">
            <a:spLocks noChangeArrowheads="1"/>
          </p:cNvSpPr>
          <p:nvPr/>
        </p:nvSpPr>
        <p:spPr bwMode="auto">
          <a:xfrm>
            <a:off x="641783" y="680282"/>
            <a:ext cx="799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Consider a pendulum (because it’s easy to think about) ...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942068"/>
            <a:ext cx="8964636" cy="2016125"/>
            <a:chOff x="0" y="548680"/>
            <a:chExt cx="8964963" cy="2016024"/>
          </a:xfrm>
        </p:grpSpPr>
        <p:grpSp>
          <p:nvGrpSpPr>
            <p:cNvPr id="54289" name="Group 14"/>
            <p:cNvGrpSpPr>
              <a:grpSpLocks/>
            </p:cNvGrpSpPr>
            <p:nvPr/>
          </p:nvGrpSpPr>
          <p:grpSpPr bwMode="auto">
            <a:xfrm>
              <a:off x="0" y="548680"/>
              <a:ext cx="3995936" cy="2016024"/>
              <a:chOff x="0" y="908720"/>
              <a:chExt cx="3995936" cy="2016024"/>
            </a:xfrm>
          </p:grpSpPr>
          <p:pic>
            <p:nvPicPr>
              <p:cNvPr id="54291" name="Picture 5" descr="sine 1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124744"/>
                <a:ext cx="2904203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908720"/>
                <a:ext cx="461682" cy="165618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Comic Sans MS" panose="030F0702030302020204" pitchFamily="66" charset="0"/>
                    <a:cs typeface="Arial" charset="0"/>
                  </a:rPr>
                  <a:t>Displacement</a:t>
                </a:r>
              </a:p>
            </p:txBody>
          </p:sp>
          <p:sp>
            <p:nvSpPr>
              <p:cNvPr id="54293" name="TextBox 11"/>
              <p:cNvSpPr txBox="1">
                <a:spLocks noChangeArrowheads="1"/>
              </p:cNvSpPr>
              <p:nvPr/>
            </p:nvSpPr>
            <p:spPr bwMode="auto">
              <a:xfrm>
                <a:off x="3059832" y="1844824"/>
                <a:ext cx="936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latin typeface="Comic Sans MS" panose="030F0702030302020204" pitchFamily="66" charset="0"/>
                  </a:rPr>
                  <a:t>Time</a:t>
                </a:r>
              </a:p>
            </p:txBody>
          </p:sp>
        </p:grpSp>
        <p:sp>
          <p:nvSpPr>
            <p:cNvPr id="54290" name="TextBox 19"/>
            <p:cNvSpPr txBox="1">
              <a:spLocks noChangeArrowheads="1"/>
            </p:cNvSpPr>
            <p:nvPr/>
          </p:nvSpPr>
          <p:spPr bwMode="auto">
            <a:xfrm>
              <a:off x="4140427" y="1295372"/>
              <a:ext cx="4824536" cy="369332"/>
            </a:xfrm>
            <a:prstGeom prst="rect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Move it across to one side and let it go.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2742293"/>
            <a:ext cx="8964636" cy="2087563"/>
            <a:chOff x="0" y="2492896"/>
            <a:chExt cx="8963935" cy="2088032"/>
          </a:xfrm>
        </p:grpSpPr>
        <p:grpSp>
          <p:nvGrpSpPr>
            <p:cNvPr id="54284" name="Group 15"/>
            <p:cNvGrpSpPr>
              <a:grpSpLocks/>
            </p:cNvGrpSpPr>
            <p:nvPr/>
          </p:nvGrpSpPr>
          <p:grpSpPr bwMode="auto">
            <a:xfrm>
              <a:off x="0" y="2492896"/>
              <a:ext cx="3995936" cy="2088032"/>
              <a:chOff x="0" y="2780928"/>
              <a:chExt cx="3995936" cy="2088032"/>
            </a:xfrm>
          </p:grpSpPr>
          <p:pic>
            <p:nvPicPr>
              <p:cNvPr id="54286" name="Picture 6" descr="sine 2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3068960"/>
                <a:ext cx="2904203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0" y="2780928"/>
                <a:ext cx="461629" cy="1152128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Comic Sans MS" panose="030F0702030302020204" pitchFamily="66" charset="0"/>
                    <a:cs typeface="Arial" charset="0"/>
                  </a:rPr>
                  <a:t>Velocity</a:t>
                </a:r>
              </a:p>
            </p:txBody>
          </p:sp>
          <p:sp>
            <p:nvSpPr>
              <p:cNvPr id="54288" name="TextBox 12"/>
              <p:cNvSpPr txBox="1">
                <a:spLocks noChangeArrowheads="1"/>
              </p:cNvSpPr>
              <p:nvPr/>
            </p:nvSpPr>
            <p:spPr bwMode="auto">
              <a:xfrm>
                <a:off x="3059832" y="3789040"/>
                <a:ext cx="936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latin typeface="Comic Sans MS" panose="030F0702030302020204" pitchFamily="66" charset="0"/>
                  </a:rPr>
                  <a:t>Time</a:t>
                </a:r>
              </a:p>
            </p:txBody>
          </p:sp>
        </p:grpSp>
        <p:sp>
          <p:nvSpPr>
            <p:cNvPr id="54285" name="TextBox 21"/>
            <p:cNvSpPr txBox="1">
              <a:spLocks noChangeArrowheads="1"/>
            </p:cNvSpPr>
            <p:nvPr/>
          </p:nvSpPr>
          <p:spPr bwMode="auto">
            <a:xfrm>
              <a:off x="4139399" y="2784293"/>
              <a:ext cx="4824536" cy="1477328"/>
            </a:xfrm>
            <a:prstGeom prst="rect">
              <a:avLst/>
            </a:prstGeom>
            <a:ln/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Velocity is given by the gradient of the displacement – time graph.</a:t>
              </a:r>
            </a:p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Velocity is zero at maximum displacement.</a:t>
              </a:r>
            </a:p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Velocity is maximum at zero displacement (when gradient is steepest).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0" y="4673375"/>
            <a:ext cx="8928906" cy="2001156"/>
            <a:chOff x="0" y="4280029"/>
            <a:chExt cx="8928208" cy="2001907"/>
          </a:xfrm>
        </p:grpSpPr>
        <p:grpSp>
          <p:nvGrpSpPr>
            <p:cNvPr id="54279" name="Group 16"/>
            <p:cNvGrpSpPr>
              <a:grpSpLocks/>
            </p:cNvGrpSpPr>
            <p:nvPr/>
          </p:nvGrpSpPr>
          <p:grpSpPr bwMode="auto">
            <a:xfrm>
              <a:off x="0" y="4437112"/>
              <a:ext cx="3995936" cy="1844824"/>
              <a:chOff x="0" y="5013176"/>
              <a:chExt cx="3995936" cy="1844824"/>
            </a:xfrm>
          </p:grpSpPr>
          <p:pic>
            <p:nvPicPr>
              <p:cNvPr id="54281" name="Picture 7" descr="sine 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5058000"/>
                <a:ext cx="2904203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0" y="5013176"/>
                <a:ext cx="738606" cy="1440160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latin typeface="Comic Sans MS" panose="030F0702030302020204" pitchFamily="66" charset="0"/>
                    <a:cs typeface="Arial" charset="0"/>
                  </a:rPr>
                  <a:t>Acceleration</a:t>
                </a:r>
              </a:p>
            </p:txBody>
          </p:sp>
          <p:sp>
            <p:nvSpPr>
              <p:cNvPr id="54283" name="TextBox 13"/>
              <p:cNvSpPr txBox="1">
                <a:spLocks noChangeArrowheads="1"/>
              </p:cNvSpPr>
              <p:nvPr/>
            </p:nvSpPr>
            <p:spPr bwMode="auto">
              <a:xfrm>
                <a:off x="3059832" y="5805264"/>
                <a:ext cx="936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>
                    <a:latin typeface="Comic Sans MS" panose="030F0702030302020204" pitchFamily="66" charset="0"/>
                  </a:rPr>
                  <a:t>Time</a:t>
                </a:r>
              </a:p>
            </p:txBody>
          </p:sp>
        </p:grpSp>
        <p:sp>
          <p:nvSpPr>
            <p:cNvPr id="54280" name="TextBox 22"/>
            <p:cNvSpPr txBox="1">
              <a:spLocks noChangeArrowheads="1"/>
            </p:cNvSpPr>
            <p:nvPr/>
          </p:nvSpPr>
          <p:spPr bwMode="auto">
            <a:xfrm>
              <a:off x="4175680" y="4280029"/>
              <a:ext cx="4752528" cy="1754326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Acceleration is given by the gradient of the velocity – time graph.</a:t>
              </a:r>
            </a:p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Acceleration is greatest when velocity is zero (when displacement is greatest).</a:t>
              </a:r>
            </a:p>
            <a:p>
              <a:pPr eaLnBrk="1" hangingPunct="1"/>
              <a:r>
                <a:rPr lang="en-GB" altLang="en-US" dirty="0">
                  <a:latin typeface="Comic Sans MS" panose="030F0702030302020204" pitchFamily="66" charset="0"/>
                </a:rPr>
                <a:t>Acceleration is zero when displacement is zero.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C6BD5A-B515-4E07-9871-8B3FF2134390}" type="datetime4">
              <a:rPr lang="en-GB">
                <a:latin typeface="Comic Sans MS" panose="030F0702030302020204" pitchFamily="66" charset="0"/>
              </a:rPr>
              <a:pPr>
                <a:defRPr/>
              </a:pPr>
              <a:t>31 October 2018</a:t>
            </a:fld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0538" y="1089727"/>
            <a:ext cx="5861693" cy="3728643"/>
            <a:chOff x="365841" y="718630"/>
            <a:chExt cx="5862681" cy="3727666"/>
          </a:xfrm>
        </p:grpSpPr>
        <p:sp>
          <p:nvSpPr>
            <p:cNvPr id="53262" name="TextBox 6"/>
            <p:cNvSpPr txBox="1">
              <a:spLocks noChangeArrowheads="1"/>
            </p:cNvSpPr>
            <p:nvPr/>
          </p:nvSpPr>
          <p:spPr bwMode="auto">
            <a:xfrm>
              <a:off x="5088835" y="2782957"/>
              <a:ext cx="11396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Time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841" y="718630"/>
              <a:ext cx="461743" cy="2252869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GB" dirty="0">
                  <a:latin typeface="Comic Sans MS" panose="030F0702030302020204" pitchFamily="66" charset="0"/>
                  <a:cs typeface="Arial" charset="0"/>
                </a:rPr>
                <a:t>Displacement</a:t>
              </a:r>
            </a:p>
          </p:txBody>
        </p:sp>
        <p:pic>
          <p:nvPicPr>
            <p:cNvPr id="53264" name="Picture 9" descr="graph 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56792"/>
              <a:ext cx="4328160" cy="288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615006" y="732302"/>
            <a:ext cx="139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omic Sans MS" panose="030F0702030302020204" pitchFamily="66" charset="0"/>
              </a:rPr>
              <a:t>Phase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53118" y="1118416"/>
            <a:ext cx="770109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Say we have 2 pendulums of identical length oscillating at the same time.  Since they have the same length, their periods will be the same.</a:t>
            </a:r>
          </a:p>
        </p:txBody>
      </p:sp>
      <p:pic>
        <p:nvPicPr>
          <p:cNvPr id="9" name="Picture 8" descr="graph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4" y="1872394"/>
            <a:ext cx="432911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8681" y="4868090"/>
            <a:ext cx="799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Let’s say the other pendulum’s oscillating slightly ahead of the first one, and the time difference is </a:t>
            </a:r>
            <a:r>
              <a:rPr lang="el-GR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Δ</a:t>
            </a:r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t.  We say they are oscillating </a:t>
            </a:r>
            <a:r>
              <a:rPr lang="en-GB" altLang="en-US" b="1" u="sng" dirty="0">
                <a:latin typeface="Comic Sans MS" panose="030F0702030302020204" pitchFamily="66" charset="0"/>
                <a:sym typeface="Symbol" panose="05050102010706020507" pitchFamily="18" charset="2"/>
              </a:rPr>
              <a:t>out of phase</a:t>
            </a:r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004987" y="2384447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363762" y="2313009"/>
            <a:ext cx="36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56606" y="2204265"/>
            <a:ext cx="28733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17064" y="1869357"/>
            <a:ext cx="566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Δ</a:t>
            </a:r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t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8681" y="5588815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omic Sans MS" panose="030F0702030302020204" pitchFamily="66" charset="0"/>
              </a:rPr>
              <a:t>Their phase difference is a fraction of a cycle equal to </a:t>
            </a:r>
            <a:r>
              <a:rPr lang="el-GR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Δ</a:t>
            </a:r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t / T.</a:t>
            </a:r>
          </a:p>
          <a:p>
            <a:pPr eaLnBrk="1" hangingPunct="1"/>
            <a:endParaRPr lang="en-GB" altLang="en-US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eaLnBrk="1" hangingPunct="1"/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Phase difference is usually quoted in radians.  This is calculated by:</a:t>
            </a:r>
          </a:p>
          <a:p>
            <a:pPr eaLnBrk="1" hangingPunct="1"/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phase difference = 2 </a:t>
            </a:r>
            <a:r>
              <a:rPr lang="el-GR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Δ</a:t>
            </a:r>
            <a:r>
              <a:rPr lang="en-GB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t / T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>
          <a:xfrm>
            <a:off x="753118" y="6715941"/>
            <a:ext cx="2057400" cy="365125"/>
          </a:xfrm>
        </p:spPr>
        <p:txBody>
          <a:bodyPr/>
          <a:lstStyle/>
          <a:p>
            <a:pPr>
              <a:defRPr/>
            </a:pPr>
            <a:fld id="{C10D1D5D-4E5A-425B-8FA2-0A50EC7348DC}" type="datetime4">
              <a:rPr lang="en-GB">
                <a:latin typeface="Comic Sans MS" panose="030F0702030302020204" pitchFamily="66" charset="0"/>
              </a:rPr>
              <a:pPr>
                <a:defRPr/>
              </a:pPr>
              <a:t>31 October 2018</a:t>
            </a:fld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1016236"/>
            <a:ext cx="805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altLang="en-US" sz="3200" dirty="0">
                <a:latin typeface="Comic Sans MS" panose="030F0702030302020204" pitchFamily="66" charset="0"/>
              </a:rPr>
              <a:t>In the context of oscillations explain the meaning of the following: (a) equilibrium; (b) displacement; (c) amplitude; (d) time period; (e) frequency; (f) angular frequency and (g) phase difference.</a:t>
            </a:r>
          </a:p>
        </p:txBody>
      </p:sp>
    </p:spTree>
    <p:extLst>
      <p:ext uri="{BB962C8B-B14F-4D97-AF65-F5344CB8AC3E}">
        <p14:creationId xmlns:p14="http://schemas.microsoft.com/office/powerpoint/2010/main" val="3588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24889" r="50000" b="41777"/>
          <a:stretch/>
        </p:blipFill>
        <p:spPr bwMode="auto">
          <a:xfrm>
            <a:off x="-31750" y="1352550"/>
            <a:ext cx="920115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24675" r="47459" b="15659"/>
          <a:stretch/>
        </p:blipFill>
        <p:spPr bwMode="auto">
          <a:xfrm>
            <a:off x="266700" y="800099"/>
            <a:ext cx="7258051" cy="511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4" t="25333" r="48823" b="49334"/>
          <a:stretch/>
        </p:blipFill>
        <p:spPr bwMode="auto">
          <a:xfrm>
            <a:off x="2247899" y="4486275"/>
            <a:ext cx="6896101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333" r="47037" b="40667"/>
          <a:stretch/>
        </p:blipFill>
        <p:spPr bwMode="auto">
          <a:xfrm>
            <a:off x="114299" y="885825"/>
            <a:ext cx="7543801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27333" r="44521" b="40334"/>
          <a:stretch/>
        </p:blipFill>
        <p:spPr bwMode="auto">
          <a:xfrm>
            <a:off x="628650" y="4071937"/>
            <a:ext cx="7858125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3333" r="47768" b="54333"/>
          <a:stretch/>
        </p:blipFill>
        <p:spPr bwMode="auto">
          <a:xfrm>
            <a:off x="85725" y="828674"/>
            <a:ext cx="7000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44334" r="48012" b="7664"/>
          <a:stretch/>
        </p:blipFill>
        <p:spPr bwMode="auto">
          <a:xfrm>
            <a:off x="27895" y="2627087"/>
            <a:ext cx="7000875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8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016" y="978758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b="1" dirty="0" smtClean="0"/>
              <a:t>Oscillations (definitions)</a:t>
            </a:r>
            <a:endParaRPr lang="en-GB" altLang="en-US" b="1" i="1" dirty="0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0933" y="936737"/>
            <a:ext cx="2952885" cy="121978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 oscillation is a repeated motion about a fixed point.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1686" name="Group 6"/>
          <p:cNvGrpSpPr>
            <a:grpSpLocks/>
          </p:cNvGrpSpPr>
          <p:nvPr/>
        </p:nvGrpSpPr>
        <p:grpSpPr bwMode="auto">
          <a:xfrm rot="2092957">
            <a:off x="3216775" y="2164841"/>
            <a:ext cx="719138" cy="3496767"/>
            <a:chOff x="3787" y="890"/>
            <a:chExt cx="453" cy="2041"/>
          </a:xfrm>
        </p:grpSpPr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85" name="Oval 5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71687" name="Group 7"/>
          <p:cNvGrpSpPr>
            <a:grpSpLocks/>
          </p:cNvGrpSpPr>
          <p:nvPr/>
        </p:nvGrpSpPr>
        <p:grpSpPr bwMode="auto">
          <a:xfrm rot="1272626">
            <a:off x="3501811" y="2553228"/>
            <a:ext cx="776107" cy="3240088"/>
            <a:chOff x="3787" y="890"/>
            <a:chExt cx="453" cy="2041"/>
          </a:xfrm>
        </p:grpSpPr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89" name="Oval 9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71690" name="Group 10"/>
          <p:cNvGrpSpPr>
            <a:grpSpLocks/>
          </p:cNvGrpSpPr>
          <p:nvPr/>
        </p:nvGrpSpPr>
        <p:grpSpPr bwMode="auto">
          <a:xfrm rot="-1990129">
            <a:off x="5010400" y="2454314"/>
            <a:ext cx="776107" cy="3240088"/>
            <a:chOff x="3787" y="890"/>
            <a:chExt cx="453" cy="2041"/>
          </a:xfrm>
        </p:grpSpPr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71693" name="Group 13"/>
          <p:cNvGrpSpPr>
            <a:grpSpLocks/>
          </p:cNvGrpSpPr>
          <p:nvPr/>
        </p:nvGrpSpPr>
        <p:grpSpPr bwMode="auto">
          <a:xfrm rot="-1148761">
            <a:off x="4581665" y="2605019"/>
            <a:ext cx="776107" cy="3240087"/>
            <a:chOff x="3787" y="890"/>
            <a:chExt cx="453" cy="2041"/>
          </a:xfrm>
        </p:grpSpPr>
        <p:sp>
          <p:nvSpPr>
            <p:cNvPr id="71694" name="Rectangle 14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71696" name="Group 16"/>
          <p:cNvGrpSpPr>
            <a:grpSpLocks/>
          </p:cNvGrpSpPr>
          <p:nvPr/>
        </p:nvGrpSpPr>
        <p:grpSpPr bwMode="auto">
          <a:xfrm>
            <a:off x="4080003" y="2685798"/>
            <a:ext cx="776108" cy="3240088"/>
            <a:chOff x="3787" y="890"/>
            <a:chExt cx="453" cy="2041"/>
          </a:xfrm>
        </p:grpSpPr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98" name="Oval 18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3719640" y="2469898"/>
            <a:ext cx="1631025" cy="358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214816" y="1893636"/>
            <a:ext cx="27206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Time = 0 period</a:t>
            </a:r>
          </a:p>
        </p:txBody>
      </p:sp>
      <p:sp>
        <p:nvSpPr>
          <p:cNvPr id="71704" name="Text Box 24"/>
          <p:cNvSpPr txBox="1">
            <a:spLocks noChangeArrowheads="1"/>
          </p:cNvSpPr>
          <p:nvPr/>
        </p:nvSpPr>
        <p:spPr bwMode="auto">
          <a:xfrm>
            <a:off x="3465641" y="1893636"/>
            <a:ext cx="21758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Time = </a:t>
            </a:r>
            <a:r>
              <a:rPr lang="en-GB" altLang="en-US" sz="2400" b="1" i="1"/>
              <a:t>T</a:t>
            </a:r>
            <a:r>
              <a:rPr lang="en-GB" altLang="en-US" sz="2400" b="1"/>
              <a:t> / 8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3465641" y="1893636"/>
            <a:ext cx="21758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accent2"/>
                </a:solidFill>
              </a:rPr>
              <a:t>Time = </a:t>
            </a:r>
            <a:r>
              <a:rPr lang="en-GB" altLang="en-US" sz="2400" b="1" i="1">
                <a:solidFill>
                  <a:schemeClr val="accent2"/>
                </a:solidFill>
              </a:rPr>
              <a:t>T</a:t>
            </a:r>
            <a:r>
              <a:rPr lang="en-GB" altLang="en-US" sz="2400" b="1">
                <a:solidFill>
                  <a:schemeClr val="accent2"/>
                </a:solidFill>
              </a:rPr>
              <a:t> / 4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3357690" y="1893636"/>
            <a:ext cx="24105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Time = 3</a:t>
            </a:r>
            <a:r>
              <a:rPr lang="en-GB" altLang="en-US" sz="2400" b="1" i="1"/>
              <a:t>T</a:t>
            </a:r>
            <a:r>
              <a:rPr lang="en-GB" altLang="en-US" sz="2400" b="1"/>
              <a:t> / 8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3465641" y="1893636"/>
            <a:ext cx="21758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rgbClr val="FF00FF"/>
                </a:solidFill>
              </a:rPr>
              <a:t>Time = </a:t>
            </a:r>
            <a:r>
              <a:rPr lang="en-GB" altLang="en-US" sz="2400" b="1" i="1">
                <a:solidFill>
                  <a:srgbClr val="FF00FF"/>
                </a:solidFill>
              </a:rPr>
              <a:t>T</a:t>
            </a:r>
            <a:r>
              <a:rPr lang="en-GB" altLang="en-US" sz="2400" b="1">
                <a:solidFill>
                  <a:srgbClr val="FF00FF"/>
                </a:solidFill>
              </a:rPr>
              <a:t> / 2</a:t>
            </a:r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3286252" y="1893636"/>
            <a:ext cx="2564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Time = 5</a:t>
            </a:r>
            <a:r>
              <a:rPr lang="en-GB" altLang="en-US" sz="2400" b="1" i="1"/>
              <a:t>T</a:t>
            </a:r>
            <a:r>
              <a:rPr lang="en-GB" altLang="en-US" sz="2400" b="1"/>
              <a:t> / 8</a:t>
            </a:r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3357691" y="1893636"/>
            <a:ext cx="24088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accent2"/>
                </a:solidFill>
              </a:rPr>
              <a:t>Time = 3</a:t>
            </a:r>
            <a:r>
              <a:rPr lang="en-GB" altLang="en-US" sz="2400" b="1" i="1">
                <a:solidFill>
                  <a:schemeClr val="accent2"/>
                </a:solidFill>
              </a:rPr>
              <a:t>T </a:t>
            </a:r>
            <a:r>
              <a:rPr lang="en-GB" altLang="en-US" sz="2400" b="1">
                <a:solidFill>
                  <a:schemeClr val="accent2"/>
                </a:solidFill>
              </a:rPr>
              <a:t>/ 4</a:t>
            </a:r>
          </a:p>
        </p:txBody>
      </p: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3357691" y="1893636"/>
            <a:ext cx="24088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Time = 7</a:t>
            </a:r>
            <a:r>
              <a:rPr lang="en-GB" altLang="en-US" sz="2400" b="1" i="1"/>
              <a:t>T </a:t>
            </a:r>
            <a:r>
              <a:rPr lang="en-GB" altLang="en-US" sz="2400" b="1"/>
              <a:t>/ 8</a:t>
            </a:r>
          </a:p>
        </p:txBody>
      </p:sp>
      <p:sp>
        <p:nvSpPr>
          <p:cNvPr id="71712" name="Text Box 32"/>
          <p:cNvSpPr txBox="1">
            <a:spLocks noChangeArrowheads="1"/>
          </p:cNvSpPr>
          <p:nvPr/>
        </p:nvSpPr>
        <p:spPr bwMode="auto">
          <a:xfrm>
            <a:off x="3143378" y="1893636"/>
            <a:ext cx="28748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FF0000"/>
                </a:solidFill>
              </a:rPr>
              <a:t>Time = 1 period</a:t>
            </a:r>
          </a:p>
        </p:txBody>
      </p:sp>
      <p:grpSp>
        <p:nvGrpSpPr>
          <p:cNvPr id="71715" name="Group 35"/>
          <p:cNvGrpSpPr>
            <a:grpSpLocks/>
          </p:cNvGrpSpPr>
          <p:nvPr/>
        </p:nvGrpSpPr>
        <p:grpSpPr bwMode="auto">
          <a:xfrm>
            <a:off x="3287841" y="5998911"/>
            <a:ext cx="2643562" cy="727075"/>
            <a:chOff x="703" y="3385"/>
            <a:chExt cx="1543" cy="458"/>
          </a:xfrm>
        </p:grpSpPr>
        <p:sp>
          <p:nvSpPr>
            <p:cNvPr id="71713" name="Text Box 33"/>
            <p:cNvSpPr txBox="1">
              <a:spLocks noChangeArrowheads="1"/>
            </p:cNvSpPr>
            <p:nvPr/>
          </p:nvSpPr>
          <p:spPr bwMode="auto">
            <a:xfrm>
              <a:off x="703" y="3612"/>
              <a:ext cx="1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chemeClr val="accent2"/>
                  </a:solidFill>
                </a:rPr>
                <a:t>equilibrium position</a:t>
              </a:r>
            </a:p>
          </p:txBody>
        </p:sp>
        <p:sp>
          <p:nvSpPr>
            <p:cNvPr id="71714" name="Line 34"/>
            <p:cNvSpPr>
              <a:spLocks noChangeShapeType="1"/>
            </p:cNvSpPr>
            <p:nvPr/>
          </p:nvSpPr>
          <p:spPr bwMode="auto">
            <a:xfrm flipV="1">
              <a:off x="1429" y="3385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16" name="Freeform 36"/>
          <p:cNvSpPr>
            <a:spLocks/>
          </p:cNvSpPr>
          <p:nvPr/>
        </p:nvSpPr>
        <p:spPr bwMode="auto">
          <a:xfrm>
            <a:off x="2567116" y="4701923"/>
            <a:ext cx="3764035" cy="704850"/>
          </a:xfrm>
          <a:custGeom>
            <a:avLst/>
            <a:gdLst>
              <a:gd name="T0" fmla="*/ 1390 w 2197"/>
              <a:gd name="T1" fmla="*/ 444 h 444"/>
              <a:gd name="T2" fmla="*/ 1828 w 2197"/>
              <a:gd name="T3" fmla="*/ 348 h 444"/>
              <a:gd name="T4" fmla="*/ 2164 w 2197"/>
              <a:gd name="T5" fmla="*/ 165 h 444"/>
              <a:gd name="T6" fmla="*/ 2029 w 2197"/>
              <a:gd name="T7" fmla="*/ 3 h 444"/>
              <a:gd name="T8" fmla="*/ 1642 w 2197"/>
              <a:gd name="T9" fmla="*/ 147 h 444"/>
              <a:gd name="T10" fmla="*/ 1165 w 2197"/>
              <a:gd name="T11" fmla="*/ 210 h 444"/>
              <a:gd name="T12" fmla="*/ 694 w 2197"/>
              <a:gd name="T13" fmla="*/ 167 h 444"/>
              <a:gd name="T14" fmla="*/ 139 w 2197"/>
              <a:gd name="T15" fmla="*/ 30 h 444"/>
              <a:gd name="T16" fmla="*/ 130 w 2197"/>
              <a:gd name="T17" fmla="*/ 264 h 444"/>
              <a:gd name="T18" fmla="*/ 922 w 2197"/>
              <a:gd name="T19" fmla="*/ 43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97" h="444">
                <a:moveTo>
                  <a:pt x="1390" y="444"/>
                </a:moveTo>
                <a:cubicBezTo>
                  <a:pt x="1461" y="428"/>
                  <a:pt x="1699" y="394"/>
                  <a:pt x="1828" y="348"/>
                </a:cubicBezTo>
                <a:cubicBezTo>
                  <a:pt x="1957" y="302"/>
                  <a:pt x="2131" y="223"/>
                  <a:pt x="2164" y="165"/>
                </a:cubicBezTo>
                <a:cubicBezTo>
                  <a:pt x="2197" y="107"/>
                  <a:pt x="2116" y="6"/>
                  <a:pt x="2029" y="3"/>
                </a:cubicBezTo>
                <a:cubicBezTo>
                  <a:pt x="1942" y="0"/>
                  <a:pt x="1786" y="113"/>
                  <a:pt x="1642" y="147"/>
                </a:cubicBezTo>
                <a:cubicBezTo>
                  <a:pt x="1498" y="181"/>
                  <a:pt x="1323" y="207"/>
                  <a:pt x="1165" y="210"/>
                </a:cubicBezTo>
                <a:cubicBezTo>
                  <a:pt x="1007" y="213"/>
                  <a:pt x="865" y="197"/>
                  <a:pt x="694" y="167"/>
                </a:cubicBezTo>
                <a:cubicBezTo>
                  <a:pt x="523" y="137"/>
                  <a:pt x="233" y="14"/>
                  <a:pt x="139" y="30"/>
                </a:cubicBezTo>
                <a:cubicBezTo>
                  <a:pt x="45" y="46"/>
                  <a:pt x="0" y="197"/>
                  <a:pt x="130" y="264"/>
                </a:cubicBezTo>
                <a:cubicBezTo>
                  <a:pt x="260" y="331"/>
                  <a:pt x="757" y="400"/>
                  <a:pt x="922" y="435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7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/>
      <p:bldP spid="71703" grpId="1"/>
      <p:bldP spid="71704" grpId="0"/>
      <p:bldP spid="71704" grpId="1"/>
      <p:bldP spid="71706" grpId="0"/>
      <p:bldP spid="71706" grpId="1"/>
      <p:bldP spid="71707" grpId="0"/>
      <p:bldP spid="71707" grpId="1"/>
      <p:bldP spid="71708" grpId="0"/>
      <p:bldP spid="71708" grpId="1"/>
      <p:bldP spid="71709" grpId="0"/>
      <p:bldP spid="71709" grpId="1"/>
      <p:bldP spid="71710" grpId="0"/>
      <p:bldP spid="71710" grpId="1"/>
      <p:bldP spid="71711" grpId="0"/>
      <p:bldP spid="71711" grpId="1"/>
      <p:bldP spid="717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t="24381" r="51907" b="20333"/>
          <a:stretch/>
        </p:blipFill>
        <p:spPr bwMode="auto">
          <a:xfrm>
            <a:off x="768123" y="762000"/>
            <a:ext cx="7817077" cy="62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25000" r="57265" b="13000"/>
          <a:stretch/>
        </p:blipFill>
        <p:spPr bwMode="auto">
          <a:xfrm>
            <a:off x="1743075" y="971549"/>
            <a:ext cx="5772150" cy="620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elix.gatech.edu/Classes/ME2202/2000S3/Projects/Swarner/pend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8" y="1205636"/>
            <a:ext cx="3138043" cy="31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" y="3710127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2976" y="4121861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6967" y="3648580"/>
            <a:ext cx="95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9808" y="1866543"/>
            <a:ext cx="3998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At each of the points, describe the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Displacement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Acceleration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01757"/>
              </p:ext>
            </p:extLst>
          </p:nvPr>
        </p:nvGraphicFramePr>
        <p:xfrm>
          <a:off x="12090" y="5085184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 gridSpan="2"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Describe the principles of simple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harmonic motion 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</a:t>
                      </a:r>
                    </a:p>
                  </a:txBody>
                  <a:tcPr marL="91443" marR="91443" marT="45700" marB="4570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Calculate phase difference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and acceleration for simple harmonic systems- B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Derive expressions from circular motion– A/A*</a:t>
                      </a:r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00" marB="457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89030" y="783514"/>
            <a:ext cx="5454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latin typeface="Comic Sans MS" panose="030F0702030302020204" pitchFamily="66" charset="0"/>
              </a:rPr>
              <a:t>Simple Harmonic Motion  II</a:t>
            </a:r>
            <a:endParaRPr lang="en-GB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elix.gatech.edu/Classes/ME2202/2000S3/Projects/Swarner/pend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79" y="1021791"/>
            <a:ext cx="5126355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6063" y="5278049"/>
            <a:ext cx="15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375" y="5824980"/>
            <a:ext cx="15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66687" y="5178649"/>
            <a:ext cx="155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23850" y="765175"/>
            <a:ext cx="85693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From the displacement &amp; acceleration graphs, acceleration is always in the opposite direction to the displacement.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SHM is defined as oscillating motion where the acceleration is:</a:t>
            </a:r>
          </a:p>
          <a:p>
            <a:pPr eaLnBrk="1" hangingPunct="1"/>
            <a:r>
              <a:rPr lang="en-GB" altLang="en-US"/>
              <a:t>	proportional to the displacement;</a:t>
            </a:r>
          </a:p>
          <a:p>
            <a:pPr eaLnBrk="1" hangingPunct="1"/>
            <a:r>
              <a:rPr lang="en-GB" altLang="en-US"/>
              <a:t>	in the opposite direction to the displacement.</a:t>
            </a:r>
          </a:p>
          <a:p>
            <a:pPr eaLnBrk="1" hangingPunct="1"/>
            <a:r>
              <a:rPr lang="en-GB" altLang="en-US"/>
              <a:t>It can be shown that: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a = - (2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f)</a:t>
            </a:r>
            <a:r>
              <a:rPr lang="en-GB" altLang="en-US" b="1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 x</a:t>
            </a:r>
            <a:r>
              <a:rPr lang="en-GB" altLang="en-US">
                <a:sym typeface="Symbol" panose="05050102010706020507" pitchFamily="18" charset="2"/>
              </a:rPr>
              <a:t>	where 	f = frequency</a:t>
            </a:r>
          </a:p>
          <a:p>
            <a:pPr eaLnBrk="1" hangingPunct="1"/>
            <a:r>
              <a:rPr lang="en-GB" altLang="en-US">
                <a:sym typeface="Symbol" panose="05050102010706020507" pitchFamily="18" charset="2"/>
              </a:rPr>
              <a:t>			x = displacement</a:t>
            </a:r>
            <a:endParaRPr lang="en-GB" altLang="en-US"/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395288" y="3429000"/>
            <a:ext cx="8569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It can also be shown (see p39) that: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x = A cos(2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ft)</a:t>
            </a:r>
            <a:r>
              <a:rPr lang="en-GB" altLang="en-US">
                <a:sym typeface="Symbol" panose="05050102010706020507" pitchFamily="18" charset="2"/>
              </a:rPr>
              <a:t>	where	A = amplitude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			</a:t>
            </a:r>
            <a:r>
              <a:rPr lang="en-GB" altLang="en-US">
                <a:sym typeface="Symbol" panose="05050102010706020507" pitchFamily="18" charset="2"/>
              </a:rPr>
              <a:t>t = time since oscillations began</a:t>
            </a:r>
          </a:p>
          <a:p>
            <a:pPr eaLnBrk="1" hangingPunct="1"/>
            <a:r>
              <a:rPr lang="en-GB" altLang="en-US">
                <a:sym typeface="Symbol" panose="05050102010706020507" pitchFamily="18" charset="2"/>
              </a:rPr>
              <a:t>			Note - </a:t>
            </a:r>
            <a:r>
              <a:rPr lang="en-GB" altLang="en-US"/>
              <a:t>2</a:t>
            </a:r>
            <a:r>
              <a:rPr lang="en-GB" altLang="en-US">
                <a:sym typeface="Symbol" panose="05050102010706020507" pitchFamily="18" charset="2"/>
              </a:rPr>
              <a:t>ft must be in radians – </a:t>
            </a:r>
            <a:r>
              <a:rPr lang="en-GB" altLang="en-US" b="1">
                <a:sym typeface="Symbol" panose="05050102010706020507" pitchFamily="18" charset="2"/>
              </a:rPr>
              <a:t>get your calculator in</a:t>
            </a:r>
          </a:p>
          <a:p>
            <a:pPr eaLnBrk="1" hangingPunct="1"/>
            <a:r>
              <a:rPr lang="en-GB" altLang="en-US" b="1">
                <a:sym typeface="Symbol" panose="05050102010706020507" pitchFamily="18" charset="2"/>
              </a:rPr>
              <a:t>			the right mode!</a:t>
            </a:r>
            <a:endParaRPr lang="en-GB" altLang="en-US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56325" y="2781300"/>
            <a:ext cx="2663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9F5FCF"/>
                </a:solidFill>
              </a:rPr>
              <a:t>Another thing to bear in mind is that T does </a:t>
            </a:r>
            <a:r>
              <a:rPr lang="en-GB" altLang="en-US" b="1" u="sng">
                <a:solidFill>
                  <a:srgbClr val="9F5FCF"/>
                </a:solidFill>
              </a:rPr>
              <a:t>not</a:t>
            </a:r>
            <a:r>
              <a:rPr lang="en-GB" altLang="en-US">
                <a:solidFill>
                  <a:srgbClr val="9F5FCF"/>
                </a:solidFill>
              </a:rPr>
              <a:t> depend on 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5013325"/>
            <a:ext cx="8353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And, since this would be a good place to include it:</a:t>
            </a:r>
          </a:p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v = 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 2f (A</a:t>
            </a:r>
            <a:r>
              <a:rPr lang="en-GB" altLang="en-US" b="1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 – x</a:t>
            </a:r>
            <a:r>
              <a:rPr lang="en-GB" altLang="en-US" b="1" baseline="3000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en-GB" altLang="en-US">
                <a:sym typeface="Symbol" panose="05050102010706020507" pitchFamily="18" charset="2"/>
              </a:rPr>
              <a:t>	(See p44 for proof)</a:t>
            </a:r>
            <a:endParaRPr lang="en-GB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4724400"/>
            <a:ext cx="33480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7030A0"/>
                </a:solidFill>
              </a:rPr>
              <a:t>The inevitable questions:</a:t>
            </a:r>
          </a:p>
          <a:p>
            <a:pPr eaLnBrk="1" hangingPunct="1"/>
            <a:r>
              <a:rPr lang="en-GB" altLang="en-US" sz="3200" b="1">
                <a:solidFill>
                  <a:srgbClr val="7030A0"/>
                </a:solidFill>
              </a:rPr>
              <a:t>P37, qu1-4</a:t>
            </a:r>
          </a:p>
          <a:p>
            <a:pPr eaLnBrk="1" hangingPunct="1"/>
            <a:r>
              <a:rPr lang="en-GB" altLang="en-US" sz="3200" b="1">
                <a:solidFill>
                  <a:srgbClr val="7030A0"/>
                </a:solidFill>
              </a:rPr>
              <a:t>P39, qu1-4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185C28-96FE-44D7-99AB-20F91BB80A33}" type="datetime4">
              <a:rPr lang="en-GB"/>
              <a:pPr>
                <a:defRPr/>
              </a:pPr>
              <a:t>31 October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4200" y="855591"/>
            <a:ext cx="4679950" cy="56880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amplitude, </a:t>
            </a:r>
            <a:r>
              <a:rPr lang="en-GB" alt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displacement, </a:t>
            </a:r>
            <a:r>
              <a:rPr lang="en-GB" altLang="en-US" sz="2400" b="1" i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rgbClr val="FF00FF"/>
                </a:solidFill>
                <a:cs typeface="Times New Roman" panose="02020603050405020304" pitchFamily="18" charset="0"/>
              </a:rPr>
              <a:t>Frequency, </a:t>
            </a:r>
            <a:r>
              <a:rPr lang="en-GB" altLang="en-US" sz="2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 = 1 / 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Angular frequency, </a:t>
            </a:r>
            <a:r>
              <a:rPr lang="el-GR" altLang="en-US" sz="2400" b="1" dirty="0" smtClean="0">
                <a:solidFill>
                  <a:srgbClr val="006600"/>
                </a:solidFill>
                <a:cs typeface="Arial" panose="020B0604020202020204" pitchFamily="34" charset="0"/>
              </a:rPr>
              <a:t>ω</a:t>
            </a:r>
            <a:endParaRPr lang="en-GB" altLang="en-US" sz="24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l-GR" altLang="en-US" sz="2000" b="1" i="1" dirty="0" smtClean="0">
                <a:solidFill>
                  <a:srgbClr val="0066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000" b="1" i="1" dirty="0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= 2</a:t>
            </a:r>
            <a:r>
              <a:rPr lang="en-GB" altLang="en-US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f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l-GR" altLang="en-US" sz="2000" b="1" i="1" dirty="0" smtClean="0">
                <a:solidFill>
                  <a:srgbClr val="0066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000" b="1" i="1" dirty="0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= 2</a:t>
            </a:r>
            <a:r>
              <a:rPr lang="en-GB" altLang="en-US" sz="20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en-US" sz="20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/ T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n-US" sz="2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 rot="2092957">
            <a:off x="2948496" y="1341755"/>
            <a:ext cx="719137" cy="3240088"/>
            <a:chOff x="3787" y="890"/>
            <a:chExt cx="453" cy="2041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 rot="1272626">
            <a:off x="3308858" y="1486218"/>
            <a:ext cx="719138" cy="3240087"/>
            <a:chOff x="3787" y="890"/>
            <a:chExt cx="453" cy="2041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 rot="-1990129">
            <a:off x="4820158" y="1413193"/>
            <a:ext cx="719138" cy="3240087"/>
            <a:chOff x="3787" y="890"/>
            <a:chExt cx="453" cy="2041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 rot="-1148761">
            <a:off x="4388358" y="1557655"/>
            <a:ext cx="719138" cy="3240088"/>
            <a:chOff x="3787" y="890"/>
            <a:chExt cx="453" cy="2041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3885121" y="1629093"/>
            <a:ext cx="719137" cy="3240087"/>
            <a:chOff x="3787" y="890"/>
            <a:chExt cx="453" cy="2041"/>
          </a:xfrm>
        </p:grpSpPr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969" y="890"/>
              <a:ext cx="90" cy="18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3787" y="2478"/>
              <a:ext cx="453" cy="4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hlink"/>
                </a:solidFill>
              </a:endParaRPr>
            </a:p>
          </p:txBody>
        </p:sp>
      </p:grp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524758" y="1413193"/>
            <a:ext cx="1511300" cy="358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3092958" y="5589905"/>
            <a:ext cx="2449513" cy="727075"/>
            <a:chOff x="703" y="3385"/>
            <a:chExt cx="1543" cy="458"/>
          </a:xfrm>
        </p:grpSpPr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703" y="3612"/>
              <a:ext cx="1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chemeClr val="accent2"/>
                  </a:solidFill>
                </a:rPr>
                <a:t>equilibrium position</a:t>
              </a:r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1429" y="3385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813683" y="5013643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i="1">
                <a:solidFill>
                  <a:schemeClr val="accent2"/>
                </a:solidFill>
              </a:rPr>
              <a:t>x</a:t>
            </a:r>
            <a:r>
              <a:rPr lang="en-GB" altLang="en-US" sz="2400" b="1"/>
              <a:t> = 0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813683" y="5013643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i="1">
                <a:solidFill>
                  <a:schemeClr val="accent2"/>
                </a:solidFill>
              </a:rPr>
              <a:t>x</a:t>
            </a:r>
            <a:r>
              <a:rPr lang="en-GB" altLang="en-US" sz="2400" b="1"/>
              <a:t> = </a:t>
            </a:r>
            <a:r>
              <a:rPr lang="en-GB" altLang="en-US" sz="2400" b="1" i="1">
                <a:solidFill>
                  <a:srgbClr val="FF0000"/>
                </a:solidFill>
              </a:rPr>
              <a:t>+ A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813683" y="5013643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i="1">
                <a:solidFill>
                  <a:schemeClr val="accent2"/>
                </a:solidFill>
              </a:rPr>
              <a:t>x</a:t>
            </a:r>
            <a:r>
              <a:rPr lang="en-GB" altLang="en-US" sz="2400" b="1"/>
              <a:t> = 0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813683" y="5013643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i="1">
                <a:solidFill>
                  <a:schemeClr val="accent2"/>
                </a:solidFill>
              </a:rPr>
              <a:t>x</a:t>
            </a:r>
            <a:r>
              <a:rPr lang="en-GB" altLang="en-US" sz="2400" b="1"/>
              <a:t> = </a:t>
            </a:r>
            <a:r>
              <a:rPr lang="en-GB" altLang="en-US" sz="2400" b="1" i="1">
                <a:solidFill>
                  <a:srgbClr val="FF0000"/>
                </a:solidFill>
              </a:rPr>
              <a:t>- A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813683" y="5013643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i="1">
                <a:solidFill>
                  <a:schemeClr val="accent2"/>
                </a:solidFill>
              </a:rPr>
              <a:t>x</a:t>
            </a:r>
            <a:r>
              <a:rPr lang="en-GB" altLang="en-US" sz="2400" b="1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380082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/>
      <p:bldP spid="4122" grpId="0"/>
      <p:bldP spid="4122" grpId="1"/>
      <p:bldP spid="4123" grpId="0"/>
      <p:bldP spid="4123" grpId="1"/>
      <p:bldP spid="4124" grpId="0" build="allAtOnce"/>
      <p:bldP spid="4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imple_harmonic_oscillato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294" y="930371"/>
            <a:ext cx="1783842" cy="552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64200" y="855591"/>
            <a:ext cx="4679950" cy="5688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amplitude,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endParaRPr lang="en-GB" altLang="en-US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smtClean="0">
                <a:solidFill>
                  <a:schemeClr val="accent2"/>
                </a:solidFill>
                <a:cs typeface="Times New Roman" panose="02020603050405020304" pitchFamily="18" charset="0"/>
              </a:rPr>
              <a:t>displacement, </a:t>
            </a:r>
            <a:r>
              <a:rPr lang="en-GB" altLang="en-US" sz="2400" b="1" i="1" smtClean="0">
                <a:solidFill>
                  <a:schemeClr val="accent2"/>
                </a:solidFill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smtClean="0">
                <a:solidFill>
                  <a:srgbClr val="FF00FF"/>
                </a:solidFill>
                <a:cs typeface="Times New Roman" panose="02020603050405020304" pitchFamily="18" charset="0"/>
              </a:rPr>
              <a:t>Frequency, </a:t>
            </a:r>
            <a:r>
              <a:rPr lang="en-GB" altLang="en-US" sz="24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f = 1 / 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sz="2400" b="1" smtClean="0">
                <a:solidFill>
                  <a:srgbClr val="006600"/>
                </a:solidFill>
                <a:cs typeface="Times New Roman" panose="02020603050405020304" pitchFamily="18" charset="0"/>
              </a:rPr>
              <a:t>Angular frequency, </a:t>
            </a:r>
            <a:r>
              <a:rPr lang="el-GR" altLang="en-US" sz="2400" b="1" smtClean="0">
                <a:solidFill>
                  <a:srgbClr val="006600"/>
                </a:solidFill>
                <a:cs typeface="Arial" panose="020B0604020202020204" pitchFamily="34" charset="0"/>
              </a:rPr>
              <a:t>ω</a:t>
            </a:r>
            <a:endParaRPr lang="en-GB" altLang="en-US" sz="2400" smtClean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l-GR" altLang="en-US" sz="2000" b="1" i="1" smtClean="0">
                <a:solidFill>
                  <a:srgbClr val="0066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000" b="1" i="1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= 2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 f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l-GR" altLang="en-US" sz="2000" b="1" i="1" smtClean="0">
                <a:solidFill>
                  <a:srgbClr val="0066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000" b="1" i="1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= 2</a:t>
            </a:r>
            <a:r>
              <a:rPr lang="en-GB" altLang="en-US" sz="2000" b="1" i="1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GB" altLang="en-US" sz="2000" b="1" i="1" smtClean="0">
                <a:solidFill>
                  <a:srgbClr val="FF0000"/>
                </a:solidFill>
                <a:cs typeface="Arial" panose="020B0604020202020204" pitchFamily="34" charset="0"/>
              </a:rPr>
              <a:t> / 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n-US" sz="24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34" name="Group 42"/>
          <p:cNvGrpSpPr>
            <a:grpSpLocks/>
          </p:cNvGrpSpPr>
          <p:nvPr/>
        </p:nvGrpSpPr>
        <p:grpSpPr bwMode="auto">
          <a:xfrm>
            <a:off x="612775" y="2028635"/>
            <a:ext cx="4987925" cy="3619500"/>
            <a:chOff x="491" y="1461"/>
            <a:chExt cx="2953" cy="2414"/>
          </a:xfrm>
        </p:grpSpPr>
        <p:grpSp>
          <p:nvGrpSpPr>
            <p:cNvPr id="85032" name="Group 40"/>
            <p:cNvGrpSpPr>
              <a:grpSpLocks/>
            </p:cNvGrpSpPr>
            <p:nvPr/>
          </p:nvGrpSpPr>
          <p:grpSpPr bwMode="auto">
            <a:xfrm>
              <a:off x="491" y="1461"/>
              <a:ext cx="2953" cy="2414"/>
              <a:chOff x="491" y="1461"/>
              <a:chExt cx="2953" cy="2414"/>
            </a:xfrm>
          </p:grpSpPr>
          <p:pic>
            <p:nvPicPr>
              <p:cNvPr id="85030" name="Picture 38" descr="Simple_Harmonic_Motion_Orbit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" y="1589"/>
                <a:ext cx="2953" cy="2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031" name="Rectangle 39"/>
              <p:cNvSpPr>
                <a:spLocks noChangeArrowheads="1"/>
              </p:cNvSpPr>
              <p:nvPr/>
            </p:nvSpPr>
            <p:spPr bwMode="auto">
              <a:xfrm>
                <a:off x="562" y="1461"/>
                <a:ext cx="2522" cy="3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5033" name="Rectangle 41"/>
            <p:cNvSpPr>
              <a:spLocks noChangeArrowheads="1"/>
            </p:cNvSpPr>
            <p:nvPr/>
          </p:nvSpPr>
          <p:spPr bwMode="auto">
            <a:xfrm>
              <a:off x="1967" y="2416"/>
              <a:ext cx="302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4510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The pattern of SHM motion</a:t>
            </a:r>
            <a:endParaRPr lang="en-GB" altLang="en-US" b="1" i="1" smtClean="0">
              <a:solidFill>
                <a:srgbClr val="FF3300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5410"/>
            <a:ext cx="7991475" cy="8651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The pattern of SHM is the same as the side view of an object moving at a constant speed around a circular path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5635625" y="2630297"/>
            <a:ext cx="28400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solidFill>
                  <a:srgbClr val="FF0000"/>
                </a:solidFill>
              </a:rPr>
              <a:t>The amplitude </a:t>
            </a:r>
            <a:r>
              <a:rPr lang="en-GB" altLang="en-US" b="1" dirty="0" smtClean="0">
                <a:solidFill>
                  <a:srgbClr val="FF0000"/>
                </a:solidFill>
              </a:rPr>
              <a:t>=radius </a:t>
            </a:r>
            <a:r>
              <a:rPr lang="en-GB" altLang="en-US" b="1" dirty="0">
                <a:solidFill>
                  <a:srgbClr val="FF0000"/>
                </a:solidFill>
              </a:rPr>
              <a:t>of the circle.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5635625" y="3759010"/>
            <a:ext cx="35083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06600"/>
                </a:solidFill>
              </a:rPr>
              <a:t>The object moves quickest as it passes through the central equilibrium position.</a:t>
            </a: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5635625" y="4786122"/>
            <a:ext cx="318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chemeClr val="accent2"/>
                </a:solidFill>
              </a:rPr>
              <a:t>The time period of the oscillation is equal to the time taken for the object to complete the circular path.</a:t>
            </a:r>
          </a:p>
        </p:txBody>
      </p:sp>
      <p:sp>
        <p:nvSpPr>
          <p:cNvPr id="85035" name="Line 43"/>
          <p:cNvSpPr>
            <a:spLocks noChangeShapeType="1"/>
          </p:cNvSpPr>
          <p:nvPr/>
        </p:nvSpPr>
        <p:spPr bwMode="auto">
          <a:xfrm>
            <a:off x="501650" y="4213035"/>
            <a:ext cx="5062538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 flipV="1">
            <a:off x="925513" y="3387535"/>
            <a:ext cx="0" cy="814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43" name="Text Box 51"/>
          <p:cNvSpPr txBox="1">
            <a:spLocks noChangeArrowheads="1"/>
          </p:cNvSpPr>
          <p:nvPr/>
        </p:nvSpPr>
        <p:spPr bwMode="auto">
          <a:xfrm>
            <a:off x="300038" y="3612960"/>
            <a:ext cx="657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i="1">
                <a:solidFill>
                  <a:srgbClr val="FF0000"/>
                </a:solidFill>
              </a:rPr>
              <a:t>+ A</a:t>
            </a:r>
          </a:p>
        </p:txBody>
      </p:sp>
      <p:sp>
        <p:nvSpPr>
          <p:cNvPr id="85046" name="Line 54"/>
          <p:cNvSpPr>
            <a:spLocks noChangeShapeType="1"/>
          </p:cNvSpPr>
          <p:nvPr/>
        </p:nvSpPr>
        <p:spPr bwMode="auto">
          <a:xfrm>
            <a:off x="925513" y="4205097"/>
            <a:ext cx="0" cy="814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48" name="Text Box 56"/>
          <p:cNvSpPr txBox="1">
            <a:spLocks noChangeArrowheads="1"/>
          </p:cNvSpPr>
          <p:nvPr/>
        </p:nvSpPr>
        <p:spPr bwMode="auto">
          <a:xfrm rot="10800000" flipV="1">
            <a:off x="352425" y="4374960"/>
            <a:ext cx="55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i="1">
                <a:solidFill>
                  <a:srgbClr val="FF0000"/>
                </a:solidFill>
              </a:rPr>
              <a:t>- A</a:t>
            </a:r>
          </a:p>
        </p:txBody>
      </p:sp>
      <p:sp>
        <p:nvSpPr>
          <p:cNvPr id="85049" name="Line 57"/>
          <p:cNvSpPr>
            <a:spLocks noChangeShapeType="1"/>
          </p:cNvSpPr>
          <p:nvPr/>
        </p:nvSpPr>
        <p:spPr bwMode="auto">
          <a:xfrm>
            <a:off x="501650" y="3398647"/>
            <a:ext cx="506253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54" name="Line 62"/>
          <p:cNvSpPr>
            <a:spLocks noChangeShapeType="1"/>
          </p:cNvSpPr>
          <p:nvPr/>
        </p:nvSpPr>
        <p:spPr bwMode="auto">
          <a:xfrm>
            <a:off x="501650" y="4997260"/>
            <a:ext cx="506253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5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7" grpId="0"/>
      <p:bldP spid="85028" grpId="0"/>
      <p:bldP spid="85029" grpId="0"/>
      <p:bldP spid="85043" grpId="0"/>
      <p:bldP spid="850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yVkdfJ9PkR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39393"/>
            <a:ext cx="9132485" cy="51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696" y="970294"/>
            <a:ext cx="817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An object is undergoing simple harmonic motion (SHM) if;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acceleration of the object is directly proportional to  its displacement from its equilibrium position.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acceleration is always directed towards the equilibrium position.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18" y="820882"/>
            <a:ext cx="866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Lets look at point 1: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117" y="1374109"/>
            <a:ext cx="853093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acceleration of the object is directly proportional to  its displacement from its equilibrium position.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8500" y="2272146"/>
                <a:ext cx="2301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𝑎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272146"/>
                <a:ext cx="230106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8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118" y="820882"/>
            <a:ext cx="866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Lets look at point 2: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117" y="1374109"/>
            <a:ext cx="853093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 acceleration is always directed towards the equilibrium position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85604" y="2256847"/>
            <a:ext cx="3628160" cy="3112819"/>
            <a:chOff x="2585604" y="2256847"/>
            <a:chExt cx="3628160" cy="3112819"/>
          </a:xfrm>
        </p:grpSpPr>
        <p:pic>
          <p:nvPicPr>
            <p:cNvPr id="2050" name="Picture 2" descr="http://www.batesville.k12.in.us/physics/apphynet/lab/experiments/energy/Images/SpringProb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530"/>
            <a:stretch/>
          </p:blipFill>
          <p:spPr bwMode="auto">
            <a:xfrm>
              <a:off x="2585604" y="2256847"/>
              <a:ext cx="3316433" cy="311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34445" y="3138055"/>
              <a:ext cx="779319" cy="8936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4125191" y="2587336"/>
            <a:ext cx="0" cy="99752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34445" y="2507672"/>
            <a:ext cx="0" cy="196041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7053" y="5108056"/>
                <a:ext cx="2301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𝑎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∝−</m:t>
                      </m:r>
                      <m:r>
                        <a:rPr lang="en-GB" sz="28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53" y="5108056"/>
                <a:ext cx="23010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09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936</Words>
  <Application>Microsoft Office PowerPoint</Application>
  <PresentationFormat>On-screen Show (4:3)</PresentationFormat>
  <Paragraphs>162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Office Theme</vt:lpstr>
      <vt:lpstr>Simple Harmonic Motion</vt:lpstr>
      <vt:lpstr>Oscillations (definitions)</vt:lpstr>
      <vt:lpstr>PowerPoint Presentation</vt:lpstr>
      <vt:lpstr>PowerPoint Presentation</vt:lpstr>
      <vt:lpstr>The pattern of SHM motion</vt:lpstr>
      <vt:lpstr>PowerPoint Presentation</vt:lpstr>
      <vt:lpstr>PowerPoint Presentation</vt:lpstr>
      <vt:lpstr>PowerPoint Presentation</vt:lpstr>
      <vt:lpstr>PowerPoint Presentation</vt:lpstr>
      <vt:lpstr>Acceleration variation of SHM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 Duddy</cp:lastModifiedBy>
  <cp:revision>15</cp:revision>
  <dcterms:created xsi:type="dcterms:W3CDTF">2015-09-28T10:49:27Z</dcterms:created>
  <dcterms:modified xsi:type="dcterms:W3CDTF">2018-10-31T14:48:40Z</dcterms:modified>
</cp:coreProperties>
</file>