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7" r:id="rId2"/>
    <p:sldId id="272" r:id="rId3"/>
    <p:sldId id="281" r:id="rId4"/>
    <p:sldId id="282" r:id="rId5"/>
    <p:sldId id="277" r:id="rId6"/>
    <p:sldId id="278" r:id="rId7"/>
    <p:sldId id="279" r:id="rId8"/>
    <p:sldId id="280" r:id="rId9"/>
    <p:sldId id="273" r:id="rId10"/>
    <p:sldId id="274" r:id="rId11"/>
    <p:sldId id="257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6527-83AC-4EA7-93CB-42E4B3D0C7E8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9B6B3-250D-4578-828C-E7CF76F4A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0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AB67B11-B71C-4C48-AF89-2682D4D741C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293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B735EA2-E09B-44A9-B3ED-1717326A2B4A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10EEC1-9FEA-4C36-9947-965BB32B152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7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EA1CDFC-86AF-4D4F-8199-6A06CA4D23F1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8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AA1AB04-8515-4471-84C2-5E098CA3B49D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2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8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1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6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8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9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9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2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LO: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To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understand the principles of simple harmonic motion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Key words: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Amplitude, displacement, Period, Oscillation, Simple harmonic motion</a:t>
            </a:r>
          </a:p>
        </p:txBody>
      </p:sp>
    </p:spTree>
    <p:extLst>
      <p:ext uri="{BB962C8B-B14F-4D97-AF65-F5344CB8AC3E}">
        <p14:creationId xmlns:p14="http://schemas.microsoft.com/office/powerpoint/2010/main" val="25820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elix.gatech.edu/Classes/ME2202/2000S3/Projects/Swarner/pendu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8" y="1205636"/>
            <a:ext cx="3138043" cy="31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" y="3710127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2976" y="4121861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6967" y="3648580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9808" y="1866543"/>
            <a:ext cx="3998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At each of the points, describe the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Acceleration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85664"/>
              </p:ext>
            </p:extLst>
          </p:nvPr>
        </p:nvGraphicFramePr>
        <p:xfrm>
          <a:off x="12090" y="5085184"/>
          <a:ext cx="9144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Describe the principles of simple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harmonic motion 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 marL="91443" marR="91443" marT="45700" marB="457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Calculate phase difference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and acceleration for simple harmonic systems- B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Derive expressions from circular motion– A/A*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89030" y="783514"/>
            <a:ext cx="545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anose="030F0702030302020204" pitchFamily="66" charset="0"/>
              </a:rPr>
              <a:t>Simple Harmonic Motion  II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24889" r="50000" b="41777"/>
          <a:stretch/>
        </p:blipFill>
        <p:spPr bwMode="auto">
          <a:xfrm>
            <a:off x="243840" y="1141694"/>
            <a:ext cx="8601456" cy="368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696" y="970294"/>
            <a:ext cx="817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An object is undergoing simple harmonic motion (SHM) if;</a:t>
            </a: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The acceleration of the object is directly proportional to  its displacement from its equilibrium position.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The acceleration is always directed towards the equilibrium position.</a:t>
            </a:r>
          </a:p>
        </p:txBody>
      </p:sp>
    </p:spTree>
    <p:extLst>
      <p:ext uri="{BB962C8B-B14F-4D97-AF65-F5344CB8AC3E}">
        <p14:creationId xmlns:p14="http://schemas.microsoft.com/office/powerpoint/2010/main" val="2027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5" t="24675" r="47459" b="15659"/>
          <a:stretch/>
        </p:blipFill>
        <p:spPr bwMode="auto">
          <a:xfrm>
            <a:off x="266700" y="800099"/>
            <a:ext cx="7258051" cy="511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25333" r="48823" b="49334"/>
          <a:stretch/>
        </p:blipFill>
        <p:spPr bwMode="auto">
          <a:xfrm>
            <a:off x="2247899" y="4486275"/>
            <a:ext cx="6896101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5333" r="47037" b="40667"/>
          <a:stretch/>
        </p:blipFill>
        <p:spPr bwMode="auto">
          <a:xfrm>
            <a:off x="114299" y="885825"/>
            <a:ext cx="7543801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27333" r="44521" b="40334"/>
          <a:stretch/>
        </p:blipFill>
        <p:spPr bwMode="auto">
          <a:xfrm>
            <a:off x="628650" y="4071937"/>
            <a:ext cx="7858125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23333" r="47768" b="54333"/>
          <a:stretch/>
        </p:blipFill>
        <p:spPr bwMode="auto">
          <a:xfrm>
            <a:off x="85725" y="828674"/>
            <a:ext cx="7000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44334" r="48012" b="7664"/>
          <a:stretch/>
        </p:blipFill>
        <p:spPr bwMode="auto">
          <a:xfrm>
            <a:off x="27895" y="2627087"/>
            <a:ext cx="7000875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t="24381" r="51907" b="20333"/>
          <a:stretch/>
        </p:blipFill>
        <p:spPr bwMode="auto">
          <a:xfrm>
            <a:off x="1028700" y="1232805"/>
            <a:ext cx="6332256" cy="50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25000" r="57265" b="13000"/>
          <a:stretch/>
        </p:blipFill>
        <p:spPr bwMode="auto">
          <a:xfrm>
            <a:off x="1743075" y="971549"/>
            <a:ext cx="5772150" cy="620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323850" y="765175"/>
            <a:ext cx="85693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From the displacement &amp; acceleration graphs, acceleration is always in the opposite direction to the displacement.</a:t>
            </a:r>
          </a:p>
          <a:p>
            <a:pPr eaLnBrk="1" hangingPunct="1"/>
            <a:endParaRPr lang="en-GB" altLang="en-US">
              <a:solidFill>
                <a:prstClr val="black"/>
              </a:solidFill>
            </a:endParaRPr>
          </a:p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SHM is defined as oscillating motion where the acceleration is:</a:t>
            </a:r>
          </a:p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	proportional to the displacement;</a:t>
            </a:r>
          </a:p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	in the opposite direction to the displacement.</a:t>
            </a:r>
          </a:p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It can be shown that:</a:t>
            </a:r>
          </a:p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a = - (2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f)</a:t>
            </a:r>
            <a:r>
              <a:rPr lang="en-GB" altLang="en-US" b="1" baseline="30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 x</a:t>
            </a:r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	where 	f = frequency</a:t>
            </a:r>
          </a:p>
          <a:p>
            <a:pPr eaLnBrk="1" hangingPunct="1"/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			x = displacement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395288" y="3429000"/>
            <a:ext cx="8569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It can also be shown (see p39) that:</a:t>
            </a:r>
          </a:p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x = A cos(2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ft)</a:t>
            </a:r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	where	A = amplitude</a:t>
            </a:r>
          </a:p>
          <a:p>
            <a:pPr eaLnBrk="1" hangingPunct="1"/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			</a:t>
            </a:r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t = time since oscillations began</a:t>
            </a:r>
          </a:p>
          <a:p>
            <a:pPr eaLnBrk="1" hangingPunct="1"/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			Note - </a:t>
            </a:r>
            <a:r>
              <a:rPr lang="en-GB" altLang="en-US">
                <a:solidFill>
                  <a:prstClr val="black"/>
                </a:solidFill>
              </a:rPr>
              <a:t>2</a:t>
            </a:r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ft must be in radians – </a:t>
            </a:r>
            <a:r>
              <a:rPr lang="en-GB" altLang="en-US" b="1">
                <a:solidFill>
                  <a:prstClr val="black"/>
                </a:solidFill>
                <a:sym typeface="Symbol" panose="05050102010706020507" pitchFamily="18" charset="2"/>
              </a:rPr>
              <a:t>get your calculator in</a:t>
            </a:r>
          </a:p>
          <a:p>
            <a:pPr eaLnBrk="1" hangingPunct="1"/>
            <a:r>
              <a:rPr lang="en-GB" altLang="en-US" b="1">
                <a:solidFill>
                  <a:prstClr val="black"/>
                </a:solidFill>
                <a:sym typeface="Symbol" panose="05050102010706020507" pitchFamily="18" charset="2"/>
              </a:rPr>
              <a:t>			the right mode!</a:t>
            </a:r>
            <a:endParaRPr lang="en-GB" altLang="en-US" b="1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56325" y="2781300"/>
            <a:ext cx="2663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9F5FCF"/>
                </a:solidFill>
              </a:rPr>
              <a:t>Another thing to bear in mind is that T does </a:t>
            </a:r>
            <a:r>
              <a:rPr lang="en-GB" altLang="en-US" b="1" u="sng">
                <a:solidFill>
                  <a:srgbClr val="9F5FCF"/>
                </a:solidFill>
              </a:rPr>
              <a:t>not</a:t>
            </a:r>
            <a:r>
              <a:rPr lang="en-GB" altLang="en-US">
                <a:solidFill>
                  <a:srgbClr val="9F5FCF"/>
                </a:solidFill>
              </a:rPr>
              <a:t> depend on 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5013325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And, since this would be a good place to include it:</a:t>
            </a:r>
          </a:p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v = 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 2f (A</a:t>
            </a:r>
            <a:r>
              <a:rPr lang="en-GB" altLang="en-US" b="1" baseline="30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 – x</a:t>
            </a:r>
            <a:r>
              <a:rPr lang="en-GB" altLang="en-US" b="1" baseline="30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	(See p44 for proof)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5963" y="4724400"/>
            <a:ext cx="33480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7030A0"/>
                </a:solidFill>
              </a:rPr>
              <a:t>The inevitable questions:</a:t>
            </a:r>
          </a:p>
          <a:p>
            <a:pPr eaLnBrk="1" hangingPunct="1"/>
            <a:r>
              <a:rPr lang="en-GB" altLang="en-US" sz="3200" b="1">
                <a:solidFill>
                  <a:srgbClr val="7030A0"/>
                </a:solidFill>
              </a:rPr>
              <a:t>P37, qu1-4</a:t>
            </a:r>
          </a:p>
          <a:p>
            <a:pPr eaLnBrk="1" hangingPunct="1"/>
            <a:r>
              <a:rPr lang="en-GB" altLang="en-US" sz="3200" b="1">
                <a:solidFill>
                  <a:srgbClr val="7030A0"/>
                </a:solidFill>
              </a:rPr>
              <a:t>P39, qu1-4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185C28-96FE-44D7-99AB-20F91BB80A33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 November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elix.gatech.edu/Classes/ME2202/2000S3/Projects/Swarner/pendu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79" y="1021791"/>
            <a:ext cx="5126355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6063" y="5278049"/>
            <a:ext cx="155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1375" y="5824980"/>
            <a:ext cx="155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6687" y="5178649"/>
            <a:ext cx="155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9650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latin typeface="Comic Sans MS" panose="030F0702030302020204" pitchFamily="66" charset="0"/>
              </a:rPr>
              <a:t>Acceleration variation of SHM</a:t>
            </a:r>
            <a:endParaRPr lang="en-GB" altLang="en-US" sz="3600" b="1" i="1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76450"/>
            <a:ext cx="4251325" cy="46101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The constant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</a:t>
            </a: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is equal to</a:t>
            </a: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(2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f )</a:t>
            </a:r>
            <a:r>
              <a:rPr lang="en-GB" altLang="en-US" sz="2400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or </a:t>
            </a:r>
            <a:r>
              <a:rPr lang="el-GR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ω</a:t>
            </a:r>
            <a:r>
              <a:rPr lang="en-GB" altLang="en-US" sz="2400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or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(2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/T)</a:t>
            </a:r>
            <a:r>
              <a:rPr lang="en-GB" altLang="en-US" sz="2400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b="1" i="1" smtClean="0">
              <a:solidFill>
                <a:srgbClr val="FF00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Therefore: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	</a:t>
            </a:r>
            <a:r>
              <a:rPr lang="en-GB" altLang="en-US" b="1" i="1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a = - (2</a:t>
            </a:r>
            <a:r>
              <a:rPr lang="en-GB" altLang="en-US" b="1" i="1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en-GB" altLang="en-US" b="1" i="1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f )</a:t>
            </a:r>
            <a:r>
              <a:rPr lang="en-GB" altLang="en-US" b="1" i="1" baseline="30000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b="1" i="1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 x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       	</a:t>
            </a:r>
            <a:r>
              <a:rPr lang="en-GB" altLang="en-US" sz="2000" b="1" i="1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(</a:t>
            </a:r>
            <a:r>
              <a:rPr lang="en-GB" altLang="en-US" sz="2000" b="1" i="1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itchFamily="18" charset="0"/>
              </a:rPr>
              <a:t>given on data sheet)</a:t>
            </a:r>
            <a:endParaRPr lang="en-GB" altLang="en-US" sz="2000" b="1" i="1" smtClean="0">
              <a:solidFill>
                <a:schemeClr val="accent2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or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	a = - </a:t>
            </a:r>
            <a:r>
              <a:rPr lang="el-GR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ω</a:t>
            </a:r>
            <a:r>
              <a:rPr lang="en-GB" altLang="en-US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x</a:t>
            </a:r>
            <a:endParaRPr lang="en-GB" altLang="en-US" smtClean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or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	a = - (2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/T)</a:t>
            </a:r>
            <a:r>
              <a:rPr lang="en-GB" altLang="en-US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x</a:t>
            </a:r>
          </a:p>
        </p:txBody>
      </p:sp>
      <p:grpSp>
        <p:nvGrpSpPr>
          <p:cNvPr id="78872" name="Group 24"/>
          <p:cNvGrpSpPr>
            <a:grpSpLocks/>
          </p:cNvGrpSpPr>
          <p:nvPr/>
        </p:nvGrpSpPr>
        <p:grpSpPr bwMode="auto">
          <a:xfrm>
            <a:off x="4727575" y="1817687"/>
            <a:ext cx="3814763" cy="3671888"/>
            <a:chOff x="2971" y="754"/>
            <a:chExt cx="2403" cy="2313"/>
          </a:xfrm>
        </p:grpSpPr>
        <p:grpSp>
          <p:nvGrpSpPr>
            <p:cNvPr id="78864" name="Group 16"/>
            <p:cNvGrpSpPr>
              <a:grpSpLocks/>
            </p:cNvGrpSpPr>
            <p:nvPr/>
          </p:nvGrpSpPr>
          <p:grpSpPr bwMode="auto">
            <a:xfrm>
              <a:off x="2971" y="981"/>
              <a:ext cx="2177" cy="2086"/>
              <a:chOff x="2971" y="981"/>
              <a:chExt cx="2177" cy="2086"/>
            </a:xfrm>
          </p:grpSpPr>
          <p:sp>
            <p:nvSpPr>
              <p:cNvPr id="78852" name="Line 4"/>
              <p:cNvSpPr>
                <a:spLocks noChangeShapeType="1"/>
              </p:cNvSpPr>
              <p:nvPr/>
            </p:nvSpPr>
            <p:spPr bwMode="auto">
              <a:xfrm>
                <a:off x="4059" y="981"/>
                <a:ext cx="0" cy="20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53" name="Line 5"/>
              <p:cNvSpPr>
                <a:spLocks noChangeShapeType="1"/>
              </p:cNvSpPr>
              <p:nvPr/>
            </p:nvSpPr>
            <p:spPr bwMode="auto">
              <a:xfrm>
                <a:off x="2971" y="2024"/>
                <a:ext cx="21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54" name="Oval 6"/>
              <p:cNvSpPr>
                <a:spLocks noChangeArrowheads="1"/>
              </p:cNvSpPr>
              <p:nvPr/>
            </p:nvSpPr>
            <p:spPr bwMode="auto">
              <a:xfrm>
                <a:off x="4014" y="1979"/>
                <a:ext cx="91" cy="9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5148" y="1888"/>
              <a:ext cx="22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78870" name="Text Box 22"/>
            <p:cNvSpPr txBox="1">
              <a:spLocks noChangeArrowheads="1"/>
            </p:cNvSpPr>
            <p:nvPr/>
          </p:nvSpPr>
          <p:spPr bwMode="auto">
            <a:xfrm>
              <a:off x="3969" y="754"/>
              <a:ext cx="18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78879" name="Group 31"/>
          <p:cNvGrpSpPr>
            <a:grpSpLocks/>
          </p:cNvGrpSpPr>
          <p:nvPr/>
        </p:nvGrpSpPr>
        <p:grpSpPr bwMode="auto">
          <a:xfrm>
            <a:off x="4870450" y="2365375"/>
            <a:ext cx="3097213" cy="2879725"/>
            <a:chOff x="3061" y="1117"/>
            <a:chExt cx="1951" cy="1814"/>
          </a:xfrm>
        </p:grpSpPr>
        <p:grpSp>
          <p:nvGrpSpPr>
            <p:cNvPr id="78865" name="Group 17"/>
            <p:cNvGrpSpPr>
              <a:grpSpLocks/>
            </p:cNvGrpSpPr>
            <p:nvPr/>
          </p:nvGrpSpPr>
          <p:grpSpPr bwMode="auto">
            <a:xfrm>
              <a:off x="3107" y="1162"/>
              <a:ext cx="1905" cy="1769"/>
              <a:chOff x="3107" y="1162"/>
              <a:chExt cx="1905" cy="1769"/>
            </a:xfrm>
          </p:grpSpPr>
          <p:sp>
            <p:nvSpPr>
              <p:cNvPr id="78858" name="Line 10"/>
              <p:cNvSpPr>
                <a:spLocks noChangeShapeType="1"/>
              </p:cNvSpPr>
              <p:nvPr/>
            </p:nvSpPr>
            <p:spPr bwMode="auto">
              <a:xfrm>
                <a:off x="4876" y="1162"/>
                <a:ext cx="0" cy="1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60" name="Line 12"/>
              <p:cNvSpPr>
                <a:spLocks noChangeShapeType="1"/>
              </p:cNvSpPr>
              <p:nvPr/>
            </p:nvSpPr>
            <p:spPr bwMode="auto">
              <a:xfrm>
                <a:off x="3243" y="1162"/>
                <a:ext cx="0" cy="1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62" name="Line 14"/>
              <p:cNvSpPr>
                <a:spLocks noChangeShapeType="1"/>
              </p:cNvSpPr>
              <p:nvPr/>
            </p:nvSpPr>
            <p:spPr bwMode="auto">
              <a:xfrm flipH="1">
                <a:off x="3107" y="1253"/>
                <a:ext cx="19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63" name="Line 15"/>
              <p:cNvSpPr>
                <a:spLocks noChangeShapeType="1"/>
              </p:cNvSpPr>
              <p:nvPr/>
            </p:nvSpPr>
            <p:spPr bwMode="auto">
              <a:xfrm flipH="1">
                <a:off x="3107" y="2795"/>
                <a:ext cx="19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8867" name="Text Box 19"/>
            <p:cNvSpPr txBox="1">
              <a:spLocks noChangeArrowheads="1"/>
            </p:cNvSpPr>
            <p:nvPr/>
          </p:nvSpPr>
          <p:spPr bwMode="auto">
            <a:xfrm>
              <a:off x="4649" y="2115"/>
              <a:ext cx="363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  <a:latin typeface="Comic Sans MS" panose="030F0702030302020204" pitchFamily="66" charset="0"/>
                </a:rPr>
                <a:t>+ A</a:t>
              </a:r>
            </a:p>
          </p:txBody>
        </p:sp>
        <p:sp>
          <p:nvSpPr>
            <p:cNvPr id="78868" name="Text Box 20"/>
            <p:cNvSpPr txBox="1">
              <a:spLocks noChangeArrowheads="1"/>
            </p:cNvSpPr>
            <p:nvPr/>
          </p:nvSpPr>
          <p:spPr bwMode="auto">
            <a:xfrm>
              <a:off x="3061" y="2115"/>
              <a:ext cx="363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  <a:latin typeface="Comic Sans MS" panose="030F0702030302020204" pitchFamily="66" charset="0"/>
                </a:rPr>
                <a:t>- A</a:t>
              </a:r>
            </a:p>
          </p:txBody>
        </p:sp>
        <p:sp>
          <p:nvSpPr>
            <p:cNvPr id="78873" name="Text Box 25"/>
            <p:cNvSpPr txBox="1">
              <a:spLocks noChangeArrowheads="1"/>
            </p:cNvSpPr>
            <p:nvPr/>
          </p:nvSpPr>
          <p:spPr bwMode="auto">
            <a:xfrm>
              <a:off x="3515" y="2659"/>
              <a:ext cx="766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- </a:t>
              </a:r>
              <a:r>
                <a:rPr lang="el-GR" altLang="en-US" b="1" dirty="0">
                  <a:solidFill>
                    <a:schemeClr val="accent2"/>
                  </a:solidFill>
                  <a:latin typeface="Comic Sans MS" panose="030F0702030302020204" pitchFamily="66" charset="0"/>
                  <a:cs typeface="Arial" charset="0"/>
                </a:rPr>
                <a:t>ω</a:t>
              </a:r>
              <a:r>
                <a:rPr lang="en-GB" altLang="en-US" b="1" baseline="300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2</a:t>
              </a:r>
              <a:r>
                <a:rPr lang="en-GB" altLang="en-US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x</a:t>
              </a:r>
            </a:p>
          </p:txBody>
        </p:sp>
        <p:sp>
          <p:nvSpPr>
            <p:cNvPr id="78874" name="Text Box 26"/>
            <p:cNvSpPr txBox="1">
              <a:spLocks noChangeArrowheads="1"/>
            </p:cNvSpPr>
            <p:nvPr/>
          </p:nvSpPr>
          <p:spPr bwMode="auto">
            <a:xfrm>
              <a:off x="3470" y="1117"/>
              <a:ext cx="680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+ </a:t>
              </a:r>
              <a:r>
                <a:rPr lang="el-GR" altLang="en-US" b="1" dirty="0">
                  <a:solidFill>
                    <a:schemeClr val="accent2"/>
                  </a:solidFill>
                  <a:latin typeface="Comic Sans MS" panose="030F0702030302020204" pitchFamily="66" charset="0"/>
                  <a:cs typeface="Arial" charset="0"/>
                </a:rPr>
                <a:t>ω</a:t>
              </a:r>
              <a:r>
                <a:rPr lang="en-GB" altLang="en-US" b="1" baseline="300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2</a:t>
              </a:r>
              <a:r>
                <a:rPr lang="en-GB" altLang="en-US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x</a:t>
              </a:r>
            </a:p>
          </p:txBody>
        </p:sp>
      </p:grpSp>
      <p:sp>
        <p:nvSpPr>
          <p:cNvPr id="78877" name="Line 29"/>
          <p:cNvSpPr>
            <a:spLocks noChangeShapeType="1"/>
          </p:cNvSpPr>
          <p:nvPr/>
        </p:nvSpPr>
        <p:spPr bwMode="auto">
          <a:xfrm>
            <a:off x="5159375" y="2593975"/>
            <a:ext cx="2592388" cy="2447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4975224" y="5613400"/>
            <a:ext cx="3567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gradient = </a:t>
            </a:r>
            <a:r>
              <a:rPr lang="en-GB" alt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l-GR" alt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ω</a:t>
            </a:r>
            <a:r>
              <a:rPr lang="en-GB" altLang="en-US" b="1" i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 or </a:t>
            </a:r>
            <a:r>
              <a:rPr lang="en-GB" altLang="en-US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- (2πf )</a:t>
            </a:r>
            <a:r>
              <a:rPr lang="en-GB" altLang="en-US" b="1" i="1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0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t.reading.ac.uk/pplato2/h-flap/phys5_1f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842"/>
            <a:ext cx="9025898" cy="39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2040" y="4926830"/>
            <a:ext cx="33618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Equilibrium - the centre point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3694176" y="3023616"/>
            <a:ext cx="818773" cy="1903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37702" y="866015"/>
            <a:ext cx="77062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dirty="0" smtClean="0">
                <a:latin typeface="Comic Sans MS" panose="030F0702030302020204" pitchFamily="66" charset="0"/>
              </a:rPr>
              <a:t>Amplitude  - maximum displacement from centre point (If there’s no friction, the amplitude is constant. This is known as free oscillation.)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37702" y="1530310"/>
            <a:ext cx="3170874" cy="371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64736" y="1529155"/>
            <a:ext cx="243840" cy="372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08576" y="1528578"/>
            <a:ext cx="2731008" cy="3733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149" y="5716262"/>
            <a:ext cx="79512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altLang="en-US" sz="2400" dirty="0" smtClean="0">
                <a:latin typeface="Comic Sans MS" panose="030F0702030302020204" pitchFamily="66" charset="0"/>
              </a:rPr>
              <a:t>Period (T) - time for one complete oscillation (s)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Frequency (f) - number of oscillations per second (Hz)</a:t>
            </a:r>
          </a:p>
          <a:p>
            <a:endParaRPr lang="en-GB" altLang="en-US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48044" y="3631988"/>
                <a:ext cx="1325812" cy="19070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GB" sz="2800" b="0" dirty="0" smtClean="0"/>
              </a:p>
              <a:p>
                <a:endParaRPr lang="en-GB" sz="105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44" y="3631988"/>
                <a:ext cx="1325812" cy="19070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9" idx="3"/>
            <a:endCxn id="20" idx="2"/>
          </p:cNvCxnSpPr>
          <p:nvPr/>
        </p:nvCxnSpPr>
        <p:spPr>
          <a:xfrm flipV="1">
            <a:off x="7969365" y="5539049"/>
            <a:ext cx="441585" cy="777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0" idx="0"/>
          </p:cNvCxnSpPr>
          <p:nvPr/>
        </p:nvCxnSpPr>
        <p:spPr>
          <a:xfrm>
            <a:off x="7748044" y="3364992"/>
            <a:ext cx="662906" cy="2669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584" y="1262190"/>
            <a:ext cx="8229600" cy="623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smtClean="0"/>
              <a:t>Variation of </a:t>
            </a:r>
            <a:r>
              <a:rPr lang="en-GB" altLang="en-US" sz="4000" b="1" smtClean="0">
                <a:solidFill>
                  <a:schemeClr val="accent2"/>
                </a:solidFill>
              </a:rPr>
              <a:t>x</a:t>
            </a:r>
            <a:r>
              <a:rPr lang="en-GB" altLang="en-US" sz="4000" b="1" smtClean="0"/>
              <a:t>, </a:t>
            </a:r>
            <a:r>
              <a:rPr lang="en-GB" altLang="en-US" sz="4000" b="1" smtClean="0">
                <a:solidFill>
                  <a:srgbClr val="FF00FF"/>
                </a:solidFill>
              </a:rPr>
              <a:t>v</a:t>
            </a:r>
            <a:r>
              <a:rPr lang="en-GB" altLang="en-US" sz="4000" b="1" smtClean="0"/>
              <a:t> and </a:t>
            </a:r>
            <a:r>
              <a:rPr lang="en-GB" altLang="en-US" sz="4000" b="1" smtClean="0">
                <a:solidFill>
                  <a:srgbClr val="FF0000"/>
                </a:solidFill>
              </a:rPr>
              <a:t>a</a:t>
            </a:r>
            <a:r>
              <a:rPr lang="en-GB" altLang="en-US" sz="4000" b="1" smtClean="0"/>
              <a:t> with time</a:t>
            </a:r>
            <a:endParaRPr lang="en-GB" altLang="en-US" sz="40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9" y="5683377"/>
            <a:ext cx="7929563" cy="8540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acceleration,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resultant force, </a:t>
            </a:r>
            <a:r>
              <a:rPr lang="en-GB" altLang="en-US" sz="20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Fspring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mass.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acceleration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always in the opposite direction to the displacement, </a:t>
            </a:r>
            <a:r>
              <a:rPr lang="en-GB" altLang="en-US" sz="20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8" name="Picture 4" descr="SH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7" y="2009902"/>
            <a:ext cx="5213350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3119438" y="946150"/>
            <a:ext cx="0" cy="3252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5248275" y="950913"/>
            <a:ext cx="0" cy="3252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>
            <a:off x="7367588" y="946150"/>
            <a:ext cx="0" cy="3252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30" name="Freeform 26"/>
          <p:cNvSpPr>
            <a:spLocks/>
          </p:cNvSpPr>
          <p:nvPr/>
        </p:nvSpPr>
        <p:spPr bwMode="auto">
          <a:xfrm>
            <a:off x="942975" y="919163"/>
            <a:ext cx="6892925" cy="3252787"/>
          </a:xfrm>
          <a:custGeom>
            <a:avLst/>
            <a:gdLst>
              <a:gd name="T0" fmla="*/ 0 w 4342"/>
              <a:gd name="T1" fmla="*/ 19 h 2049"/>
              <a:gd name="T2" fmla="*/ 292 w 4342"/>
              <a:gd name="T3" fmla="*/ 107 h 2049"/>
              <a:gd name="T4" fmla="*/ 549 w 4342"/>
              <a:gd name="T5" fmla="*/ 515 h 2049"/>
              <a:gd name="T6" fmla="*/ 700 w 4342"/>
              <a:gd name="T7" fmla="*/ 1029 h 2049"/>
              <a:gd name="T8" fmla="*/ 842 w 4342"/>
              <a:gd name="T9" fmla="*/ 1516 h 2049"/>
              <a:gd name="T10" fmla="*/ 1063 w 4342"/>
              <a:gd name="T11" fmla="*/ 1889 h 2049"/>
              <a:gd name="T12" fmla="*/ 1382 w 4342"/>
              <a:gd name="T13" fmla="*/ 2048 h 2049"/>
              <a:gd name="T14" fmla="*/ 1692 w 4342"/>
              <a:gd name="T15" fmla="*/ 1880 h 2049"/>
              <a:gd name="T16" fmla="*/ 1896 w 4342"/>
              <a:gd name="T17" fmla="*/ 1508 h 2049"/>
              <a:gd name="T18" fmla="*/ 2038 w 4342"/>
              <a:gd name="T19" fmla="*/ 1011 h 2049"/>
              <a:gd name="T20" fmla="*/ 2189 w 4342"/>
              <a:gd name="T21" fmla="*/ 542 h 2049"/>
              <a:gd name="T22" fmla="*/ 2366 w 4342"/>
              <a:gd name="T23" fmla="*/ 178 h 2049"/>
              <a:gd name="T24" fmla="*/ 2694 w 4342"/>
              <a:gd name="T25" fmla="*/ 1 h 2049"/>
              <a:gd name="T26" fmla="*/ 3048 w 4342"/>
              <a:gd name="T27" fmla="*/ 169 h 2049"/>
              <a:gd name="T28" fmla="*/ 3234 w 4342"/>
              <a:gd name="T29" fmla="*/ 568 h 2049"/>
              <a:gd name="T30" fmla="*/ 3367 w 4342"/>
              <a:gd name="T31" fmla="*/ 1002 h 2049"/>
              <a:gd name="T32" fmla="*/ 3536 w 4342"/>
              <a:gd name="T33" fmla="*/ 1516 h 2049"/>
              <a:gd name="T34" fmla="*/ 3775 w 4342"/>
              <a:gd name="T35" fmla="*/ 1897 h 2049"/>
              <a:gd name="T36" fmla="*/ 4058 w 4342"/>
              <a:gd name="T37" fmla="*/ 2048 h 2049"/>
              <a:gd name="T38" fmla="*/ 4342 w 4342"/>
              <a:gd name="T39" fmla="*/ 1889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42" h="2049">
                <a:moveTo>
                  <a:pt x="0" y="19"/>
                </a:moveTo>
                <a:cubicBezTo>
                  <a:pt x="100" y="21"/>
                  <a:pt x="201" y="24"/>
                  <a:pt x="292" y="107"/>
                </a:cubicBezTo>
                <a:cubicBezTo>
                  <a:pt x="383" y="190"/>
                  <a:pt x="481" y="361"/>
                  <a:pt x="549" y="515"/>
                </a:cubicBezTo>
                <a:cubicBezTo>
                  <a:pt x="617" y="669"/>
                  <a:pt x="651" y="862"/>
                  <a:pt x="700" y="1029"/>
                </a:cubicBezTo>
                <a:cubicBezTo>
                  <a:pt x="749" y="1196"/>
                  <a:pt x="781" y="1373"/>
                  <a:pt x="842" y="1516"/>
                </a:cubicBezTo>
                <a:cubicBezTo>
                  <a:pt x="903" y="1659"/>
                  <a:pt x="973" y="1800"/>
                  <a:pt x="1063" y="1889"/>
                </a:cubicBezTo>
                <a:cubicBezTo>
                  <a:pt x="1153" y="1978"/>
                  <a:pt x="1277" y="2049"/>
                  <a:pt x="1382" y="2048"/>
                </a:cubicBezTo>
                <a:cubicBezTo>
                  <a:pt x="1487" y="2047"/>
                  <a:pt x="1606" y="1970"/>
                  <a:pt x="1692" y="1880"/>
                </a:cubicBezTo>
                <a:cubicBezTo>
                  <a:pt x="1778" y="1790"/>
                  <a:pt x="1838" y="1653"/>
                  <a:pt x="1896" y="1508"/>
                </a:cubicBezTo>
                <a:cubicBezTo>
                  <a:pt x="1954" y="1363"/>
                  <a:pt x="1989" y="1172"/>
                  <a:pt x="2038" y="1011"/>
                </a:cubicBezTo>
                <a:cubicBezTo>
                  <a:pt x="2087" y="850"/>
                  <a:pt x="2134" y="681"/>
                  <a:pt x="2189" y="542"/>
                </a:cubicBezTo>
                <a:cubicBezTo>
                  <a:pt x="2244" y="403"/>
                  <a:pt x="2282" y="268"/>
                  <a:pt x="2366" y="178"/>
                </a:cubicBezTo>
                <a:cubicBezTo>
                  <a:pt x="2450" y="88"/>
                  <a:pt x="2580" y="2"/>
                  <a:pt x="2694" y="1"/>
                </a:cubicBezTo>
                <a:cubicBezTo>
                  <a:pt x="2808" y="0"/>
                  <a:pt x="2958" y="75"/>
                  <a:pt x="3048" y="169"/>
                </a:cubicBezTo>
                <a:cubicBezTo>
                  <a:pt x="3138" y="263"/>
                  <a:pt x="3181" y="429"/>
                  <a:pt x="3234" y="568"/>
                </a:cubicBezTo>
                <a:cubicBezTo>
                  <a:pt x="3287" y="707"/>
                  <a:pt x="3317" y="844"/>
                  <a:pt x="3367" y="1002"/>
                </a:cubicBezTo>
                <a:cubicBezTo>
                  <a:pt x="3417" y="1160"/>
                  <a:pt x="3468" y="1367"/>
                  <a:pt x="3536" y="1516"/>
                </a:cubicBezTo>
                <a:cubicBezTo>
                  <a:pt x="3604" y="1665"/>
                  <a:pt x="3688" y="1808"/>
                  <a:pt x="3775" y="1897"/>
                </a:cubicBezTo>
                <a:cubicBezTo>
                  <a:pt x="3862" y="1986"/>
                  <a:pt x="3964" y="2049"/>
                  <a:pt x="4058" y="2048"/>
                </a:cubicBezTo>
                <a:cubicBezTo>
                  <a:pt x="4152" y="2047"/>
                  <a:pt x="4283" y="1922"/>
                  <a:pt x="4342" y="188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35" name="Freeform 31"/>
          <p:cNvSpPr>
            <a:spLocks/>
          </p:cNvSpPr>
          <p:nvPr/>
        </p:nvSpPr>
        <p:spPr bwMode="auto">
          <a:xfrm>
            <a:off x="949325" y="1233488"/>
            <a:ext cx="6892925" cy="2617787"/>
          </a:xfrm>
          <a:custGeom>
            <a:avLst/>
            <a:gdLst>
              <a:gd name="T0" fmla="*/ 0 w 4342"/>
              <a:gd name="T1" fmla="*/ 1635 h 1649"/>
              <a:gd name="T2" fmla="*/ 279 w 4342"/>
              <a:gd name="T3" fmla="*/ 1549 h 1649"/>
              <a:gd name="T4" fmla="*/ 549 w 4342"/>
              <a:gd name="T5" fmla="*/ 1235 h 1649"/>
              <a:gd name="T6" fmla="*/ 700 w 4342"/>
              <a:gd name="T7" fmla="*/ 821 h 1649"/>
              <a:gd name="T8" fmla="*/ 842 w 4342"/>
              <a:gd name="T9" fmla="*/ 429 h 1649"/>
              <a:gd name="T10" fmla="*/ 1063 w 4342"/>
              <a:gd name="T11" fmla="*/ 129 h 1649"/>
              <a:gd name="T12" fmla="*/ 1382 w 4342"/>
              <a:gd name="T13" fmla="*/ 1 h 1649"/>
              <a:gd name="T14" fmla="*/ 1692 w 4342"/>
              <a:gd name="T15" fmla="*/ 136 h 1649"/>
              <a:gd name="T16" fmla="*/ 1896 w 4342"/>
              <a:gd name="T17" fmla="*/ 436 h 1649"/>
              <a:gd name="T18" fmla="*/ 2038 w 4342"/>
              <a:gd name="T19" fmla="*/ 836 h 1649"/>
              <a:gd name="T20" fmla="*/ 2189 w 4342"/>
              <a:gd name="T21" fmla="*/ 1214 h 1649"/>
              <a:gd name="T22" fmla="*/ 2371 w 4342"/>
              <a:gd name="T23" fmla="*/ 1487 h 1649"/>
              <a:gd name="T24" fmla="*/ 2694 w 4342"/>
              <a:gd name="T25" fmla="*/ 1649 h 1649"/>
              <a:gd name="T26" fmla="*/ 3044 w 4342"/>
              <a:gd name="T27" fmla="*/ 1487 h 1649"/>
              <a:gd name="T28" fmla="*/ 3234 w 4342"/>
              <a:gd name="T29" fmla="*/ 1193 h 1649"/>
              <a:gd name="T30" fmla="*/ 3367 w 4342"/>
              <a:gd name="T31" fmla="*/ 843 h 1649"/>
              <a:gd name="T32" fmla="*/ 3536 w 4342"/>
              <a:gd name="T33" fmla="*/ 429 h 1649"/>
              <a:gd name="T34" fmla="*/ 3775 w 4342"/>
              <a:gd name="T35" fmla="*/ 122 h 1649"/>
              <a:gd name="T36" fmla="*/ 4058 w 4342"/>
              <a:gd name="T37" fmla="*/ 1 h 1649"/>
              <a:gd name="T38" fmla="*/ 4342 w 4342"/>
              <a:gd name="T39" fmla="*/ 129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42" h="1649">
                <a:moveTo>
                  <a:pt x="0" y="1635"/>
                </a:moveTo>
                <a:cubicBezTo>
                  <a:pt x="46" y="1621"/>
                  <a:pt x="188" y="1616"/>
                  <a:pt x="279" y="1549"/>
                </a:cubicBezTo>
                <a:cubicBezTo>
                  <a:pt x="370" y="1482"/>
                  <a:pt x="479" y="1356"/>
                  <a:pt x="549" y="1235"/>
                </a:cubicBezTo>
                <a:cubicBezTo>
                  <a:pt x="619" y="1114"/>
                  <a:pt x="651" y="956"/>
                  <a:pt x="700" y="821"/>
                </a:cubicBezTo>
                <a:cubicBezTo>
                  <a:pt x="749" y="687"/>
                  <a:pt x="781" y="544"/>
                  <a:pt x="842" y="429"/>
                </a:cubicBezTo>
                <a:cubicBezTo>
                  <a:pt x="903" y="314"/>
                  <a:pt x="973" y="201"/>
                  <a:pt x="1063" y="129"/>
                </a:cubicBezTo>
                <a:cubicBezTo>
                  <a:pt x="1153" y="57"/>
                  <a:pt x="1277" y="0"/>
                  <a:pt x="1382" y="1"/>
                </a:cubicBezTo>
                <a:cubicBezTo>
                  <a:pt x="1487" y="2"/>
                  <a:pt x="1606" y="64"/>
                  <a:pt x="1692" y="136"/>
                </a:cubicBezTo>
                <a:cubicBezTo>
                  <a:pt x="1778" y="209"/>
                  <a:pt x="1838" y="319"/>
                  <a:pt x="1896" y="436"/>
                </a:cubicBezTo>
                <a:cubicBezTo>
                  <a:pt x="1954" y="552"/>
                  <a:pt x="1989" y="706"/>
                  <a:pt x="2038" y="836"/>
                </a:cubicBezTo>
                <a:cubicBezTo>
                  <a:pt x="2087" y="966"/>
                  <a:pt x="2134" y="1106"/>
                  <a:pt x="2189" y="1214"/>
                </a:cubicBezTo>
                <a:cubicBezTo>
                  <a:pt x="2244" y="1322"/>
                  <a:pt x="2287" y="1415"/>
                  <a:pt x="2371" y="1487"/>
                </a:cubicBezTo>
                <a:cubicBezTo>
                  <a:pt x="2455" y="1559"/>
                  <a:pt x="2582" y="1649"/>
                  <a:pt x="2694" y="1649"/>
                </a:cubicBezTo>
                <a:cubicBezTo>
                  <a:pt x="2806" y="1649"/>
                  <a:pt x="2954" y="1563"/>
                  <a:pt x="3044" y="1487"/>
                </a:cubicBezTo>
                <a:cubicBezTo>
                  <a:pt x="3134" y="1411"/>
                  <a:pt x="3180" y="1300"/>
                  <a:pt x="3234" y="1193"/>
                </a:cubicBezTo>
                <a:cubicBezTo>
                  <a:pt x="3288" y="1086"/>
                  <a:pt x="3317" y="970"/>
                  <a:pt x="3367" y="843"/>
                </a:cubicBezTo>
                <a:cubicBezTo>
                  <a:pt x="3417" y="716"/>
                  <a:pt x="3468" y="549"/>
                  <a:pt x="3536" y="429"/>
                </a:cubicBezTo>
                <a:cubicBezTo>
                  <a:pt x="3604" y="309"/>
                  <a:pt x="3688" y="194"/>
                  <a:pt x="3775" y="122"/>
                </a:cubicBezTo>
                <a:cubicBezTo>
                  <a:pt x="3862" y="51"/>
                  <a:pt x="3964" y="0"/>
                  <a:pt x="4058" y="1"/>
                </a:cubicBezTo>
                <a:cubicBezTo>
                  <a:pt x="4152" y="2"/>
                  <a:pt x="4283" y="102"/>
                  <a:pt x="4342" y="1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38" name="Freeform 34"/>
          <p:cNvSpPr>
            <a:spLocks/>
          </p:cNvSpPr>
          <p:nvPr/>
        </p:nvSpPr>
        <p:spPr bwMode="auto">
          <a:xfrm>
            <a:off x="996950" y="1397000"/>
            <a:ext cx="6618288" cy="2263775"/>
          </a:xfrm>
          <a:custGeom>
            <a:avLst/>
            <a:gdLst>
              <a:gd name="T0" fmla="*/ 0 w 4169"/>
              <a:gd name="T1" fmla="*/ 715 h 1426"/>
              <a:gd name="T2" fmla="*/ 142 w 4169"/>
              <a:gd name="T3" fmla="*/ 1054 h 1426"/>
              <a:gd name="T4" fmla="*/ 363 w 4169"/>
              <a:gd name="T5" fmla="*/ 1313 h 1426"/>
              <a:gd name="T6" fmla="*/ 682 w 4169"/>
              <a:gd name="T7" fmla="*/ 1423 h 1426"/>
              <a:gd name="T8" fmla="*/ 992 w 4169"/>
              <a:gd name="T9" fmla="*/ 1307 h 1426"/>
              <a:gd name="T10" fmla="*/ 1196 w 4169"/>
              <a:gd name="T11" fmla="*/ 1047 h 1426"/>
              <a:gd name="T12" fmla="*/ 1338 w 4169"/>
              <a:gd name="T13" fmla="*/ 702 h 1426"/>
              <a:gd name="T14" fmla="*/ 1489 w 4169"/>
              <a:gd name="T15" fmla="*/ 376 h 1426"/>
              <a:gd name="T16" fmla="*/ 1671 w 4169"/>
              <a:gd name="T17" fmla="*/ 140 h 1426"/>
              <a:gd name="T18" fmla="*/ 1994 w 4169"/>
              <a:gd name="T19" fmla="*/ 0 h 1426"/>
              <a:gd name="T20" fmla="*/ 2344 w 4169"/>
              <a:gd name="T21" fmla="*/ 140 h 1426"/>
              <a:gd name="T22" fmla="*/ 2534 w 4169"/>
              <a:gd name="T23" fmla="*/ 394 h 1426"/>
              <a:gd name="T24" fmla="*/ 2667 w 4169"/>
              <a:gd name="T25" fmla="*/ 696 h 1426"/>
              <a:gd name="T26" fmla="*/ 2836 w 4169"/>
              <a:gd name="T27" fmla="*/ 1054 h 1426"/>
              <a:gd name="T28" fmla="*/ 3075 w 4169"/>
              <a:gd name="T29" fmla="*/ 1319 h 1426"/>
              <a:gd name="T30" fmla="*/ 3358 w 4169"/>
              <a:gd name="T31" fmla="*/ 1423 h 1426"/>
              <a:gd name="T32" fmla="*/ 3665 w 4169"/>
              <a:gd name="T33" fmla="*/ 1300 h 1426"/>
              <a:gd name="T34" fmla="*/ 3899 w 4169"/>
              <a:gd name="T35" fmla="*/ 967 h 1426"/>
              <a:gd name="T36" fmla="*/ 4025 w 4169"/>
              <a:gd name="T37" fmla="*/ 706 h 1426"/>
              <a:gd name="T38" fmla="*/ 4169 w 4169"/>
              <a:gd name="T39" fmla="*/ 445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69" h="1426">
                <a:moveTo>
                  <a:pt x="0" y="715"/>
                </a:moveTo>
                <a:cubicBezTo>
                  <a:pt x="24" y="771"/>
                  <a:pt x="81" y="954"/>
                  <a:pt x="142" y="1054"/>
                </a:cubicBezTo>
                <a:cubicBezTo>
                  <a:pt x="203" y="1153"/>
                  <a:pt x="273" y="1250"/>
                  <a:pt x="363" y="1313"/>
                </a:cubicBezTo>
                <a:cubicBezTo>
                  <a:pt x="453" y="1375"/>
                  <a:pt x="577" y="1424"/>
                  <a:pt x="682" y="1423"/>
                </a:cubicBezTo>
                <a:cubicBezTo>
                  <a:pt x="787" y="1422"/>
                  <a:pt x="906" y="1369"/>
                  <a:pt x="992" y="1307"/>
                </a:cubicBezTo>
                <a:cubicBezTo>
                  <a:pt x="1078" y="1244"/>
                  <a:pt x="1138" y="1149"/>
                  <a:pt x="1196" y="1047"/>
                </a:cubicBezTo>
                <a:cubicBezTo>
                  <a:pt x="1254" y="947"/>
                  <a:pt x="1289" y="814"/>
                  <a:pt x="1338" y="702"/>
                </a:cubicBezTo>
                <a:cubicBezTo>
                  <a:pt x="1387" y="590"/>
                  <a:pt x="1434" y="469"/>
                  <a:pt x="1489" y="376"/>
                </a:cubicBezTo>
                <a:cubicBezTo>
                  <a:pt x="1544" y="282"/>
                  <a:pt x="1587" y="202"/>
                  <a:pt x="1671" y="140"/>
                </a:cubicBezTo>
                <a:cubicBezTo>
                  <a:pt x="1755" y="78"/>
                  <a:pt x="1882" y="0"/>
                  <a:pt x="1994" y="0"/>
                </a:cubicBezTo>
                <a:cubicBezTo>
                  <a:pt x="2106" y="0"/>
                  <a:pt x="2254" y="74"/>
                  <a:pt x="2344" y="140"/>
                </a:cubicBezTo>
                <a:cubicBezTo>
                  <a:pt x="2434" y="206"/>
                  <a:pt x="2480" y="301"/>
                  <a:pt x="2534" y="394"/>
                </a:cubicBezTo>
                <a:cubicBezTo>
                  <a:pt x="2588" y="486"/>
                  <a:pt x="2617" y="586"/>
                  <a:pt x="2667" y="696"/>
                </a:cubicBezTo>
                <a:cubicBezTo>
                  <a:pt x="2717" y="806"/>
                  <a:pt x="2768" y="950"/>
                  <a:pt x="2836" y="1054"/>
                </a:cubicBezTo>
                <a:cubicBezTo>
                  <a:pt x="2904" y="1157"/>
                  <a:pt x="2988" y="1256"/>
                  <a:pt x="3075" y="1319"/>
                </a:cubicBezTo>
                <a:cubicBezTo>
                  <a:pt x="3162" y="1380"/>
                  <a:pt x="3260" y="1426"/>
                  <a:pt x="3358" y="1423"/>
                </a:cubicBezTo>
                <a:cubicBezTo>
                  <a:pt x="3456" y="1420"/>
                  <a:pt x="3575" y="1376"/>
                  <a:pt x="3665" y="1300"/>
                </a:cubicBezTo>
                <a:cubicBezTo>
                  <a:pt x="3755" y="1224"/>
                  <a:pt x="3839" y="1066"/>
                  <a:pt x="3899" y="967"/>
                </a:cubicBezTo>
                <a:cubicBezTo>
                  <a:pt x="3959" y="868"/>
                  <a:pt x="3980" y="793"/>
                  <a:pt x="4025" y="706"/>
                </a:cubicBezTo>
                <a:cubicBezTo>
                  <a:pt x="4070" y="619"/>
                  <a:pt x="4139" y="499"/>
                  <a:pt x="4169" y="445"/>
                </a:cubicBezTo>
              </a:path>
            </a:pathLst>
          </a:custGeom>
          <a:noFill/>
          <a:ln w="57150" cap="flat" cmpd="sng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6213"/>
            <a:ext cx="8229600" cy="463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smtClean="0"/>
              <a:t>SHM time graphs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854075" y="601663"/>
            <a:ext cx="7132638" cy="3683000"/>
            <a:chOff x="529" y="818"/>
            <a:chExt cx="4493" cy="2320"/>
          </a:xfrm>
        </p:grpSpPr>
        <p:grpSp>
          <p:nvGrpSpPr>
            <p:cNvPr id="47114" name="Group 10"/>
            <p:cNvGrpSpPr>
              <a:grpSpLocks/>
            </p:cNvGrpSpPr>
            <p:nvPr/>
          </p:nvGrpSpPr>
          <p:grpSpPr bwMode="auto">
            <a:xfrm>
              <a:off x="529" y="818"/>
              <a:ext cx="4381" cy="2320"/>
              <a:chOff x="529" y="818"/>
              <a:chExt cx="4381" cy="2320"/>
            </a:xfrm>
          </p:grpSpPr>
          <p:sp>
            <p:nvSpPr>
              <p:cNvPr id="47108" name="Line 4"/>
              <p:cNvSpPr>
                <a:spLocks noChangeShapeType="1"/>
              </p:cNvSpPr>
              <p:nvPr/>
            </p:nvSpPr>
            <p:spPr bwMode="auto">
              <a:xfrm>
                <a:off x="576" y="2038"/>
                <a:ext cx="43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0" name="Line 6"/>
              <p:cNvSpPr>
                <a:spLocks noChangeShapeType="1"/>
              </p:cNvSpPr>
              <p:nvPr/>
            </p:nvSpPr>
            <p:spPr bwMode="auto">
              <a:xfrm>
                <a:off x="4772" y="2038"/>
                <a:ext cx="13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1" name="Line 7"/>
              <p:cNvSpPr>
                <a:spLocks noChangeShapeType="1"/>
              </p:cNvSpPr>
              <p:nvPr/>
            </p:nvSpPr>
            <p:spPr bwMode="auto">
              <a:xfrm flipV="1">
                <a:off x="585" y="878"/>
                <a:ext cx="0" cy="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2" name="Line 8"/>
              <p:cNvSpPr>
                <a:spLocks noChangeShapeType="1"/>
              </p:cNvSpPr>
              <p:nvPr/>
            </p:nvSpPr>
            <p:spPr bwMode="auto">
              <a:xfrm flipH="1" flipV="1">
                <a:off x="580" y="818"/>
                <a:ext cx="1" cy="14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3" name="Oval 9"/>
              <p:cNvSpPr>
                <a:spLocks noChangeArrowheads="1"/>
              </p:cNvSpPr>
              <p:nvPr/>
            </p:nvSpPr>
            <p:spPr bwMode="auto">
              <a:xfrm>
                <a:off x="529" y="1976"/>
                <a:ext cx="115" cy="1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7121" name="Group 17"/>
            <p:cNvGrpSpPr>
              <a:grpSpLocks/>
            </p:cNvGrpSpPr>
            <p:nvPr/>
          </p:nvGrpSpPr>
          <p:grpSpPr bwMode="auto">
            <a:xfrm>
              <a:off x="1293" y="1961"/>
              <a:ext cx="3339" cy="160"/>
              <a:chOff x="628" y="3220"/>
              <a:chExt cx="680" cy="195"/>
            </a:xfrm>
          </p:grpSpPr>
          <p:sp>
            <p:nvSpPr>
              <p:cNvPr id="47115" name="Line 11"/>
              <p:cNvSpPr>
                <a:spLocks noChangeShapeType="1"/>
              </p:cNvSpPr>
              <p:nvPr/>
            </p:nvSpPr>
            <p:spPr bwMode="auto">
              <a:xfrm>
                <a:off x="628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6" name="Line 12"/>
              <p:cNvSpPr>
                <a:spLocks noChangeShapeType="1"/>
              </p:cNvSpPr>
              <p:nvPr/>
            </p:nvSpPr>
            <p:spPr bwMode="auto">
              <a:xfrm>
                <a:off x="764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7" name="Line 13"/>
              <p:cNvSpPr>
                <a:spLocks noChangeShapeType="1"/>
              </p:cNvSpPr>
              <p:nvPr/>
            </p:nvSpPr>
            <p:spPr bwMode="auto">
              <a:xfrm>
                <a:off x="900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036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172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308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1122" y="2088"/>
              <a:ext cx="390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/>
                <a:t>T/4            T/2           3T/4           T            5T/4         3T/2</a:t>
              </a:r>
            </a:p>
          </p:txBody>
        </p:sp>
      </p:grp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889000" y="4310063"/>
            <a:ext cx="2390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FF3300"/>
                </a:solidFill>
              </a:rPr>
              <a:t>x = A cos (2π f t)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889000" y="5005388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 = - (2π f )</a:t>
            </a:r>
            <a:r>
              <a:rPr lang="en-GB" altLang="en-US" sz="2000" b="1" i="1" baseline="30000">
                <a:solidFill>
                  <a:schemeClr val="accent2"/>
                </a:solidFill>
              </a:rPr>
              <a:t>2</a:t>
            </a:r>
            <a:r>
              <a:rPr lang="en-GB" altLang="en-US" sz="2000" b="1" i="1">
                <a:solidFill>
                  <a:schemeClr val="accent2"/>
                </a:solidFill>
              </a:rPr>
              <a:t> A cos (2π f t)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89000" y="4646613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006600"/>
                </a:solidFill>
              </a:rPr>
              <a:t>v = - 2π f A sin (2π f t)</a:t>
            </a:r>
          </a:p>
        </p:txBody>
      </p:sp>
      <p:grpSp>
        <p:nvGrpSpPr>
          <p:cNvPr id="47141" name="Group 37"/>
          <p:cNvGrpSpPr>
            <a:grpSpLocks/>
          </p:cNvGrpSpPr>
          <p:nvPr/>
        </p:nvGrpSpPr>
        <p:grpSpPr bwMode="auto">
          <a:xfrm>
            <a:off x="414338" y="760413"/>
            <a:ext cx="7620000" cy="366712"/>
            <a:chOff x="171" y="918"/>
            <a:chExt cx="4800" cy="231"/>
          </a:xfrm>
        </p:grpSpPr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480" y="1028"/>
              <a:ext cx="44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40" name="Text Box 36"/>
            <p:cNvSpPr txBox="1">
              <a:spLocks noChangeArrowheads="1"/>
            </p:cNvSpPr>
            <p:nvPr/>
          </p:nvSpPr>
          <p:spPr bwMode="auto">
            <a:xfrm>
              <a:off x="171" y="918"/>
              <a:ext cx="4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</a:rPr>
                <a:t>+ A</a:t>
              </a:r>
            </a:p>
          </p:txBody>
        </p:sp>
      </p:grpSp>
      <p:grpSp>
        <p:nvGrpSpPr>
          <p:cNvPr id="47142" name="Group 38"/>
          <p:cNvGrpSpPr>
            <a:grpSpLocks/>
          </p:cNvGrpSpPr>
          <p:nvPr/>
        </p:nvGrpSpPr>
        <p:grpSpPr bwMode="auto">
          <a:xfrm>
            <a:off x="414338" y="4005263"/>
            <a:ext cx="7620000" cy="366712"/>
            <a:chOff x="171" y="918"/>
            <a:chExt cx="4800" cy="231"/>
          </a:xfrm>
        </p:grpSpPr>
        <p:sp>
          <p:nvSpPr>
            <p:cNvPr id="47143" name="Line 39"/>
            <p:cNvSpPr>
              <a:spLocks noChangeShapeType="1"/>
            </p:cNvSpPr>
            <p:nvPr/>
          </p:nvSpPr>
          <p:spPr bwMode="auto">
            <a:xfrm>
              <a:off x="480" y="1028"/>
              <a:ext cx="44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44" name="Text Box 40"/>
            <p:cNvSpPr txBox="1">
              <a:spLocks noChangeArrowheads="1"/>
            </p:cNvSpPr>
            <p:nvPr/>
          </p:nvSpPr>
          <p:spPr bwMode="auto">
            <a:xfrm>
              <a:off x="171" y="918"/>
              <a:ext cx="4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</a:rPr>
                <a:t>- A</a:t>
              </a:r>
            </a:p>
          </p:txBody>
        </p:sp>
      </p:grp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381000" y="113188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379413" y="1362075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006600"/>
                </a:solidFill>
              </a:rPr>
              <a:t>v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381000" y="1577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7672388" y="2117725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/>
              <a:t>time</a:t>
            </a: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4364038" y="4648200"/>
            <a:ext cx="201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006600"/>
                </a:solidFill>
              </a:rPr>
              <a:t>v</a:t>
            </a:r>
            <a:r>
              <a:rPr lang="en-GB" altLang="en-US" sz="2000" b="1" i="1" baseline="-25000">
                <a:solidFill>
                  <a:srgbClr val="006600"/>
                </a:solidFill>
              </a:rPr>
              <a:t>max</a:t>
            </a:r>
            <a:r>
              <a:rPr lang="en-GB" altLang="en-US" sz="2000" b="1" i="1">
                <a:solidFill>
                  <a:srgbClr val="006600"/>
                </a:solidFill>
              </a:rPr>
              <a:t> = </a:t>
            </a:r>
            <a:r>
              <a:rPr lang="en-US" altLang="en-US" sz="2000" b="1" i="1">
                <a:solidFill>
                  <a:srgbClr val="006600"/>
                </a:solidFill>
                <a:cs typeface="Arial" panose="020B0604020202020204" pitchFamily="34" charset="0"/>
              </a:rPr>
              <a:t>± </a:t>
            </a:r>
            <a:r>
              <a:rPr lang="en-GB" altLang="en-US" b="1" i="1">
                <a:solidFill>
                  <a:srgbClr val="006600"/>
                </a:solidFill>
              </a:rPr>
              <a:t>2π f A</a:t>
            </a:r>
            <a:endParaRPr lang="en-US" altLang="en-US"/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364038" y="5005388"/>
            <a:ext cx="243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</a:t>
            </a:r>
            <a:r>
              <a:rPr lang="en-GB" altLang="en-US" sz="2000" b="1" i="1" baseline="-25000">
                <a:solidFill>
                  <a:schemeClr val="accent2"/>
                </a:solidFill>
              </a:rPr>
              <a:t>max</a:t>
            </a:r>
            <a:r>
              <a:rPr lang="en-GB" altLang="en-US" sz="2000" b="1" i="1">
                <a:solidFill>
                  <a:schemeClr val="accent2"/>
                </a:solidFill>
              </a:rPr>
              <a:t> = </a:t>
            </a:r>
            <a:r>
              <a:rPr lang="en-US" altLang="en-US" sz="2000" b="1" i="1">
                <a:solidFill>
                  <a:schemeClr val="accent2"/>
                </a:solidFill>
                <a:cs typeface="Arial" panose="020B0604020202020204" pitchFamily="34" charset="0"/>
              </a:rPr>
              <a:t>± </a:t>
            </a:r>
            <a:r>
              <a:rPr lang="en-GB" altLang="en-US" sz="2000" b="1" i="1">
                <a:solidFill>
                  <a:schemeClr val="accent2"/>
                </a:solidFill>
              </a:rPr>
              <a:t>(2π f )</a:t>
            </a:r>
            <a:r>
              <a:rPr lang="en-GB" altLang="en-US" sz="2000" b="1" i="1" baseline="30000">
                <a:solidFill>
                  <a:schemeClr val="accent2"/>
                </a:solidFill>
              </a:rPr>
              <a:t>2</a:t>
            </a:r>
            <a:r>
              <a:rPr lang="en-GB" altLang="en-US" sz="2000" b="1" i="1">
                <a:solidFill>
                  <a:schemeClr val="accent2"/>
                </a:solidFill>
              </a:rPr>
              <a:t> A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0400" y="5529263"/>
            <a:ext cx="7793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/>
              <a:t>Note:</a:t>
            </a:r>
            <a:r>
              <a:rPr lang="en-GB" altLang="en-US"/>
              <a:t> 	The </a:t>
            </a:r>
            <a:r>
              <a:rPr lang="en-GB" altLang="en-US" b="1">
                <a:solidFill>
                  <a:srgbClr val="006600"/>
                </a:solidFill>
              </a:rPr>
              <a:t>velocity</a:t>
            </a:r>
            <a:r>
              <a:rPr lang="en-GB" altLang="en-US"/>
              <a:t> curve is the </a:t>
            </a:r>
            <a:r>
              <a:rPr lang="en-GB" altLang="en-US" b="1"/>
              <a:t>gradient</a:t>
            </a:r>
            <a:r>
              <a:rPr lang="en-GB" altLang="en-US"/>
              <a:t> of the </a:t>
            </a:r>
            <a:r>
              <a:rPr lang="en-GB" altLang="en-US" b="1">
                <a:solidFill>
                  <a:srgbClr val="FF0000"/>
                </a:solidFill>
              </a:rPr>
              <a:t>displacement</a:t>
            </a:r>
            <a:r>
              <a:rPr lang="en-GB" altLang="en-US"/>
              <a:t> curve </a:t>
            </a:r>
          </a:p>
          <a:p>
            <a:r>
              <a:rPr lang="en-GB" altLang="en-US"/>
              <a:t>	and the </a:t>
            </a:r>
            <a:r>
              <a:rPr lang="en-GB" altLang="en-US" b="1">
                <a:solidFill>
                  <a:schemeClr val="accent2"/>
                </a:solidFill>
              </a:rPr>
              <a:t>acceleration</a:t>
            </a:r>
            <a:r>
              <a:rPr lang="en-GB" altLang="en-US"/>
              <a:t> curve is the </a:t>
            </a:r>
            <a:r>
              <a:rPr lang="en-GB" altLang="en-US" b="1"/>
              <a:t>gradient</a:t>
            </a:r>
            <a:r>
              <a:rPr lang="en-GB" altLang="en-US"/>
              <a:t> of the </a:t>
            </a:r>
            <a:r>
              <a:rPr lang="en-GB" altLang="en-US" b="1">
                <a:solidFill>
                  <a:srgbClr val="006600"/>
                </a:solidFill>
              </a:rPr>
              <a:t>velocity </a:t>
            </a:r>
            <a:r>
              <a:rPr lang="en-GB" altLang="en-US"/>
              <a:t>curve.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985838" y="3376613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1141413" y="2616200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006600"/>
                </a:solidFill>
              </a:rPr>
              <a:t>v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1087438" y="1023938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589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4" grpId="0"/>
      <p:bldP spid="47136" grpId="0"/>
      <p:bldP spid="47139" grpId="0"/>
      <p:bldP spid="47147" grpId="0"/>
      <p:bldP spid="47148" grpId="0"/>
      <p:bldP spid="47149" grpId="0"/>
      <p:bldP spid="47151" grpId="0"/>
      <p:bldP spid="47152" grpId="0"/>
      <p:bldP spid="47156" grpId="0"/>
      <p:bldP spid="471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/>
              <a:t>SHM summary table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graphicFrame>
        <p:nvGraphicFramePr>
          <p:cNvPr id="87108" name="Group 68"/>
          <p:cNvGraphicFramePr>
            <a:graphicFrameLocks noGrp="1"/>
          </p:cNvGraphicFramePr>
          <p:nvPr/>
        </p:nvGraphicFramePr>
        <p:xfrm>
          <a:off x="668338" y="1397000"/>
          <a:ext cx="7924800" cy="345440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3522795873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405558349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3545939670"/>
                    </a:ext>
                  </a:extLst>
                </a:gridCol>
              </a:tblGrid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Displacement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Velocity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375063"/>
                  </a:ext>
                </a:extLst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+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- (2π f )</a:t>
                      </a:r>
                      <a:r>
                        <a:rPr kumimoji="0" lang="en-GB" altLang="en-US" sz="2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665980"/>
                  </a:ext>
                </a:extLst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± </a:t>
                      </a: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2π f A</a:t>
                      </a:r>
                      <a:endParaRPr kumimoji="0" lang="en-US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202056"/>
                  </a:ext>
                </a:extLst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+ (2π f )</a:t>
                      </a:r>
                      <a:r>
                        <a:rPr kumimoji="0" lang="en-GB" altLang="en-US" sz="2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680018"/>
                  </a:ext>
                </a:extLst>
              </a:tr>
            </a:tbl>
          </a:graphicData>
        </a:graphic>
      </p:graphicFrame>
      <p:sp>
        <p:nvSpPr>
          <p:cNvPr id="87111" name="Text Box 71"/>
          <p:cNvSpPr txBox="1">
            <a:spLocks noChangeArrowheads="1"/>
          </p:cNvSpPr>
          <p:nvPr/>
        </p:nvSpPr>
        <p:spPr bwMode="auto">
          <a:xfrm>
            <a:off x="4298950" y="2279650"/>
            <a:ext cx="1049338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A ?</a:t>
            </a:r>
          </a:p>
        </p:txBody>
      </p:sp>
      <p:sp>
        <p:nvSpPr>
          <p:cNvPr id="87112" name="Text Box 72"/>
          <p:cNvSpPr txBox="1">
            <a:spLocks noChangeArrowheads="1"/>
          </p:cNvSpPr>
          <p:nvPr/>
        </p:nvSpPr>
        <p:spPr bwMode="auto">
          <a:xfrm>
            <a:off x="6343650" y="2279650"/>
            <a:ext cx="1908175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B ?</a:t>
            </a:r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auto">
          <a:xfrm>
            <a:off x="1454150" y="3175000"/>
            <a:ext cx="1049338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C ?</a:t>
            </a:r>
          </a:p>
        </p:txBody>
      </p:sp>
      <p:sp>
        <p:nvSpPr>
          <p:cNvPr id="87114" name="Text Box 74"/>
          <p:cNvSpPr txBox="1">
            <a:spLocks noChangeArrowheads="1"/>
          </p:cNvSpPr>
          <p:nvPr/>
        </p:nvSpPr>
        <p:spPr bwMode="auto">
          <a:xfrm>
            <a:off x="1425575" y="4100513"/>
            <a:ext cx="1049338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E ?</a:t>
            </a:r>
          </a:p>
        </p:txBody>
      </p:sp>
      <p:sp>
        <p:nvSpPr>
          <p:cNvPr id="87115" name="Text Box 75"/>
          <p:cNvSpPr txBox="1">
            <a:spLocks noChangeArrowheads="1"/>
          </p:cNvSpPr>
          <p:nvPr/>
        </p:nvSpPr>
        <p:spPr bwMode="auto">
          <a:xfrm>
            <a:off x="3881438" y="3184525"/>
            <a:ext cx="1566862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D?</a:t>
            </a:r>
          </a:p>
        </p:txBody>
      </p:sp>
      <p:sp>
        <p:nvSpPr>
          <p:cNvPr id="87116" name="Text Box 76"/>
          <p:cNvSpPr txBox="1">
            <a:spLocks noChangeArrowheads="1"/>
          </p:cNvSpPr>
          <p:nvPr/>
        </p:nvSpPr>
        <p:spPr bwMode="auto">
          <a:xfrm>
            <a:off x="6310313" y="4071938"/>
            <a:ext cx="2005012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E ?</a:t>
            </a:r>
          </a:p>
        </p:txBody>
      </p:sp>
    </p:spTree>
    <p:extLst>
      <p:ext uri="{BB962C8B-B14F-4D97-AF65-F5344CB8AC3E}">
        <p14:creationId xmlns:p14="http://schemas.microsoft.com/office/powerpoint/2010/main" val="3584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11" grpId="0" animBg="1"/>
      <p:bldP spid="87112" grpId="0" animBg="1"/>
      <p:bldP spid="87113" grpId="0" animBg="1"/>
      <p:bldP spid="87114" grpId="0" animBg="1"/>
      <p:bldP spid="87115" grpId="0" animBg="1"/>
      <p:bldP spid="87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Line 2"/>
          <p:cNvSpPr>
            <a:spLocks noChangeShapeType="1"/>
          </p:cNvSpPr>
          <p:nvPr/>
        </p:nvSpPr>
        <p:spPr bwMode="auto">
          <a:xfrm>
            <a:off x="3148013" y="2127250"/>
            <a:ext cx="0" cy="3252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5276850" y="2132013"/>
            <a:ext cx="0" cy="3252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7396163" y="2127250"/>
            <a:ext cx="0" cy="3252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245" name="Freeform 5"/>
          <p:cNvSpPr>
            <a:spLocks/>
          </p:cNvSpPr>
          <p:nvPr/>
        </p:nvSpPr>
        <p:spPr bwMode="auto">
          <a:xfrm>
            <a:off x="971550" y="2100263"/>
            <a:ext cx="6892925" cy="3252787"/>
          </a:xfrm>
          <a:custGeom>
            <a:avLst/>
            <a:gdLst>
              <a:gd name="T0" fmla="*/ 0 w 4342"/>
              <a:gd name="T1" fmla="*/ 19 h 2049"/>
              <a:gd name="T2" fmla="*/ 292 w 4342"/>
              <a:gd name="T3" fmla="*/ 107 h 2049"/>
              <a:gd name="T4" fmla="*/ 549 w 4342"/>
              <a:gd name="T5" fmla="*/ 515 h 2049"/>
              <a:gd name="T6" fmla="*/ 700 w 4342"/>
              <a:gd name="T7" fmla="*/ 1029 h 2049"/>
              <a:gd name="T8" fmla="*/ 842 w 4342"/>
              <a:gd name="T9" fmla="*/ 1516 h 2049"/>
              <a:gd name="T10" fmla="*/ 1063 w 4342"/>
              <a:gd name="T11" fmla="*/ 1889 h 2049"/>
              <a:gd name="T12" fmla="*/ 1382 w 4342"/>
              <a:gd name="T13" fmla="*/ 2048 h 2049"/>
              <a:gd name="T14" fmla="*/ 1692 w 4342"/>
              <a:gd name="T15" fmla="*/ 1880 h 2049"/>
              <a:gd name="T16" fmla="*/ 1896 w 4342"/>
              <a:gd name="T17" fmla="*/ 1508 h 2049"/>
              <a:gd name="T18" fmla="*/ 2038 w 4342"/>
              <a:gd name="T19" fmla="*/ 1011 h 2049"/>
              <a:gd name="T20" fmla="*/ 2189 w 4342"/>
              <a:gd name="T21" fmla="*/ 542 h 2049"/>
              <a:gd name="T22" fmla="*/ 2366 w 4342"/>
              <a:gd name="T23" fmla="*/ 178 h 2049"/>
              <a:gd name="T24" fmla="*/ 2694 w 4342"/>
              <a:gd name="T25" fmla="*/ 1 h 2049"/>
              <a:gd name="T26" fmla="*/ 3048 w 4342"/>
              <a:gd name="T27" fmla="*/ 169 h 2049"/>
              <a:gd name="T28" fmla="*/ 3234 w 4342"/>
              <a:gd name="T29" fmla="*/ 568 h 2049"/>
              <a:gd name="T30" fmla="*/ 3367 w 4342"/>
              <a:gd name="T31" fmla="*/ 1002 h 2049"/>
              <a:gd name="T32" fmla="*/ 3536 w 4342"/>
              <a:gd name="T33" fmla="*/ 1516 h 2049"/>
              <a:gd name="T34" fmla="*/ 3775 w 4342"/>
              <a:gd name="T35" fmla="*/ 1897 h 2049"/>
              <a:gd name="T36" fmla="*/ 4058 w 4342"/>
              <a:gd name="T37" fmla="*/ 2048 h 2049"/>
              <a:gd name="T38" fmla="*/ 4342 w 4342"/>
              <a:gd name="T39" fmla="*/ 1889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42" h="2049">
                <a:moveTo>
                  <a:pt x="0" y="19"/>
                </a:moveTo>
                <a:cubicBezTo>
                  <a:pt x="100" y="21"/>
                  <a:pt x="201" y="24"/>
                  <a:pt x="292" y="107"/>
                </a:cubicBezTo>
                <a:cubicBezTo>
                  <a:pt x="383" y="190"/>
                  <a:pt x="481" y="361"/>
                  <a:pt x="549" y="515"/>
                </a:cubicBezTo>
                <a:cubicBezTo>
                  <a:pt x="617" y="669"/>
                  <a:pt x="651" y="862"/>
                  <a:pt x="700" y="1029"/>
                </a:cubicBezTo>
                <a:cubicBezTo>
                  <a:pt x="749" y="1196"/>
                  <a:pt x="781" y="1373"/>
                  <a:pt x="842" y="1516"/>
                </a:cubicBezTo>
                <a:cubicBezTo>
                  <a:pt x="903" y="1659"/>
                  <a:pt x="973" y="1800"/>
                  <a:pt x="1063" y="1889"/>
                </a:cubicBezTo>
                <a:cubicBezTo>
                  <a:pt x="1153" y="1978"/>
                  <a:pt x="1277" y="2049"/>
                  <a:pt x="1382" y="2048"/>
                </a:cubicBezTo>
                <a:cubicBezTo>
                  <a:pt x="1487" y="2047"/>
                  <a:pt x="1606" y="1970"/>
                  <a:pt x="1692" y="1880"/>
                </a:cubicBezTo>
                <a:cubicBezTo>
                  <a:pt x="1778" y="1790"/>
                  <a:pt x="1838" y="1653"/>
                  <a:pt x="1896" y="1508"/>
                </a:cubicBezTo>
                <a:cubicBezTo>
                  <a:pt x="1954" y="1363"/>
                  <a:pt x="1989" y="1172"/>
                  <a:pt x="2038" y="1011"/>
                </a:cubicBezTo>
                <a:cubicBezTo>
                  <a:pt x="2087" y="850"/>
                  <a:pt x="2134" y="681"/>
                  <a:pt x="2189" y="542"/>
                </a:cubicBezTo>
                <a:cubicBezTo>
                  <a:pt x="2244" y="403"/>
                  <a:pt x="2282" y="268"/>
                  <a:pt x="2366" y="178"/>
                </a:cubicBezTo>
                <a:cubicBezTo>
                  <a:pt x="2450" y="88"/>
                  <a:pt x="2580" y="2"/>
                  <a:pt x="2694" y="1"/>
                </a:cubicBezTo>
                <a:cubicBezTo>
                  <a:pt x="2808" y="0"/>
                  <a:pt x="2958" y="75"/>
                  <a:pt x="3048" y="169"/>
                </a:cubicBezTo>
                <a:cubicBezTo>
                  <a:pt x="3138" y="263"/>
                  <a:pt x="3181" y="429"/>
                  <a:pt x="3234" y="568"/>
                </a:cubicBezTo>
                <a:cubicBezTo>
                  <a:pt x="3287" y="707"/>
                  <a:pt x="3317" y="844"/>
                  <a:pt x="3367" y="1002"/>
                </a:cubicBezTo>
                <a:cubicBezTo>
                  <a:pt x="3417" y="1160"/>
                  <a:pt x="3468" y="1367"/>
                  <a:pt x="3536" y="1516"/>
                </a:cubicBezTo>
                <a:cubicBezTo>
                  <a:pt x="3604" y="1665"/>
                  <a:pt x="3688" y="1808"/>
                  <a:pt x="3775" y="1897"/>
                </a:cubicBezTo>
                <a:cubicBezTo>
                  <a:pt x="3862" y="1986"/>
                  <a:pt x="3964" y="2049"/>
                  <a:pt x="4058" y="2048"/>
                </a:cubicBezTo>
                <a:cubicBezTo>
                  <a:pt x="4152" y="2047"/>
                  <a:pt x="4283" y="1922"/>
                  <a:pt x="4342" y="1889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246" name="Freeform 6"/>
          <p:cNvSpPr>
            <a:spLocks/>
          </p:cNvSpPr>
          <p:nvPr/>
        </p:nvSpPr>
        <p:spPr bwMode="auto">
          <a:xfrm>
            <a:off x="977900" y="2414588"/>
            <a:ext cx="6892925" cy="2617787"/>
          </a:xfrm>
          <a:custGeom>
            <a:avLst/>
            <a:gdLst>
              <a:gd name="T0" fmla="*/ 0 w 4342"/>
              <a:gd name="T1" fmla="*/ 1635 h 1649"/>
              <a:gd name="T2" fmla="*/ 279 w 4342"/>
              <a:gd name="T3" fmla="*/ 1549 h 1649"/>
              <a:gd name="T4" fmla="*/ 549 w 4342"/>
              <a:gd name="T5" fmla="*/ 1235 h 1649"/>
              <a:gd name="T6" fmla="*/ 700 w 4342"/>
              <a:gd name="T7" fmla="*/ 821 h 1649"/>
              <a:gd name="T8" fmla="*/ 842 w 4342"/>
              <a:gd name="T9" fmla="*/ 429 h 1649"/>
              <a:gd name="T10" fmla="*/ 1063 w 4342"/>
              <a:gd name="T11" fmla="*/ 129 h 1649"/>
              <a:gd name="T12" fmla="*/ 1382 w 4342"/>
              <a:gd name="T13" fmla="*/ 1 h 1649"/>
              <a:gd name="T14" fmla="*/ 1692 w 4342"/>
              <a:gd name="T15" fmla="*/ 136 h 1649"/>
              <a:gd name="T16" fmla="*/ 1896 w 4342"/>
              <a:gd name="T17" fmla="*/ 436 h 1649"/>
              <a:gd name="T18" fmla="*/ 2038 w 4342"/>
              <a:gd name="T19" fmla="*/ 836 h 1649"/>
              <a:gd name="T20" fmla="*/ 2189 w 4342"/>
              <a:gd name="T21" fmla="*/ 1214 h 1649"/>
              <a:gd name="T22" fmla="*/ 2371 w 4342"/>
              <a:gd name="T23" fmla="*/ 1487 h 1649"/>
              <a:gd name="T24" fmla="*/ 2694 w 4342"/>
              <a:gd name="T25" fmla="*/ 1649 h 1649"/>
              <a:gd name="T26" fmla="*/ 3044 w 4342"/>
              <a:gd name="T27" fmla="*/ 1487 h 1649"/>
              <a:gd name="T28" fmla="*/ 3234 w 4342"/>
              <a:gd name="T29" fmla="*/ 1193 h 1649"/>
              <a:gd name="T30" fmla="*/ 3367 w 4342"/>
              <a:gd name="T31" fmla="*/ 843 h 1649"/>
              <a:gd name="T32" fmla="*/ 3536 w 4342"/>
              <a:gd name="T33" fmla="*/ 429 h 1649"/>
              <a:gd name="T34" fmla="*/ 3775 w 4342"/>
              <a:gd name="T35" fmla="*/ 122 h 1649"/>
              <a:gd name="T36" fmla="*/ 4058 w 4342"/>
              <a:gd name="T37" fmla="*/ 1 h 1649"/>
              <a:gd name="T38" fmla="*/ 4342 w 4342"/>
              <a:gd name="T39" fmla="*/ 129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42" h="1649">
                <a:moveTo>
                  <a:pt x="0" y="1635"/>
                </a:moveTo>
                <a:cubicBezTo>
                  <a:pt x="46" y="1621"/>
                  <a:pt x="188" y="1616"/>
                  <a:pt x="279" y="1549"/>
                </a:cubicBezTo>
                <a:cubicBezTo>
                  <a:pt x="370" y="1482"/>
                  <a:pt x="479" y="1356"/>
                  <a:pt x="549" y="1235"/>
                </a:cubicBezTo>
                <a:cubicBezTo>
                  <a:pt x="619" y="1114"/>
                  <a:pt x="651" y="956"/>
                  <a:pt x="700" y="821"/>
                </a:cubicBezTo>
                <a:cubicBezTo>
                  <a:pt x="749" y="687"/>
                  <a:pt x="781" y="544"/>
                  <a:pt x="842" y="429"/>
                </a:cubicBezTo>
                <a:cubicBezTo>
                  <a:pt x="903" y="314"/>
                  <a:pt x="973" y="201"/>
                  <a:pt x="1063" y="129"/>
                </a:cubicBezTo>
                <a:cubicBezTo>
                  <a:pt x="1153" y="57"/>
                  <a:pt x="1277" y="0"/>
                  <a:pt x="1382" y="1"/>
                </a:cubicBezTo>
                <a:cubicBezTo>
                  <a:pt x="1487" y="2"/>
                  <a:pt x="1606" y="64"/>
                  <a:pt x="1692" y="136"/>
                </a:cubicBezTo>
                <a:cubicBezTo>
                  <a:pt x="1778" y="209"/>
                  <a:pt x="1838" y="319"/>
                  <a:pt x="1896" y="436"/>
                </a:cubicBezTo>
                <a:cubicBezTo>
                  <a:pt x="1954" y="552"/>
                  <a:pt x="1989" y="706"/>
                  <a:pt x="2038" y="836"/>
                </a:cubicBezTo>
                <a:cubicBezTo>
                  <a:pt x="2087" y="966"/>
                  <a:pt x="2134" y="1106"/>
                  <a:pt x="2189" y="1214"/>
                </a:cubicBezTo>
                <a:cubicBezTo>
                  <a:pt x="2244" y="1322"/>
                  <a:pt x="2287" y="1415"/>
                  <a:pt x="2371" y="1487"/>
                </a:cubicBezTo>
                <a:cubicBezTo>
                  <a:pt x="2455" y="1559"/>
                  <a:pt x="2582" y="1649"/>
                  <a:pt x="2694" y="1649"/>
                </a:cubicBezTo>
                <a:cubicBezTo>
                  <a:pt x="2806" y="1649"/>
                  <a:pt x="2954" y="1563"/>
                  <a:pt x="3044" y="1487"/>
                </a:cubicBezTo>
                <a:cubicBezTo>
                  <a:pt x="3134" y="1411"/>
                  <a:pt x="3180" y="1300"/>
                  <a:pt x="3234" y="1193"/>
                </a:cubicBezTo>
                <a:cubicBezTo>
                  <a:pt x="3288" y="1086"/>
                  <a:pt x="3317" y="970"/>
                  <a:pt x="3367" y="843"/>
                </a:cubicBezTo>
                <a:cubicBezTo>
                  <a:pt x="3417" y="716"/>
                  <a:pt x="3468" y="549"/>
                  <a:pt x="3536" y="429"/>
                </a:cubicBezTo>
                <a:cubicBezTo>
                  <a:pt x="3604" y="309"/>
                  <a:pt x="3688" y="194"/>
                  <a:pt x="3775" y="122"/>
                </a:cubicBezTo>
                <a:cubicBezTo>
                  <a:pt x="3862" y="51"/>
                  <a:pt x="3964" y="0"/>
                  <a:pt x="4058" y="1"/>
                </a:cubicBezTo>
                <a:cubicBezTo>
                  <a:pt x="4152" y="2"/>
                  <a:pt x="4283" y="102"/>
                  <a:pt x="4342" y="12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247" name="Freeform 7"/>
          <p:cNvSpPr>
            <a:spLocks/>
          </p:cNvSpPr>
          <p:nvPr/>
        </p:nvSpPr>
        <p:spPr bwMode="auto">
          <a:xfrm>
            <a:off x="1000125" y="2597150"/>
            <a:ext cx="7059613" cy="2368550"/>
          </a:xfrm>
          <a:custGeom>
            <a:avLst/>
            <a:gdLst>
              <a:gd name="T0" fmla="*/ 0 w 4447"/>
              <a:gd name="T1" fmla="*/ 696 h 1492"/>
              <a:gd name="T2" fmla="*/ 279 w 4447"/>
              <a:gd name="T3" fmla="*/ 273 h 1492"/>
              <a:gd name="T4" fmla="*/ 693 w 4447"/>
              <a:gd name="T5" fmla="*/ 3 h 1492"/>
              <a:gd name="T6" fmla="*/ 1116 w 4447"/>
              <a:gd name="T7" fmla="*/ 291 h 1492"/>
              <a:gd name="T8" fmla="*/ 1350 w 4447"/>
              <a:gd name="T9" fmla="*/ 705 h 1492"/>
              <a:gd name="T10" fmla="*/ 1467 w 4447"/>
              <a:gd name="T11" fmla="*/ 1038 h 1492"/>
              <a:gd name="T12" fmla="*/ 1735 w 4447"/>
              <a:gd name="T13" fmla="*/ 1381 h 1492"/>
              <a:gd name="T14" fmla="*/ 2054 w 4447"/>
              <a:gd name="T15" fmla="*/ 1491 h 1492"/>
              <a:gd name="T16" fmla="*/ 2364 w 4447"/>
              <a:gd name="T17" fmla="*/ 1375 h 1492"/>
              <a:gd name="T18" fmla="*/ 2568 w 4447"/>
              <a:gd name="T19" fmla="*/ 1115 h 1492"/>
              <a:gd name="T20" fmla="*/ 2710 w 4447"/>
              <a:gd name="T21" fmla="*/ 770 h 1492"/>
              <a:gd name="T22" fmla="*/ 2861 w 4447"/>
              <a:gd name="T23" fmla="*/ 444 h 1492"/>
              <a:gd name="T24" fmla="*/ 3043 w 4447"/>
              <a:gd name="T25" fmla="*/ 208 h 1492"/>
              <a:gd name="T26" fmla="*/ 3366 w 4447"/>
              <a:gd name="T27" fmla="*/ 68 h 1492"/>
              <a:gd name="T28" fmla="*/ 3716 w 4447"/>
              <a:gd name="T29" fmla="*/ 208 h 1492"/>
              <a:gd name="T30" fmla="*/ 3906 w 4447"/>
              <a:gd name="T31" fmla="*/ 462 h 1492"/>
              <a:gd name="T32" fmla="*/ 4039 w 4447"/>
              <a:gd name="T33" fmla="*/ 764 h 1492"/>
              <a:gd name="T34" fmla="*/ 4208 w 4447"/>
              <a:gd name="T35" fmla="*/ 1122 h 1492"/>
              <a:gd name="T36" fmla="*/ 4447 w 4447"/>
              <a:gd name="T37" fmla="*/ 1387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47" h="1492">
                <a:moveTo>
                  <a:pt x="0" y="696"/>
                </a:moveTo>
                <a:cubicBezTo>
                  <a:pt x="46" y="626"/>
                  <a:pt x="164" y="388"/>
                  <a:pt x="279" y="273"/>
                </a:cubicBezTo>
                <a:cubicBezTo>
                  <a:pt x="394" y="158"/>
                  <a:pt x="554" y="0"/>
                  <a:pt x="693" y="3"/>
                </a:cubicBezTo>
                <a:cubicBezTo>
                  <a:pt x="832" y="6"/>
                  <a:pt x="1007" y="174"/>
                  <a:pt x="1116" y="291"/>
                </a:cubicBezTo>
                <a:cubicBezTo>
                  <a:pt x="1225" y="408"/>
                  <a:pt x="1291" y="580"/>
                  <a:pt x="1350" y="705"/>
                </a:cubicBezTo>
                <a:cubicBezTo>
                  <a:pt x="1409" y="830"/>
                  <a:pt x="1403" y="925"/>
                  <a:pt x="1467" y="1038"/>
                </a:cubicBezTo>
                <a:cubicBezTo>
                  <a:pt x="1531" y="1151"/>
                  <a:pt x="1637" y="1306"/>
                  <a:pt x="1735" y="1381"/>
                </a:cubicBezTo>
                <a:cubicBezTo>
                  <a:pt x="1833" y="1456"/>
                  <a:pt x="1949" y="1492"/>
                  <a:pt x="2054" y="1491"/>
                </a:cubicBezTo>
                <a:cubicBezTo>
                  <a:pt x="2159" y="1490"/>
                  <a:pt x="2278" y="1437"/>
                  <a:pt x="2364" y="1375"/>
                </a:cubicBezTo>
                <a:cubicBezTo>
                  <a:pt x="2450" y="1312"/>
                  <a:pt x="2510" y="1217"/>
                  <a:pt x="2568" y="1115"/>
                </a:cubicBezTo>
                <a:cubicBezTo>
                  <a:pt x="2626" y="1015"/>
                  <a:pt x="2661" y="882"/>
                  <a:pt x="2710" y="770"/>
                </a:cubicBezTo>
                <a:cubicBezTo>
                  <a:pt x="2759" y="658"/>
                  <a:pt x="2806" y="537"/>
                  <a:pt x="2861" y="444"/>
                </a:cubicBezTo>
                <a:cubicBezTo>
                  <a:pt x="2916" y="350"/>
                  <a:pt x="2959" y="270"/>
                  <a:pt x="3043" y="208"/>
                </a:cubicBezTo>
                <a:cubicBezTo>
                  <a:pt x="3127" y="146"/>
                  <a:pt x="3254" y="68"/>
                  <a:pt x="3366" y="68"/>
                </a:cubicBezTo>
                <a:cubicBezTo>
                  <a:pt x="3478" y="68"/>
                  <a:pt x="3626" y="142"/>
                  <a:pt x="3716" y="208"/>
                </a:cubicBezTo>
                <a:cubicBezTo>
                  <a:pt x="3806" y="274"/>
                  <a:pt x="3852" y="369"/>
                  <a:pt x="3906" y="462"/>
                </a:cubicBezTo>
                <a:cubicBezTo>
                  <a:pt x="3960" y="554"/>
                  <a:pt x="3989" y="654"/>
                  <a:pt x="4039" y="764"/>
                </a:cubicBezTo>
                <a:cubicBezTo>
                  <a:pt x="4089" y="874"/>
                  <a:pt x="4140" y="1018"/>
                  <a:pt x="4208" y="1122"/>
                </a:cubicBezTo>
                <a:cubicBezTo>
                  <a:pt x="4276" y="1225"/>
                  <a:pt x="4407" y="1343"/>
                  <a:pt x="4447" y="1387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2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6213"/>
            <a:ext cx="8229600" cy="463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smtClean="0"/>
              <a:t>SHM graph question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grpSp>
        <p:nvGrpSpPr>
          <p:cNvPr id="138249" name="Group 9"/>
          <p:cNvGrpSpPr>
            <a:grpSpLocks/>
          </p:cNvGrpSpPr>
          <p:nvPr/>
        </p:nvGrpSpPr>
        <p:grpSpPr bwMode="auto">
          <a:xfrm>
            <a:off x="882650" y="1782763"/>
            <a:ext cx="7132638" cy="3683000"/>
            <a:chOff x="529" y="818"/>
            <a:chExt cx="4493" cy="2320"/>
          </a:xfrm>
        </p:grpSpPr>
        <p:grpSp>
          <p:nvGrpSpPr>
            <p:cNvPr id="138250" name="Group 10"/>
            <p:cNvGrpSpPr>
              <a:grpSpLocks/>
            </p:cNvGrpSpPr>
            <p:nvPr/>
          </p:nvGrpSpPr>
          <p:grpSpPr bwMode="auto">
            <a:xfrm>
              <a:off x="529" y="818"/>
              <a:ext cx="4381" cy="2320"/>
              <a:chOff x="529" y="818"/>
              <a:chExt cx="4381" cy="2320"/>
            </a:xfrm>
          </p:grpSpPr>
          <p:sp>
            <p:nvSpPr>
              <p:cNvPr id="138251" name="Line 11"/>
              <p:cNvSpPr>
                <a:spLocks noChangeShapeType="1"/>
              </p:cNvSpPr>
              <p:nvPr/>
            </p:nvSpPr>
            <p:spPr bwMode="auto">
              <a:xfrm>
                <a:off x="576" y="2038"/>
                <a:ext cx="43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2" name="Line 12"/>
              <p:cNvSpPr>
                <a:spLocks noChangeShapeType="1"/>
              </p:cNvSpPr>
              <p:nvPr/>
            </p:nvSpPr>
            <p:spPr bwMode="auto">
              <a:xfrm>
                <a:off x="4772" y="2038"/>
                <a:ext cx="13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3" name="Line 13"/>
              <p:cNvSpPr>
                <a:spLocks noChangeShapeType="1"/>
              </p:cNvSpPr>
              <p:nvPr/>
            </p:nvSpPr>
            <p:spPr bwMode="auto">
              <a:xfrm flipV="1">
                <a:off x="585" y="878"/>
                <a:ext cx="0" cy="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4" name="Line 14"/>
              <p:cNvSpPr>
                <a:spLocks noChangeShapeType="1"/>
              </p:cNvSpPr>
              <p:nvPr/>
            </p:nvSpPr>
            <p:spPr bwMode="auto">
              <a:xfrm flipH="1" flipV="1">
                <a:off x="580" y="818"/>
                <a:ext cx="1" cy="14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5" name="Oval 15"/>
              <p:cNvSpPr>
                <a:spLocks noChangeArrowheads="1"/>
              </p:cNvSpPr>
              <p:nvPr/>
            </p:nvSpPr>
            <p:spPr bwMode="auto">
              <a:xfrm>
                <a:off x="529" y="1976"/>
                <a:ext cx="115" cy="1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8256" name="Group 16"/>
            <p:cNvGrpSpPr>
              <a:grpSpLocks/>
            </p:cNvGrpSpPr>
            <p:nvPr/>
          </p:nvGrpSpPr>
          <p:grpSpPr bwMode="auto">
            <a:xfrm>
              <a:off x="1293" y="1961"/>
              <a:ext cx="3339" cy="160"/>
              <a:chOff x="628" y="3220"/>
              <a:chExt cx="680" cy="195"/>
            </a:xfrm>
          </p:grpSpPr>
          <p:sp>
            <p:nvSpPr>
              <p:cNvPr id="138257" name="Line 17"/>
              <p:cNvSpPr>
                <a:spLocks noChangeShapeType="1"/>
              </p:cNvSpPr>
              <p:nvPr/>
            </p:nvSpPr>
            <p:spPr bwMode="auto">
              <a:xfrm>
                <a:off x="628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8" name="Line 18"/>
              <p:cNvSpPr>
                <a:spLocks noChangeShapeType="1"/>
              </p:cNvSpPr>
              <p:nvPr/>
            </p:nvSpPr>
            <p:spPr bwMode="auto">
              <a:xfrm>
                <a:off x="764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9" name="Line 19"/>
              <p:cNvSpPr>
                <a:spLocks noChangeShapeType="1"/>
              </p:cNvSpPr>
              <p:nvPr/>
            </p:nvSpPr>
            <p:spPr bwMode="auto">
              <a:xfrm>
                <a:off x="900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60" name="Line 20"/>
              <p:cNvSpPr>
                <a:spLocks noChangeShapeType="1"/>
              </p:cNvSpPr>
              <p:nvPr/>
            </p:nvSpPr>
            <p:spPr bwMode="auto">
              <a:xfrm>
                <a:off x="1036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61" name="Line 21"/>
              <p:cNvSpPr>
                <a:spLocks noChangeShapeType="1"/>
              </p:cNvSpPr>
              <p:nvPr/>
            </p:nvSpPr>
            <p:spPr bwMode="auto">
              <a:xfrm>
                <a:off x="1172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62" name="Line 22"/>
              <p:cNvSpPr>
                <a:spLocks noChangeShapeType="1"/>
              </p:cNvSpPr>
              <p:nvPr/>
            </p:nvSpPr>
            <p:spPr bwMode="auto">
              <a:xfrm>
                <a:off x="1308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8263" name="Text Box 23"/>
            <p:cNvSpPr txBox="1">
              <a:spLocks noChangeArrowheads="1"/>
            </p:cNvSpPr>
            <p:nvPr/>
          </p:nvSpPr>
          <p:spPr bwMode="auto">
            <a:xfrm>
              <a:off x="1122" y="2088"/>
              <a:ext cx="390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/>
                <a:t>T/4            T/2           3T/4           T            5T/4         3T/2</a:t>
              </a:r>
            </a:p>
          </p:txBody>
        </p:sp>
      </p:grpSp>
      <p:sp>
        <p:nvSpPr>
          <p:cNvPr id="138275" name="Text Box 35"/>
          <p:cNvSpPr txBox="1">
            <a:spLocks noChangeArrowheads="1"/>
          </p:cNvSpPr>
          <p:nvPr/>
        </p:nvSpPr>
        <p:spPr bwMode="auto">
          <a:xfrm>
            <a:off x="457200" y="1852613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7700963" y="3298825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/>
              <a:t>time</a:t>
            </a:r>
          </a:p>
        </p:txBody>
      </p:sp>
      <p:sp>
        <p:nvSpPr>
          <p:cNvPr id="138280" name="Text Box 40"/>
          <p:cNvSpPr txBox="1">
            <a:spLocks noChangeArrowheads="1"/>
          </p:cNvSpPr>
          <p:nvPr/>
        </p:nvSpPr>
        <p:spPr bwMode="auto">
          <a:xfrm rot="10800000" flipV="1">
            <a:off x="1023938" y="2220913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38283" name="Text Box 43"/>
          <p:cNvSpPr txBox="1">
            <a:spLocks noChangeArrowheads="1"/>
          </p:cNvSpPr>
          <p:nvPr/>
        </p:nvSpPr>
        <p:spPr bwMode="auto">
          <a:xfrm>
            <a:off x="633413" y="787400"/>
            <a:ext cx="8061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/>
              <a:t>The graph below shows how the acceleration, </a:t>
            </a:r>
            <a:r>
              <a:rPr lang="en-GB" altLang="en-US" sz="2000" b="1" i="1">
                <a:solidFill>
                  <a:schemeClr val="accent2"/>
                </a:solidFill>
              </a:rPr>
              <a:t>a </a:t>
            </a:r>
            <a:r>
              <a:rPr lang="en-GB" altLang="en-US" sz="2000" i="1"/>
              <a:t>of an object undergoing SHM varies with time. Using the same time axis show how the displacement, </a:t>
            </a:r>
            <a:r>
              <a:rPr lang="en-GB" altLang="en-US" sz="2000" b="1">
                <a:solidFill>
                  <a:srgbClr val="FF0000"/>
                </a:solidFill>
              </a:rPr>
              <a:t>x</a:t>
            </a:r>
            <a:r>
              <a:rPr lang="en-GB" altLang="en-US" sz="2000" i="1"/>
              <a:t> and velocity, </a:t>
            </a:r>
            <a:r>
              <a:rPr lang="en-GB" altLang="en-US" sz="2000" b="1">
                <a:solidFill>
                  <a:srgbClr val="006600"/>
                </a:solidFill>
              </a:rPr>
              <a:t>v</a:t>
            </a:r>
            <a:r>
              <a:rPr lang="en-GB" altLang="en-US" sz="2000" i="1"/>
              <a:t> vary in time.</a:t>
            </a:r>
          </a:p>
        </p:txBody>
      </p:sp>
      <p:grpSp>
        <p:nvGrpSpPr>
          <p:cNvPr id="138286" name="Group 46"/>
          <p:cNvGrpSpPr>
            <a:grpSpLocks/>
          </p:cNvGrpSpPr>
          <p:nvPr/>
        </p:nvGrpSpPr>
        <p:grpSpPr bwMode="auto">
          <a:xfrm>
            <a:off x="457200" y="2227263"/>
            <a:ext cx="4271963" cy="3975100"/>
            <a:chOff x="279" y="1501"/>
            <a:chExt cx="2691" cy="2504"/>
          </a:xfrm>
        </p:grpSpPr>
        <p:sp>
          <p:nvSpPr>
            <p:cNvPr id="138273" name="Text Box 33"/>
            <p:cNvSpPr txBox="1">
              <a:spLocks noChangeArrowheads="1"/>
            </p:cNvSpPr>
            <p:nvPr/>
          </p:nvSpPr>
          <p:spPr bwMode="auto">
            <a:xfrm>
              <a:off x="279" y="1501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i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8282" name="Text Box 42"/>
            <p:cNvSpPr txBox="1">
              <a:spLocks noChangeArrowheads="1"/>
            </p:cNvSpPr>
            <p:nvPr/>
          </p:nvSpPr>
          <p:spPr bwMode="auto">
            <a:xfrm>
              <a:off x="644" y="2974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i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8284" name="Text Box 44"/>
            <p:cNvSpPr txBox="1">
              <a:spLocks noChangeArrowheads="1"/>
            </p:cNvSpPr>
            <p:nvPr/>
          </p:nvSpPr>
          <p:spPr bwMode="auto">
            <a:xfrm>
              <a:off x="666" y="3601"/>
              <a:ext cx="23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</a:rPr>
                <a:t>acceleration is proportional to minus displacement</a:t>
              </a:r>
            </a:p>
          </p:txBody>
        </p:sp>
      </p:grpSp>
      <p:grpSp>
        <p:nvGrpSpPr>
          <p:cNvPr id="138287" name="Group 47"/>
          <p:cNvGrpSpPr>
            <a:grpSpLocks/>
          </p:cNvGrpSpPr>
          <p:nvPr/>
        </p:nvGrpSpPr>
        <p:grpSpPr bwMode="auto">
          <a:xfrm>
            <a:off x="457200" y="2647950"/>
            <a:ext cx="7473950" cy="3554413"/>
            <a:chOff x="279" y="1766"/>
            <a:chExt cx="4708" cy="2239"/>
          </a:xfrm>
        </p:grpSpPr>
        <p:sp>
          <p:nvSpPr>
            <p:cNvPr id="138274" name="Text Box 34"/>
            <p:cNvSpPr txBox="1">
              <a:spLocks noChangeArrowheads="1"/>
            </p:cNvSpPr>
            <p:nvPr/>
          </p:nvSpPr>
          <p:spPr bwMode="auto">
            <a:xfrm>
              <a:off x="279" y="1766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i="1">
                  <a:solidFill>
                    <a:srgbClr val="006600"/>
                  </a:solidFill>
                </a:rPr>
                <a:t>v</a:t>
              </a:r>
            </a:p>
          </p:txBody>
        </p:sp>
        <p:sp>
          <p:nvSpPr>
            <p:cNvPr id="138281" name="Text Box 41"/>
            <p:cNvSpPr txBox="1">
              <a:spLocks noChangeArrowheads="1"/>
            </p:cNvSpPr>
            <p:nvPr/>
          </p:nvSpPr>
          <p:spPr bwMode="auto">
            <a:xfrm>
              <a:off x="780" y="2101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i="1">
                  <a:solidFill>
                    <a:srgbClr val="006600"/>
                  </a:solidFill>
                </a:rPr>
                <a:t>v</a:t>
              </a:r>
            </a:p>
          </p:txBody>
        </p:sp>
        <p:sp>
          <p:nvSpPr>
            <p:cNvPr id="138285" name="Text Box 45"/>
            <p:cNvSpPr txBox="1">
              <a:spLocks noChangeArrowheads="1"/>
            </p:cNvSpPr>
            <p:nvPr/>
          </p:nvSpPr>
          <p:spPr bwMode="auto">
            <a:xfrm>
              <a:off x="3070" y="3601"/>
              <a:ext cx="19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006600"/>
                  </a:solidFill>
                </a:rPr>
                <a:t>velocity is the gradient of displacement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8"/>
          <p:cNvSpPr txBox="1">
            <a:spLocks noChangeArrowheads="1"/>
          </p:cNvSpPr>
          <p:nvPr/>
        </p:nvSpPr>
        <p:spPr bwMode="auto">
          <a:xfrm>
            <a:off x="641783" y="680282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Consider a pendulum (because it’s easy to think about</a:t>
            </a:r>
            <a:r>
              <a:rPr lang="en-GB" alt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GB" alt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4290" name="TextBox 19"/>
          <p:cNvSpPr txBox="1">
            <a:spLocks noChangeArrowheads="1"/>
          </p:cNvSpPr>
          <p:nvPr/>
        </p:nvSpPr>
        <p:spPr bwMode="auto">
          <a:xfrm>
            <a:off x="3975888" y="1669137"/>
            <a:ext cx="4824360" cy="369351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Move it across to one side and let it go.</a:t>
            </a:r>
          </a:p>
        </p:txBody>
      </p:sp>
      <p:sp>
        <p:nvSpPr>
          <p:cNvPr id="54285" name="TextBox 21"/>
          <p:cNvSpPr txBox="1">
            <a:spLocks noChangeArrowheads="1"/>
          </p:cNvSpPr>
          <p:nvPr/>
        </p:nvSpPr>
        <p:spPr bwMode="auto">
          <a:xfrm>
            <a:off x="3975888" y="3001457"/>
            <a:ext cx="4824914" cy="1476996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Velocity is given by the gradient of the displacement – time graph.</a:t>
            </a: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Velocity is zero at maximum displacement.</a:t>
            </a: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Velocity is maximum at zero displacement (when gradient is steepest).</a:t>
            </a:r>
          </a:p>
        </p:txBody>
      </p:sp>
      <p:sp>
        <p:nvSpPr>
          <p:cNvPr id="54280" name="TextBox 22"/>
          <p:cNvSpPr txBox="1">
            <a:spLocks noChangeArrowheads="1"/>
          </p:cNvSpPr>
          <p:nvPr/>
        </p:nvSpPr>
        <p:spPr bwMode="auto">
          <a:xfrm>
            <a:off x="3980673" y="4917215"/>
            <a:ext cx="4752900" cy="1753668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Acceleration is given by the gradient of the velocity – time graph.</a:t>
            </a: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Acceleration is greatest when velocity is zero (when displacement is greatest).</a:t>
            </a: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Acceleration is zero when displacement is zero.</a:t>
            </a:r>
          </a:p>
        </p:txBody>
      </p:sp>
      <p:pic>
        <p:nvPicPr>
          <p:cNvPr id="1026" name="Picture 2" descr="https://penguinphysic.files.wordpress.com/2009/11/image0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870"/>
            <a:ext cx="3975888" cy="45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623</Words>
  <Application>Microsoft Office PowerPoint</Application>
  <PresentationFormat>On-screen Show (4:3)</PresentationFormat>
  <Paragraphs>131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1_Office Theme</vt:lpstr>
      <vt:lpstr>PowerPoint Presentation</vt:lpstr>
      <vt:lpstr>PowerPoint Presentation</vt:lpstr>
      <vt:lpstr>Acceleration variation of SHM</vt:lpstr>
      <vt:lpstr>PowerPoint Presentation</vt:lpstr>
      <vt:lpstr>Variation of x, v and a with time</vt:lpstr>
      <vt:lpstr>SHM time graphs</vt:lpstr>
      <vt:lpstr>SHM summary table</vt:lpstr>
      <vt:lpstr>SHM graph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 Duddy</cp:lastModifiedBy>
  <cp:revision>8</cp:revision>
  <dcterms:created xsi:type="dcterms:W3CDTF">2015-09-29T10:02:32Z</dcterms:created>
  <dcterms:modified xsi:type="dcterms:W3CDTF">2018-11-07T12:10:35Z</dcterms:modified>
</cp:coreProperties>
</file>