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77" r:id="rId3"/>
    <p:sldId id="278" r:id="rId4"/>
    <p:sldId id="281" r:id="rId5"/>
    <p:sldId id="282" r:id="rId6"/>
    <p:sldId id="262" r:id="rId7"/>
    <p:sldId id="274" r:id="rId8"/>
    <p:sldId id="261" r:id="rId9"/>
    <p:sldId id="287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6527-83AC-4EA7-93CB-42E4B3D0C7E8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9B6B3-250D-4578-828C-E7CF76F4A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0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B735EA2-E09B-44A9-B3ED-1717326A2B4A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10EEC1-9FEA-4C36-9947-965BB32B152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7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B735EA2-E09B-44A9-B3ED-1717326A2B4A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1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7CBDB42-664B-43D8-A0A2-1A62E8955091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7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B735EA2-E09B-44A9-B3ED-1717326A2B4A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2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1CC7CD2-E0B6-4122-BC62-C00B2A23BA38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1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92966E0-D03E-492D-B613-59A31784C838}" type="slidenum">
              <a:rPr lang="en-GB" altLang="en-US" sz="1200"/>
              <a:pPr algn="r" eaLnBrk="1" hangingPunct="1"/>
              <a:t>11</a:t>
            </a:fld>
            <a:endParaRPr lang="en-GB" altLang="en-US" sz="120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0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F60C008-8A3D-4F00-BE7E-FC75643E9162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7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8F1B509-A6DC-4E69-9488-BC6354302C0B}" type="slidenum">
              <a:rPr lang="en-GB" altLang="en-US" sz="1200"/>
              <a:pPr algn="r" eaLnBrk="1" hangingPunct="1"/>
              <a:t>13</a:t>
            </a:fld>
            <a:endParaRPr lang="en-GB" altLang="en-US" sz="120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1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8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1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6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8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9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9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2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0B137-47F9-45D3-B88A-564EE95E9E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3074-4C1C-4D1D-924B-091C7C3C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LO: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To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understand the principles of simple harmonic motion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Key words: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Amplitude, displacement, Period, Oscillation, Simple harmonic motion</a:t>
            </a:r>
          </a:p>
        </p:txBody>
      </p:sp>
    </p:spTree>
    <p:extLst>
      <p:ext uri="{BB962C8B-B14F-4D97-AF65-F5344CB8AC3E}">
        <p14:creationId xmlns:p14="http://schemas.microsoft.com/office/powerpoint/2010/main" val="25820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alter-fendt.de/ph14e/springpendulum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alter-fendt.de/ph14e/pendulum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85664"/>
              </p:ext>
            </p:extLst>
          </p:nvPr>
        </p:nvGraphicFramePr>
        <p:xfrm>
          <a:off x="12090" y="5085184"/>
          <a:ext cx="9144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 gridSpan="2"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Describe the principles of simple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harmonic motion 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 marL="91443" marR="91443" marT="45700" marB="457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Calculate phase difference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and acceleration for simple harmonic systems- B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Derive expressions from circular motion– A/A*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0502" y="728990"/>
            <a:ext cx="545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anose="030F0702030302020204" pitchFamily="66" charset="0"/>
              </a:rPr>
              <a:t>Simple Harmonic Motion  II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1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48795"/>
              </p:ext>
            </p:extLst>
          </p:nvPr>
        </p:nvGraphicFramePr>
        <p:xfrm>
          <a:off x="668338" y="1397000"/>
          <a:ext cx="7924800" cy="3454400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3522795873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405558349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3545939670"/>
                    </a:ext>
                  </a:extLst>
                </a:gridCol>
              </a:tblGrid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Displacement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Velocity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375063"/>
                  </a:ext>
                </a:extLst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+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- (2π f )</a:t>
                      </a:r>
                      <a:r>
                        <a:rPr kumimoji="0" lang="en-GB" altLang="en-US" sz="2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665980"/>
                  </a:ext>
                </a:extLst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± </a:t>
                      </a: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2π f A</a:t>
                      </a:r>
                      <a:endParaRPr kumimoji="0" lang="en-US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202056"/>
                  </a:ext>
                </a:extLst>
              </a:tr>
              <a:tr h="863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+ (2π f )</a:t>
                      </a:r>
                      <a:r>
                        <a:rPr kumimoji="0" lang="en-GB" altLang="en-US" sz="2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GB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680018"/>
                  </a:ext>
                </a:extLst>
              </a:tr>
            </a:tbl>
          </a:graphicData>
        </a:graphic>
      </p:graphicFrame>
      <p:sp>
        <p:nvSpPr>
          <p:cNvPr id="19" name="Text Box 71"/>
          <p:cNvSpPr txBox="1">
            <a:spLocks noChangeArrowheads="1"/>
          </p:cNvSpPr>
          <p:nvPr/>
        </p:nvSpPr>
        <p:spPr bwMode="auto">
          <a:xfrm>
            <a:off x="4298950" y="2279650"/>
            <a:ext cx="1049338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A ?</a:t>
            </a:r>
          </a:p>
        </p:txBody>
      </p:sp>
      <p:sp>
        <p:nvSpPr>
          <p:cNvPr id="20" name="Text Box 72"/>
          <p:cNvSpPr txBox="1">
            <a:spLocks noChangeArrowheads="1"/>
          </p:cNvSpPr>
          <p:nvPr/>
        </p:nvSpPr>
        <p:spPr bwMode="auto">
          <a:xfrm>
            <a:off x="6343650" y="2279650"/>
            <a:ext cx="1908175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B ?</a:t>
            </a:r>
          </a:p>
        </p:txBody>
      </p:sp>
      <p:sp>
        <p:nvSpPr>
          <p:cNvPr id="21" name="Text Box 73"/>
          <p:cNvSpPr txBox="1">
            <a:spLocks noChangeArrowheads="1"/>
          </p:cNvSpPr>
          <p:nvPr/>
        </p:nvSpPr>
        <p:spPr bwMode="auto">
          <a:xfrm>
            <a:off x="1454150" y="3175000"/>
            <a:ext cx="1049338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C ?</a:t>
            </a:r>
          </a:p>
        </p:txBody>
      </p:sp>
      <p:sp>
        <p:nvSpPr>
          <p:cNvPr id="22" name="Text Box 74"/>
          <p:cNvSpPr txBox="1">
            <a:spLocks noChangeArrowheads="1"/>
          </p:cNvSpPr>
          <p:nvPr/>
        </p:nvSpPr>
        <p:spPr bwMode="auto">
          <a:xfrm>
            <a:off x="1425575" y="4100513"/>
            <a:ext cx="1049338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E ?</a:t>
            </a:r>
          </a:p>
        </p:txBody>
      </p:sp>
      <p:sp>
        <p:nvSpPr>
          <p:cNvPr id="23" name="Text Box 75"/>
          <p:cNvSpPr txBox="1">
            <a:spLocks noChangeArrowheads="1"/>
          </p:cNvSpPr>
          <p:nvPr/>
        </p:nvSpPr>
        <p:spPr bwMode="auto">
          <a:xfrm>
            <a:off x="3881438" y="3184525"/>
            <a:ext cx="1566862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D?</a:t>
            </a:r>
          </a:p>
        </p:txBody>
      </p:sp>
      <p:sp>
        <p:nvSpPr>
          <p:cNvPr id="24" name="Text Box 76"/>
          <p:cNvSpPr txBox="1">
            <a:spLocks noChangeArrowheads="1"/>
          </p:cNvSpPr>
          <p:nvPr/>
        </p:nvSpPr>
        <p:spPr bwMode="auto">
          <a:xfrm>
            <a:off x="6310313" y="4071938"/>
            <a:ext cx="2005012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E ?</a:t>
            </a:r>
          </a:p>
        </p:txBody>
      </p:sp>
    </p:spTree>
    <p:extLst>
      <p:ext uri="{BB962C8B-B14F-4D97-AF65-F5344CB8AC3E}">
        <p14:creationId xmlns:p14="http://schemas.microsoft.com/office/powerpoint/2010/main" val="7487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432" y="676974"/>
            <a:ext cx="8229600" cy="663575"/>
          </a:xfrm>
        </p:spPr>
        <p:txBody>
          <a:bodyPr/>
          <a:lstStyle/>
          <a:p>
            <a:pPr eaLnBrk="1" hangingPunct="1"/>
            <a:r>
              <a:rPr lang="en-GB" altLang="en-US" sz="4000" b="1" smtClean="0"/>
              <a:t>The spring-mass system</a:t>
            </a:r>
            <a:endParaRPr lang="en-GB" altLang="en-US" sz="40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5920" y="1502474"/>
            <a:ext cx="3916362" cy="30210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If a mass,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 is hung from a spring of spring constant,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 and set into oscillation the time period,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 of the oscillations is given by: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240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240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	T = 2π√(m / k)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695" y="4820349"/>
            <a:ext cx="7964487" cy="16811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  <a:cs typeface="Times New Roman" panose="02020603050405020304" pitchFamily="18" charset="0"/>
              </a:rPr>
              <a:t>AS Reminder:</a:t>
            </a: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Spring Constant</a:t>
            </a: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This is the force in newtons required to cause a change of length of one metre.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		k = F / </a:t>
            </a:r>
            <a:r>
              <a:rPr lang="el-GR" altLang="en-US" sz="2400" b="1" i="1" smtClean="0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en-GB" altLang="en-US" sz="2400" b="1" i="1" smtClean="0">
                <a:solidFill>
                  <a:srgbClr val="FF0000"/>
                </a:solidFill>
                <a:cs typeface="Arial" panose="020B0604020202020204" pitchFamily="34" charset="0"/>
              </a:rPr>
              <a:t>L	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		unit of </a:t>
            </a:r>
            <a:r>
              <a:rPr lang="en-GB" altLang="en-US" sz="2400" b="1" i="1" smtClean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GB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 = </a:t>
            </a:r>
            <a:r>
              <a:rPr lang="en-GB" altLang="en-US" sz="2400" b="1" smtClean="0">
                <a:solidFill>
                  <a:schemeClr val="accent2"/>
                </a:solidFill>
                <a:cs typeface="Arial" panose="020B0604020202020204" pitchFamily="34" charset="0"/>
              </a:rPr>
              <a:t>Nm</a:t>
            </a:r>
            <a:r>
              <a:rPr lang="en-GB" altLang="en-US" sz="2400" b="1" baseline="30000" smtClean="0">
                <a:solidFill>
                  <a:schemeClr val="accent2"/>
                </a:solidFill>
                <a:cs typeface="Arial" panose="020B0604020202020204" pitchFamily="34" charset="0"/>
              </a:rPr>
              <a:t>-1</a:t>
            </a:r>
            <a:endParaRPr lang="en-GB" altLang="en-US" sz="2400" smtClean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02695" y="3413824"/>
            <a:ext cx="2497137" cy="692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9401" name="Picture 9" descr="Simple_harmonic_oscillat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95" y="1442149"/>
            <a:ext cx="1104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286820" y="4266311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hlinkClick r:id="rId4"/>
              </a:rPr>
              <a:t>Mass on spring </a:t>
            </a:r>
            <a:r>
              <a:rPr lang="en-GB" altLang="en-US"/>
              <a:t>- Fendt</a:t>
            </a:r>
          </a:p>
        </p:txBody>
      </p:sp>
    </p:spTree>
    <p:extLst>
      <p:ext uri="{BB962C8B-B14F-4D97-AF65-F5344CB8AC3E}">
        <p14:creationId xmlns:p14="http://schemas.microsoft.com/office/powerpoint/2010/main" val="30875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46" y="680593"/>
            <a:ext cx="82296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smtClean="0"/>
              <a:t>Question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121" y="1291781"/>
            <a:ext cx="8212137" cy="52117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i="1" smtClean="0">
                <a:cs typeface="Times New Roman" panose="02020603050405020304" pitchFamily="18" charset="0"/>
              </a:rPr>
              <a:t>A spring extends by 6.0 cm when a mass of 4.0 kg is hung from it near the Earth’s surface (g = 9.8ms</a:t>
            </a:r>
            <a:r>
              <a:rPr lang="en-GB" altLang="en-US" sz="2000" i="1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000" i="1" smtClean="0">
                <a:cs typeface="Times New Roman" panose="02020603050405020304" pitchFamily="18" charset="0"/>
              </a:rPr>
              <a:t>). If the mass is set into vertical oscillation state or calculate the period (a) near the Earth’s surface and (b) on the surface of the Moon where g = 1.7 ms</a:t>
            </a:r>
            <a:r>
              <a:rPr lang="en-GB" altLang="en-US" sz="2000" i="1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000" i="1" smtClean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000" i="1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The spring constant,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sz="2000" smtClean="0">
                <a:cs typeface="Times New Roman" panose="02020603050405020304" pitchFamily="18" charset="0"/>
              </a:rPr>
              <a:t> is given by: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k = F / </a:t>
            </a:r>
            <a:r>
              <a:rPr lang="el-GR" altLang="en-US" sz="2000" b="1" i="1" smtClean="0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en-GB" altLang="en-US" sz="2000" b="1" i="1" smtClean="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en-GB" altLang="en-US" sz="2000" smtClean="0"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(4.0 x 9.8) / 0.060m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653.3 Nm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-1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00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(a)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 = 2π√(m / k)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2π √(4.0 / 653.3)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2π √(</a:t>
            </a:r>
            <a:r>
              <a:rPr lang="en-GB" altLang="en-US" sz="2000" smtClean="0"/>
              <a:t>0.006122</a:t>
            </a:r>
            <a:r>
              <a:rPr lang="en-GB" altLang="en-US" sz="2000" smtClean="0"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time period = 0.49s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000" smtClean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Arial" panose="020B0604020202020204" pitchFamily="34" charset="0"/>
              </a:rPr>
              <a:t>(b) </a:t>
            </a:r>
            <a:r>
              <a:rPr lang="en-GB" altLang="en-US" sz="2000" b="1" i="1" u="sng" smtClean="0">
                <a:solidFill>
                  <a:srgbClr val="FF0000"/>
                </a:solidFill>
                <a:cs typeface="Arial" panose="020B0604020202020204" pitchFamily="34" charset="0"/>
              </a:rPr>
              <a:t>g</a:t>
            </a:r>
            <a:r>
              <a:rPr lang="en-GB" altLang="en-US" sz="2000" smtClean="0">
                <a:cs typeface="Arial" panose="020B0604020202020204" pitchFamily="34" charset="0"/>
              </a:rPr>
              <a:t> does not appear in the time period equation of the spring.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Arial" panose="020B0604020202020204" pitchFamily="34" charset="0"/>
              </a:rPr>
              <a:t>Therefore the period on the Moon is the same = </a:t>
            </a:r>
            <a:r>
              <a:rPr lang="en-GB" altLang="en-US" sz="2000" b="1" smtClean="0">
                <a:solidFill>
                  <a:schemeClr val="accent2"/>
                </a:solidFill>
                <a:cs typeface="Arial" panose="020B0604020202020204" pitchFamily="34" charset="0"/>
              </a:rPr>
              <a:t>0.49s</a:t>
            </a:r>
          </a:p>
        </p:txBody>
      </p:sp>
    </p:spTree>
    <p:extLst>
      <p:ext uri="{BB962C8B-B14F-4D97-AF65-F5344CB8AC3E}">
        <p14:creationId xmlns:p14="http://schemas.microsoft.com/office/powerpoint/2010/main" val="20934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392" y="823278"/>
            <a:ext cx="8229600" cy="663575"/>
          </a:xfrm>
        </p:spPr>
        <p:txBody>
          <a:bodyPr/>
          <a:lstStyle/>
          <a:p>
            <a:pPr eaLnBrk="1" hangingPunct="1"/>
            <a:r>
              <a:rPr lang="en-GB" altLang="en-US" sz="4000" b="1" smtClean="0"/>
              <a:t>The simple pendulum</a:t>
            </a:r>
            <a:endParaRPr lang="en-GB" altLang="en-US" sz="40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8217" y="1656715"/>
            <a:ext cx="6246813" cy="4046538"/>
          </a:xfrm>
        </p:spPr>
        <p:txBody>
          <a:bodyPr/>
          <a:lstStyle/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A simple pendulum consists of: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a </a:t>
            </a:r>
            <a:r>
              <a:rPr lang="en-GB" altLang="en-US" sz="20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point </a:t>
            </a:r>
            <a:r>
              <a:rPr lang="en-GB" altLang="en-US" sz="2000" smtClean="0">
                <a:cs typeface="Times New Roman" panose="02020603050405020304" pitchFamily="18" charset="0"/>
              </a:rPr>
              <a:t>mass</a:t>
            </a: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undergoing </a:t>
            </a:r>
            <a:r>
              <a:rPr lang="en-GB" altLang="en-US" sz="20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small </a:t>
            </a:r>
            <a:r>
              <a:rPr lang="en-GB" altLang="en-US" sz="2000" smtClean="0">
                <a:cs typeface="Times New Roman" panose="02020603050405020304" pitchFamily="18" charset="0"/>
              </a:rPr>
              <a:t>oscillations</a:t>
            </a: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 (less than 10</a:t>
            </a:r>
            <a:r>
              <a:rPr lang="en-GB" alt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°)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suspended from a </a:t>
            </a:r>
            <a:r>
              <a:rPr lang="en-GB" altLang="en-US" sz="20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fixed </a:t>
            </a:r>
            <a:r>
              <a:rPr lang="en-GB" altLang="en-US" sz="2000" smtClean="0">
                <a:cs typeface="Times New Roman" panose="02020603050405020304" pitchFamily="18" charset="0"/>
              </a:rPr>
              <a:t>support</a:t>
            </a: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by a </a:t>
            </a:r>
            <a:r>
              <a:rPr lang="en-GB" altLang="en-US" sz="20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massless,</a:t>
            </a: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inextendable </a:t>
            </a:r>
            <a:r>
              <a:rPr lang="en-GB" altLang="en-US" sz="2000" smtClean="0">
                <a:cs typeface="Times New Roman" panose="02020603050405020304" pitchFamily="18" charset="0"/>
              </a:rPr>
              <a:t>thread </a:t>
            </a: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of length,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within a gravitational field of strength,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endParaRPr lang="en-GB" altLang="en-US" sz="200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The time period,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 is given by:</a:t>
            </a: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endParaRPr lang="en-GB" altLang="en-US" sz="240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		</a:t>
            </a:r>
            <a:r>
              <a:rPr lang="en-GB" altLang="en-US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 = 2π√(L / g)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321050" y="4179761"/>
            <a:ext cx="2497138" cy="692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1143" name="Picture 7" descr="Simple_Pendulum_Oscillat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5" y="1655128"/>
            <a:ext cx="1343025" cy="4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510667" y="6300153"/>
            <a:ext cx="321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GB" altLang="en-US">
                <a:hlinkClick r:id="rId4"/>
              </a:rPr>
              <a:t>Simple Pendulum</a:t>
            </a:r>
            <a:r>
              <a:rPr lang="en-GB" altLang="en-US"/>
              <a:t> - Fendt </a:t>
            </a:r>
          </a:p>
        </p:txBody>
      </p:sp>
    </p:spTree>
    <p:extLst>
      <p:ext uri="{BB962C8B-B14F-4D97-AF65-F5344CB8AC3E}">
        <p14:creationId xmlns:p14="http://schemas.microsoft.com/office/powerpoint/2010/main" val="33733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42" y="985393"/>
            <a:ext cx="8229600" cy="677863"/>
          </a:xfrm>
        </p:spPr>
        <p:txBody>
          <a:bodyPr/>
          <a:lstStyle/>
          <a:p>
            <a:pPr eaLnBrk="1" hangingPunct="1"/>
            <a:r>
              <a:rPr lang="en-GB" altLang="en-US" sz="3600" b="1" smtClean="0"/>
              <a:t>Question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817" y="1706118"/>
            <a:ext cx="8158162" cy="47196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cs typeface="Times New Roman" panose="02020603050405020304" pitchFamily="18" charset="0"/>
              </a:rPr>
              <a:t>Calculate: (a) the period of a pendulum of length 20cm on the Earth’s surface (g = 9.81ms</a:t>
            </a:r>
            <a:r>
              <a:rPr lang="en-GB" altLang="en-US" sz="2400" i="1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400" i="1" smtClean="0">
                <a:cs typeface="Times New Roman" panose="02020603050405020304" pitchFamily="18" charset="0"/>
              </a:rPr>
              <a:t>) and (b) the pendulum length required to give a period of 1.00s on the surface of the Moon where g = 1.67ms</a:t>
            </a:r>
            <a:r>
              <a:rPr lang="en-GB" altLang="en-US" sz="2400" i="1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400" i="1" smtClean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2400" i="1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Times New Roman" panose="02020603050405020304" pitchFamily="18" charset="0"/>
              </a:rPr>
              <a:t>(a)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 = 2π√(L / g)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Times New Roman" panose="02020603050405020304" pitchFamily="18" charset="0"/>
              </a:rPr>
              <a:t>= 2π √(0.20m / 9.81ms</a:t>
            </a:r>
            <a:r>
              <a:rPr lang="en-GB" altLang="en-US" sz="2400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400" smtClean="0"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Times New Roman" panose="02020603050405020304" pitchFamily="18" charset="0"/>
              </a:rPr>
              <a:t>= 2π √(0.204)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time period = 0.90s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2400" smtClean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(b)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 = 2π√(L / g)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becomes: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400" b="1" i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 = 4π</a:t>
            </a:r>
            <a:r>
              <a:rPr lang="en-GB" altLang="en-US" sz="2400" b="1" i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(L / g)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becomes: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L = T</a:t>
            </a:r>
            <a:r>
              <a:rPr lang="en-GB" altLang="en-US" sz="2400" b="1" i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g / 4π</a:t>
            </a:r>
            <a:r>
              <a:rPr lang="en-GB" altLang="en-US" sz="2400" b="1" i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en-GB" altLang="en-US" sz="2400" b="1" i="1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Times New Roman" panose="02020603050405020304" pitchFamily="18" charset="0"/>
              </a:rPr>
              <a:t>= ((1.00)</a:t>
            </a:r>
            <a:r>
              <a:rPr lang="en-GB" altLang="en-US" sz="2400" baseline="30000" smtClean="0">
                <a:cs typeface="Times New Roman" panose="02020603050405020304" pitchFamily="18" charset="0"/>
              </a:rPr>
              <a:t>2</a:t>
            </a:r>
            <a:r>
              <a:rPr lang="en-GB" altLang="en-US" sz="2400" smtClean="0">
                <a:cs typeface="Times New Roman" panose="02020603050405020304" pitchFamily="18" charset="0"/>
              </a:rPr>
              <a:t> x 1.67) / 4π</a:t>
            </a:r>
            <a:r>
              <a:rPr lang="en-GB" altLang="en-US" sz="2400" baseline="30000" smtClean="0">
                <a:cs typeface="Times New Roman" panose="02020603050405020304" pitchFamily="18" charset="0"/>
              </a:rPr>
              <a:t>2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length = 0.0423m  (3.23cm)</a:t>
            </a:r>
          </a:p>
        </p:txBody>
      </p:sp>
    </p:spTree>
    <p:extLst>
      <p:ext uri="{BB962C8B-B14F-4D97-AF65-F5344CB8AC3E}">
        <p14:creationId xmlns:p14="http://schemas.microsoft.com/office/powerpoint/2010/main" val="32464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584" y="1262190"/>
            <a:ext cx="8229600" cy="623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smtClean="0"/>
              <a:t>Variation of </a:t>
            </a:r>
            <a:r>
              <a:rPr lang="en-GB" altLang="en-US" sz="4000" b="1" smtClean="0">
                <a:solidFill>
                  <a:schemeClr val="accent2"/>
                </a:solidFill>
              </a:rPr>
              <a:t>x</a:t>
            </a:r>
            <a:r>
              <a:rPr lang="en-GB" altLang="en-US" sz="4000" b="1" smtClean="0"/>
              <a:t>, </a:t>
            </a:r>
            <a:r>
              <a:rPr lang="en-GB" altLang="en-US" sz="4000" b="1" smtClean="0">
                <a:solidFill>
                  <a:srgbClr val="FF00FF"/>
                </a:solidFill>
              </a:rPr>
              <a:t>v</a:t>
            </a:r>
            <a:r>
              <a:rPr lang="en-GB" altLang="en-US" sz="4000" b="1" smtClean="0"/>
              <a:t> and </a:t>
            </a:r>
            <a:r>
              <a:rPr lang="en-GB" altLang="en-US" sz="4000" b="1" smtClean="0">
                <a:solidFill>
                  <a:srgbClr val="FF0000"/>
                </a:solidFill>
              </a:rPr>
              <a:t>a</a:t>
            </a:r>
            <a:r>
              <a:rPr lang="en-GB" altLang="en-US" sz="4000" b="1" smtClean="0"/>
              <a:t> with time</a:t>
            </a:r>
            <a:endParaRPr lang="en-GB" altLang="en-US" sz="40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09" y="5683377"/>
            <a:ext cx="7929563" cy="8540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acceleration, </a:t>
            </a:r>
            <a:r>
              <a:rPr lang="en-GB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resultant force, </a:t>
            </a:r>
            <a:r>
              <a:rPr lang="en-GB" altLang="en-US" sz="20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Fspring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mass.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acceleration </a:t>
            </a:r>
            <a:r>
              <a:rPr lang="en-GB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always in the opposite direction to the displacement, </a:t>
            </a:r>
            <a:r>
              <a:rPr lang="en-GB" altLang="en-US" sz="20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sz="20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8" name="Picture 4" descr="SH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7" y="2009902"/>
            <a:ext cx="5213350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3119438" y="946150"/>
            <a:ext cx="0" cy="3252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5248275" y="950913"/>
            <a:ext cx="0" cy="3252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>
            <a:off x="7367588" y="946150"/>
            <a:ext cx="0" cy="3252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30" name="Freeform 26"/>
          <p:cNvSpPr>
            <a:spLocks/>
          </p:cNvSpPr>
          <p:nvPr/>
        </p:nvSpPr>
        <p:spPr bwMode="auto">
          <a:xfrm>
            <a:off x="942975" y="919163"/>
            <a:ext cx="6892925" cy="3252787"/>
          </a:xfrm>
          <a:custGeom>
            <a:avLst/>
            <a:gdLst>
              <a:gd name="T0" fmla="*/ 0 w 4342"/>
              <a:gd name="T1" fmla="*/ 19 h 2049"/>
              <a:gd name="T2" fmla="*/ 292 w 4342"/>
              <a:gd name="T3" fmla="*/ 107 h 2049"/>
              <a:gd name="T4" fmla="*/ 549 w 4342"/>
              <a:gd name="T5" fmla="*/ 515 h 2049"/>
              <a:gd name="T6" fmla="*/ 700 w 4342"/>
              <a:gd name="T7" fmla="*/ 1029 h 2049"/>
              <a:gd name="T8" fmla="*/ 842 w 4342"/>
              <a:gd name="T9" fmla="*/ 1516 h 2049"/>
              <a:gd name="T10" fmla="*/ 1063 w 4342"/>
              <a:gd name="T11" fmla="*/ 1889 h 2049"/>
              <a:gd name="T12" fmla="*/ 1382 w 4342"/>
              <a:gd name="T13" fmla="*/ 2048 h 2049"/>
              <a:gd name="T14" fmla="*/ 1692 w 4342"/>
              <a:gd name="T15" fmla="*/ 1880 h 2049"/>
              <a:gd name="T16" fmla="*/ 1896 w 4342"/>
              <a:gd name="T17" fmla="*/ 1508 h 2049"/>
              <a:gd name="T18" fmla="*/ 2038 w 4342"/>
              <a:gd name="T19" fmla="*/ 1011 h 2049"/>
              <a:gd name="T20" fmla="*/ 2189 w 4342"/>
              <a:gd name="T21" fmla="*/ 542 h 2049"/>
              <a:gd name="T22" fmla="*/ 2366 w 4342"/>
              <a:gd name="T23" fmla="*/ 178 h 2049"/>
              <a:gd name="T24" fmla="*/ 2694 w 4342"/>
              <a:gd name="T25" fmla="*/ 1 h 2049"/>
              <a:gd name="T26" fmla="*/ 3048 w 4342"/>
              <a:gd name="T27" fmla="*/ 169 h 2049"/>
              <a:gd name="T28" fmla="*/ 3234 w 4342"/>
              <a:gd name="T29" fmla="*/ 568 h 2049"/>
              <a:gd name="T30" fmla="*/ 3367 w 4342"/>
              <a:gd name="T31" fmla="*/ 1002 h 2049"/>
              <a:gd name="T32" fmla="*/ 3536 w 4342"/>
              <a:gd name="T33" fmla="*/ 1516 h 2049"/>
              <a:gd name="T34" fmla="*/ 3775 w 4342"/>
              <a:gd name="T35" fmla="*/ 1897 h 2049"/>
              <a:gd name="T36" fmla="*/ 4058 w 4342"/>
              <a:gd name="T37" fmla="*/ 2048 h 2049"/>
              <a:gd name="T38" fmla="*/ 4342 w 4342"/>
              <a:gd name="T39" fmla="*/ 1889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42" h="2049">
                <a:moveTo>
                  <a:pt x="0" y="19"/>
                </a:moveTo>
                <a:cubicBezTo>
                  <a:pt x="100" y="21"/>
                  <a:pt x="201" y="24"/>
                  <a:pt x="292" y="107"/>
                </a:cubicBezTo>
                <a:cubicBezTo>
                  <a:pt x="383" y="190"/>
                  <a:pt x="481" y="361"/>
                  <a:pt x="549" y="515"/>
                </a:cubicBezTo>
                <a:cubicBezTo>
                  <a:pt x="617" y="669"/>
                  <a:pt x="651" y="862"/>
                  <a:pt x="700" y="1029"/>
                </a:cubicBezTo>
                <a:cubicBezTo>
                  <a:pt x="749" y="1196"/>
                  <a:pt x="781" y="1373"/>
                  <a:pt x="842" y="1516"/>
                </a:cubicBezTo>
                <a:cubicBezTo>
                  <a:pt x="903" y="1659"/>
                  <a:pt x="973" y="1800"/>
                  <a:pt x="1063" y="1889"/>
                </a:cubicBezTo>
                <a:cubicBezTo>
                  <a:pt x="1153" y="1978"/>
                  <a:pt x="1277" y="2049"/>
                  <a:pt x="1382" y="2048"/>
                </a:cubicBezTo>
                <a:cubicBezTo>
                  <a:pt x="1487" y="2047"/>
                  <a:pt x="1606" y="1970"/>
                  <a:pt x="1692" y="1880"/>
                </a:cubicBezTo>
                <a:cubicBezTo>
                  <a:pt x="1778" y="1790"/>
                  <a:pt x="1838" y="1653"/>
                  <a:pt x="1896" y="1508"/>
                </a:cubicBezTo>
                <a:cubicBezTo>
                  <a:pt x="1954" y="1363"/>
                  <a:pt x="1989" y="1172"/>
                  <a:pt x="2038" y="1011"/>
                </a:cubicBezTo>
                <a:cubicBezTo>
                  <a:pt x="2087" y="850"/>
                  <a:pt x="2134" y="681"/>
                  <a:pt x="2189" y="542"/>
                </a:cubicBezTo>
                <a:cubicBezTo>
                  <a:pt x="2244" y="403"/>
                  <a:pt x="2282" y="268"/>
                  <a:pt x="2366" y="178"/>
                </a:cubicBezTo>
                <a:cubicBezTo>
                  <a:pt x="2450" y="88"/>
                  <a:pt x="2580" y="2"/>
                  <a:pt x="2694" y="1"/>
                </a:cubicBezTo>
                <a:cubicBezTo>
                  <a:pt x="2808" y="0"/>
                  <a:pt x="2958" y="75"/>
                  <a:pt x="3048" y="169"/>
                </a:cubicBezTo>
                <a:cubicBezTo>
                  <a:pt x="3138" y="263"/>
                  <a:pt x="3181" y="429"/>
                  <a:pt x="3234" y="568"/>
                </a:cubicBezTo>
                <a:cubicBezTo>
                  <a:pt x="3287" y="707"/>
                  <a:pt x="3317" y="844"/>
                  <a:pt x="3367" y="1002"/>
                </a:cubicBezTo>
                <a:cubicBezTo>
                  <a:pt x="3417" y="1160"/>
                  <a:pt x="3468" y="1367"/>
                  <a:pt x="3536" y="1516"/>
                </a:cubicBezTo>
                <a:cubicBezTo>
                  <a:pt x="3604" y="1665"/>
                  <a:pt x="3688" y="1808"/>
                  <a:pt x="3775" y="1897"/>
                </a:cubicBezTo>
                <a:cubicBezTo>
                  <a:pt x="3862" y="1986"/>
                  <a:pt x="3964" y="2049"/>
                  <a:pt x="4058" y="2048"/>
                </a:cubicBezTo>
                <a:cubicBezTo>
                  <a:pt x="4152" y="2047"/>
                  <a:pt x="4283" y="1922"/>
                  <a:pt x="4342" y="188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35" name="Freeform 31"/>
          <p:cNvSpPr>
            <a:spLocks/>
          </p:cNvSpPr>
          <p:nvPr/>
        </p:nvSpPr>
        <p:spPr bwMode="auto">
          <a:xfrm>
            <a:off x="949325" y="1233488"/>
            <a:ext cx="6892925" cy="2617787"/>
          </a:xfrm>
          <a:custGeom>
            <a:avLst/>
            <a:gdLst>
              <a:gd name="T0" fmla="*/ 0 w 4342"/>
              <a:gd name="T1" fmla="*/ 1635 h 1649"/>
              <a:gd name="T2" fmla="*/ 279 w 4342"/>
              <a:gd name="T3" fmla="*/ 1549 h 1649"/>
              <a:gd name="T4" fmla="*/ 549 w 4342"/>
              <a:gd name="T5" fmla="*/ 1235 h 1649"/>
              <a:gd name="T6" fmla="*/ 700 w 4342"/>
              <a:gd name="T7" fmla="*/ 821 h 1649"/>
              <a:gd name="T8" fmla="*/ 842 w 4342"/>
              <a:gd name="T9" fmla="*/ 429 h 1649"/>
              <a:gd name="T10" fmla="*/ 1063 w 4342"/>
              <a:gd name="T11" fmla="*/ 129 h 1649"/>
              <a:gd name="T12" fmla="*/ 1382 w 4342"/>
              <a:gd name="T13" fmla="*/ 1 h 1649"/>
              <a:gd name="T14" fmla="*/ 1692 w 4342"/>
              <a:gd name="T15" fmla="*/ 136 h 1649"/>
              <a:gd name="T16" fmla="*/ 1896 w 4342"/>
              <a:gd name="T17" fmla="*/ 436 h 1649"/>
              <a:gd name="T18" fmla="*/ 2038 w 4342"/>
              <a:gd name="T19" fmla="*/ 836 h 1649"/>
              <a:gd name="T20" fmla="*/ 2189 w 4342"/>
              <a:gd name="T21" fmla="*/ 1214 h 1649"/>
              <a:gd name="T22" fmla="*/ 2371 w 4342"/>
              <a:gd name="T23" fmla="*/ 1487 h 1649"/>
              <a:gd name="T24" fmla="*/ 2694 w 4342"/>
              <a:gd name="T25" fmla="*/ 1649 h 1649"/>
              <a:gd name="T26" fmla="*/ 3044 w 4342"/>
              <a:gd name="T27" fmla="*/ 1487 h 1649"/>
              <a:gd name="T28" fmla="*/ 3234 w 4342"/>
              <a:gd name="T29" fmla="*/ 1193 h 1649"/>
              <a:gd name="T30" fmla="*/ 3367 w 4342"/>
              <a:gd name="T31" fmla="*/ 843 h 1649"/>
              <a:gd name="T32" fmla="*/ 3536 w 4342"/>
              <a:gd name="T33" fmla="*/ 429 h 1649"/>
              <a:gd name="T34" fmla="*/ 3775 w 4342"/>
              <a:gd name="T35" fmla="*/ 122 h 1649"/>
              <a:gd name="T36" fmla="*/ 4058 w 4342"/>
              <a:gd name="T37" fmla="*/ 1 h 1649"/>
              <a:gd name="T38" fmla="*/ 4342 w 4342"/>
              <a:gd name="T39" fmla="*/ 129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42" h="1649">
                <a:moveTo>
                  <a:pt x="0" y="1635"/>
                </a:moveTo>
                <a:cubicBezTo>
                  <a:pt x="46" y="1621"/>
                  <a:pt x="188" y="1616"/>
                  <a:pt x="279" y="1549"/>
                </a:cubicBezTo>
                <a:cubicBezTo>
                  <a:pt x="370" y="1482"/>
                  <a:pt x="479" y="1356"/>
                  <a:pt x="549" y="1235"/>
                </a:cubicBezTo>
                <a:cubicBezTo>
                  <a:pt x="619" y="1114"/>
                  <a:pt x="651" y="956"/>
                  <a:pt x="700" y="821"/>
                </a:cubicBezTo>
                <a:cubicBezTo>
                  <a:pt x="749" y="687"/>
                  <a:pt x="781" y="544"/>
                  <a:pt x="842" y="429"/>
                </a:cubicBezTo>
                <a:cubicBezTo>
                  <a:pt x="903" y="314"/>
                  <a:pt x="973" y="201"/>
                  <a:pt x="1063" y="129"/>
                </a:cubicBezTo>
                <a:cubicBezTo>
                  <a:pt x="1153" y="57"/>
                  <a:pt x="1277" y="0"/>
                  <a:pt x="1382" y="1"/>
                </a:cubicBezTo>
                <a:cubicBezTo>
                  <a:pt x="1487" y="2"/>
                  <a:pt x="1606" y="64"/>
                  <a:pt x="1692" y="136"/>
                </a:cubicBezTo>
                <a:cubicBezTo>
                  <a:pt x="1778" y="209"/>
                  <a:pt x="1838" y="319"/>
                  <a:pt x="1896" y="436"/>
                </a:cubicBezTo>
                <a:cubicBezTo>
                  <a:pt x="1954" y="552"/>
                  <a:pt x="1989" y="706"/>
                  <a:pt x="2038" y="836"/>
                </a:cubicBezTo>
                <a:cubicBezTo>
                  <a:pt x="2087" y="966"/>
                  <a:pt x="2134" y="1106"/>
                  <a:pt x="2189" y="1214"/>
                </a:cubicBezTo>
                <a:cubicBezTo>
                  <a:pt x="2244" y="1322"/>
                  <a:pt x="2287" y="1415"/>
                  <a:pt x="2371" y="1487"/>
                </a:cubicBezTo>
                <a:cubicBezTo>
                  <a:pt x="2455" y="1559"/>
                  <a:pt x="2582" y="1649"/>
                  <a:pt x="2694" y="1649"/>
                </a:cubicBezTo>
                <a:cubicBezTo>
                  <a:pt x="2806" y="1649"/>
                  <a:pt x="2954" y="1563"/>
                  <a:pt x="3044" y="1487"/>
                </a:cubicBezTo>
                <a:cubicBezTo>
                  <a:pt x="3134" y="1411"/>
                  <a:pt x="3180" y="1300"/>
                  <a:pt x="3234" y="1193"/>
                </a:cubicBezTo>
                <a:cubicBezTo>
                  <a:pt x="3288" y="1086"/>
                  <a:pt x="3317" y="970"/>
                  <a:pt x="3367" y="843"/>
                </a:cubicBezTo>
                <a:cubicBezTo>
                  <a:pt x="3417" y="716"/>
                  <a:pt x="3468" y="549"/>
                  <a:pt x="3536" y="429"/>
                </a:cubicBezTo>
                <a:cubicBezTo>
                  <a:pt x="3604" y="309"/>
                  <a:pt x="3688" y="194"/>
                  <a:pt x="3775" y="122"/>
                </a:cubicBezTo>
                <a:cubicBezTo>
                  <a:pt x="3862" y="51"/>
                  <a:pt x="3964" y="0"/>
                  <a:pt x="4058" y="1"/>
                </a:cubicBezTo>
                <a:cubicBezTo>
                  <a:pt x="4152" y="2"/>
                  <a:pt x="4283" y="102"/>
                  <a:pt x="4342" y="1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38" name="Freeform 34"/>
          <p:cNvSpPr>
            <a:spLocks/>
          </p:cNvSpPr>
          <p:nvPr/>
        </p:nvSpPr>
        <p:spPr bwMode="auto">
          <a:xfrm>
            <a:off x="996950" y="1397000"/>
            <a:ext cx="6618288" cy="2263775"/>
          </a:xfrm>
          <a:custGeom>
            <a:avLst/>
            <a:gdLst>
              <a:gd name="T0" fmla="*/ 0 w 4169"/>
              <a:gd name="T1" fmla="*/ 715 h 1426"/>
              <a:gd name="T2" fmla="*/ 142 w 4169"/>
              <a:gd name="T3" fmla="*/ 1054 h 1426"/>
              <a:gd name="T4" fmla="*/ 363 w 4169"/>
              <a:gd name="T5" fmla="*/ 1313 h 1426"/>
              <a:gd name="T6" fmla="*/ 682 w 4169"/>
              <a:gd name="T7" fmla="*/ 1423 h 1426"/>
              <a:gd name="T8" fmla="*/ 992 w 4169"/>
              <a:gd name="T9" fmla="*/ 1307 h 1426"/>
              <a:gd name="T10" fmla="*/ 1196 w 4169"/>
              <a:gd name="T11" fmla="*/ 1047 h 1426"/>
              <a:gd name="T12" fmla="*/ 1338 w 4169"/>
              <a:gd name="T13" fmla="*/ 702 h 1426"/>
              <a:gd name="T14" fmla="*/ 1489 w 4169"/>
              <a:gd name="T15" fmla="*/ 376 h 1426"/>
              <a:gd name="T16" fmla="*/ 1671 w 4169"/>
              <a:gd name="T17" fmla="*/ 140 h 1426"/>
              <a:gd name="T18" fmla="*/ 1994 w 4169"/>
              <a:gd name="T19" fmla="*/ 0 h 1426"/>
              <a:gd name="T20" fmla="*/ 2344 w 4169"/>
              <a:gd name="T21" fmla="*/ 140 h 1426"/>
              <a:gd name="T22" fmla="*/ 2534 w 4169"/>
              <a:gd name="T23" fmla="*/ 394 h 1426"/>
              <a:gd name="T24" fmla="*/ 2667 w 4169"/>
              <a:gd name="T25" fmla="*/ 696 h 1426"/>
              <a:gd name="T26" fmla="*/ 2836 w 4169"/>
              <a:gd name="T27" fmla="*/ 1054 h 1426"/>
              <a:gd name="T28" fmla="*/ 3075 w 4169"/>
              <a:gd name="T29" fmla="*/ 1319 h 1426"/>
              <a:gd name="T30" fmla="*/ 3358 w 4169"/>
              <a:gd name="T31" fmla="*/ 1423 h 1426"/>
              <a:gd name="T32" fmla="*/ 3665 w 4169"/>
              <a:gd name="T33" fmla="*/ 1300 h 1426"/>
              <a:gd name="T34" fmla="*/ 3899 w 4169"/>
              <a:gd name="T35" fmla="*/ 967 h 1426"/>
              <a:gd name="T36" fmla="*/ 4025 w 4169"/>
              <a:gd name="T37" fmla="*/ 706 h 1426"/>
              <a:gd name="T38" fmla="*/ 4169 w 4169"/>
              <a:gd name="T39" fmla="*/ 445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69" h="1426">
                <a:moveTo>
                  <a:pt x="0" y="715"/>
                </a:moveTo>
                <a:cubicBezTo>
                  <a:pt x="24" y="771"/>
                  <a:pt x="81" y="954"/>
                  <a:pt x="142" y="1054"/>
                </a:cubicBezTo>
                <a:cubicBezTo>
                  <a:pt x="203" y="1153"/>
                  <a:pt x="273" y="1250"/>
                  <a:pt x="363" y="1313"/>
                </a:cubicBezTo>
                <a:cubicBezTo>
                  <a:pt x="453" y="1375"/>
                  <a:pt x="577" y="1424"/>
                  <a:pt x="682" y="1423"/>
                </a:cubicBezTo>
                <a:cubicBezTo>
                  <a:pt x="787" y="1422"/>
                  <a:pt x="906" y="1369"/>
                  <a:pt x="992" y="1307"/>
                </a:cubicBezTo>
                <a:cubicBezTo>
                  <a:pt x="1078" y="1244"/>
                  <a:pt x="1138" y="1149"/>
                  <a:pt x="1196" y="1047"/>
                </a:cubicBezTo>
                <a:cubicBezTo>
                  <a:pt x="1254" y="947"/>
                  <a:pt x="1289" y="814"/>
                  <a:pt x="1338" y="702"/>
                </a:cubicBezTo>
                <a:cubicBezTo>
                  <a:pt x="1387" y="590"/>
                  <a:pt x="1434" y="469"/>
                  <a:pt x="1489" y="376"/>
                </a:cubicBezTo>
                <a:cubicBezTo>
                  <a:pt x="1544" y="282"/>
                  <a:pt x="1587" y="202"/>
                  <a:pt x="1671" y="140"/>
                </a:cubicBezTo>
                <a:cubicBezTo>
                  <a:pt x="1755" y="78"/>
                  <a:pt x="1882" y="0"/>
                  <a:pt x="1994" y="0"/>
                </a:cubicBezTo>
                <a:cubicBezTo>
                  <a:pt x="2106" y="0"/>
                  <a:pt x="2254" y="74"/>
                  <a:pt x="2344" y="140"/>
                </a:cubicBezTo>
                <a:cubicBezTo>
                  <a:pt x="2434" y="206"/>
                  <a:pt x="2480" y="301"/>
                  <a:pt x="2534" y="394"/>
                </a:cubicBezTo>
                <a:cubicBezTo>
                  <a:pt x="2588" y="486"/>
                  <a:pt x="2617" y="586"/>
                  <a:pt x="2667" y="696"/>
                </a:cubicBezTo>
                <a:cubicBezTo>
                  <a:pt x="2717" y="806"/>
                  <a:pt x="2768" y="950"/>
                  <a:pt x="2836" y="1054"/>
                </a:cubicBezTo>
                <a:cubicBezTo>
                  <a:pt x="2904" y="1157"/>
                  <a:pt x="2988" y="1256"/>
                  <a:pt x="3075" y="1319"/>
                </a:cubicBezTo>
                <a:cubicBezTo>
                  <a:pt x="3162" y="1380"/>
                  <a:pt x="3260" y="1426"/>
                  <a:pt x="3358" y="1423"/>
                </a:cubicBezTo>
                <a:cubicBezTo>
                  <a:pt x="3456" y="1420"/>
                  <a:pt x="3575" y="1376"/>
                  <a:pt x="3665" y="1300"/>
                </a:cubicBezTo>
                <a:cubicBezTo>
                  <a:pt x="3755" y="1224"/>
                  <a:pt x="3839" y="1066"/>
                  <a:pt x="3899" y="967"/>
                </a:cubicBezTo>
                <a:cubicBezTo>
                  <a:pt x="3959" y="868"/>
                  <a:pt x="3980" y="793"/>
                  <a:pt x="4025" y="706"/>
                </a:cubicBezTo>
                <a:cubicBezTo>
                  <a:pt x="4070" y="619"/>
                  <a:pt x="4139" y="499"/>
                  <a:pt x="4169" y="445"/>
                </a:cubicBezTo>
              </a:path>
            </a:pathLst>
          </a:custGeom>
          <a:noFill/>
          <a:ln w="57150" cap="flat" cmpd="sng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6213"/>
            <a:ext cx="8229600" cy="463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smtClean="0"/>
              <a:t>SHM time graphs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854075" y="601663"/>
            <a:ext cx="7132638" cy="3683000"/>
            <a:chOff x="529" y="818"/>
            <a:chExt cx="4493" cy="2320"/>
          </a:xfrm>
        </p:grpSpPr>
        <p:grpSp>
          <p:nvGrpSpPr>
            <p:cNvPr id="47114" name="Group 10"/>
            <p:cNvGrpSpPr>
              <a:grpSpLocks/>
            </p:cNvGrpSpPr>
            <p:nvPr/>
          </p:nvGrpSpPr>
          <p:grpSpPr bwMode="auto">
            <a:xfrm>
              <a:off x="529" y="818"/>
              <a:ext cx="4381" cy="2320"/>
              <a:chOff x="529" y="818"/>
              <a:chExt cx="4381" cy="2320"/>
            </a:xfrm>
          </p:grpSpPr>
          <p:sp>
            <p:nvSpPr>
              <p:cNvPr id="47108" name="Line 4"/>
              <p:cNvSpPr>
                <a:spLocks noChangeShapeType="1"/>
              </p:cNvSpPr>
              <p:nvPr/>
            </p:nvSpPr>
            <p:spPr bwMode="auto">
              <a:xfrm>
                <a:off x="576" y="2038"/>
                <a:ext cx="43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0" name="Line 6"/>
              <p:cNvSpPr>
                <a:spLocks noChangeShapeType="1"/>
              </p:cNvSpPr>
              <p:nvPr/>
            </p:nvSpPr>
            <p:spPr bwMode="auto">
              <a:xfrm>
                <a:off x="4772" y="2038"/>
                <a:ext cx="13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1" name="Line 7"/>
              <p:cNvSpPr>
                <a:spLocks noChangeShapeType="1"/>
              </p:cNvSpPr>
              <p:nvPr/>
            </p:nvSpPr>
            <p:spPr bwMode="auto">
              <a:xfrm flipV="1">
                <a:off x="585" y="878"/>
                <a:ext cx="0" cy="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2" name="Line 8"/>
              <p:cNvSpPr>
                <a:spLocks noChangeShapeType="1"/>
              </p:cNvSpPr>
              <p:nvPr/>
            </p:nvSpPr>
            <p:spPr bwMode="auto">
              <a:xfrm flipH="1" flipV="1">
                <a:off x="580" y="818"/>
                <a:ext cx="1" cy="14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3" name="Oval 9"/>
              <p:cNvSpPr>
                <a:spLocks noChangeArrowheads="1"/>
              </p:cNvSpPr>
              <p:nvPr/>
            </p:nvSpPr>
            <p:spPr bwMode="auto">
              <a:xfrm>
                <a:off x="529" y="1976"/>
                <a:ext cx="115" cy="1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7121" name="Group 17"/>
            <p:cNvGrpSpPr>
              <a:grpSpLocks/>
            </p:cNvGrpSpPr>
            <p:nvPr/>
          </p:nvGrpSpPr>
          <p:grpSpPr bwMode="auto">
            <a:xfrm>
              <a:off x="1293" y="1961"/>
              <a:ext cx="3339" cy="160"/>
              <a:chOff x="628" y="3220"/>
              <a:chExt cx="680" cy="195"/>
            </a:xfrm>
          </p:grpSpPr>
          <p:sp>
            <p:nvSpPr>
              <p:cNvPr id="47115" name="Line 11"/>
              <p:cNvSpPr>
                <a:spLocks noChangeShapeType="1"/>
              </p:cNvSpPr>
              <p:nvPr/>
            </p:nvSpPr>
            <p:spPr bwMode="auto">
              <a:xfrm>
                <a:off x="628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6" name="Line 12"/>
              <p:cNvSpPr>
                <a:spLocks noChangeShapeType="1"/>
              </p:cNvSpPr>
              <p:nvPr/>
            </p:nvSpPr>
            <p:spPr bwMode="auto">
              <a:xfrm>
                <a:off x="764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7" name="Line 13"/>
              <p:cNvSpPr>
                <a:spLocks noChangeShapeType="1"/>
              </p:cNvSpPr>
              <p:nvPr/>
            </p:nvSpPr>
            <p:spPr bwMode="auto">
              <a:xfrm>
                <a:off x="900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1036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1172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>
                <a:off x="1308" y="3220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1122" y="2088"/>
              <a:ext cx="390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/>
                <a:t>T/4            T/2           3T/4           T            5T/4         3T/2</a:t>
              </a:r>
            </a:p>
          </p:txBody>
        </p:sp>
      </p:grp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889000" y="4310063"/>
            <a:ext cx="2390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FF3300"/>
                </a:solidFill>
              </a:rPr>
              <a:t>x = A cos (2π f t)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889000" y="5005388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 = - (2π f )</a:t>
            </a:r>
            <a:r>
              <a:rPr lang="en-GB" altLang="en-US" sz="2000" b="1" i="1" baseline="30000">
                <a:solidFill>
                  <a:schemeClr val="accent2"/>
                </a:solidFill>
              </a:rPr>
              <a:t>2</a:t>
            </a:r>
            <a:r>
              <a:rPr lang="en-GB" altLang="en-US" sz="2000" b="1" i="1">
                <a:solidFill>
                  <a:schemeClr val="accent2"/>
                </a:solidFill>
              </a:rPr>
              <a:t> A cos (2π f t)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89000" y="4646613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006600"/>
                </a:solidFill>
              </a:rPr>
              <a:t>v = - 2π f A sin (2π f t)</a:t>
            </a:r>
          </a:p>
        </p:txBody>
      </p:sp>
      <p:grpSp>
        <p:nvGrpSpPr>
          <p:cNvPr id="47141" name="Group 37"/>
          <p:cNvGrpSpPr>
            <a:grpSpLocks/>
          </p:cNvGrpSpPr>
          <p:nvPr/>
        </p:nvGrpSpPr>
        <p:grpSpPr bwMode="auto">
          <a:xfrm>
            <a:off x="414338" y="760413"/>
            <a:ext cx="7620000" cy="366712"/>
            <a:chOff x="171" y="918"/>
            <a:chExt cx="4800" cy="231"/>
          </a:xfrm>
        </p:grpSpPr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>
              <a:off x="480" y="1028"/>
              <a:ext cx="44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40" name="Text Box 36"/>
            <p:cNvSpPr txBox="1">
              <a:spLocks noChangeArrowheads="1"/>
            </p:cNvSpPr>
            <p:nvPr/>
          </p:nvSpPr>
          <p:spPr bwMode="auto">
            <a:xfrm>
              <a:off x="171" y="918"/>
              <a:ext cx="4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</a:rPr>
                <a:t>+ A</a:t>
              </a:r>
            </a:p>
          </p:txBody>
        </p:sp>
      </p:grpSp>
      <p:grpSp>
        <p:nvGrpSpPr>
          <p:cNvPr id="47142" name="Group 38"/>
          <p:cNvGrpSpPr>
            <a:grpSpLocks/>
          </p:cNvGrpSpPr>
          <p:nvPr/>
        </p:nvGrpSpPr>
        <p:grpSpPr bwMode="auto">
          <a:xfrm>
            <a:off x="414338" y="4005263"/>
            <a:ext cx="7620000" cy="366712"/>
            <a:chOff x="171" y="918"/>
            <a:chExt cx="4800" cy="231"/>
          </a:xfrm>
        </p:grpSpPr>
        <p:sp>
          <p:nvSpPr>
            <p:cNvPr id="47143" name="Line 39"/>
            <p:cNvSpPr>
              <a:spLocks noChangeShapeType="1"/>
            </p:cNvSpPr>
            <p:nvPr/>
          </p:nvSpPr>
          <p:spPr bwMode="auto">
            <a:xfrm>
              <a:off x="480" y="1028"/>
              <a:ext cx="44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44" name="Text Box 40"/>
            <p:cNvSpPr txBox="1">
              <a:spLocks noChangeArrowheads="1"/>
            </p:cNvSpPr>
            <p:nvPr/>
          </p:nvSpPr>
          <p:spPr bwMode="auto">
            <a:xfrm>
              <a:off x="171" y="918"/>
              <a:ext cx="4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</a:rPr>
                <a:t>- A</a:t>
              </a:r>
            </a:p>
          </p:txBody>
        </p:sp>
      </p:grp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381000" y="113188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379413" y="1362075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006600"/>
                </a:solidFill>
              </a:rPr>
              <a:t>v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381000" y="1577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7672388" y="2117725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/>
              <a:t>time</a:t>
            </a: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4364038" y="4648200"/>
            <a:ext cx="201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006600"/>
                </a:solidFill>
              </a:rPr>
              <a:t>v</a:t>
            </a:r>
            <a:r>
              <a:rPr lang="en-GB" altLang="en-US" sz="2000" b="1" i="1" baseline="-25000">
                <a:solidFill>
                  <a:srgbClr val="006600"/>
                </a:solidFill>
              </a:rPr>
              <a:t>max</a:t>
            </a:r>
            <a:r>
              <a:rPr lang="en-GB" altLang="en-US" sz="2000" b="1" i="1">
                <a:solidFill>
                  <a:srgbClr val="006600"/>
                </a:solidFill>
              </a:rPr>
              <a:t> = </a:t>
            </a:r>
            <a:r>
              <a:rPr lang="en-US" altLang="en-US" sz="2000" b="1" i="1">
                <a:solidFill>
                  <a:srgbClr val="006600"/>
                </a:solidFill>
                <a:cs typeface="Arial" panose="020B0604020202020204" pitchFamily="34" charset="0"/>
              </a:rPr>
              <a:t>± </a:t>
            </a:r>
            <a:r>
              <a:rPr lang="en-GB" altLang="en-US" b="1" i="1">
                <a:solidFill>
                  <a:srgbClr val="006600"/>
                </a:solidFill>
              </a:rPr>
              <a:t>2π f A</a:t>
            </a:r>
            <a:endParaRPr lang="en-US" altLang="en-US"/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364038" y="5005388"/>
            <a:ext cx="243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</a:t>
            </a:r>
            <a:r>
              <a:rPr lang="en-GB" altLang="en-US" sz="2000" b="1" i="1" baseline="-25000">
                <a:solidFill>
                  <a:schemeClr val="accent2"/>
                </a:solidFill>
              </a:rPr>
              <a:t>max</a:t>
            </a:r>
            <a:r>
              <a:rPr lang="en-GB" altLang="en-US" sz="2000" b="1" i="1">
                <a:solidFill>
                  <a:schemeClr val="accent2"/>
                </a:solidFill>
              </a:rPr>
              <a:t> = </a:t>
            </a:r>
            <a:r>
              <a:rPr lang="en-US" altLang="en-US" sz="2000" b="1" i="1">
                <a:solidFill>
                  <a:schemeClr val="accent2"/>
                </a:solidFill>
                <a:cs typeface="Arial" panose="020B0604020202020204" pitchFamily="34" charset="0"/>
              </a:rPr>
              <a:t>± </a:t>
            </a:r>
            <a:r>
              <a:rPr lang="en-GB" altLang="en-US" sz="2000" b="1" i="1">
                <a:solidFill>
                  <a:schemeClr val="accent2"/>
                </a:solidFill>
              </a:rPr>
              <a:t>(2π f )</a:t>
            </a:r>
            <a:r>
              <a:rPr lang="en-GB" altLang="en-US" sz="2000" b="1" i="1" baseline="30000">
                <a:solidFill>
                  <a:schemeClr val="accent2"/>
                </a:solidFill>
              </a:rPr>
              <a:t>2</a:t>
            </a:r>
            <a:r>
              <a:rPr lang="en-GB" altLang="en-US" sz="2000" b="1" i="1">
                <a:solidFill>
                  <a:schemeClr val="accent2"/>
                </a:solidFill>
              </a:rPr>
              <a:t> A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0400" y="5529263"/>
            <a:ext cx="7793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/>
              <a:t>Note:</a:t>
            </a:r>
            <a:r>
              <a:rPr lang="en-GB" altLang="en-US"/>
              <a:t> 	The </a:t>
            </a:r>
            <a:r>
              <a:rPr lang="en-GB" altLang="en-US" b="1">
                <a:solidFill>
                  <a:srgbClr val="006600"/>
                </a:solidFill>
              </a:rPr>
              <a:t>velocity</a:t>
            </a:r>
            <a:r>
              <a:rPr lang="en-GB" altLang="en-US"/>
              <a:t> curve is the </a:t>
            </a:r>
            <a:r>
              <a:rPr lang="en-GB" altLang="en-US" b="1"/>
              <a:t>gradient</a:t>
            </a:r>
            <a:r>
              <a:rPr lang="en-GB" altLang="en-US"/>
              <a:t> of the </a:t>
            </a:r>
            <a:r>
              <a:rPr lang="en-GB" altLang="en-US" b="1">
                <a:solidFill>
                  <a:srgbClr val="FF0000"/>
                </a:solidFill>
              </a:rPr>
              <a:t>displacement</a:t>
            </a:r>
            <a:r>
              <a:rPr lang="en-GB" altLang="en-US"/>
              <a:t> curve </a:t>
            </a:r>
          </a:p>
          <a:p>
            <a:r>
              <a:rPr lang="en-GB" altLang="en-US"/>
              <a:t>	and the </a:t>
            </a:r>
            <a:r>
              <a:rPr lang="en-GB" altLang="en-US" b="1">
                <a:solidFill>
                  <a:schemeClr val="accent2"/>
                </a:solidFill>
              </a:rPr>
              <a:t>acceleration</a:t>
            </a:r>
            <a:r>
              <a:rPr lang="en-GB" altLang="en-US"/>
              <a:t> curve is the </a:t>
            </a:r>
            <a:r>
              <a:rPr lang="en-GB" altLang="en-US" b="1"/>
              <a:t>gradient</a:t>
            </a:r>
            <a:r>
              <a:rPr lang="en-GB" altLang="en-US"/>
              <a:t> of the </a:t>
            </a:r>
            <a:r>
              <a:rPr lang="en-GB" altLang="en-US" b="1">
                <a:solidFill>
                  <a:srgbClr val="006600"/>
                </a:solidFill>
              </a:rPr>
              <a:t>velocity </a:t>
            </a:r>
            <a:r>
              <a:rPr lang="en-GB" altLang="en-US"/>
              <a:t>curve.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985838" y="3376613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1141413" y="2616200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006600"/>
                </a:solidFill>
              </a:rPr>
              <a:t>v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1087438" y="1023938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589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4" grpId="0"/>
      <p:bldP spid="47136" grpId="0"/>
      <p:bldP spid="47139" grpId="0"/>
      <p:bldP spid="47147" grpId="0"/>
      <p:bldP spid="47148" grpId="0"/>
      <p:bldP spid="47149" grpId="0"/>
      <p:bldP spid="47151" grpId="0"/>
      <p:bldP spid="47152" grpId="0"/>
      <p:bldP spid="47156" grpId="0"/>
      <p:bldP spid="471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584" y="1262190"/>
            <a:ext cx="8229600" cy="623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smtClean="0"/>
              <a:t>Variation of </a:t>
            </a:r>
            <a:r>
              <a:rPr lang="en-GB" altLang="en-US" sz="4000" b="1" smtClean="0">
                <a:solidFill>
                  <a:schemeClr val="accent2"/>
                </a:solidFill>
              </a:rPr>
              <a:t>x</a:t>
            </a:r>
            <a:r>
              <a:rPr lang="en-GB" altLang="en-US" sz="4000" b="1" smtClean="0"/>
              <a:t>, </a:t>
            </a:r>
            <a:r>
              <a:rPr lang="en-GB" altLang="en-US" sz="4000" b="1" smtClean="0">
                <a:solidFill>
                  <a:srgbClr val="FF00FF"/>
                </a:solidFill>
              </a:rPr>
              <a:t>v</a:t>
            </a:r>
            <a:r>
              <a:rPr lang="en-GB" altLang="en-US" sz="4000" b="1" smtClean="0"/>
              <a:t> and </a:t>
            </a:r>
            <a:r>
              <a:rPr lang="en-GB" altLang="en-US" sz="4000" b="1" smtClean="0">
                <a:solidFill>
                  <a:srgbClr val="FF0000"/>
                </a:solidFill>
              </a:rPr>
              <a:t>a</a:t>
            </a:r>
            <a:r>
              <a:rPr lang="en-GB" altLang="en-US" sz="4000" b="1" smtClean="0"/>
              <a:t> with time</a:t>
            </a:r>
            <a:endParaRPr lang="en-GB" altLang="en-US" sz="40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09" y="5683377"/>
            <a:ext cx="7929563" cy="8540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acceleration, </a:t>
            </a:r>
            <a:r>
              <a:rPr lang="en-GB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resultant force, </a:t>
            </a:r>
            <a:r>
              <a:rPr lang="en-GB" altLang="en-US" sz="20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Fspring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mass.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acceleration </a:t>
            </a:r>
            <a:r>
              <a:rPr lang="en-GB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always in the opposite direction to the displacement, </a:t>
            </a:r>
            <a:r>
              <a:rPr lang="en-GB" altLang="en-US" sz="20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sz="20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8" name="Picture 4" descr="SH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7" y="2009902"/>
            <a:ext cx="5213350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42888"/>
            <a:ext cx="8229600" cy="677862"/>
          </a:xfrm>
        </p:spPr>
        <p:txBody>
          <a:bodyPr/>
          <a:lstStyle/>
          <a:p>
            <a:pPr eaLnBrk="1" hangingPunct="1"/>
            <a:r>
              <a:rPr lang="en-GB" altLang="en-US" sz="3600" b="1" smtClean="0"/>
              <a:t>Question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463" y="1863725"/>
            <a:ext cx="4281487" cy="38338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f = 1 / T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1 / 4.0ms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1 / 0.004s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250Hz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00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(a)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v = ± 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πf √(A</a:t>
            </a:r>
            <a:r>
              <a:rPr lang="en-GB" altLang="en-US" sz="2000" b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−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x </a:t>
            </a:r>
            <a:r>
              <a:rPr lang="en-GB" altLang="en-US" sz="2000" b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)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maximum speed occurs when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sz="2000" smtClean="0">
                <a:cs typeface="Times New Roman" panose="02020603050405020304" pitchFamily="18" charset="0"/>
              </a:rPr>
              <a:t> = 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en-GB" altLang="en-US" sz="2000" b="1" baseline="-25000" smtClean="0">
                <a:solidFill>
                  <a:srgbClr val="FF0000"/>
                </a:solidFill>
                <a:cs typeface="Times New Roman" panose="02020603050405020304" pitchFamily="18" charset="0"/>
              </a:rPr>
              <a:t>max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smtClean="0">
                <a:cs typeface="Times New Roman" panose="02020603050405020304" pitchFamily="18" charset="0"/>
              </a:rPr>
              <a:t>=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± 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πf √(A</a:t>
            </a:r>
            <a:r>
              <a:rPr lang="en-GB" altLang="en-US" sz="2000" b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) </a:t>
            </a:r>
            <a:r>
              <a:rPr lang="en-GB" altLang="en-US" sz="2000" smtClean="0">
                <a:cs typeface="Times New Roman" panose="02020603050405020304" pitchFamily="18" charset="0"/>
              </a:rPr>
              <a:t>=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± 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πf A</a:t>
            </a:r>
            <a:endParaRPr lang="en-GB" altLang="en-US" sz="2000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± 2π x 250 x 30</a:t>
            </a:r>
            <a:r>
              <a:rPr lang="el-GR" altLang="en-US" sz="2000" smtClean="0">
                <a:cs typeface="Arial" panose="020B0604020202020204" pitchFamily="34" charset="0"/>
              </a:rPr>
              <a:t>μ</a:t>
            </a:r>
            <a:r>
              <a:rPr lang="en-GB" altLang="en-US" sz="2000" smtClean="0">
                <a:cs typeface="Times New Roman" panose="02020603050405020304" pitchFamily="18" charset="0"/>
              </a:rPr>
              <a:t>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± 2π x 250 x 0.000 030m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b="1" smtClean="0">
                <a:solidFill>
                  <a:schemeClr val="accent2"/>
                </a:solidFill>
                <a:cs typeface="Arial" panose="020B0604020202020204" pitchFamily="34" charset="0"/>
              </a:rPr>
              <a:t>maximum speed = 0.0471 ms</a:t>
            </a:r>
            <a:r>
              <a:rPr lang="en-GB" altLang="en-US" sz="2000" b="1" baseline="30000" smtClean="0">
                <a:solidFill>
                  <a:schemeClr val="accent2"/>
                </a:solidFill>
                <a:cs typeface="Arial" panose="020B0604020202020204" pitchFamily="34" charset="0"/>
              </a:rPr>
              <a:t>-1</a:t>
            </a:r>
            <a:endParaRPr lang="en-GB" altLang="en-US" sz="2000" smtClean="0">
              <a:cs typeface="Times New Roman" panose="02020603050405020304" pitchFamily="18" charset="0"/>
            </a:endParaRP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3625" y="1892300"/>
            <a:ext cx="3995738" cy="34702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(b)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v = ± 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πf √(A</a:t>
            </a:r>
            <a:r>
              <a:rPr lang="en-GB" altLang="en-US" sz="2000" b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−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x </a:t>
            </a:r>
            <a:r>
              <a:rPr lang="en-GB" altLang="en-US" sz="2000" b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)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± 2π x 250 x √((0.000 030m)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2</a:t>
            </a:r>
            <a:r>
              <a:rPr lang="en-GB" altLang="en-US" sz="2000" smtClean="0"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                           − (0.000 015m)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2</a:t>
            </a:r>
            <a:r>
              <a:rPr lang="en-GB" altLang="en-US" sz="2000" smtClean="0">
                <a:cs typeface="Times New Roman" panose="02020603050405020304" pitchFamily="18" charset="0"/>
              </a:rPr>
              <a:t>)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± 500π x √((0.000 030m)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2</a:t>
            </a:r>
            <a:r>
              <a:rPr lang="en-GB" altLang="en-US" sz="2000" smtClean="0"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                           − (0.000 015m)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2</a:t>
            </a:r>
            <a:r>
              <a:rPr lang="en-GB" altLang="en-US" sz="2000" smtClean="0">
                <a:cs typeface="Times New Roman" panose="02020603050405020304" pitchFamily="18" charset="0"/>
              </a:rPr>
              <a:t>)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± 500π x √((9 x 10 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-10</a:t>
            </a:r>
            <a:r>
              <a:rPr lang="en-GB" altLang="en-US" sz="2000" smtClean="0"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                            − (2.25 x 10 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-10</a:t>
            </a:r>
            <a:r>
              <a:rPr lang="en-GB" altLang="en-US" sz="2000" smtClean="0">
                <a:cs typeface="Times New Roman" panose="02020603050405020304" pitchFamily="18" charset="0"/>
              </a:rPr>
              <a:t>))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± 500π x √(6.75 x 10 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-10</a:t>
            </a:r>
            <a:r>
              <a:rPr lang="en-GB" altLang="en-US" sz="2000" smtClean="0"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± 500π x 2.598 x 10 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-5</a:t>
            </a:r>
            <a:endParaRPr lang="en-GB" altLang="en-US" sz="200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b="1" smtClean="0">
                <a:solidFill>
                  <a:schemeClr val="accent2"/>
                </a:solidFill>
                <a:cs typeface="Arial" panose="020B0604020202020204" pitchFamily="34" charset="0"/>
              </a:rPr>
              <a:t>speed = 0.0408 ms</a:t>
            </a:r>
            <a:r>
              <a:rPr lang="en-GB" altLang="en-US" sz="2000" b="1" baseline="30000" smtClean="0">
                <a:solidFill>
                  <a:schemeClr val="accent2"/>
                </a:solidFill>
                <a:cs typeface="Arial" panose="020B0604020202020204" pitchFamily="34" charset="0"/>
              </a:rPr>
              <a:t>-1</a:t>
            </a:r>
          </a:p>
          <a:p>
            <a:pPr marL="0" indent="0">
              <a:lnSpc>
                <a:spcPct val="90000"/>
              </a:lnSpc>
            </a:pPr>
            <a:endParaRPr lang="en-GB" altLang="en-US" sz="2000" smtClean="0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25450" y="942975"/>
            <a:ext cx="8216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i="1"/>
              <a:t>A body oscillating with SHM has a period of 4.0ms and amplitude of 30</a:t>
            </a:r>
            <a:r>
              <a:rPr lang="el-GR" altLang="en-US" sz="2000" i="1"/>
              <a:t>μ</a:t>
            </a:r>
            <a:r>
              <a:rPr lang="en-GB" altLang="en-US" sz="2000" i="1"/>
              <a:t>m. Calculate (a) its maximum speed and (b) its speed when its displacement is 15</a:t>
            </a:r>
            <a:r>
              <a:rPr lang="el-GR" altLang="en-US" sz="2000" i="1"/>
              <a:t>μ</a:t>
            </a:r>
            <a:r>
              <a:rPr lang="en-GB" altLang="en-US" sz="2000" i="1"/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29630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5333" r="47037" b="40667"/>
          <a:stretch/>
        </p:blipFill>
        <p:spPr bwMode="auto">
          <a:xfrm>
            <a:off x="114299" y="885825"/>
            <a:ext cx="7543801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27333" r="44521" b="40334"/>
          <a:stretch/>
        </p:blipFill>
        <p:spPr bwMode="auto">
          <a:xfrm>
            <a:off x="628650" y="4071937"/>
            <a:ext cx="7858125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24889" r="50000" b="41777"/>
          <a:stretch/>
        </p:blipFill>
        <p:spPr bwMode="auto">
          <a:xfrm>
            <a:off x="243840" y="1141694"/>
            <a:ext cx="8601456" cy="368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5" t="24675" r="47459" b="15659"/>
          <a:stretch/>
        </p:blipFill>
        <p:spPr bwMode="auto">
          <a:xfrm>
            <a:off x="266700" y="800099"/>
            <a:ext cx="7258051" cy="511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25333" r="48823" b="49334"/>
          <a:stretch/>
        </p:blipFill>
        <p:spPr bwMode="auto">
          <a:xfrm>
            <a:off x="2247899" y="4486275"/>
            <a:ext cx="6896101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584" y="1262190"/>
            <a:ext cx="8229600" cy="623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smtClean="0"/>
              <a:t>Variation of </a:t>
            </a:r>
            <a:r>
              <a:rPr lang="en-GB" altLang="en-US" sz="4000" b="1" smtClean="0">
                <a:solidFill>
                  <a:schemeClr val="accent2"/>
                </a:solidFill>
              </a:rPr>
              <a:t>x</a:t>
            </a:r>
            <a:r>
              <a:rPr lang="en-GB" altLang="en-US" sz="4000" b="1" smtClean="0"/>
              <a:t>, </a:t>
            </a:r>
            <a:r>
              <a:rPr lang="en-GB" altLang="en-US" sz="4000" b="1" smtClean="0">
                <a:solidFill>
                  <a:srgbClr val="FF00FF"/>
                </a:solidFill>
              </a:rPr>
              <a:t>v</a:t>
            </a:r>
            <a:r>
              <a:rPr lang="en-GB" altLang="en-US" sz="4000" b="1" smtClean="0"/>
              <a:t> and </a:t>
            </a:r>
            <a:r>
              <a:rPr lang="en-GB" altLang="en-US" sz="4000" b="1" smtClean="0">
                <a:solidFill>
                  <a:srgbClr val="FF0000"/>
                </a:solidFill>
              </a:rPr>
              <a:t>a</a:t>
            </a:r>
            <a:r>
              <a:rPr lang="en-GB" altLang="en-US" sz="4000" b="1" smtClean="0"/>
              <a:t> with time</a:t>
            </a:r>
            <a:endParaRPr lang="en-GB" altLang="en-US" sz="40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09" y="5683377"/>
            <a:ext cx="7929563" cy="8540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acceleration, </a:t>
            </a:r>
            <a:r>
              <a:rPr lang="en-GB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resultant force, </a:t>
            </a:r>
            <a:r>
              <a:rPr lang="en-GB" altLang="en-US" sz="20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Fspring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mass.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acceleration </a:t>
            </a:r>
            <a:r>
              <a:rPr lang="en-GB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always in the opposite direction to the displacement, </a:t>
            </a:r>
            <a:r>
              <a:rPr lang="en-GB" altLang="en-US" sz="20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sz="20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8" name="Picture 4" descr="SH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7" y="2009902"/>
            <a:ext cx="5213350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877</Words>
  <Application>Microsoft Office PowerPoint</Application>
  <PresentationFormat>On-screen Show (4:3)</PresentationFormat>
  <Paragraphs>135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1_Office Theme</vt:lpstr>
      <vt:lpstr>PowerPoint Presentation</vt:lpstr>
      <vt:lpstr>Variation of x, v and a with time</vt:lpstr>
      <vt:lpstr>SHM time graphs</vt:lpstr>
      <vt:lpstr>Variation of x, v and a with time</vt:lpstr>
      <vt:lpstr>Question</vt:lpstr>
      <vt:lpstr>PowerPoint Presentation</vt:lpstr>
      <vt:lpstr>PowerPoint Presentation</vt:lpstr>
      <vt:lpstr>PowerPoint Presentation</vt:lpstr>
      <vt:lpstr>Variation of x, v and a with time</vt:lpstr>
      <vt:lpstr>The spring-mass system</vt:lpstr>
      <vt:lpstr>Question</vt:lpstr>
      <vt:lpstr>The simple pendulum</vt:lpstr>
      <vt:lpstr>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 Duddy</cp:lastModifiedBy>
  <cp:revision>9</cp:revision>
  <dcterms:created xsi:type="dcterms:W3CDTF">2015-09-29T10:02:32Z</dcterms:created>
  <dcterms:modified xsi:type="dcterms:W3CDTF">2018-11-14T11:47:30Z</dcterms:modified>
</cp:coreProperties>
</file>