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7985BE4C-F319-4F51-A0A8-AC5FD91FA291}" type="datetime4">
              <a:rPr lang="en-GB">
                <a:solidFill>
                  <a:prstClr val="black"/>
                </a:solidFill>
              </a:rPr>
              <a:pPr>
                <a:defRPr/>
              </a:pPr>
              <a:t>25 April 2016</a:t>
            </a:fld>
            <a:endParaRPr lang="en-GB"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6E0CBB9-126C-45E6-A13E-F7528DF0FA1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74213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51B5127-9855-47AF-8035-1075B9EF567E}" type="datetime4">
              <a:rPr lang="en-GB">
                <a:solidFill>
                  <a:prstClr val="black"/>
                </a:solidFill>
              </a:rPr>
              <a:pPr>
                <a:defRPr/>
              </a:pPr>
              <a:t>25 April 2016</a:t>
            </a:fld>
            <a:endParaRPr lang="en-GB"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1CF2CA7-6688-4C9D-9BD7-DE4CACB0EF8E}"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546759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69CF92-3556-41A2-A240-476BE96F8805}" type="datetime4">
              <a:rPr lang="en-GB">
                <a:solidFill>
                  <a:prstClr val="black"/>
                </a:solidFill>
              </a:rPr>
              <a:pPr>
                <a:defRPr/>
              </a:pPr>
              <a:t>25 April 2016</a:t>
            </a:fld>
            <a:endParaRPr lang="en-GB"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609F6B-8C27-4A03-ABA8-ECCDFFE1DB6C}"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20376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A393394-FA02-4376-8CFE-8DDA89B75B3E}" type="datetime4">
              <a:rPr lang="en-GB">
                <a:solidFill>
                  <a:prstClr val="black"/>
                </a:solidFill>
              </a:rPr>
              <a:pPr>
                <a:defRPr/>
              </a:pPr>
              <a:t>25 April 2016</a:t>
            </a:fld>
            <a:endParaRPr lang="en-GB" dirty="0">
              <a:solidFill>
                <a:prstClr val="black"/>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4F34BA9-FFAB-4AF0-8E30-8401588EEF5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034537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7229D0A6-B0A7-4B62-887C-49B211167316}" type="datetime4">
              <a:rPr lang="en-GB">
                <a:solidFill>
                  <a:prstClr val="black"/>
                </a:solidFill>
              </a:rPr>
              <a:pPr>
                <a:defRPr/>
              </a:pPr>
              <a:t>25 April 2016</a:t>
            </a:fld>
            <a:endParaRPr lang="en-GB" dirty="0">
              <a:solidFill>
                <a:prstClr val="black"/>
              </a:solidFill>
            </a:endParaRPr>
          </a:p>
        </p:txBody>
      </p:sp>
      <p:sp>
        <p:nvSpPr>
          <p:cNvPr id="8"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29078E5-291A-403E-89DC-82AFB317C2B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958318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0617EDC6-99CC-4C24-8DC2-154B91BF5362}" type="datetime4">
              <a:rPr lang="en-GB">
                <a:solidFill>
                  <a:prstClr val="black"/>
                </a:solidFill>
              </a:rPr>
              <a:pPr>
                <a:defRPr/>
              </a:pPr>
              <a:t>25 April 2016</a:t>
            </a:fld>
            <a:endParaRPr lang="en-GB" dirty="0">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D117844-3ED6-4F23-A3D0-FC486176610B}"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8425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D7E825-3888-408D-A059-9ADCC978FAEC}" type="datetime4">
              <a:rPr lang="en-GB">
                <a:solidFill>
                  <a:prstClr val="black"/>
                </a:solidFill>
              </a:rPr>
              <a:pPr>
                <a:defRPr/>
              </a:pPr>
              <a:t>25 April 2016</a:t>
            </a:fld>
            <a:endParaRPr lang="en-GB" dirty="0">
              <a:solidFill>
                <a:prstClr val="black"/>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53F0861-A306-46BB-8930-B185E9B3922A}"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62981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2050" name="Picture 9" descr="F:\Oakgrove\A level Physics\A2\Newton.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2052"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7010400" y="0"/>
            <a:ext cx="2133600" cy="365125"/>
          </a:xfrm>
          <a:prstGeom prst="rect">
            <a:avLst/>
          </a:prstGeom>
        </p:spPr>
        <p:txBody>
          <a:bodyPr vert="horz" lIns="91440" tIns="45720" rIns="91440" bIns="45720" rtlCol="0" anchor="ctr"/>
          <a:lstStyle>
            <a:lvl1pPr algn="l" fontAlgn="auto">
              <a:spcBef>
                <a:spcPts val="0"/>
              </a:spcBef>
              <a:spcAft>
                <a:spcPts val="0"/>
              </a:spcAft>
              <a:defRPr sz="1600">
                <a:solidFill>
                  <a:schemeClr val="tx1"/>
                </a:solidFill>
                <a:latin typeface="+mn-lt"/>
                <a:cs typeface="+mn-cs"/>
              </a:defRPr>
            </a:lvl1pPr>
          </a:lstStyle>
          <a:p>
            <a:pPr>
              <a:defRPr/>
            </a:pPr>
            <a:fld id="{7C19ADCB-8C8D-4040-8C88-799B57EBBC6F}" type="datetime4">
              <a:rPr lang="en-GB">
                <a:solidFill>
                  <a:prstClr val="black"/>
                </a:solidFill>
              </a:rPr>
              <a:pPr>
                <a:defRPr/>
              </a:pPr>
              <a:t>25 April 2016</a:t>
            </a:fld>
            <a:endParaRPr lang="en-GB" dirty="0">
              <a:solidFill>
                <a:prstClr val="black"/>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
        <p:nvSpPr>
          <p:cNvPr id="11" name="Rectangle 10"/>
          <p:cNvSpPr/>
          <p:nvPr userDrawn="1"/>
        </p:nvSpPr>
        <p:spPr>
          <a:xfrm>
            <a:off x="0" y="0"/>
            <a:ext cx="9144000" cy="8108950"/>
          </a:xfrm>
          <a:prstGeom prst="rect">
            <a:avLst/>
          </a:prstGeom>
          <a:solidFill>
            <a:schemeClr val="bg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18E85FA-E198-4C0B-97BA-2AF7C399F48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42743415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iming>
    <p:tnLst>
      <p:par>
        <p:cTn id="1" dur="indefinite" restart="never" nodeType="tmRoot"/>
      </p:par>
    </p:tnLst>
  </p:timing>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planet-scicast.com/view_clip.cfm?cit_id=2776"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hyperlink" Target="http://www.youtube.com/watch?v=3mclp9QmCGs" TargetMode="Externa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emf"/><Relationship Id="rId5" Type="http://schemas.openxmlformats.org/officeDocument/2006/relationships/oleObject" Target="../embeddings/oleObject2.bin"/><Relationship Id="rId4" Type="http://schemas.openxmlformats.org/officeDocument/2006/relationships/image" Target="../media/image1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smtClean="0"/>
              <a:t>What is Simple Harmonic Motion?</a:t>
            </a:r>
          </a:p>
        </p:txBody>
      </p:sp>
      <p:sp>
        <p:nvSpPr>
          <p:cNvPr id="50179" name="Content Placeholder 2"/>
          <p:cNvSpPr>
            <a:spLocks noGrp="1"/>
          </p:cNvSpPr>
          <p:nvPr>
            <p:ph idx="1"/>
          </p:nvPr>
        </p:nvSpPr>
        <p:spPr/>
        <p:txBody>
          <a:bodyPr/>
          <a:lstStyle/>
          <a:p>
            <a:pPr>
              <a:buFont typeface="Arial" pitchFamily="34" charset="0"/>
              <a:buNone/>
            </a:pPr>
            <a:r>
              <a:rPr lang="en-GB" altLang="en-US" smtClean="0"/>
              <a:t>Objectives</a:t>
            </a:r>
          </a:p>
          <a:p>
            <a:r>
              <a:rPr lang="en-GB" altLang="en-US" smtClean="0"/>
              <a:t>Be able to describe features of SHM.</a:t>
            </a:r>
          </a:p>
        </p:txBody>
      </p:sp>
      <p:sp>
        <p:nvSpPr>
          <p:cNvPr id="4" name="Date Placeholder 3"/>
          <p:cNvSpPr>
            <a:spLocks noGrp="1"/>
          </p:cNvSpPr>
          <p:nvPr>
            <p:ph type="dt" sz="quarter" idx="10"/>
          </p:nvPr>
        </p:nvSpPr>
        <p:spPr/>
        <p:txBody>
          <a:bodyPr/>
          <a:lstStyle/>
          <a:p>
            <a:pPr>
              <a:defRPr/>
            </a:pPr>
            <a:fld id="{5739E7EC-EEE8-4F2E-8EBD-C681A2682D1F}"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701862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797DAB8F-F5DD-4996-A667-1A68D0B7B5E4}" type="datetime4">
              <a:rPr lang="en-GB" sz="1800">
                <a:solidFill>
                  <a:prstClr val="black"/>
                </a:solidFill>
              </a:rPr>
              <a:pPr>
                <a:defRPr/>
              </a:pPr>
              <a:t>25 April 2016</a:t>
            </a:fld>
            <a:endParaRPr lang="en-GB" sz="1800">
              <a:solidFill>
                <a:prstClr val="black"/>
              </a:solidFill>
            </a:endParaRPr>
          </a:p>
        </p:txBody>
      </p:sp>
      <p:sp>
        <p:nvSpPr>
          <p:cNvPr id="3" name="TextBox 2"/>
          <p:cNvSpPr txBox="1"/>
          <p:nvPr/>
        </p:nvSpPr>
        <p:spPr>
          <a:xfrm>
            <a:off x="250825" y="260350"/>
            <a:ext cx="4826000" cy="4062413"/>
          </a:xfrm>
          <a:prstGeom prst="rect">
            <a:avLst/>
          </a:prstGeom>
          <a:noFill/>
        </p:spPr>
        <p:txBody>
          <a:bodyPr>
            <a:spAutoFit/>
          </a:bodyPr>
          <a:lstStyle/>
          <a:p>
            <a:pPr fontAlgn="base">
              <a:spcBef>
                <a:spcPct val="0"/>
              </a:spcBef>
              <a:spcAft>
                <a:spcPct val="0"/>
              </a:spcAft>
              <a:defRPr/>
            </a:pPr>
            <a:r>
              <a:rPr lang="en-GB" sz="2400" b="1" dirty="0">
                <a:solidFill>
                  <a:prstClr val="black"/>
                </a:solidFill>
                <a:latin typeface="Arial" charset="0"/>
                <a:cs typeface="Arial" charset="0"/>
              </a:rPr>
              <a:t>Worked Example</a:t>
            </a:r>
          </a:p>
          <a:p>
            <a:pPr fontAlgn="base">
              <a:spcBef>
                <a:spcPct val="0"/>
              </a:spcBef>
              <a:spcAft>
                <a:spcPct val="0"/>
              </a:spcAft>
              <a:defRPr/>
            </a:pPr>
            <a:r>
              <a:rPr lang="en-GB" dirty="0">
                <a:solidFill>
                  <a:prstClr val="black"/>
                </a:solidFill>
                <a:latin typeface="Arial" charset="0"/>
                <a:cs typeface="Arial" charset="0"/>
              </a:rPr>
              <a:t>Charlie swings on a very long swing.  It is so long, it takes 3.0s to swing from one side to the other.  How long is this swing?  (g = 9.8Nkg</a:t>
            </a:r>
            <a:r>
              <a:rPr lang="en-GB" baseline="30000" dirty="0">
                <a:solidFill>
                  <a:prstClr val="black"/>
                </a:solidFill>
                <a:latin typeface="Arial" charset="0"/>
                <a:cs typeface="Arial" charset="0"/>
              </a:rPr>
              <a:t>-1</a:t>
            </a:r>
            <a:r>
              <a:rPr lang="en-GB" dirty="0">
                <a:solidFill>
                  <a:prstClr val="black"/>
                </a:solidFill>
                <a:latin typeface="Arial" charset="0"/>
                <a:cs typeface="Arial" charset="0"/>
              </a:rPr>
              <a:t>)</a:t>
            </a:r>
          </a:p>
          <a:p>
            <a:pPr fontAlgn="base">
              <a:spcBef>
                <a:spcPct val="0"/>
              </a:spcBef>
              <a:spcAft>
                <a:spcPct val="0"/>
              </a:spcAft>
              <a:defRPr/>
            </a:pPr>
            <a:r>
              <a:rPr lang="en-GB" dirty="0">
                <a:solidFill>
                  <a:prstClr val="black"/>
                </a:solidFill>
                <a:latin typeface="Arial" charset="0"/>
                <a:cs typeface="Arial" charset="0"/>
              </a:rPr>
              <a:t>What will the period be if Cheryl gets on the swing with Charlie?</a:t>
            </a:r>
          </a:p>
          <a:p>
            <a:pPr fontAlgn="base">
              <a:spcBef>
                <a:spcPct val="0"/>
              </a:spcBef>
              <a:spcAft>
                <a:spcPct val="0"/>
              </a:spcAft>
              <a:defRPr/>
            </a:pPr>
            <a:endParaRPr lang="en-GB" dirty="0">
              <a:solidFill>
                <a:prstClr val="black"/>
              </a:solidFill>
              <a:latin typeface="Arial" charset="0"/>
              <a:cs typeface="Arial" charset="0"/>
            </a:endParaRPr>
          </a:p>
          <a:p>
            <a:pPr fontAlgn="base">
              <a:spcBef>
                <a:spcPct val="0"/>
              </a:spcBef>
              <a:spcAft>
                <a:spcPct val="0"/>
              </a:spcAft>
              <a:defRPr/>
            </a:pPr>
            <a:r>
              <a:rPr lang="en-GB" dirty="0">
                <a:solidFill>
                  <a:prstClr val="black"/>
                </a:solidFill>
                <a:latin typeface="Arial" charset="0"/>
                <a:cs typeface="Arial" charset="0"/>
              </a:rPr>
              <a:t>Using standard notation:</a:t>
            </a:r>
          </a:p>
          <a:p>
            <a:pPr fontAlgn="base">
              <a:spcBef>
                <a:spcPct val="0"/>
              </a:spcBef>
              <a:spcAft>
                <a:spcPct val="0"/>
              </a:spcAft>
              <a:defRPr/>
            </a:pPr>
            <a:r>
              <a:rPr lang="en-GB" dirty="0">
                <a:solidFill>
                  <a:prstClr val="black"/>
                </a:solidFill>
                <a:latin typeface="Arial" charset="0"/>
                <a:cs typeface="Arial" charset="0"/>
              </a:rPr>
              <a:t>T = 6s</a:t>
            </a:r>
          </a:p>
          <a:p>
            <a:pPr fontAlgn="base">
              <a:spcBef>
                <a:spcPct val="0"/>
              </a:spcBef>
              <a:spcAft>
                <a:spcPct val="0"/>
              </a:spcAft>
              <a:defRPr/>
            </a:pPr>
            <a:endParaRPr lang="en-GB" dirty="0">
              <a:solidFill>
                <a:prstClr val="black"/>
              </a:solidFill>
              <a:latin typeface="Arial" charset="0"/>
              <a:cs typeface="Arial" charset="0"/>
            </a:endParaRPr>
          </a:p>
          <a:p>
            <a:pPr fontAlgn="base">
              <a:spcBef>
                <a:spcPct val="0"/>
              </a:spcBef>
              <a:spcAft>
                <a:spcPct val="0"/>
              </a:spcAft>
              <a:defRPr/>
            </a:pPr>
            <a:r>
              <a:rPr lang="en-GB" dirty="0">
                <a:solidFill>
                  <a:prstClr val="black"/>
                </a:solidFill>
                <a:latin typeface="Arial" charset="0"/>
                <a:cs typeface="Arial" charset="0"/>
              </a:rPr>
              <a:t>T = 2</a:t>
            </a:r>
            <a:r>
              <a:rPr lang="en-GB" dirty="0">
                <a:solidFill>
                  <a:prstClr val="black"/>
                </a:solidFill>
                <a:latin typeface="Arial" charset="0"/>
                <a:cs typeface="Arial" charset="0"/>
                <a:sym typeface="Symbol" pitchFamily="18" charset="2"/>
              </a:rPr>
              <a:t>  (l / g)</a:t>
            </a:r>
          </a:p>
          <a:p>
            <a:pPr fontAlgn="base">
              <a:spcBef>
                <a:spcPct val="0"/>
              </a:spcBef>
              <a:spcAft>
                <a:spcPct val="0"/>
              </a:spcAft>
              <a:defRPr/>
            </a:pPr>
            <a:r>
              <a:rPr lang="en-GB" dirty="0">
                <a:solidFill>
                  <a:prstClr val="black"/>
                </a:solidFill>
                <a:latin typeface="Arial" charset="0"/>
                <a:cs typeface="Arial" charset="0"/>
                <a:sym typeface="Symbol" pitchFamily="18" charset="2"/>
              </a:rPr>
              <a:t>l  = T</a:t>
            </a:r>
            <a:r>
              <a:rPr lang="en-GB" baseline="30000" dirty="0">
                <a:solidFill>
                  <a:prstClr val="black"/>
                </a:solidFill>
                <a:latin typeface="Arial" charset="0"/>
                <a:cs typeface="Arial" charset="0"/>
                <a:sym typeface="Symbol" pitchFamily="18" charset="2"/>
              </a:rPr>
              <a:t>2</a:t>
            </a:r>
            <a:r>
              <a:rPr lang="en-GB" dirty="0">
                <a:solidFill>
                  <a:prstClr val="black"/>
                </a:solidFill>
                <a:latin typeface="Arial" charset="0"/>
                <a:cs typeface="Arial" charset="0"/>
                <a:sym typeface="Symbol" pitchFamily="18" charset="2"/>
              </a:rPr>
              <a:t>g / 4</a:t>
            </a:r>
            <a:r>
              <a:rPr lang="en-GB" baseline="30000" dirty="0">
                <a:solidFill>
                  <a:prstClr val="black"/>
                </a:solidFill>
                <a:latin typeface="Arial" charset="0"/>
                <a:cs typeface="Arial" charset="0"/>
                <a:sym typeface="Symbol" pitchFamily="18" charset="2"/>
              </a:rPr>
              <a:t>2</a:t>
            </a:r>
            <a:endParaRPr lang="en-GB" baseline="30000" dirty="0">
              <a:solidFill>
                <a:prstClr val="black"/>
              </a:solidFill>
              <a:latin typeface="Arial" charset="0"/>
              <a:cs typeface="Arial" charset="0"/>
            </a:endParaRPr>
          </a:p>
          <a:p>
            <a:pPr marL="342900" indent="-342900" fontAlgn="base">
              <a:spcBef>
                <a:spcPct val="0"/>
              </a:spcBef>
              <a:spcAft>
                <a:spcPct val="0"/>
              </a:spcAft>
              <a:defRPr/>
            </a:pPr>
            <a:r>
              <a:rPr lang="en-GB" dirty="0">
                <a:solidFill>
                  <a:prstClr val="black"/>
                </a:solidFill>
                <a:latin typeface="Arial" charset="0"/>
                <a:cs typeface="Arial" charset="0"/>
              </a:rPr>
              <a:t>   = 8.9m</a:t>
            </a:r>
          </a:p>
        </p:txBody>
      </p:sp>
      <p:pic>
        <p:nvPicPr>
          <p:cNvPr id="74754" name="Picture 2" descr="http://latimesblogs.latimes.com/.a/6a00d8341c630a53ef01157092f650970c-500w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404813"/>
            <a:ext cx="4140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6" name="Picture 4" descr="http://lolayabonobo.wildlifedirect.org/files/2008/11/lr-new-best-bonobo-pics6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3488" y="2609850"/>
            <a:ext cx="28305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268538" y="4437063"/>
            <a:ext cx="3382962"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b="1">
                <a:solidFill>
                  <a:srgbClr val="7030A0"/>
                </a:solidFill>
              </a:rPr>
              <a:t>Questions</a:t>
            </a:r>
          </a:p>
          <a:p>
            <a:pPr eaLnBrk="1" fontAlgn="base" hangingPunct="1">
              <a:spcBef>
                <a:spcPct val="0"/>
              </a:spcBef>
              <a:spcAft>
                <a:spcPct val="0"/>
              </a:spcAft>
            </a:pPr>
            <a:r>
              <a:rPr lang="en-GB" altLang="en-US" sz="2400" b="1">
                <a:solidFill>
                  <a:srgbClr val="7030A0"/>
                </a:solidFill>
              </a:rPr>
              <a:t>P43 – qu 1-6</a:t>
            </a:r>
          </a:p>
          <a:p>
            <a:pPr eaLnBrk="1" fontAlgn="base" hangingPunct="1">
              <a:spcBef>
                <a:spcPct val="0"/>
              </a:spcBef>
              <a:spcAft>
                <a:spcPct val="0"/>
              </a:spcAft>
            </a:pPr>
            <a:r>
              <a:rPr lang="en-GB" altLang="en-US" sz="2400" b="1">
                <a:solidFill>
                  <a:srgbClr val="7030A0"/>
                </a:solidFill>
              </a:rPr>
              <a:t>P51 – qu 3</a:t>
            </a:r>
          </a:p>
          <a:p>
            <a:pPr eaLnBrk="1" fontAlgn="base" hangingPunct="1">
              <a:spcBef>
                <a:spcPct val="0"/>
              </a:spcBef>
              <a:spcAft>
                <a:spcPct val="0"/>
              </a:spcAft>
            </a:pPr>
            <a:r>
              <a:rPr lang="en-GB" altLang="en-US" sz="2400" b="1">
                <a:solidFill>
                  <a:srgbClr val="7030A0"/>
                </a:solidFill>
              </a:rPr>
              <a:t>P39 – qu 1-4</a:t>
            </a:r>
          </a:p>
        </p:txBody>
      </p:sp>
    </p:spTree>
    <p:extLst>
      <p:ext uri="{BB962C8B-B14F-4D97-AF65-F5344CB8AC3E}">
        <p14:creationId xmlns:p14="http://schemas.microsoft.com/office/powerpoint/2010/main" val="5822089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4754"/>
                                        </p:tgtEl>
                                        <p:attrNameLst>
                                          <p:attrName>style.visibility</p:attrName>
                                        </p:attrNameLst>
                                      </p:cBhvr>
                                      <p:to>
                                        <p:strVal val="visible"/>
                                      </p:to>
                                    </p:set>
                                    <p:animEffect transition="in" filter="fade">
                                      <p:cBhvr>
                                        <p:cTn id="12" dur="2000"/>
                                        <p:tgtEl>
                                          <p:spTgt spid="747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4756"/>
                                        </p:tgtEl>
                                        <p:attrNameLst>
                                          <p:attrName>style.visibility</p:attrName>
                                        </p:attrNameLst>
                                      </p:cBhvr>
                                      <p:to>
                                        <p:strVal val="visible"/>
                                      </p:to>
                                    </p:set>
                                    <p:animEffect transition="in" filter="fade">
                                      <p:cBhvr>
                                        <p:cTn id="20" dur="2000"/>
                                        <p:tgtEl>
                                          <p:spTgt spid="7475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2000"/>
                                        <p:tgtEl>
                                          <p:spTgt spid="3">
                                            <p:txEl>
                                              <p:pRg st="5" end="5"/>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2000"/>
                                        <p:tgtEl>
                                          <p:spTgt spid="3">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2000"/>
                                        <p:tgtEl>
                                          <p:spTgt spid="3">
                                            <p:txEl>
                                              <p:pRg st="8" end="8"/>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2000"/>
                                        <p:tgtEl>
                                          <p:spTgt spid="3">
                                            <p:txEl>
                                              <p:pRg st="9" end="9"/>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GB" altLang="en-US" smtClean="0"/>
              <a:t>Verifying pendulum SHM equation</a:t>
            </a:r>
          </a:p>
        </p:txBody>
      </p:sp>
      <p:sp>
        <p:nvSpPr>
          <p:cNvPr id="60419" name="Content Placeholder 2"/>
          <p:cNvSpPr>
            <a:spLocks noGrp="1"/>
          </p:cNvSpPr>
          <p:nvPr>
            <p:ph idx="1"/>
          </p:nvPr>
        </p:nvSpPr>
        <p:spPr/>
        <p:txBody>
          <a:bodyPr/>
          <a:lstStyle/>
          <a:p>
            <a:pPr>
              <a:buFont typeface="Arial" pitchFamily="34" charset="0"/>
              <a:buNone/>
            </a:pPr>
            <a:r>
              <a:rPr lang="en-GB" altLang="en-US" smtClean="0"/>
              <a:t>Objective</a:t>
            </a:r>
          </a:p>
          <a:p>
            <a:r>
              <a:rPr lang="en-GB" altLang="en-US" smtClean="0"/>
              <a:t>Verify that T = 2</a:t>
            </a:r>
            <a:r>
              <a:rPr lang="en-GB" altLang="en-US" smtClean="0">
                <a:sym typeface="Symbol" pitchFamily="18" charset="2"/>
              </a:rPr>
              <a:t>  (l/g) holds true for a simple pendulum.</a:t>
            </a:r>
            <a:endParaRPr lang="en-GB" altLang="en-US" smtClean="0"/>
          </a:p>
        </p:txBody>
      </p:sp>
      <p:sp>
        <p:nvSpPr>
          <p:cNvPr id="4" name="Date Placeholder 3"/>
          <p:cNvSpPr>
            <a:spLocks noGrp="1"/>
          </p:cNvSpPr>
          <p:nvPr>
            <p:ph type="dt" sz="quarter" idx="10"/>
          </p:nvPr>
        </p:nvSpPr>
        <p:spPr/>
        <p:txBody>
          <a:bodyPr/>
          <a:lstStyle/>
          <a:p>
            <a:pPr>
              <a:defRPr/>
            </a:pPr>
            <a:fld id="{31B247A7-E6D4-439C-BE71-2887D2F31F9E}" type="datetime4">
              <a:rPr lang="en-GB" sz="1800">
                <a:solidFill>
                  <a:prstClr val="black"/>
                </a:solidFill>
              </a:rPr>
              <a:pPr>
                <a:defRPr/>
              </a:pPr>
              <a:t>25 April 2016</a:t>
            </a:fld>
            <a:endParaRPr lang="en-GB" sz="1800" dirty="0">
              <a:solidFill>
                <a:prstClr val="black"/>
              </a:solidFill>
            </a:endParaRPr>
          </a:p>
        </p:txBody>
      </p:sp>
    </p:spTree>
    <p:extLst>
      <p:ext uri="{BB962C8B-B14F-4D97-AF65-F5344CB8AC3E}">
        <p14:creationId xmlns:p14="http://schemas.microsoft.com/office/powerpoint/2010/main" val="4131304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01F89D24-B5A0-4516-ACA7-92EDED8D9841}" type="datetime4">
              <a:rPr lang="en-GB">
                <a:solidFill>
                  <a:prstClr val="black"/>
                </a:solidFill>
              </a:rPr>
              <a:pPr>
                <a:defRPr/>
              </a:pPr>
              <a:t>25 April 2016</a:t>
            </a:fld>
            <a:endParaRPr lang="en-GB">
              <a:solidFill>
                <a:prstClr val="black"/>
              </a:solidFill>
            </a:endParaRPr>
          </a:p>
        </p:txBody>
      </p:sp>
      <p:sp>
        <p:nvSpPr>
          <p:cNvPr id="3" name="TextBox 2"/>
          <p:cNvSpPr txBox="1">
            <a:spLocks noChangeArrowheads="1"/>
          </p:cNvSpPr>
          <p:nvPr/>
        </p:nvSpPr>
        <p:spPr bwMode="auto">
          <a:xfrm>
            <a:off x="323850" y="333375"/>
            <a:ext cx="8496300"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prstClr val="black"/>
                </a:solidFill>
              </a:rPr>
              <a:t>T = 2</a:t>
            </a:r>
            <a:r>
              <a:rPr lang="en-GB" altLang="en-US" b="1">
                <a:solidFill>
                  <a:prstClr val="black"/>
                </a:solidFill>
                <a:sym typeface="Symbol" pitchFamily="18" charset="2"/>
              </a:rPr>
              <a:t>  (l/g)</a:t>
            </a:r>
          </a:p>
          <a:p>
            <a:pPr eaLnBrk="1" fontAlgn="base" hangingPunct="1">
              <a:spcBef>
                <a:spcPct val="0"/>
              </a:spcBef>
              <a:spcAft>
                <a:spcPct val="0"/>
              </a:spcAft>
            </a:pPr>
            <a:endParaRPr lang="en-GB" altLang="en-US" b="1">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What do you need to know?</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will you find out T?</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will you find out l?</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many lengths will you use?</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will you check the relationship?</a:t>
            </a:r>
            <a:endParaRPr lang="en-GB" altLang="en-US">
              <a:solidFill>
                <a:prstClr val="black"/>
              </a:solidFill>
            </a:endParaRPr>
          </a:p>
        </p:txBody>
      </p:sp>
    </p:spTree>
    <p:extLst>
      <p:ext uri="{BB962C8B-B14F-4D97-AF65-F5344CB8AC3E}">
        <p14:creationId xmlns:p14="http://schemas.microsoft.com/office/powerpoint/2010/main" val="422074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2000"/>
                                        <p:tgtEl>
                                          <p:spTgt spid="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2000"/>
                                        <p:tgtEl>
                                          <p:spTgt spid="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2000"/>
                                        <p:tgtEl>
                                          <p:spTgt spid="3">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01F89D24-B5A0-4516-ACA7-92EDED8D9841}" type="datetime4">
              <a:rPr lang="en-GB">
                <a:solidFill>
                  <a:prstClr val="black"/>
                </a:solidFill>
              </a:rPr>
              <a:pPr>
                <a:defRPr/>
              </a:pPr>
              <a:t>25 April 2016</a:t>
            </a:fld>
            <a:endParaRPr lang="en-GB">
              <a:solidFill>
                <a:prstClr val="black"/>
              </a:solidFill>
            </a:endParaRPr>
          </a:p>
        </p:txBody>
      </p:sp>
      <p:sp>
        <p:nvSpPr>
          <p:cNvPr id="3" name="TextBox 2"/>
          <p:cNvSpPr txBox="1">
            <a:spLocks noChangeArrowheads="1"/>
          </p:cNvSpPr>
          <p:nvPr/>
        </p:nvSpPr>
        <p:spPr bwMode="auto">
          <a:xfrm>
            <a:off x="323850" y="333375"/>
            <a:ext cx="84963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prstClr val="black"/>
                </a:solidFill>
              </a:rPr>
              <a:t>T = 2</a:t>
            </a:r>
            <a:r>
              <a:rPr lang="en-GB" altLang="en-US" b="1">
                <a:solidFill>
                  <a:prstClr val="black"/>
                </a:solidFill>
                <a:sym typeface="Symbol" pitchFamily="18" charset="2"/>
              </a:rPr>
              <a:t>  (l/g)</a:t>
            </a:r>
          </a:p>
          <a:p>
            <a:pPr eaLnBrk="1" fontAlgn="base" hangingPunct="1">
              <a:spcBef>
                <a:spcPct val="0"/>
              </a:spcBef>
              <a:spcAft>
                <a:spcPct val="0"/>
              </a:spcAft>
            </a:pPr>
            <a:endParaRPr lang="en-GB" altLang="en-US" b="1">
              <a:solidFill>
                <a:prstClr val="black"/>
              </a:solidFill>
              <a:sym typeface="Symbol" pitchFamily="18" charset="2"/>
            </a:endParaRPr>
          </a:p>
          <a:p>
            <a:pPr eaLnBrk="1" fontAlgn="base" hangingPunct="1">
              <a:spcBef>
                <a:spcPct val="0"/>
              </a:spcBef>
              <a:spcAft>
                <a:spcPct val="0"/>
              </a:spcAft>
            </a:pPr>
            <a:r>
              <a:rPr lang="en-GB" altLang="en-US" u="sng">
                <a:solidFill>
                  <a:prstClr val="black"/>
                </a:solidFill>
                <a:sym typeface="Symbol" pitchFamily="18" charset="2"/>
              </a:rPr>
              <a:t>How many lengths?</a:t>
            </a:r>
          </a:p>
          <a:p>
            <a:pPr eaLnBrk="1" fontAlgn="base" hangingPunct="1">
              <a:spcBef>
                <a:spcPct val="0"/>
              </a:spcBef>
              <a:spcAft>
                <a:spcPct val="0"/>
              </a:spcAft>
            </a:pPr>
            <a:r>
              <a:rPr lang="en-GB" altLang="en-US">
                <a:solidFill>
                  <a:prstClr val="black"/>
                </a:solidFill>
                <a:sym typeface="Symbol" pitchFamily="18" charset="2"/>
              </a:rPr>
              <a:t>You’ll need to try at least 5 different lengths up to 1m.  </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u="sng">
                <a:solidFill>
                  <a:prstClr val="black"/>
                </a:solidFill>
                <a:sym typeface="Symbol" pitchFamily="18" charset="2"/>
              </a:rPr>
              <a:t>Finding T</a:t>
            </a:r>
          </a:p>
          <a:p>
            <a:pPr eaLnBrk="1" fontAlgn="base" hangingPunct="1">
              <a:spcBef>
                <a:spcPct val="0"/>
              </a:spcBef>
              <a:spcAft>
                <a:spcPct val="0"/>
              </a:spcAft>
            </a:pPr>
            <a:r>
              <a:rPr lang="en-GB" altLang="en-US">
                <a:solidFill>
                  <a:prstClr val="black"/>
                </a:solidFill>
                <a:sym typeface="Symbol" pitchFamily="18" charset="2"/>
              </a:rPr>
              <a:t>Use a reasonable amplitude.  Time 10 oscillations.</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u="sng">
                <a:solidFill>
                  <a:prstClr val="black"/>
                </a:solidFill>
                <a:sym typeface="Symbol" pitchFamily="18" charset="2"/>
              </a:rPr>
              <a:t>Finding l</a:t>
            </a:r>
          </a:p>
          <a:p>
            <a:pPr eaLnBrk="1" fontAlgn="base" hangingPunct="1">
              <a:spcBef>
                <a:spcPct val="0"/>
              </a:spcBef>
              <a:spcAft>
                <a:spcPct val="0"/>
              </a:spcAft>
            </a:pPr>
            <a:r>
              <a:rPr lang="en-GB" altLang="en-US">
                <a:solidFill>
                  <a:prstClr val="black"/>
                </a:solidFill>
                <a:sym typeface="Symbol" pitchFamily="18" charset="2"/>
              </a:rPr>
              <a:t>Measure accurately from the top of the string to the centre of the bob.</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u="sng">
                <a:solidFill>
                  <a:prstClr val="black"/>
                </a:solidFill>
                <a:sym typeface="Symbol" pitchFamily="18" charset="2"/>
              </a:rPr>
              <a:t>Checking the relationship</a:t>
            </a:r>
          </a:p>
          <a:p>
            <a:pPr eaLnBrk="1" fontAlgn="base" hangingPunct="1">
              <a:spcBef>
                <a:spcPct val="0"/>
              </a:spcBef>
              <a:spcAft>
                <a:spcPct val="0"/>
              </a:spcAft>
            </a:pPr>
            <a:r>
              <a:rPr lang="en-GB" altLang="en-US">
                <a:solidFill>
                  <a:prstClr val="black"/>
                </a:solidFill>
                <a:sym typeface="Symbol" pitchFamily="18" charset="2"/>
              </a:rPr>
              <a:t>Plot a graph of T</a:t>
            </a:r>
            <a:r>
              <a:rPr lang="en-GB" altLang="en-US" baseline="30000">
                <a:solidFill>
                  <a:prstClr val="black"/>
                </a:solidFill>
                <a:sym typeface="Symbol" pitchFamily="18" charset="2"/>
              </a:rPr>
              <a:t>2</a:t>
            </a:r>
            <a:r>
              <a:rPr lang="en-GB" altLang="en-US">
                <a:solidFill>
                  <a:prstClr val="black"/>
                </a:solidFill>
                <a:sym typeface="Symbol" pitchFamily="18" charset="2"/>
              </a:rPr>
              <a:t> against l.  </a:t>
            </a:r>
          </a:p>
          <a:p>
            <a:pPr eaLnBrk="1" fontAlgn="base" hangingPunct="1">
              <a:spcBef>
                <a:spcPct val="0"/>
              </a:spcBef>
              <a:spcAft>
                <a:spcPct val="0"/>
              </a:spcAft>
            </a:pPr>
            <a:r>
              <a:rPr lang="en-GB" altLang="en-US">
                <a:solidFill>
                  <a:prstClr val="black"/>
                </a:solidFill>
                <a:sym typeface="Symbol" pitchFamily="18" charset="2"/>
              </a:rPr>
              <a:t>What </a:t>
            </a:r>
            <a:r>
              <a:rPr lang="en-GB" altLang="en-US" i="1" u="sng">
                <a:solidFill>
                  <a:prstClr val="black"/>
                </a:solidFill>
                <a:sym typeface="Symbol" pitchFamily="18" charset="2"/>
              </a:rPr>
              <a:t>should</a:t>
            </a:r>
            <a:r>
              <a:rPr lang="en-GB" altLang="en-US">
                <a:solidFill>
                  <a:prstClr val="black"/>
                </a:solidFill>
                <a:sym typeface="Symbol" pitchFamily="18" charset="2"/>
              </a:rPr>
              <a:t> the intercept and gradient be?</a:t>
            </a:r>
          </a:p>
        </p:txBody>
      </p:sp>
    </p:spTree>
    <p:extLst>
      <p:ext uri="{BB962C8B-B14F-4D97-AF65-F5344CB8AC3E}">
        <p14:creationId xmlns:p14="http://schemas.microsoft.com/office/powerpoint/2010/main" val="804985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20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animEffect transition="in" filter="fade">
                                      <p:cBhvr>
                                        <p:cTn id="29" dur="2000"/>
                                        <p:tgtEl>
                                          <p:spTgt spid="3">
                                            <p:txEl>
                                              <p:pRg st="11" end="11"/>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2000"/>
                                        <p:tgtEl>
                                          <p:spTgt spid="3">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GB" altLang="en-US" smtClean="0"/>
              <a:t>Verifying mass-spring SHM equation</a:t>
            </a:r>
          </a:p>
        </p:txBody>
      </p:sp>
      <p:sp>
        <p:nvSpPr>
          <p:cNvPr id="63491" name="Content Placeholder 2"/>
          <p:cNvSpPr>
            <a:spLocks noGrp="1"/>
          </p:cNvSpPr>
          <p:nvPr>
            <p:ph idx="1"/>
          </p:nvPr>
        </p:nvSpPr>
        <p:spPr/>
        <p:txBody>
          <a:bodyPr/>
          <a:lstStyle/>
          <a:p>
            <a:pPr>
              <a:buFont typeface="Arial" pitchFamily="34" charset="0"/>
              <a:buNone/>
            </a:pPr>
            <a:r>
              <a:rPr lang="en-GB" altLang="en-US" smtClean="0"/>
              <a:t>Objective</a:t>
            </a:r>
          </a:p>
          <a:p>
            <a:r>
              <a:rPr lang="en-GB" altLang="en-US" smtClean="0"/>
              <a:t>Verify that T = 2</a:t>
            </a:r>
            <a:r>
              <a:rPr lang="en-GB" altLang="en-US" smtClean="0">
                <a:sym typeface="Symbol" pitchFamily="18" charset="2"/>
              </a:rPr>
              <a:t>  (m / k) holds true for a mass-spring system.</a:t>
            </a:r>
            <a:endParaRPr lang="en-GB" altLang="en-US" smtClean="0"/>
          </a:p>
        </p:txBody>
      </p:sp>
      <p:sp>
        <p:nvSpPr>
          <p:cNvPr id="4" name="Date Placeholder 3"/>
          <p:cNvSpPr>
            <a:spLocks noGrp="1"/>
          </p:cNvSpPr>
          <p:nvPr>
            <p:ph type="dt" sz="quarter" idx="10"/>
          </p:nvPr>
        </p:nvSpPr>
        <p:spPr/>
        <p:txBody>
          <a:bodyPr/>
          <a:lstStyle/>
          <a:p>
            <a:pPr>
              <a:defRPr/>
            </a:pPr>
            <a:fld id="{31B247A7-E6D4-439C-BE71-2887D2F31F9E}" type="datetime4">
              <a:rPr lang="en-GB" sz="1800">
                <a:solidFill>
                  <a:prstClr val="black"/>
                </a:solidFill>
              </a:rPr>
              <a:pPr>
                <a:defRPr/>
              </a:pPr>
              <a:t>25 April 2016</a:t>
            </a:fld>
            <a:endParaRPr lang="en-GB" sz="1800" dirty="0">
              <a:solidFill>
                <a:prstClr val="black"/>
              </a:solidFill>
            </a:endParaRPr>
          </a:p>
        </p:txBody>
      </p:sp>
    </p:spTree>
    <p:extLst>
      <p:ext uri="{BB962C8B-B14F-4D97-AF65-F5344CB8AC3E}">
        <p14:creationId xmlns:p14="http://schemas.microsoft.com/office/powerpoint/2010/main" val="1553965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01F89D24-B5A0-4516-ACA7-92EDED8D9841}" type="datetime4">
              <a:rPr lang="en-GB">
                <a:solidFill>
                  <a:prstClr val="black"/>
                </a:solidFill>
              </a:rPr>
              <a:pPr>
                <a:defRPr/>
              </a:pPr>
              <a:t>25 April 2016</a:t>
            </a:fld>
            <a:endParaRPr lang="en-GB">
              <a:solidFill>
                <a:prstClr val="black"/>
              </a:solidFill>
            </a:endParaRPr>
          </a:p>
        </p:txBody>
      </p:sp>
      <p:sp>
        <p:nvSpPr>
          <p:cNvPr id="64515" name="TextBox 2"/>
          <p:cNvSpPr txBox="1">
            <a:spLocks noChangeArrowheads="1"/>
          </p:cNvSpPr>
          <p:nvPr/>
        </p:nvSpPr>
        <p:spPr bwMode="auto">
          <a:xfrm>
            <a:off x="323850" y="333375"/>
            <a:ext cx="849630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prstClr val="black"/>
                </a:solidFill>
              </a:rPr>
              <a:t>T = 2</a:t>
            </a:r>
            <a:r>
              <a:rPr lang="en-GB" altLang="en-US" b="1">
                <a:solidFill>
                  <a:prstClr val="black"/>
                </a:solidFill>
                <a:sym typeface="Symbol" pitchFamily="18" charset="2"/>
              </a:rPr>
              <a:t>  (m / k)</a:t>
            </a:r>
          </a:p>
          <a:p>
            <a:pPr eaLnBrk="1" fontAlgn="base" hangingPunct="1">
              <a:spcBef>
                <a:spcPct val="0"/>
              </a:spcBef>
              <a:spcAft>
                <a:spcPct val="0"/>
              </a:spcAft>
            </a:pPr>
            <a:endParaRPr lang="en-GB" altLang="en-US" b="1">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will you go about it?</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What do you need to know?</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will you find out T?</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will you find out m?</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will you find out k?</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many masses will you use?</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How will you check the relationship?</a:t>
            </a:r>
            <a:endParaRPr lang="en-GB" altLang="en-US">
              <a:solidFill>
                <a:prstClr val="black"/>
              </a:solidFill>
            </a:endParaRPr>
          </a:p>
        </p:txBody>
      </p:sp>
    </p:spTree>
    <p:extLst>
      <p:ext uri="{BB962C8B-B14F-4D97-AF65-F5344CB8AC3E}">
        <p14:creationId xmlns:p14="http://schemas.microsoft.com/office/powerpoint/2010/main" val="3740367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01F89D24-B5A0-4516-ACA7-92EDED8D9841}" type="datetime4">
              <a:rPr lang="en-GB">
                <a:solidFill>
                  <a:prstClr val="black"/>
                </a:solidFill>
              </a:rPr>
              <a:pPr>
                <a:defRPr/>
              </a:pPr>
              <a:t>25 April 2016</a:t>
            </a:fld>
            <a:endParaRPr lang="en-GB">
              <a:solidFill>
                <a:prstClr val="black"/>
              </a:solidFill>
            </a:endParaRPr>
          </a:p>
        </p:txBody>
      </p:sp>
      <p:sp>
        <p:nvSpPr>
          <p:cNvPr id="3" name="TextBox 2"/>
          <p:cNvSpPr txBox="1">
            <a:spLocks noChangeArrowheads="1"/>
          </p:cNvSpPr>
          <p:nvPr/>
        </p:nvSpPr>
        <p:spPr bwMode="auto">
          <a:xfrm>
            <a:off x="107950" y="260350"/>
            <a:ext cx="8496300" cy="618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prstClr val="black"/>
                </a:solidFill>
              </a:rPr>
              <a:t>T = 2</a:t>
            </a:r>
            <a:r>
              <a:rPr lang="en-GB" altLang="en-US" b="1">
                <a:solidFill>
                  <a:prstClr val="black"/>
                </a:solidFill>
                <a:sym typeface="Symbol" pitchFamily="18" charset="2"/>
              </a:rPr>
              <a:t>  (m / k)</a:t>
            </a:r>
          </a:p>
          <a:p>
            <a:pPr eaLnBrk="1" fontAlgn="base" hangingPunct="1">
              <a:spcBef>
                <a:spcPct val="0"/>
              </a:spcBef>
              <a:spcAft>
                <a:spcPct val="0"/>
              </a:spcAft>
            </a:pPr>
            <a:endParaRPr lang="en-GB" altLang="en-US" b="1">
              <a:solidFill>
                <a:prstClr val="black"/>
              </a:solidFill>
              <a:sym typeface="Symbol" pitchFamily="18" charset="2"/>
            </a:endParaRPr>
          </a:p>
          <a:p>
            <a:pPr eaLnBrk="1" fontAlgn="base" hangingPunct="1">
              <a:spcBef>
                <a:spcPct val="0"/>
              </a:spcBef>
              <a:spcAft>
                <a:spcPct val="0"/>
              </a:spcAft>
            </a:pPr>
            <a:r>
              <a:rPr lang="en-GB" altLang="en-US" u="sng">
                <a:solidFill>
                  <a:prstClr val="black"/>
                </a:solidFill>
                <a:sym typeface="Symbol" pitchFamily="18" charset="2"/>
              </a:rPr>
              <a:t>How many masses?</a:t>
            </a:r>
          </a:p>
          <a:p>
            <a:pPr eaLnBrk="1" fontAlgn="base" hangingPunct="1">
              <a:spcBef>
                <a:spcPct val="0"/>
              </a:spcBef>
              <a:spcAft>
                <a:spcPct val="0"/>
              </a:spcAft>
            </a:pPr>
            <a:r>
              <a:rPr lang="en-GB" altLang="en-US">
                <a:solidFill>
                  <a:prstClr val="black"/>
                </a:solidFill>
                <a:sym typeface="Symbol" pitchFamily="18" charset="2"/>
              </a:rPr>
              <a:t>You’ll need to try a range of at least 5 different masses.  Be careful that you don’t stretch the spring past its elastic limit.  You also need to keep an eye on the loops at the top and bottom of the spring.</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u="sng">
                <a:solidFill>
                  <a:prstClr val="black"/>
                </a:solidFill>
                <a:sym typeface="Symbol" pitchFamily="18" charset="2"/>
              </a:rPr>
              <a:t>Finding T</a:t>
            </a:r>
          </a:p>
          <a:p>
            <a:pPr eaLnBrk="1" fontAlgn="base" hangingPunct="1">
              <a:spcBef>
                <a:spcPct val="0"/>
              </a:spcBef>
              <a:spcAft>
                <a:spcPct val="0"/>
              </a:spcAft>
            </a:pPr>
            <a:r>
              <a:rPr lang="en-GB" altLang="en-US">
                <a:solidFill>
                  <a:prstClr val="black"/>
                </a:solidFill>
                <a:sym typeface="Symbol" pitchFamily="18" charset="2"/>
              </a:rPr>
              <a:t>Use a reasonable amplitude.  Time 10 oscillations.</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u="sng">
                <a:solidFill>
                  <a:prstClr val="black"/>
                </a:solidFill>
                <a:sym typeface="Symbol" pitchFamily="18" charset="2"/>
              </a:rPr>
              <a:t>Finding m</a:t>
            </a:r>
          </a:p>
          <a:p>
            <a:pPr eaLnBrk="1" fontAlgn="base" hangingPunct="1">
              <a:spcBef>
                <a:spcPct val="0"/>
              </a:spcBef>
              <a:spcAft>
                <a:spcPct val="0"/>
              </a:spcAft>
            </a:pPr>
            <a:r>
              <a:rPr lang="en-GB" altLang="en-US">
                <a:solidFill>
                  <a:prstClr val="black"/>
                </a:solidFill>
                <a:sym typeface="Symbol" pitchFamily="18" charset="2"/>
              </a:rPr>
              <a:t>Pan balance.</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u="sng">
                <a:solidFill>
                  <a:prstClr val="black"/>
                </a:solidFill>
                <a:sym typeface="Symbol" pitchFamily="18" charset="2"/>
              </a:rPr>
              <a:t>Finding k</a:t>
            </a:r>
          </a:p>
          <a:p>
            <a:pPr eaLnBrk="1" fontAlgn="base" hangingPunct="1">
              <a:spcBef>
                <a:spcPct val="0"/>
              </a:spcBef>
              <a:spcAft>
                <a:spcPct val="0"/>
              </a:spcAft>
            </a:pPr>
            <a:r>
              <a:rPr lang="en-GB" altLang="en-US">
                <a:solidFill>
                  <a:prstClr val="black"/>
                </a:solidFill>
                <a:sym typeface="Symbol" pitchFamily="18" charset="2"/>
              </a:rPr>
              <a:t>Measure the initial length of the spring.  Hang at least 5 different masses on the spring and calculate the extension.  Use the balance to get an accurate measure of the masses used.  Use g = 9.8Nkg</a:t>
            </a:r>
            <a:r>
              <a:rPr lang="en-GB" altLang="en-US" baseline="30000">
                <a:solidFill>
                  <a:prstClr val="black"/>
                </a:solidFill>
                <a:sym typeface="Symbol" pitchFamily="18" charset="2"/>
              </a:rPr>
              <a:t>-1</a:t>
            </a:r>
            <a:r>
              <a:rPr lang="en-GB" altLang="en-US">
                <a:solidFill>
                  <a:prstClr val="black"/>
                </a:solidFill>
                <a:sym typeface="Symbol" pitchFamily="18" charset="2"/>
              </a:rPr>
              <a:t> to determine the weights of the masses.</a:t>
            </a:r>
          </a:p>
          <a:p>
            <a:pPr eaLnBrk="1" fontAlgn="base" hangingPunct="1">
              <a:spcBef>
                <a:spcPct val="0"/>
              </a:spcBef>
              <a:spcAft>
                <a:spcPct val="0"/>
              </a:spcAft>
            </a:pPr>
            <a:r>
              <a:rPr lang="en-GB" altLang="en-US">
                <a:solidFill>
                  <a:prstClr val="black"/>
                </a:solidFill>
                <a:sym typeface="Symbol" pitchFamily="18" charset="2"/>
              </a:rPr>
              <a:t>Draw a force-extension graph.  k will be the gradient.</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u="sng">
                <a:solidFill>
                  <a:prstClr val="black"/>
                </a:solidFill>
                <a:sym typeface="Symbol" pitchFamily="18" charset="2"/>
              </a:rPr>
              <a:t>Checking the relationship</a:t>
            </a:r>
          </a:p>
          <a:p>
            <a:pPr eaLnBrk="1" fontAlgn="base" hangingPunct="1">
              <a:spcBef>
                <a:spcPct val="0"/>
              </a:spcBef>
              <a:spcAft>
                <a:spcPct val="0"/>
              </a:spcAft>
            </a:pPr>
            <a:r>
              <a:rPr lang="en-GB" altLang="en-US">
                <a:solidFill>
                  <a:prstClr val="black"/>
                </a:solidFill>
                <a:sym typeface="Symbol" pitchFamily="18" charset="2"/>
              </a:rPr>
              <a:t>Plot a graph. What against what? </a:t>
            </a:r>
          </a:p>
          <a:p>
            <a:pPr eaLnBrk="1" fontAlgn="base" hangingPunct="1">
              <a:spcBef>
                <a:spcPct val="0"/>
              </a:spcBef>
              <a:spcAft>
                <a:spcPct val="0"/>
              </a:spcAft>
            </a:pPr>
            <a:r>
              <a:rPr lang="en-GB" altLang="en-US">
                <a:solidFill>
                  <a:prstClr val="black"/>
                </a:solidFill>
                <a:sym typeface="Symbol" pitchFamily="18" charset="2"/>
              </a:rPr>
              <a:t>What </a:t>
            </a:r>
            <a:r>
              <a:rPr lang="en-GB" altLang="en-US" i="1" u="sng">
                <a:solidFill>
                  <a:prstClr val="black"/>
                </a:solidFill>
                <a:sym typeface="Symbol" pitchFamily="18" charset="2"/>
              </a:rPr>
              <a:t>should</a:t>
            </a:r>
            <a:r>
              <a:rPr lang="en-GB" altLang="en-US">
                <a:solidFill>
                  <a:prstClr val="black"/>
                </a:solidFill>
                <a:sym typeface="Symbol" pitchFamily="18" charset="2"/>
              </a:rPr>
              <a:t> the gradient and intercept be?</a:t>
            </a:r>
          </a:p>
        </p:txBody>
      </p:sp>
    </p:spTree>
    <p:extLst>
      <p:ext uri="{BB962C8B-B14F-4D97-AF65-F5344CB8AC3E}">
        <p14:creationId xmlns:p14="http://schemas.microsoft.com/office/powerpoint/2010/main" val="402951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20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2000"/>
                                        <p:tgtEl>
                                          <p:spTgt spid="3">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20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2000"/>
                                        <p:tgtEl>
                                          <p:spTgt spid="3">
                                            <p:txEl>
                                              <p:pRg st="9" end="9"/>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2000"/>
                                        <p:tgtEl>
                                          <p:spTgt spid="3">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2000"/>
                                        <p:tgtEl>
                                          <p:spTgt spid="3">
                                            <p:txEl>
                                              <p:pRg st="12" end="1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Effect transition="in" filter="fade">
                                      <p:cBhvr>
                                        <p:cTn id="39" dur="2000"/>
                                        <p:tgtEl>
                                          <p:spTgt spid="3">
                                            <p:txEl>
                                              <p:pRg st="13" end="13"/>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15" end="15"/>
                                            </p:txEl>
                                          </p:spTgt>
                                        </p:tgtEl>
                                        <p:attrNameLst>
                                          <p:attrName>style.visibility</p:attrName>
                                        </p:attrNameLst>
                                      </p:cBhvr>
                                      <p:to>
                                        <p:strVal val="visible"/>
                                      </p:to>
                                    </p:set>
                                    <p:animEffect transition="in" filter="fade">
                                      <p:cBhvr>
                                        <p:cTn id="44" dur="2000"/>
                                        <p:tgtEl>
                                          <p:spTgt spid="3">
                                            <p:txEl>
                                              <p:pRg st="15" end="1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3">
                                            <p:txEl>
                                              <p:pRg st="16" end="16"/>
                                            </p:txEl>
                                          </p:spTgt>
                                        </p:tgtEl>
                                        <p:attrNameLst>
                                          <p:attrName>style.visibility</p:attrName>
                                        </p:attrNameLst>
                                      </p:cBhvr>
                                      <p:to>
                                        <p:strVal val="visible"/>
                                      </p:to>
                                    </p:set>
                                    <p:animEffect transition="in" filter="fade">
                                      <p:cBhvr>
                                        <p:cTn id="49" dur="2000"/>
                                        <p:tgtEl>
                                          <p:spTgt spid="3">
                                            <p:txEl>
                                              <p:pRg st="16" end="16"/>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7" end="17"/>
                                            </p:txEl>
                                          </p:spTgt>
                                        </p:tgtEl>
                                        <p:attrNameLst>
                                          <p:attrName>style.visibility</p:attrName>
                                        </p:attrNameLst>
                                      </p:cBhvr>
                                      <p:to>
                                        <p:strVal val="visible"/>
                                      </p:to>
                                    </p:set>
                                    <p:animEffect transition="in" filter="fade">
                                      <p:cBhvr>
                                        <p:cTn id="54" dur="20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txBox="1">
            <a:spLocks noGrp="1"/>
          </p:cNvSpPr>
          <p:nvPr/>
        </p:nvSpPr>
        <p:spPr>
          <a:xfrm>
            <a:off x="457200" y="6356350"/>
            <a:ext cx="2133600" cy="365125"/>
          </a:xfrm>
          <a:prstGeom prst="rect">
            <a:avLst/>
          </a:prstGeom>
          <a:noFill/>
        </p:spPr>
        <p:txBody>
          <a:bodyPr anchor="ctr"/>
          <a:lstStyle/>
          <a:p>
            <a:pPr eaLnBrk="0" fontAlgn="base" hangingPunct="0">
              <a:spcBef>
                <a:spcPct val="50000"/>
              </a:spcBef>
              <a:spcAft>
                <a:spcPct val="0"/>
              </a:spcAft>
              <a:defRPr/>
            </a:pPr>
            <a:fld id="{B9F54A40-E040-47C2-81F7-4FE1D5B3B9F6}" type="datetime4">
              <a:rPr lang="en-GB" sz="1200">
                <a:solidFill>
                  <a:prstClr val="black">
                    <a:tint val="75000"/>
                  </a:prstClr>
                </a:solidFill>
                <a:latin typeface="Arial" pitchFamily="34" charset="0"/>
                <a:cs typeface="Arial" pitchFamily="34" charset="0"/>
              </a:rPr>
              <a:pPr eaLnBrk="0" fontAlgn="base" hangingPunct="0">
                <a:spcBef>
                  <a:spcPct val="50000"/>
                </a:spcBef>
                <a:spcAft>
                  <a:spcPct val="0"/>
                </a:spcAft>
                <a:defRPr/>
              </a:pPr>
              <a:t>25 April 2016</a:t>
            </a:fld>
            <a:endParaRPr lang="en-GB" sz="1200">
              <a:solidFill>
                <a:prstClr val="black">
                  <a:tint val="75000"/>
                </a:prstClr>
              </a:solidFill>
              <a:latin typeface="Arial" pitchFamily="34" charset="0"/>
              <a:cs typeface="Arial" pitchFamily="34" charset="0"/>
            </a:endParaRPr>
          </a:p>
        </p:txBody>
      </p:sp>
      <p:sp>
        <p:nvSpPr>
          <p:cNvPr id="3" name="TextBox 2"/>
          <p:cNvSpPr txBox="1">
            <a:spLocks noChangeArrowheads="1"/>
          </p:cNvSpPr>
          <p:nvPr/>
        </p:nvSpPr>
        <p:spPr bwMode="auto">
          <a:xfrm>
            <a:off x="342900" y="250825"/>
            <a:ext cx="8389938"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pPr>
            <a:r>
              <a:rPr lang="en-GB" altLang="en-US" sz="2400">
                <a:solidFill>
                  <a:prstClr val="black"/>
                </a:solidFill>
              </a:rPr>
              <a:t>How to do questions</a:t>
            </a:r>
          </a:p>
          <a:p>
            <a:pPr fontAlgn="base">
              <a:spcBef>
                <a:spcPct val="50000"/>
              </a:spcBef>
              <a:spcAft>
                <a:spcPct val="0"/>
              </a:spcAft>
              <a:buFont typeface="Calibri" pitchFamily="34" charset="0"/>
              <a:buAutoNum type="arabicPeriod"/>
            </a:pPr>
            <a:r>
              <a:rPr lang="en-GB" altLang="en-US">
                <a:solidFill>
                  <a:prstClr val="black"/>
                </a:solidFill>
              </a:rPr>
              <a:t> Give yourself some space.</a:t>
            </a:r>
          </a:p>
          <a:p>
            <a:pPr fontAlgn="base">
              <a:spcBef>
                <a:spcPct val="50000"/>
              </a:spcBef>
              <a:spcAft>
                <a:spcPct val="0"/>
              </a:spcAft>
              <a:buFont typeface="Calibri" pitchFamily="34" charset="0"/>
              <a:buAutoNum type="arabicPeriod"/>
            </a:pPr>
            <a:r>
              <a:rPr lang="en-GB" altLang="en-US">
                <a:solidFill>
                  <a:prstClr val="black"/>
                </a:solidFill>
              </a:rPr>
              <a:t> Write down what you know.  Use standard units.</a:t>
            </a:r>
          </a:p>
          <a:p>
            <a:pPr fontAlgn="base">
              <a:spcBef>
                <a:spcPct val="50000"/>
              </a:spcBef>
              <a:spcAft>
                <a:spcPct val="0"/>
              </a:spcAft>
              <a:buFont typeface="Calibri" pitchFamily="34" charset="0"/>
              <a:buAutoNum type="arabicPeriod"/>
            </a:pPr>
            <a:r>
              <a:rPr lang="en-GB" altLang="en-US">
                <a:solidFill>
                  <a:prstClr val="black"/>
                </a:solidFill>
              </a:rPr>
              <a:t> Draw a picture.</a:t>
            </a:r>
          </a:p>
          <a:p>
            <a:pPr fontAlgn="base">
              <a:spcBef>
                <a:spcPct val="50000"/>
              </a:spcBef>
              <a:spcAft>
                <a:spcPct val="0"/>
              </a:spcAft>
              <a:buFont typeface="Calibri" pitchFamily="34" charset="0"/>
              <a:buAutoNum type="arabicPeriod"/>
            </a:pPr>
            <a:r>
              <a:rPr lang="en-GB" altLang="en-US">
                <a:solidFill>
                  <a:prstClr val="black"/>
                </a:solidFill>
              </a:rPr>
              <a:t> Is there anything you can work out straight away using your common sense?</a:t>
            </a:r>
          </a:p>
          <a:p>
            <a:pPr fontAlgn="base">
              <a:spcBef>
                <a:spcPct val="50000"/>
              </a:spcBef>
              <a:spcAft>
                <a:spcPct val="0"/>
              </a:spcAft>
              <a:buFont typeface="Calibri" pitchFamily="34" charset="0"/>
              <a:buAutoNum type="arabicPeriod"/>
            </a:pPr>
            <a:r>
              <a:rPr lang="en-GB" altLang="en-US">
                <a:solidFill>
                  <a:srgbClr val="FF0000"/>
                </a:solidFill>
              </a:rPr>
              <a:t> Sit back and think</a:t>
            </a:r>
            <a:r>
              <a:rPr lang="en-GB" altLang="en-US">
                <a:solidFill>
                  <a:prstClr val="black"/>
                </a:solidFill>
              </a:rPr>
              <a:t> - what do you have to find out?  What do you need to know in order to find it out?</a:t>
            </a:r>
          </a:p>
          <a:p>
            <a:pPr fontAlgn="base">
              <a:spcBef>
                <a:spcPct val="50000"/>
              </a:spcBef>
              <a:spcAft>
                <a:spcPct val="0"/>
              </a:spcAft>
              <a:buFont typeface="Calibri" pitchFamily="34" charset="0"/>
              <a:buAutoNum type="arabicPeriod"/>
            </a:pPr>
            <a:r>
              <a:rPr lang="en-GB" altLang="en-US">
                <a:solidFill>
                  <a:prstClr val="black"/>
                </a:solidFill>
              </a:rPr>
              <a:t> Do not go through your book looking for a magic formula to give you the answer.</a:t>
            </a:r>
          </a:p>
          <a:p>
            <a:pPr fontAlgn="base">
              <a:spcBef>
                <a:spcPct val="50000"/>
              </a:spcBef>
              <a:spcAft>
                <a:spcPct val="0"/>
              </a:spcAft>
              <a:buFont typeface="Calibri" pitchFamily="34" charset="0"/>
              <a:buAutoNum type="arabicPeriod"/>
            </a:pPr>
            <a:r>
              <a:rPr lang="en-GB" altLang="en-US">
                <a:solidFill>
                  <a:prstClr val="black"/>
                </a:solidFill>
              </a:rPr>
              <a:t> Work with symbols for as long as you can.  Then plug in the numbers at the end.</a:t>
            </a:r>
          </a:p>
        </p:txBody>
      </p:sp>
    </p:spTree>
    <p:extLst>
      <p:ext uri="{BB962C8B-B14F-4D97-AF65-F5344CB8AC3E}">
        <p14:creationId xmlns:p14="http://schemas.microsoft.com/office/powerpoint/2010/main" val="11197330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2000"/>
                                        <p:tgtEl>
                                          <p:spTgt spid="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GB" altLang="en-US" smtClean="0"/>
              <a:t>Energy and SHM</a:t>
            </a:r>
          </a:p>
        </p:txBody>
      </p:sp>
      <p:sp>
        <p:nvSpPr>
          <p:cNvPr id="67587" name="Content Placeholder 2"/>
          <p:cNvSpPr>
            <a:spLocks noGrp="1"/>
          </p:cNvSpPr>
          <p:nvPr>
            <p:ph idx="1"/>
          </p:nvPr>
        </p:nvSpPr>
        <p:spPr/>
        <p:txBody>
          <a:bodyPr/>
          <a:lstStyle/>
          <a:p>
            <a:pPr>
              <a:buFont typeface="Arial" pitchFamily="34" charset="0"/>
              <a:buNone/>
            </a:pPr>
            <a:r>
              <a:rPr lang="en-GB" altLang="en-US" smtClean="0"/>
              <a:t>Objectives</a:t>
            </a:r>
          </a:p>
          <a:p>
            <a:r>
              <a:rPr lang="en-GB" altLang="en-US" smtClean="0"/>
              <a:t>Explain how KE and PE vary with time and with displacement.</a:t>
            </a:r>
          </a:p>
          <a:p>
            <a:r>
              <a:rPr lang="en-GB" altLang="en-US" smtClean="0"/>
              <a:t>Explain the effect of damping on oscillations.</a:t>
            </a:r>
          </a:p>
        </p:txBody>
      </p:sp>
      <p:sp>
        <p:nvSpPr>
          <p:cNvPr id="4" name="Date Placeholder 3"/>
          <p:cNvSpPr>
            <a:spLocks noGrp="1"/>
          </p:cNvSpPr>
          <p:nvPr>
            <p:ph type="dt" sz="quarter" idx="10"/>
          </p:nvPr>
        </p:nvSpPr>
        <p:spPr/>
        <p:txBody>
          <a:bodyPr/>
          <a:lstStyle/>
          <a:p>
            <a:pPr>
              <a:defRPr/>
            </a:pPr>
            <a:fld id="{02D38B89-3BDF-46D8-96BB-6FBF0D0DB03C}"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2206631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4643438" y="3860800"/>
            <a:ext cx="4321175" cy="2386013"/>
            <a:chOff x="4644009" y="3861045"/>
            <a:chExt cx="4320479" cy="2385557"/>
          </a:xfrm>
        </p:grpSpPr>
        <p:grpSp>
          <p:nvGrpSpPr>
            <p:cNvPr id="68624" name="Group 7"/>
            <p:cNvGrpSpPr>
              <a:grpSpLocks/>
            </p:cNvGrpSpPr>
            <p:nvPr/>
          </p:nvGrpSpPr>
          <p:grpSpPr bwMode="auto">
            <a:xfrm>
              <a:off x="4644009" y="4149078"/>
              <a:ext cx="3968169" cy="1944215"/>
              <a:chOff x="2555776" y="3141762"/>
              <a:chExt cx="3968168" cy="1944216"/>
            </a:xfrm>
          </p:grpSpPr>
          <p:pic>
            <p:nvPicPr>
              <p:cNvPr id="68628" name="Picture 8" descr="parabola.png"/>
              <p:cNvPicPr>
                <a:picLocks noChangeAspect="1"/>
              </p:cNvPicPr>
              <p:nvPr/>
            </p:nvPicPr>
            <p:blipFill>
              <a:blip r:embed="rId2">
                <a:extLst>
                  <a:ext uri="{28A0092B-C50C-407E-A947-70E740481C1C}">
                    <a14:useLocalDpi xmlns:a14="http://schemas.microsoft.com/office/drawing/2010/main" val="0"/>
                  </a:ext>
                </a:extLst>
              </a:blip>
              <a:srcRect t="62038"/>
              <a:stretch>
                <a:fillRect/>
              </a:stretch>
            </p:blipFill>
            <p:spPr bwMode="auto">
              <a:xfrm>
                <a:off x="2555776" y="3789040"/>
                <a:ext cx="3968168" cy="110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29" name="Group 17"/>
              <p:cNvGrpSpPr>
                <a:grpSpLocks/>
              </p:cNvGrpSpPr>
              <p:nvPr/>
            </p:nvGrpSpPr>
            <p:grpSpPr bwMode="auto">
              <a:xfrm>
                <a:off x="2627784" y="3141762"/>
                <a:ext cx="3672408" cy="1944216"/>
                <a:chOff x="2627784" y="3141762"/>
                <a:chExt cx="3672408" cy="1944216"/>
              </a:xfrm>
            </p:grpSpPr>
            <p:cxnSp>
              <p:nvCxnSpPr>
                <p:cNvPr id="11" name="Straight Arrow Connector 10"/>
                <p:cNvCxnSpPr/>
                <p:nvPr/>
              </p:nvCxnSpPr>
              <p:spPr>
                <a:xfrm rot="5400000" flipH="1" flipV="1">
                  <a:off x="3600211" y="4112377"/>
                  <a:ext cx="1944316" cy="1587"/>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627201" y="4867883"/>
                  <a:ext cx="367288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8625" name="TextBox 15"/>
            <p:cNvSpPr txBox="1">
              <a:spLocks noChangeArrowheads="1"/>
            </p:cNvSpPr>
            <p:nvPr/>
          </p:nvSpPr>
          <p:spPr bwMode="auto">
            <a:xfrm>
              <a:off x="7092282" y="5877270"/>
              <a:ext cx="18002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displacement</a:t>
              </a:r>
            </a:p>
          </p:txBody>
        </p:sp>
        <p:sp>
          <p:nvSpPr>
            <p:cNvPr id="68626" name="TextBox 16"/>
            <p:cNvSpPr txBox="1">
              <a:spLocks noChangeArrowheads="1"/>
            </p:cNvSpPr>
            <p:nvPr/>
          </p:nvSpPr>
          <p:spPr bwMode="auto">
            <a:xfrm>
              <a:off x="6156176" y="3861045"/>
              <a:ext cx="10801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energy</a:t>
              </a:r>
            </a:p>
          </p:txBody>
        </p:sp>
        <p:sp>
          <p:nvSpPr>
            <p:cNvPr id="68627" name="TextBox 17"/>
            <p:cNvSpPr txBox="1">
              <a:spLocks noChangeArrowheads="1"/>
            </p:cNvSpPr>
            <p:nvPr/>
          </p:nvSpPr>
          <p:spPr bwMode="auto">
            <a:xfrm>
              <a:off x="8460432" y="4581128"/>
              <a:ext cx="5040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srgbClr val="00B050"/>
                  </a:solidFill>
                </a:rPr>
                <a:t>PE</a:t>
              </a:r>
            </a:p>
          </p:txBody>
        </p:sp>
      </p:grpSp>
      <p:sp>
        <p:nvSpPr>
          <p:cNvPr id="68611" name="TextBox 3"/>
          <p:cNvSpPr txBox="1">
            <a:spLocks noChangeArrowheads="1"/>
          </p:cNvSpPr>
          <p:nvPr/>
        </p:nvSpPr>
        <p:spPr bwMode="auto">
          <a:xfrm>
            <a:off x="395288" y="260350"/>
            <a:ext cx="842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Energy and SHM</a:t>
            </a:r>
          </a:p>
        </p:txBody>
      </p:sp>
      <p:sp>
        <p:nvSpPr>
          <p:cNvPr id="5" name="TextBox 4"/>
          <p:cNvSpPr txBox="1">
            <a:spLocks noChangeArrowheads="1"/>
          </p:cNvSpPr>
          <p:nvPr/>
        </p:nvSpPr>
        <p:spPr bwMode="auto">
          <a:xfrm>
            <a:off x="395288" y="765175"/>
            <a:ext cx="8353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If there’s no friction, we get </a:t>
            </a:r>
            <a:r>
              <a:rPr lang="en-GB" altLang="en-US" u="sng">
                <a:solidFill>
                  <a:prstClr val="black"/>
                </a:solidFill>
              </a:rPr>
              <a:t>free oscillation</a:t>
            </a:r>
            <a:r>
              <a:rPr lang="en-GB" altLang="en-US">
                <a:solidFill>
                  <a:prstClr val="black"/>
                </a:solidFill>
              </a:rPr>
              <a:t>.  BUT if frictional forces are acting, the amplitude decreases.</a:t>
            </a:r>
          </a:p>
        </p:txBody>
      </p:sp>
      <p:sp>
        <p:nvSpPr>
          <p:cNvPr id="6" name="TextBox 5"/>
          <p:cNvSpPr txBox="1">
            <a:spLocks noChangeArrowheads="1"/>
          </p:cNvSpPr>
          <p:nvPr/>
        </p:nvSpPr>
        <p:spPr bwMode="auto">
          <a:xfrm>
            <a:off x="395288" y="1557338"/>
            <a:ext cx="7993062"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Assuming no friction for a moment, the energy is constantly changing between kinetic and potential.</a:t>
            </a:r>
          </a:p>
          <a:p>
            <a:pPr eaLnBrk="1" fontAlgn="base" hangingPunct="1">
              <a:spcBef>
                <a:spcPct val="0"/>
              </a:spcBef>
              <a:spcAft>
                <a:spcPct val="0"/>
              </a:spcAft>
            </a:pPr>
            <a:r>
              <a:rPr lang="en-GB" altLang="en-US">
                <a:solidFill>
                  <a:prstClr val="black"/>
                </a:solidFill>
              </a:rPr>
              <a:t>BUT the total energy remains constant.  Why?</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Where are the maximum and minimum values of KE and PE in these situations:</a:t>
            </a:r>
          </a:p>
          <a:p>
            <a:pPr eaLnBrk="1" fontAlgn="base" hangingPunct="1">
              <a:spcBef>
                <a:spcPct val="0"/>
              </a:spcBef>
              <a:spcAft>
                <a:spcPct val="0"/>
              </a:spcAft>
            </a:pPr>
            <a:r>
              <a:rPr lang="en-GB" altLang="en-US">
                <a:solidFill>
                  <a:prstClr val="black"/>
                </a:solidFill>
              </a:rPr>
              <a:t>a simple pendulum;		a mass-spring system?</a:t>
            </a:r>
          </a:p>
        </p:txBody>
      </p:sp>
      <p:sp>
        <p:nvSpPr>
          <p:cNvPr id="7" name="TextBox 6"/>
          <p:cNvSpPr txBox="1">
            <a:spLocks noChangeArrowheads="1"/>
          </p:cNvSpPr>
          <p:nvPr/>
        </p:nvSpPr>
        <p:spPr bwMode="auto">
          <a:xfrm>
            <a:off x="468313" y="3789363"/>
            <a:ext cx="403225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We can draw energy-displacement graphs for KE and for PE.</a:t>
            </a:r>
          </a:p>
          <a:p>
            <a:pPr eaLnBrk="1" fontAlgn="base" hangingPunct="1">
              <a:spcBef>
                <a:spcPct val="0"/>
              </a:spcBef>
              <a:spcAft>
                <a:spcPct val="0"/>
              </a:spcAft>
            </a:pPr>
            <a:r>
              <a:rPr lang="en-GB" altLang="en-US">
                <a:solidFill>
                  <a:prstClr val="black"/>
                </a:solidFill>
              </a:rPr>
              <a:t>PE curve is a parabola (see p45).</a:t>
            </a:r>
          </a:p>
          <a:p>
            <a:pPr eaLnBrk="1" fontAlgn="base" hangingPunct="1">
              <a:spcBef>
                <a:spcPct val="0"/>
              </a:spcBef>
              <a:spcAft>
                <a:spcPct val="0"/>
              </a:spcAft>
            </a:pPr>
            <a:r>
              <a:rPr lang="en-GB" altLang="en-US">
                <a:solidFill>
                  <a:prstClr val="black"/>
                </a:solidFill>
              </a:rPr>
              <a:t>KE curve is also a parabola (p45).</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Adding the two curves together gives a straight line – the total energy.</a:t>
            </a:r>
          </a:p>
        </p:txBody>
      </p:sp>
      <p:grpSp>
        <p:nvGrpSpPr>
          <p:cNvPr id="8" name="Group 20"/>
          <p:cNvGrpSpPr>
            <a:grpSpLocks/>
          </p:cNvGrpSpPr>
          <p:nvPr/>
        </p:nvGrpSpPr>
        <p:grpSpPr bwMode="auto">
          <a:xfrm>
            <a:off x="4572000" y="4797425"/>
            <a:ext cx="4392613" cy="2879725"/>
            <a:chOff x="4572000" y="4797152"/>
            <a:chExt cx="4392488" cy="2880320"/>
          </a:xfrm>
        </p:grpSpPr>
        <p:grpSp>
          <p:nvGrpSpPr>
            <p:cNvPr id="68620" name="Group 12"/>
            <p:cNvGrpSpPr>
              <a:grpSpLocks/>
            </p:cNvGrpSpPr>
            <p:nvPr/>
          </p:nvGrpSpPr>
          <p:grpSpPr bwMode="auto">
            <a:xfrm rot="10800000">
              <a:off x="4572000" y="4797152"/>
              <a:ext cx="3960440" cy="2880320"/>
              <a:chOff x="1907704" y="404664"/>
              <a:chExt cx="3960440" cy="2880320"/>
            </a:xfrm>
          </p:grpSpPr>
          <p:sp>
            <p:nvSpPr>
              <p:cNvPr id="14" name="Oval 13"/>
              <p:cNvSpPr/>
              <p:nvPr/>
            </p:nvSpPr>
            <p:spPr>
              <a:xfrm>
                <a:off x="2099527" y="836553"/>
                <a:ext cx="3528911" cy="24484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5" name="Rectangle 14"/>
              <p:cNvSpPr/>
              <p:nvPr/>
            </p:nvSpPr>
            <p:spPr>
              <a:xfrm>
                <a:off x="1907444" y="404664"/>
                <a:ext cx="3960700" cy="1800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grpSp>
        <p:sp>
          <p:nvSpPr>
            <p:cNvPr id="68621" name="TextBox 19"/>
            <p:cNvSpPr txBox="1">
              <a:spLocks noChangeArrowheads="1"/>
            </p:cNvSpPr>
            <p:nvPr/>
          </p:nvSpPr>
          <p:spPr bwMode="auto">
            <a:xfrm>
              <a:off x="8388424" y="5445224"/>
              <a:ext cx="5760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srgbClr val="FF0000"/>
                  </a:solidFill>
                </a:rPr>
                <a:t>KE</a:t>
              </a:r>
            </a:p>
          </p:txBody>
        </p:sp>
      </p:grpSp>
      <p:grpSp>
        <p:nvGrpSpPr>
          <p:cNvPr id="10" name="Group 26"/>
          <p:cNvGrpSpPr>
            <a:grpSpLocks/>
          </p:cNvGrpSpPr>
          <p:nvPr/>
        </p:nvGrpSpPr>
        <p:grpSpPr bwMode="auto">
          <a:xfrm>
            <a:off x="4643438" y="4437063"/>
            <a:ext cx="3673475" cy="369887"/>
            <a:chOff x="4644008" y="4437112"/>
            <a:chExt cx="3672408" cy="369332"/>
          </a:xfrm>
        </p:grpSpPr>
        <p:cxnSp>
          <p:nvCxnSpPr>
            <p:cNvPr id="23" name="Straight Connector 22"/>
            <p:cNvCxnSpPr/>
            <p:nvPr/>
          </p:nvCxnSpPr>
          <p:spPr>
            <a:xfrm>
              <a:off x="4788428" y="4796933"/>
              <a:ext cx="3527988" cy="0"/>
            </a:xfrm>
            <a:prstGeom prst="line">
              <a:avLst/>
            </a:prstGeom>
            <a:ln w="25400">
              <a:solidFill>
                <a:srgbClr val="7030A0"/>
              </a:solidFill>
            </a:ln>
          </p:spPr>
          <p:style>
            <a:lnRef idx="1">
              <a:schemeClr val="accent1"/>
            </a:lnRef>
            <a:fillRef idx="0">
              <a:schemeClr val="accent1"/>
            </a:fillRef>
            <a:effectRef idx="0">
              <a:schemeClr val="accent1"/>
            </a:effectRef>
            <a:fontRef idx="minor">
              <a:schemeClr val="tx1"/>
            </a:fontRef>
          </p:style>
        </p:cxnSp>
        <p:sp>
          <p:nvSpPr>
            <p:cNvPr id="68619" name="TextBox 25"/>
            <p:cNvSpPr txBox="1">
              <a:spLocks noChangeArrowheads="1"/>
            </p:cNvSpPr>
            <p:nvPr/>
          </p:nvSpPr>
          <p:spPr bwMode="auto">
            <a:xfrm>
              <a:off x="4644008" y="4437112"/>
              <a:ext cx="16561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srgbClr val="7030A0"/>
                  </a:solidFill>
                </a:rPr>
                <a:t>Total energy</a:t>
              </a:r>
            </a:p>
          </p:txBody>
        </p:sp>
      </p:grpSp>
      <p:sp>
        <p:nvSpPr>
          <p:cNvPr id="24" name="Date Placeholder 23"/>
          <p:cNvSpPr>
            <a:spLocks noGrp="1"/>
          </p:cNvSpPr>
          <p:nvPr>
            <p:ph type="dt" sz="quarter" idx="10"/>
          </p:nvPr>
        </p:nvSpPr>
        <p:spPr/>
        <p:txBody>
          <a:bodyPr/>
          <a:lstStyle/>
          <a:p>
            <a:pPr>
              <a:defRPr/>
            </a:pPr>
            <a:fld id="{B7E217BC-4E9C-43F7-9FF1-64325D50CE7D}"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2521986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2000"/>
                                        <p:tgtEl>
                                          <p:spTgt spid="7">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2000"/>
                                        <p:tgtEl>
                                          <p:spTgt spid="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2000"/>
                                        <p:tgtEl>
                                          <p:spTgt spid="7">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2000"/>
                                        <p:tgtEl>
                                          <p:spTgt spid="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2000"/>
                                        <p:tgtEl>
                                          <p:spTgt spid="7">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4"/>
          <p:cNvSpPr txBox="1">
            <a:spLocks noChangeArrowheads="1"/>
          </p:cNvSpPr>
          <p:nvPr/>
        </p:nvSpPr>
        <p:spPr bwMode="auto">
          <a:xfrm>
            <a:off x="503238" y="212725"/>
            <a:ext cx="52752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SHM Terminology</a:t>
            </a:r>
          </a:p>
        </p:txBody>
      </p:sp>
      <p:sp>
        <p:nvSpPr>
          <p:cNvPr id="6" name="TextBox 5"/>
          <p:cNvSpPr txBox="1">
            <a:spLocks noChangeArrowheads="1"/>
          </p:cNvSpPr>
          <p:nvPr/>
        </p:nvSpPr>
        <p:spPr bwMode="auto">
          <a:xfrm>
            <a:off x="649288" y="1246188"/>
            <a:ext cx="72358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Oscillations	wobbling about a centre point</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Equilibrium	the centre point</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Amplitude (A)	maximum displacement from centre point</a:t>
            </a:r>
          </a:p>
          <a:p>
            <a:pPr eaLnBrk="1" fontAlgn="base" hangingPunct="1">
              <a:spcBef>
                <a:spcPct val="0"/>
              </a:spcBef>
              <a:spcAft>
                <a:spcPct val="0"/>
              </a:spcAft>
            </a:pPr>
            <a:r>
              <a:rPr lang="en-GB" altLang="en-US">
                <a:solidFill>
                  <a:prstClr val="black"/>
                </a:solidFill>
              </a:rPr>
              <a:t>		(If there’s no friction, the amplitude is constant.</a:t>
            </a:r>
          </a:p>
          <a:p>
            <a:pPr eaLnBrk="1" fontAlgn="base" hangingPunct="1">
              <a:spcBef>
                <a:spcPct val="0"/>
              </a:spcBef>
              <a:spcAft>
                <a:spcPct val="0"/>
              </a:spcAft>
            </a:pPr>
            <a:r>
              <a:rPr lang="en-GB" altLang="en-US">
                <a:solidFill>
                  <a:prstClr val="black"/>
                </a:solidFill>
              </a:rPr>
              <a:t>		This is known as free oscillation.)</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Period (T)	time for one complete oscillation (s)</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Frequency (f)	number of oscillations per second (Hz)</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T and f are related as follows:</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T = 1 / f</a:t>
            </a:r>
          </a:p>
        </p:txBody>
      </p:sp>
      <p:sp>
        <p:nvSpPr>
          <p:cNvPr id="4" name="Date Placeholder 3"/>
          <p:cNvSpPr>
            <a:spLocks noGrp="1"/>
          </p:cNvSpPr>
          <p:nvPr>
            <p:ph type="dt" sz="quarter" idx="10"/>
          </p:nvPr>
        </p:nvSpPr>
        <p:spPr/>
        <p:txBody>
          <a:bodyPr/>
          <a:lstStyle/>
          <a:p>
            <a:pPr>
              <a:defRPr/>
            </a:pPr>
            <a:fld id="{C1C98D10-2822-4394-98EB-E300D5EEDF68}"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536049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6">
                                            <p:txEl>
                                              <p:pRg st="5" end="5"/>
                                            </p:txEl>
                                          </p:spTgt>
                                        </p:tgtEl>
                                        <p:attrNameLst>
                                          <p:attrName>style.visibility</p:attrName>
                                        </p:attrNameLst>
                                      </p:cBhvr>
                                      <p:to>
                                        <p:strVal val="visible"/>
                                      </p:to>
                                    </p:set>
                                    <p:animEffect transition="in" filter="fade">
                                      <p:cBhvr>
                                        <p:cTn id="20" dur="2000"/>
                                        <p:tgtEl>
                                          <p:spTgt spid="6">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Effect transition="in" filter="fade">
                                      <p:cBhvr>
                                        <p:cTn id="23" dur="2000"/>
                                        <p:tgtEl>
                                          <p:spTgt spid="6">
                                            <p:txEl>
                                              <p:pRg st="6" end="6"/>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6">
                                            <p:txEl>
                                              <p:pRg st="8" end="8"/>
                                            </p:txEl>
                                          </p:spTgt>
                                        </p:tgtEl>
                                        <p:attrNameLst>
                                          <p:attrName>style.visibility</p:attrName>
                                        </p:attrNameLst>
                                      </p:cBhvr>
                                      <p:to>
                                        <p:strVal val="visible"/>
                                      </p:to>
                                    </p:set>
                                    <p:animEffect transition="in" filter="fade">
                                      <p:cBhvr>
                                        <p:cTn id="28" dur="2000"/>
                                        <p:tgtEl>
                                          <p:spTgt spid="6">
                                            <p:txEl>
                                              <p:pRg st="8" end="8"/>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nodeType="clickEffect">
                                  <p:stCondLst>
                                    <p:cond delay="0"/>
                                  </p:stCondLst>
                                  <p:childTnLst>
                                    <p:set>
                                      <p:cBhvr>
                                        <p:cTn id="32" dur="1" fill="hold">
                                          <p:stCondLst>
                                            <p:cond delay="0"/>
                                          </p:stCondLst>
                                        </p:cTn>
                                        <p:tgtEl>
                                          <p:spTgt spid="6">
                                            <p:txEl>
                                              <p:pRg st="10" end="10"/>
                                            </p:txEl>
                                          </p:spTgt>
                                        </p:tgtEl>
                                        <p:attrNameLst>
                                          <p:attrName>style.visibility</p:attrName>
                                        </p:attrNameLst>
                                      </p:cBhvr>
                                      <p:to>
                                        <p:strVal val="visible"/>
                                      </p:to>
                                    </p:set>
                                    <p:animEffect transition="in" filter="fade">
                                      <p:cBhvr>
                                        <p:cTn id="33" dur="2000"/>
                                        <p:tgtEl>
                                          <p:spTgt spid="6">
                                            <p:txEl>
                                              <p:pRg st="10" end="10"/>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6">
                                            <p:txEl>
                                              <p:pRg st="12" end="12"/>
                                            </p:txEl>
                                          </p:spTgt>
                                        </p:tgtEl>
                                        <p:attrNameLst>
                                          <p:attrName>style.visibility</p:attrName>
                                        </p:attrNameLst>
                                      </p:cBhvr>
                                      <p:to>
                                        <p:strVal val="visible"/>
                                      </p:to>
                                    </p:set>
                                    <p:animEffect transition="in" filter="fade">
                                      <p:cBhvr>
                                        <p:cTn id="36" dur="2000"/>
                                        <p:tgtEl>
                                          <p:spTgt spid="6">
                                            <p:txEl>
                                              <p:pRg st="12" end="12"/>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
                                            <p:txEl>
                                              <p:pRg st="14" end="14"/>
                                            </p:txEl>
                                          </p:spTgt>
                                        </p:tgtEl>
                                        <p:attrNameLst>
                                          <p:attrName>style.visibility</p:attrName>
                                        </p:attrNameLst>
                                      </p:cBhvr>
                                      <p:to>
                                        <p:strVal val="visible"/>
                                      </p:to>
                                    </p:set>
                                    <p:animEffect transition="in" filter="fade">
                                      <p:cBhvr>
                                        <p:cTn id="39" dur="20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9"/>
          <p:cNvSpPr txBox="1">
            <a:spLocks noChangeArrowheads="1"/>
          </p:cNvSpPr>
          <p:nvPr/>
        </p:nvSpPr>
        <p:spPr bwMode="auto">
          <a:xfrm>
            <a:off x="323850" y="188913"/>
            <a:ext cx="77771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Energy and SHM - ctd</a:t>
            </a:r>
          </a:p>
        </p:txBody>
      </p:sp>
      <p:sp>
        <p:nvSpPr>
          <p:cNvPr id="33" name="TextBox 32"/>
          <p:cNvSpPr txBox="1">
            <a:spLocks noChangeArrowheads="1"/>
          </p:cNvSpPr>
          <p:nvPr/>
        </p:nvSpPr>
        <p:spPr bwMode="auto">
          <a:xfrm>
            <a:off x="355600" y="723900"/>
            <a:ext cx="82835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Oscillations die away due to </a:t>
            </a:r>
            <a:r>
              <a:rPr lang="en-GB" altLang="en-US">
                <a:solidFill>
                  <a:srgbClr val="FF0000"/>
                </a:solidFill>
              </a:rPr>
              <a:t>dissipative forces</a:t>
            </a:r>
            <a:r>
              <a:rPr lang="en-GB" altLang="en-US">
                <a:solidFill>
                  <a:prstClr val="black"/>
                </a:solidFill>
              </a:rPr>
              <a:t>.  When this happens, the system is said to be </a:t>
            </a:r>
            <a:r>
              <a:rPr lang="en-GB" altLang="en-US">
                <a:solidFill>
                  <a:srgbClr val="FF0000"/>
                </a:solidFill>
              </a:rPr>
              <a:t>damped</a:t>
            </a:r>
            <a:r>
              <a:rPr lang="en-GB" altLang="en-US">
                <a:solidFill>
                  <a:prstClr val="black"/>
                </a:solidFill>
              </a:rPr>
              <a:t>.  There are three types of damping:</a:t>
            </a:r>
            <a:endParaRPr lang="en-GB" altLang="en-US">
              <a:solidFill>
                <a:srgbClr val="FF0000"/>
              </a:solidFill>
            </a:endParaRPr>
          </a:p>
        </p:txBody>
      </p:sp>
      <p:grpSp>
        <p:nvGrpSpPr>
          <p:cNvPr id="2" name="Group 35"/>
          <p:cNvGrpSpPr>
            <a:grpSpLocks/>
          </p:cNvGrpSpPr>
          <p:nvPr/>
        </p:nvGrpSpPr>
        <p:grpSpPr bwMode="auto">
          <a:xfrm>
            <a:off x="-168275" y="1300163"/>
            <a:ext cx="4194175" cy="2763837"/>
            <a:chOff x="-182350" y="1354222"/>
            <a:chExt cx="4194791" cy="2764227"/>
          </a:xfrm>
        </p:grpSpPr>
        <p:grpSp>
          <p:nvGrpSpPr>
            <p:cNvPr id="69643" name="Group 31"/>
            <p:cNvGrpSpPr>
              <a:grpSpLocks/>
            </p:cNvGrpSpPr>
            <p:nvPr/>
          </p:nvGrpSpPr>
          <p:grpSpPr bwMode="auto">
            <a:xfrm>
              <a:off x="-182350" y="1354222"/>
              <a:ext cx="4063593" cy="2764227"/>
              <a:chOff x="827584" y="1545290"/>
              <a:chExt cx="4063593" cy="2764227"/>
            </a:xfrm>
          </p:grpSpPr>
          <p:pic>
            <p:nvPicPr>
              <p:cNvPr id="69646" name="Picture 6" descr="http://tap.iop.org/vibration/vibration_images/img_mid_3973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33909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2051727" y="1988264"/>
                <a:ext cx="863727" cy="288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6" name="Rectangle 25"/>
              <p:cNvSpPr/>
              <p:nvPr/>
            </p:nvSpPr>
            <p:spPr>
              <a:xfrm>
                <a:off x="3779181" y="2996470"/>
                <a:ext cx="288967" cy="1444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27" name="Rectangle 26"/>
              <p:cNvSpPr/>
              <p:nvPr/>
            </p:nvSpPr>
            <p:spPr>
              <a:xfrm>
                <a:off x="914909" y="1545290"/>
                <a:ext cx="522365" cy="2721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cxnSp>
            <p:nvCxnSpPr>
              <p:cNvPr id="29" name="Straight Connector 28"/>
              <p:cNvCxnSpPr/>
              <p:nvPr/>
            </p:nvCxnSpPr>
            <p:spPr>
              <a:xfrm rot="5400000">
                <a:off x="209962" y="2866276"/>
                <a:ext cx="2467323" cy="0"/>
              </a:xfrm>
              <a:prstGeom prst="line">
                <a:avLst/>
              </a:prstGeom>
              <a:ln>
                <a:solidFill>
                  <a:schemeClr val="bg1">
                    <a:lumMod val="65000"/>
                  </a:schemeClr>
                </a:solidFill>
                <a:head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69675" y="1621765"/>
                <a:ext cx="400110" cy="1181819"/>
              </a:xfrm>
              <a:prstGeom prst="rect">
                <a:avLst/>
              </a:prstGeom>
              <a:noFill/>
            </p:spPr>
            <p:txBody>
              <a:bodyPr vert="vert270">
                <a:spAutoFit/>
              </a:bodyPr>
              <a:lstStyle/>
              <a:p>
                <a:pPr fontAlgn="base">
                  <a:spcBef>
                    <a:spcPct val="0"/>
                  </a:spcBef>
                  <a:spcAft>
                    <a:spcPct val="0"/>
                  </a:spcAft>
                  <a:defRPr/>
                </a:pPr>
                <a:r>
                  <a:rPr lang="en-GB" sz="1400" dirty="0">
                    <a:solidFill>
                      <a:prstClr val="black"/>
                    </a:solidFill>
                    <a:latin typeface="Arial" charset="0"/>
                    <a:cs typeface="Arial" charset="0"/>
                  </a:rPr>
                  <a:t>displacement</a:t>
                </a:r>
              </a:p>
            </p:txBody>
          </p:sp>
          <p:sp>
            <p:nvSpPr>
              <p:cNvPr id="69652" name="TextBox 30"/>
              <p:cNvSpPr txBox="1">
                <a:spLocks noChangeArrowheads="1"/>
              </p:cNvSpPr>
              <p:nvPr/>
            </p:nvSpPr>
            <p:spPr bwMode="auto">
              <a:xfrm>
                <a:off x="4063041" y="2734574"/>
                <a:ext cx="82813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1400">
                    <a:solidFill>
                      <a:prstClr val="black"/>
                    </a:solidFill>
                  </a:rPr>
                  <a:t>time</a:t>
                </a:r>
              </a:p>
            </p:txBody>
          </p:sp>
        </p:grpSp>
        <p:sp>
          <p:nvSpPr>
            <p:cNvPr id="69644" name="TextBox 33"/>
            <p:cNvSpPr txBox="1">
              <a:spLocks noChangeArrowheads="1"/>
            </p:cNvSpPr>
            <p:nvPr/>
          </p:nvSpPr>
          <p:spPr bwMode="auto">
            <a:xfrm>
              <a:off x="1255594" y="1856096"/>
              <a:ext cx="23337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prstClr val="black"/>
                  </a:solidFill>
                </a:rPr>
                <a:t>Light damping</a:t>
              </a:r>
            </a:p>
          </p:txBody>
        </p:sp>
        <p:sp>
          <p:nvSpPr>
            <p:cNvPr id="69645" name="TextBox 34"/>
            <p:cNvSpPr txBox="1">
              <a:spLocks noChangeArrowheads="1"/>
            </p:cNvSpPr>
            <p:nvPr/>
          </p:nvSpPr>
          <p:spPr bwMode="auto">
            <a:xfrm>
              <a:off x="805217" y="2988859"/>
              <a:ext cx="320722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	T stays the same.</a:t>
              </a:r>
            </a:p>
            <a:p>
              <a:pPr eaLnBrk="1" fontAlgn="base" hangingPunct="1">
                <a:spcBef>
                  <a:spcPct val="0"/>
                </a:spcBef>
                <a:spcAft>
                  <a:spcPct val="0"/>
                </a:spcAft>
              </a:pPr>
              <a:r>
                <a:rPr lang="en-GB" altLang="en-US">
                  <a:solidFill>
                    <a:prstClr val="black"/>
                  </a:solidFill>
                </a:rPr>
                <a:t>Amplitude decreases by the same fraction each cycle</a:t>
              </a:r>
            </a:p>
          </p:txBody>
        </p:sp>
      </p:grpSp>
      <p:sp>
        <p:nvSpPr>
          <p:cNvPr id="37" name="TextBox 36"/>
          <p:cNvSpPr txBox="1">
            <a:spLocks noChangeArrowheads="1"/>
          </p:cNvSpPr>
          <p:nvPr/>
        </p:nvSpPr>
        <p:spPr bwMode="auto">
          <a:xfrm>
            <a:off x="4052888" y="1487488"/>
            <a:ext cx="44497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prstClr val="black"/>
                </a:solidFill>
              </a:rPr>
              <a:t>Critical damping</a:t>
            </a:r>
          </a:p>
          <a:p>
            <a:pPr eaLnBrk="1" fontAlgn="base" hangingPunct="1">
              <a:spcBef>
                <a:spcPct val="0"/>
              </a:spcBef>
              <a:spcAft>
                <a:spcPct val="0"/>
              </a:spcAft>
            </a:pPr>
            <a:r>
              <a:rPr lang="en-GB" altLang="en-US">
                <a:solidFill>
                  <a:prstClr val="black"/>
                </a:solidFill>
              </a:rPr>
              <a:t>Object returns to equilibrium in shortest possible time and does not overshoot (see p45).</a:t>
            </a:r>
          </a:p>
        </p:txBody>
      </p:sp>
      <p:sp>
        <p:nvSpPr>
          <p:cNvPr id="38" name="TextBox 37"/>
          <p:cNvSpPr txBox="1">
            <a:spLocks noChangeArrowheads="1"/>
          </p:cNvSpPr>
          <p:nvPr/>
        </p:nvSpPr>
        <p:spPr bwMode="auto">
          <a:xfrm>
            <a:off x="4081463" y="2784475"/>
            <a:ext cx="421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b="1">
                <a:solidFill>
                  <a:prstClr val="black"/>
                </a:solidFill>
              </a:rPr>
              <a:t>Heavy damping</a:t>
            </a:r>
          </a:p>
          <a:p>
            <a:pPr eaLnBrk="1" fontAlgn="base" hangingPunct="1">
              <a:spcBef>
                <a:spcPct val="0"/>
              </a:spcBef>
              <a:spcAft>
                <a:spcPct val="0"/>
              </a:spcAft>
            </a:pPr>
            <a:r>
              <a:rPr lang="en-GB" altLang="en-US">
                <a:solidFill>
                  <a:prstClr val="black"/>
                </a:solidFill>
              </a:rPr>
              <a:t>Damping is so strong that object takes a long time to return to equilibrium, and oscillation does not happen (see p45).</a:t>
            </a:r>
          </a:p>
        </p:txBody>
      </p:sp>
      <p:sp>
        <p:nvSpPr>
          <p:cNvPr id="39" name="TextBox 38"/>
          <p:cNvSpPr txBox="1">
            <a:spLocks noChangeArrowheads="1"/>
          </p:cNvSpPr>
          <p:nvPr/>
        </p:nvSpPr>
        <p:spPr bwMode="auto">
          <a:xfrm>
            <a:off x="246063" y="4408488"/>
            <a:ext cx="52816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 car suspension system includes a spring and damper.  The damper provides almost critical damping so that oscillation dies away quickly after going over a bump (see p46 for more).</a:t>
            </a:r>
          </a:p>
        </p:txBody>
      </p:sp>
      <p:pic>
        <p:nvPicPr>
          <p:cNvPr id="45064" name="Picture 8" descr="http://www.stock-automotive-illustration.com/stock-car-illustrations/line-art/suspension-linar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7713" y="4343400"/>
            <a:ext cx="21145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http://www.dcdezign.com/images/products/koni_ht_raid.jpg"/>
          <p:cNvPicPr>
            <a:picLocks noChangeAspect="1" noChangeArrowheads="1"/>
          </p:cNvPicPr>
          <p:nvPr/>
        </p:nvPicPr>
        <p:blipFill>
          <a:blip r:embed="rId4">
            <a:extLst>
              <a:ext uri="{28A0092B-C50C-407E-A947-70E740481C1C}">
                <a14:useLocalDpi xmlns:a14="http://schemas.microsoft.com/office/drawing/2010/main" val="0"/>
              </a:ext>
            </a:extLst>
          </a:blip>
          <a:srcRect l="32246" r="31496"/>
          <a:stretch>
            <a:fillRect/>
          </a:stretch>
        </p:blipFill>
        <p:spPr bwMode="auto">
          <a:xfrm>
            <a:off x="8216900" y="4298950"/>
            <a:ext cx="927100" cy="255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Date Placeholder 19"/>
          <p:cNvSpPr>
            <a:spLocks noGrp="1"/>
          </p:cNvSpPr>
          <p:nvPr>
            <p:ph type="dt" sz="quarter" idx="10"/>
          </p:nvPr>
        </p:nvSpPr>
        <p:spPr/>
        <p:txBody>
          <a:bodyPr/>
          <a:lstStyle/>
          <a:p>
            <a:pPr>
              <a:defRPr/>
            </a:pPr>
            <a:fld id="{794EBF63-55B0-42C6-B06E-B8561CEDB51C}"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2450746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2000"/>
                                        <p:tgtEl>
                                          <p:spTgt spid="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2000"/>
                                        <p:tgtEl>
                                          <p:spTgt spid="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2000"/>
                                        <p:tgtEl>
                                          <p:spTgt spid="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20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45064"/>
                                        </p:tgtEl>
                                        <p:attrNameLst>
                                          <p:attrName>style.visibility</p:attrName>
                                        </p:attrNameLst>
                                      </p:cBhvr>
                                      <p:to>
                                        <p:strVal val="visible"/>
                                      </p:to>
                                    </p:set>
                                    <p:animEffect transition="in" filter="fade">
                                      <p:cBhvr>
                                        <p:cTn id="30" dur="2000"/>
                                        <p:tgtEl>
                                          <p:spTgt spid="45064"/>
                                        </p:tgtEl>
                                      </p:cBhvr>
                                    </p:animEffect>
                                  </p:childTnLst>
                                </p:cTn>
                              </p:par>
                              <p:par>
                                <p:cTn id="31" presetID="10" presetClass="entr" presetSubtype="0" fill="hold" nodeType="withEffect">
                                  <p:stCondLst>
                                    <p:cond delay="0"/>
                                  </p:stCondLst>
                                  <p:childTnLst>
                                    <p:set>
                                      <p:cBhvr>
                                        <p:cTn id="32" dur="1" fill="hold">
                                          <p:stCondLst>
                                            <p:cond delay="0"/>
                                          </p:stCondLst>
                                        </p:cTn>
                                        <p:tgtEl>
                                          <p:spTgt spid="45066"/>
                                        </p:tgtEl>
                                        <p:attrNameLst>
                                          <p:attrName>style.visibility</p:attrName>
                                        </p:attrNameLst>
                                      </p:cBhvr>
                                      <p:to>
                                        <p:strVal val="visible"/>
                                      </p:to>
                                    </p:set>
                                    <p:animEffect transition="in" filter="fade">
                                      <p:cBhvr>
                                        <p:cTn id="33" dur="2000"/>
                                        <p:tgtEl>
                                          <p:spTgt spid="450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1"/>
          <p:cNvSpPr txBox="1">
            <a:spLocks noChangeArrowheads="1"/>
          </p:cNvSpPr>
          <p:nvPr/>
        </p:nvSpPr>
        <p:spPr bwMode="auto">
          <a:xfrm>
            <a:off x="539750" y="333375"/>
            <a:ext cx="41767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800" b="1">
                <a:solidFill>
                  <a:srgbClr val="7030A0"/>
                </a:solidFill>
              </a:rPr>
              <a:t>SHM energy questions</a:t>
            </a:r>
          </a:p>
          <a:p>
            <a:pPr eaLnBrk="1" fontAlgn="base" hangingPunct="1">
              <a:spcBef>
                <a:spcPct val="0"/>
              </a:spcBef>
              <a:spcAft>
                <a:spcPct val="0"/>
              </a:spcAft>
            </a:pPr>
            <a:r>
              <a:rPr lang="en-GB" altLang="en-US" sz="2800" b="1">
                <a:solidFill>
                  <a:srgbClr val="7030A0"/>
                </a:solidFill>
              </a:rPr>
              <a:t>P46 – qu 1-4</a:t>
            </a:r>
          </a:p>
        </p:txBody>
      </p:sp>
    </p:spTree>
    <p:extLst>
      <p:ext uri="{BB962C8B-B14F-4D97-AF65-F5344CB8AC3E}">
        <p14:creationId xmlns:p14="http://schemas.microsoft.com/office/powerpoint/2010/main" val="29209638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GB" altLang="en-US" smtClean="0"/>
              <a:t>Forced oscillations and resonance</a:t>
            </a:r>
          </a:p>
        </p:txBody>
      </p:sp>
      <p:sp>
        <p:nvSpPr>
          <p:cNvPr id="71683" name="Content Placeholder 2"/>
          <p:cNvSpPr>
            <a:spLocks noGrp="1"/>
          </p:cNvSpPr>
          <p:nvPr>
            <p:ph idx="1"/>
          </p:nvPr>
        </p:nvSpPr>
        <p:spPr/>
        <p:txBody>
          <a:bodyPr/>
          <a:lstStyle/>
          <a:p>
            <a:pPr>
              <a:buFont typeface="Arial" pitchFamily="34" charset="0"/>
              <a:buNone/>
            </a:pPr>
            <a:r>
              <a:rPr lang="en-GB" altLang="en-US" smtClean="0"/>
              <a:t>Objectives</a:t>
            </a:r>
          </a:p>
          <a:p>
            <a:r>
              <a:rPr lang="en-GB" altLang="en-US" smtClean="0"/>
              <a:t>Explain the difference between free and forced vibrations.</a:t>
            </a:r>
          </a:p>
          <a:p>
            <a:r>
              <a:rPr lang="en-GB" altLang="en-US" smtClean="0"/>
              <a:t>Explain the circumstances required for resonance to occur.</a:t>
            </a:r>
          </a:p>
        </p:txBody>
      </p:sp>
      <p:sp>
        <p:nvSpPr>
          <p:cNvPr id="4" name="Date Placeholder 3"/>
          <p:cNvSpPr>
            <a:spLocks noGrp="1"/>
          </p:cNvSpPr>
          <p:nvPr>
            <p:ph type="dt" sz="quarter" idx="10"/>
          </p:nvPr>
        </p:nvSpPr>
        <p:spPr/>
        <p:txBody>
          <a:bodyPr/>
          <a:lstStyle/>
          <a:p>
            <a:pPr>
              <a:defRPr/>
            </a:pPr>
            <a:fld id="{9B08C9BA-C609-4677-A2DD-4BD2E1B6E0A0}"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252354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3"/>
          <p:cNvSpPr txBox="1">
            <a:spLocks noChangeArrowheads="1"/>
          </p:cNvSpPr>
          <p:nvPr/>
        </p:nvSpPr>
        <p:spPr bwMode="auto">
          <a:xfrm>
            <a:off x="323850" y="260350"/>
            <a:ext cx="84343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Imagine a SHM oscillator – swing, ruler on the edge of a desk or a mass bouncing on a spring.</a:t>
            </a:r>
          </a:p>
          <a:p>
            <a:pPr eaLnBrk="1" fontAlgn="base" hangingPunct="1">
              <a:spcBef>
                <a:spcPct val="0"/>
              </a:spcBef>
              <a:spcAft>
                <a:spcPct val="0"/>
              </a:spcAft>
            </a:pPr>
            <a:r>
              <a:rPr lang="en-GB" altLang="en-US">
                <a:solidFill>
                  <a:srgbClr val="FF0000"/>
                </a:solidFill>
              </a:rPr>
              <a:t>Natural frequency </a:t>
            </a:r>
            <a:r>
              <a:rPr lang="en-GB" altLang="en-US">
                <a:solidFill>
                  <a:prstClr val="black"/>
                </a:solidFill>
              </a:rPr>
              <a:t>- frequency at which it vibrates when no force is applied.</a:t>
            </a:r>
          </a:p>
        </p:txBody>
      </p:sp>
      <p:sp>
        <p:nvSpPr>
          <p:cNvPr id="5" name="TextBox 4"/>
          <p:cNvSpPr txBox="1">
            <a:spLocks noChangeArrowheads="1"/>
          </p:cNvSpPr>
          <p:nvPr/>
        </p:nvSpPr>
        <p:spPr bwMode="auto">
          <a:xfrm>
            <a:off x="323850" y="1268413"/>
            <a:ext cx="829786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Let’s go for the swing.</a:t>
            </a:r>
          </a:p>
          <a:p>
            <a:pPr eaLnBrk="1" fontAlgn="base" hangingPunct="1">
              <a:spcBef>
                <a:spcPct val="0"/>
              </a:spcBef>
              <a:spcAft>
                <a:spcPct val="0"/>
              </a:spcAft>
            </a:pPr>
            <a:r>
              <a:rPr lang="en-GB" altLang="en-US">
                <a:solidFill>
                  <a:srgbClr val="FF0000"/>
                </a:solidFill>
              </a:rPr>
              <a:t>Periodic force </a:t>
            </a:r>
            <a:r>
              <a:rPr lang="en-GB" altLang="en-US">
                <a:solidFill>
                  <a:prstClr val="black"/>
                </a:solidFill>
              </a:rPr>
              <a:t>- regular pushes at the right times to make it swing higher.</a:t>
            </a:r>
          </a:p>
        </p:txBody>
      </p:sp>
      <p:sp>
        <p:nvSpPr>
          <p:cNvPr id="6" name="TextBox 5"/>
          <p:cNvSpPr txBox="1">
            <a:spLocks noChangeArrowheads="1"/>
          </p:cNvSpPr>
          <p:nvPr/>
        </p:nvSpPr>
        <p:spPr bwMode="auto">
          <a:xfrm>
            <a:off x="323850" y="2060575"/>
            <a:ext cx="7983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When a periodic force is applied, a system undergoes </a:t>
            </a:r>
            <a:r>
              <a:rPr lang="en-GB" altLang="en-US" b="1">
                <a:solidFill>
                  <a:srgbClr val="FF0000"/>
                </a:solidFill>
              </a:rPr>
              <a:t>forced oscillation</a:t>
            </a:r>
            <a:r>
              <a:rPr lang="en-GB" altLang="en-US">
                <a:solidFill>
                  <a:prstClr val="black"/>
                </a:solidFill>
              </a:rPr>
              <a:t>.</a:t>
            </a:r>
          </a:p>
        </p:txBody>
      </p:sp>
      <p:sp>
        <p:nvSpPr>
          <p:cNvPr id="7" name="TextBox 6"/>
          <p:cNvSpPr txBox="1">
            <a:spLocks noChangeArrowheads="1"/>
          </p:cNvSpPr>
          <p:nvPr/>
        </p:nvSpPr>
        <p:spPr bwMode="auto">
          <a:xfrm>
            <a:off x="323850" y="2708275"/>
            <a:ext cx="55435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IF applied frequency = natural frequency:</a:t>
            </a:r>
          </a:p>
          <a:p>
            <a:pPr eaLnBrk="1" fontAlgn="base" hangingPunct="1">
              <a:spcBef>
                <a:spcPct val="0"/>
              </a:spcBef>
              <a:spcAft>
                <a:spcPct val="0"/>
              </a:spcAft>
              <a:buFont typeface="Arial" pitchFamily="34" charset="0"/>
              <a:buChar char="•"/>
            </a:pPr>
            <a:r>
              <a:rPr lang="en-GB" altLang="en-US">
                <a:solidFill>
                  <a:prstClr val="black"/>
                </a:solidFill>
              </a:rPr>
              <a:t> amplitude of oscillations becomes very big (the lighter the damping, the greater A becomes);</a:t>
            </a:r>
          </a:p>
          <a:p>
            <a:pPr eaLnBrk="1" fontAlgn="base" hangingPunct="1">
              <a:spcBef>
                <a:spcPct val="0"/>
              </a:spcBef>
              <a:spcAft>
                <a:spcPct val="0"/>
              </a:spcAft>
              <a:buFont typeface="Arial" pitchFamily="34" charset="0"/>
              <a:buChar char="•"/>
            </a:pPr>
            <a:r>
              <a:rPr lang="en-GB" altLang="en-US">
                <a:solidFill>
                  <a:prstClr val="black"/>
                </a:solidFill>
              </a:rPr>
              <a:t> phase difference between displacement &amp; periodic force changes to </a:t>
            </a:r>
            <a:r>
              <a:rPr lang="en-GB" altLang="en-US">
                <a:solidFill>
                  <a:prstClr val="black"/>
                </a:solidFill>
                <a:sym typeface="Symbol" pitchFamily="18" charset="2"/>
              </a:rPr>
              <a:t>/2;</a:t>
            </a:r>
          </a:p>
          <a:p>
            <a:pPr eaLnBrk="1" fontAlgn="base" hangingPunct="1">
              <a:spcBef>
                <a:spcPct val="0"/>
              </a:spcBef>
              <a:spcAft>
                <a:spcPct val="0"/>
              </a:spcAft>
              <a:buFont typeface="Arial" pitchFamily="34" charset="0"/>
              <a:buChar char="•"/>
            </a:pPr>
            <a:r>
              <a:rPr lang="en-GB" altLang="en-US">
                <a:solidFill>
                  <a:prstClr val="black"/>
                </a:solidFill>
                <a:sym typeface="Symbol" pitchFamily="18" charset="2"/>
              </a:rPr>
              <a:t> periodic force is now in phase with velocity.</a:t>
            </a:r>
            <a:endParaRPr lang="en-GB" altLang="en-US">
              <a:solidFill>
                <a:prstClr val="black"/>
              </a:solidFill>
            </a:endParaRPr>
          </a:p>
        </p:txBody>
      </p:sp>
      <p:sp>
        <p:nvSpPr>
          <p:cNvPr id="8" name="Right Brace 7"/>
          <p:cNvSpPr/>
          <p:nvPr/>
        </p:nvSpPr>
        <p:spPr>
          <a:xfrm>
            <a:off x="5724525" y="3068638"/>
            <a:ext cx="71438" cy="936625"/>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base">
              <a:spcBef>
                <a:spcPct val="0"/>
              </a:spcBef>
              <a:spcAft>
                <a:spcPct val="0"/>
              </a:spcAft>
              <a:defRPr/>
            </a:pPr>
            <a:endParaRPr lang="en-GB">
              <a:solidFill>
                <a:prstClr val="black"/>
              </a:solidFill>
            </a:endParaRPr>
          </a:p>
        </p:txBody>
      </p:sp>
      <p:sp>
        <p:nvSpPr>
          <p:cNvPr id="9" name="TextBox 8"/>
          <p:cNvSpPr txBox="1">
            <a:spLocks noChangeArrowheads="1"/>
          </p:cNvSpPr>
          <p:nvPr/>
        </p:nvSpPr>
        <p:spPr bwMode="auto">
          <a:xfrm>
            <a:off x="5867400" y="3068638"/>
            <a:ext cx="27368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When this situation occurs, the system is said to be </a:t>
            </a:r>
            <a:r>
              <a:rPr lang="en-GB" altLang="en-US" b="1">
                <a:solidFill>
                  <a:srgbClr val="FF0000"/>
                </a:solidFill>
              </a:rPr>
              <a:t>resonating</a:t>
            </a:r>
            <a:r>
              <a:rPr lang="en-GB" altLang="en-US">
                <a:solidFill>
                  <a:prstClr val="black"/>
                </a:solidFill>
              </a:rPr>
              <a:t>.</a:t>
            </a:r>
          </a:p>
        </p:txBody>
      </p:sp>
      <p:sp>
        <p:nvSpPr>
          <p:cNvPr id="10" name="TextBox 9"/>
          <p:cNvSpPr txBox="1">
            <a:spLocks noChangeArrowheads="1"/>
          </p:cNvSpPr>
          <p:nvPr/>
        </p:nvSpPr>
        <p:spPr bwMode="auto">
          <a:xfrm>
            <a:off x="250825" y="4652963"/>
            <a:ext cx="83534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If damping is light:	applied freq of periodic force = natural freq of system</a:t>
            </a:r>
          </a:p>
          <a:p>
            <a:pPr eaLnBrk="1" fontAlgn="base" hangingPunct="1">
              <a:spcBef>
                <a:spcPct val="0"/>
              </a:spcBef>
              <a:spcAft>
                <a:spcPct val="0"/>
              </a:spcAft>
            </a:pPr>
            <a:r>
              <a:rPr lang="en-GB" altLang="en-US">
                <a:solidFill>
                  <a:prstClr val="black"/>
                </a:solidFill>
              </a:rPr>
              <a:t>If damping is heavier:	resonant freq is slightly lower than natural freq</a:t>
            </a:r>
          </a:p>
        </p:txBody>
      </p:sp>
      <p:sp>
        <p:nvSpPr>
          <p:cNvPr id="11" name="TextBox 10"/>
          <p:cNvSpPr txBox="1">
            <a:spLocks noChangeArrowheads="1"/>
          </p:cNvSpPr>
          <p:nvPr/>
        </p:nvSpPr>
        <p:spPr bwMode="auto">
          <a:xfrm>
            <a:off x="250825" y="5445125"/>
            <a:ext cx="8353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Factors affecting resonance:</a:t>
            </a:r>
          </a:p>
          <a:p>
            <a:pPr eaLnBrk="1" fontAlgn="base" hangingPunct="1">
              <a:spcBef>
                <a:spcPct val="0"/>
              </a:spcBef>
              <a:spcAft>
                <a:spcPct val="0"/>
              </a:spcAft>
              <a:buFont typeface="Arial" pitchFamily="34" charset="0"/>
              <a:buChar char="•"/>
            </a:pPr>
            <a:r>
              <a:rPr lang="en-GB" altLang="en-US">
                <a:solidFill>
                  <a:prstClr val="black"/>
                </a:solidFill>
              </a:rPr>
              <a:t> when oscillating mass increases, natural frequency decreases;</a:t>
            </a:r>
          </a:p>
          <a:p>
            <a:pPr eaLnBrk="1" fontAlgn="base" hangingPunct="1">
              <a:spcBef>
                <a:spcPct val="0"/>
              </a:spcBef>
              <a:spcAft>
                <a:spcPct val="0"/>
              </a:spcAft>
              <a:buFont typeface="Arial" pitchFamily="34" charset="0"/>
              <a:buChar char="•"/>
            </a:pPr>
            <a:r>
              <a:rPr lang="en-GB" altLang="en-US">
                <a:solidFill>
                  <a:prstClr val="black"/>
                </a:solidFill>
              </a:rPr>
              <a:t> when springs are weaker, natural frequency decreases;</a:t>
            </a:r>
          </a:p>
          <a:p>
            <a:pPr eaLnBrk="1" fontAlgn="base" hangingPunct="1">
              <a:spcBef>
                <a:spcPct val="0"/>
              </a:spcBef>
              <a:spcAft>
                <a:spcPct val="0"/>
              </a:spcAft>
              <a:buFont typeface="Arial" pitchFamily="34" charset="0"/>
              <a:buChar char="•"/>
            </a:pPr>
            <a:r>
              <a:rPr lang="en-GB" altLang="en-US">
                <a:solidFill>
                  <a:prstClr val="black"/>
                </a:solidFill>
              </a:rPr>
              <a:t>damping limits oscillations.</a:t>
            </a:r>
          </a:p>
        </p:txBody>
      </p:sp>
      <p:sp>
        <p:nvSpPr>
          <p:cNvPr id="12" name="Date Placeholder 11"/>
          <p:cNvSpPr>
            <a:spLocks noGrp="1"/>
          </p:cNvSpPr>
          <p:nvPr>
            <p:ph type="dt" sz="quarter" idx="10"/>
          </p:nvPr>
        </p:nvSpPr>
        <p:spPr/>
        <p:txBody>
          <a:bodyPr/>
          <a:lstStyle/>
          <a:p>
            <a:pPr>
              <a:defRPr/>
            </a:pPr>
            <a:fld id="{B36892CB-FB9F-41BE-B620-76179F74C53A}" type="datetime4">
              <a:rPr lang="en-GB">
                <a:solidFill>
                  <a:prstClr val="black"/>
                </a:solidFill>
              </a:rPr>
              <a:pPr>
                <a:defRPr/>
              </a:pPr>
              <a:t>25 April 2016</a:t>
            </a:fld>
            <a:endParaRPr lang="en-GB">
              <a:solidFill>
                <a:prstClr val="black"/>
              </a:solidFill>
            </a:endParaRPr>
          </a:p>
        </p:txBody>
      </p:sp>
      <p:sp>
        <p:nvSpPr>
          <p:cNvPr id="13" name="TextBox 12"/>
          <p:cNvSpPr txBox="1">
            <a:spLocks noChangeArrowheads="1"/>
          </p:cNvSpPr>
          <p:nvPr/>
        </p:nvSpPr>
        <p:spPr bwMode="auto">
          <a:xfrm>
            <a:off x="5940425" y="4149725"/>
            <a:ext cx="1152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hlinkClick r:id="rId2"/>
              </a:rPr>
              <a:t>Video</a:t>
            </a:r>
            <a:endParaRPr lang="en-GB" altLang="en-US">
              <a:solidFill>
                <a:prstClr val="black"/>
              </a:solidFill>
            </a:endParaRPr>
          </a:p>
        </p:txBody>
      </p:sp>
    </p:spTree>
    <p:extLst>
      <p:ext uri="{BB962C8B-B14F-4D97-AF65-F5344CB8AC3E}">
        <p14:creationId xmlns:p14="http://schemas.microsoft.com/office/powerpoint/2010/main" val="1534570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2000"/>
                                        <p:tgtEl>
                                          <p:spTgt spid="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2000"/>
                                        <p:tgtEl>
                                          <p:spTgt spid="7">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2000"/>
                                        <p:tgtEl>
                                          <p:spTgt spid="7">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0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7">
                                            <p:txEl>
                                              <p:pRg st="3" end="3"/>
                                            </p:txEl>
                                          </p:spTgt>
                                        </p:tgtEl>
                                        <p:attrNameLst>
                                          <p:attrName>style.visibility</p:attrName>
                                        </p:attrNameLst>
                                      </p:cBhvr>
                                      <p:to>
                                        <p:strVal val="visible"/>
                                      </p:to>
                                    </p:set>
                                    <p:animEffect transition="in" filter="fade">
                                      <p:cBhvr>
                                        <p:cTn id="38" dur="2000"/>
                                        <p:tgtEl>
                                          <p:spTgt spid="7">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nodeType="click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2000"/>
                                        <p:tgtEl>
                                          <p:spTgt spid="10">
                                            <p:txEl>
                                              <p:pRg st="0" end="0"/>
                                            </p:txEl>
                                          </p:spTgt>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2000"/>
                                        <p:tgtEl>
                                          <p:spTgt spid="10">
                                            <p:txEl>
                                              <p:pRg st="1" end="1"/>
                                            </p:txEl>
                                          </p:spTgt>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9" grpId="0"/>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8" name="Picture 12" descr="http://en.structurae.de/files/photos/2055/london/p50701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4562475"/>
            <a:ext cx="3059112"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descr="http://www.technologystudent.com/images/tacom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876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http://www.technologystudent.com/images/tacoma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388" y="0"/>
            <a:ext cx="299561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2987675" y="0"/>
            <a:ext cx="31686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In 1940, a periodic force due to a 40 mph wind set up resonance in a bridge across Tacoma Narrows in the US.</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hlinkClick r:id="rId5"/>
              </a:rPr>
              <a:t>Tacoma Narrows Bridge</a:t>
            </a:r>
            <a:endParaRPr lang="en-GB" altLang="en-US">
              <a:solidFill>
                <a:prstClr val="black"/>
              </a:solidFill>
            </a:endParaRPr>
          </a:p>
        </p:txBody>
      </p:sp>
      <p:pic>
        <p:nvPicPr>
          <p:cNvPr id="39946" name="Picture 10" descr="http://www.lauraivill.com/storage/Millennium%20Bridge?__SQUARESPACE_CACHEVERSION=12443235270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924175"/>
            <a:ext cx="30448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059113" y="2852738"/>
            <a:ext cx="295275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In 2000, the Millennium Bridge swayed when people walked across it.  It was later fitted with dampers to overcome the problem.</a:t>
            </a:r>
          </a:p>
        </p:txBody>
      </p:sp>
      <p:pic>
        <p:nvPicPr>
          <p:cNvPr id="39938" name="Picture 2" descr="File:Bridge vert mode shock.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7675" y="4554538"/>
            <a:ext cx="3071813"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p:cNvSpPr>
            <a:spLocks noGrp="1"/>
          </p:cNvSpPr>
          <p:nvPr>
            <p:ph type="dt" sz="quarter" idx="10"/>
          </p:nvPr>
        </p:nvSpPr>
        <p:spPr/>
        <p:txBody>
          <a:bodyPr/>
          <a:lstStyle/>
          <a:p>
            <a:pPr>
              <a:defRPr/>
            </a:pPr>
            <a:fld id="{B1BAC9E7-9D3E-4F04-8F76-8D204CC65B10}" type="datetime4">
              <a:rPr lang="en-GB">
                <a:solidFill>
                  <a:prstClr val="black"/>
                </a:solidFill>
              </a:rPr>
              <a:pPr>
                <a:defRPr/>
              </a:pPr>
              <a:t>25 April 2016</a:t>
            </a:fld>
            <a:endParaRPr lang="en-GB">
              <a:solidFill>
                <a:prstClr val="black"/>
              </a:solidFill>
            </a:endParaRPr>
          </a:p>
        </p:txBody>
      </p:sp>
      <p:sp>
        <p:nvSpPr>
          <p:cNvPr id="10" name="TextBox 9"/>
          <p:cNvSpPr txBox="1">
            <a:spLocks noChangeArrowheads="1"/>
          </p:cNvSpPr>
          <p:nvPr/>
        </p:nvSpPr>
        <p:spPr bwMode="auto">
          <a:xfrm>
            <a:off x="5867400" y="2349500"/>
            <a:ext cx="3276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800" b="1">
                <a:solidFill>
                  <a:srgbClr val="7030A0"/>
                </a:solidFill>
              </a:rPr>
              <a:t>Resonance qu’s</a:t>
            </a:r>
          </a:p>
          <a:p>
            <a:pPr eaLnBrk="1" fontAlgn="base" hangingPunct="1">
              <a:spcBef>
                <a:spcPct val="0"/>
              </a:spcBef>
              <a:spcAft>
                <a:spcPct val="0"/>
              </a:spcAft>
            </a:pPr>
            <a:r>
              <a:rPr lang="en-GB" altLang="en-US" sz="2800" b="1">
                <a:solidFill>
                  <a:srgbClr val="7030A0"/>
                </a:solidFill>
              </a:rPr>
              <a:t>P49 – qu 1b, 2-4</a:t>
            </a:r>
          </a:p>
        </p:txBody>
      </p:sp>
    </p:spTree>
    <p:extLst>
      <p:ext uri="{BB962C8B-B14F-4D97-AF65-F5344CB8AC3E}">
        <p14:creationId xmlns:p14="http://schemas.microsoft.com/office/powerpoint/2010/main" val="1442389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fade">
                                      <p:cBhvr>
                                        <p:cTn id="7" dur="2000"/>
                                        <p:tgtEl>
                                          <p:spTgt spid="39942"/>
                                        </p:tgtEl>
                                      </p:cBhvr>
                                    </p:animEffect>
                                  </p:childTnLst>
                                </p:cTn>
                              </p:par>
                              <p:par>
                                <p:cTn id="8" presetID="10" presetClass="entr" presetSubtype="0" fill="hold" nodeType="withEffect">
                                  <p:stCondLst>
                                    <p:cond delay="0"/>
                                  </p:stCondLst>
                                  <p:childTnLst>
                                    <p:set>
                                      <p:cBhvr>
                                        <p:cTn id="9" dur="1" fill="hold">
                                          <p:stCondLst>
                                            <p:cond delay="0"/>
                                          </p:stCondLst>
                                        </p:cTn>
                                        <p:tgtEl>
                                          <p:spTgt spid="39940"/>
                                        </p:tgtEl>
                                        <p:attrNameLst>
                                          <p:attrName>style.visibility</p:attrName>
                                        </p:attrNameLst>
                                      </p:cBhvr>
                                      <p:to>
                                        <p:strVal val="visible"/>
                                      </p:to>
                                    </p:set>
                                    <p:animEffect transition="in" filter="fade">
                                      <p:cBhvr>
                                        <p:cTn id="10" dur="2000"/>
                                        <p:tgtEl>
                                          <p:spTgt spid="3994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9946"/>
                                        </p:tgtEl>
                                        <p:attrNameLst>
                                          <p:attrName>style.visibility</p:attrName>
                                        </p:attrNameLst>
                                      </p:cBhvr>
                                      <p:to>
                                        <p:strVal val="visible"/>
                                      </p:to>
                                    </p:set>
                                    <p:animEffect transition="in" filter="fade">
                                      <p:cBhvr>
                                        <p:cTn id="18" dur="2000"/>
                                        <p:tgtEl>
                                          <p:spTgt spid="3994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39938"/>
                                        </p:tgtEl>
                                        <p:attrNameLst>
                                          <p:attrName>style.visibility</p:attrName>
                                        </p:attrNameLst>
                                      </p:cBhvr>
                                      <p:to>
                                        <p:strVal val="visible"/>
                                      </p:to>
                                    </p:set>
                                    <p:animEffect transition="in" filter="fade">
                                      <p:cBhvr>
                                        <p:cTn id="26" dur="2000"/>
                                        <p:tgtEl>
                                          <p:spTgt spid="39938"/>
                                        </p:tgtEl>
                                      </p:cBhvr>
                                    </p:animEffect>
                                  </p:childTnLst>
                                </p:cTn>
                              </p:par>
                              <p:par>
                                <p:cTn id="27" presetID="10" presetClass="entr" presetSubtype="0" fill="hold" nodeType="withEffect">
                                  <p:stCondLst>
                                    <p:cond delay="0"/>
                                  </p:stCondLst>
                                  <p:childTnLst>
                                    <p:set>
                                      <p:cBhvr>
                                        <p:cTn id="28" dur="1" fill="hold">
                                          <p:stCondLst>
                                            <p:cond delay="0"/>
                                          </p:stCondLst>
                                        </p:cTn>
                                        <p:tgtEl>
                                          <p:spTgt spid="39948"/>
                                        </p:tgtEl>
                                        <p:attrNameLst>
                                          <p:attrName>style.visibility</p:attrName>
                                        </p:attrNameLst>
                                      </p:cBhvr>
                                      <p:to>
                                        <p:strVal val="visible"/>
                                      </p:to>
                                    </p:set>
                                    <p:animEffect transition="in" filter="fade">
                                      <p:cBhvr>
                                        <p:cTn id="29" dur="2000"/>
                                        <p:tgtEl>
                                          <p:spTgt spid="3994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solidFill>
                  <a:prstClr val="black"/>
                </a:solidFill>
              </a:rPr>
              <a:t>9 October 2010</a:t>
            </a:r>
          </a:p>
        </p:txBody>
      </p:sp>
      <p:sp>
        <p:nvSpPr>
          <p:cNvPr id="74755" name="Rectangle 12"/>
          <p:cNvSpPr>
            <a:spLocks noChangeArrowheads="1"/>
          </p:cNvSpPr>
          <p:nvPr/>
        </p:nvSpPr>
        <p:spPr bwMode="auto">
          <a:xfrm>
            <a:off x="0" y="908050"/>
            <a:ext cx="9144000"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GB" altLang="en-US">
                <a:solidFill>
                  <a:srgbClr val="000000"/>
                </a:solidFill>
              </a:rPr>
              <a:t>	A U-tube manometer is half-filled with water. The liquid levels are displaced so that one side is higher than the other. The water is then left free to oscillate from side to side. The tube has a cross section area of 1cm</a:t>
            </a:r>
            <a:r>
              <a:rPr lang="en-GB" altLang="en-US" baseline="30000">
                <a:solidFill>
                  <a:srgbClr val="000000"/>
                </a:solidFill>
              </a:rPr>
              <a:t>2</a:t>
            </a:r>
            <a:r>
              <a:rPr lang="en-GB" altLang="en-US">
                <a:solidFill>
                  <a:srgbClr val="000000"/>
                </a:solidFill>
              </a:rPr>
              <a:t> and the initial displacement is 0.1 m from the rest position, which is 0.5 m above the middle of the bottom of the tube. The total length of tube filled with water is 1.1 m.  g = 10 N kg</a:t>
            </a:r>
            <a:r>
              <a:rPr lang="en-GB" altLang="en-US" baseline="30000">
                <a:solidFill>
                  <a:srgbClr val="000000"/>
                </a:solidFill>
              </a:rPr>
              <a:t>–1</a:t>
            </a:r>
          </a:p>
          <a:p>
            <a:pPr fontAlgn="base">
              <a:spcBef>
                <a:spcPct val="0"/>
              </a:spcBef>
              <a:spcAft>
                <a:spcPct val="0"/>
              </a:spcAft>
              <a:buFont typeface="Calibri" pitchFamily="34" charset="0"/>
              <a:buAutoNum type="arabicPeriod"/>
            </a:pPr>
            <a:endParaRPr lang="en-GB" altLang="en-US">
              <a:solidFill>
                <a:srgbClr val="000000"/>
              </a:solidFill>
            </a:endParaRPr>
          </a:p>
          <a:p>
            <a:pPr fontAlgn="base">
              <a:spcBef>
                <a:spcPct val="0"/>
              </a:spcBef>
              <a:spcAft>
                <a:spcPct val="0"/>
              </a:spcAft>
              <a:buFont typeface="Calibri" pitchFamily="34" charset="0"/>
              <a:buAutoNum type="arabicPeriod"/>
            </a:pPr>
            <a:r>
              <a:rPr lang="en-GB" altLang="en-US">
                <a:solidFill>
                  <a:srgbClr val="000000"/>
                </a:solidFill>
              </a:rPr>
              <a:t>Using the relationship: pressure = density x g x depth, calculate the pressure at the bottom of the tube due to each of the unbalanced columns of water and hence the resultant force acting. g = 10 m s</a:t>
            </a:r>
            <a:r>
              <a:rPr lang="en-GB" altLang="en-US" baseline="30000">
                <a:solidFill>
                  <a:srgbClr val="000000"/>
                </a:solidFill>
              </a:rPr>
              <a:t>–2</a:t>
            </a:r>
            <a:endParaRPr lang="en-GB" altLang="en-US" baseline="30000">
              <a:solidFill>
                <a:prstClr val="black"/>
              </a:solidFill>
            </a:endParaRPr>
          </a:p>
          <a:p>
            <a:pPr fontAlgn="base">
              <a:spcBef>
                <a:spcPct val="0"/>
              </a:spcBef>
              <a:spcAft>
                <a:spcPct val="0"/>
              </a:spcAft>
              <a:buFont typeface="Calibri" pitchFamily="34" charset="0"/>
              <a:buAutoNum type="arabicPeriod"/>
            </a:pPr>
            <a:endParaRPr lang="en-GB" altLang="en-US">
              <a:solidFill>
                <a:srgbClr val="000000"/>
              </a:solidFill>
            </a:endParaRPr>
          </a:p>
          <a:p>
            <a:pPr fontAlgn="base">
              <a:spcBef>
                <a:spcPct val="0"/>
              </a:spcBef>
              <a:spcAft>
                <a:spcPct val="0"/>
              </a:spcAft>
              <a:buFont typeface="Calibri" pitchFamily="34" charset="0"/>
              <a:buAutoNum type="arabicPeriod"/>
            </a:pPr>
            <a:r>
              <a:rPr lang="en-GB" altLang="en-US">
                <a:solidFill>
                  <a:srgbClr val="000000"/>
                </a:solidFill>
              </a:rPr>
              <a:t>How will the force vary as the levels move towards their rest positions?</a:t>
            </a:r>
          </a:p>
          <a:p>
            <a:pPr fontAlgn="base">
              <a:spcBef>
                <a:spcPct val="0"/>
              </a:spcBef>
              <a:spcAft>
                <a:spcPct val="0"/>
              </a:spcAft>
              <a:buFont typeface="Calibri" pitchFamily="34" charset="0"/>
              <a:buAutoNum type="arabicPeriod"/>
            </a:pPr>
            <a:endParaRPr lang="en-GB" altLang="en-US">
              <a:solidFill>
                <a:srgbClr val="000000"/>
              </a:solidFill>
            </a:endParaRPr>
          </a:p>
          <a:p>
            <a:pPr fontAlgn="base">
              <a:spcBef>
                <a:spcPct val="0"/>
              </a:spcBef>
              <a:spcAft>
                <a:spcPct val="0"/>
              </a:spcAft>
              <a:buFont typeface="Calibri" pitchFamily="34" charset="0"/>
              <a:buAutoNum type="arabicPeriod"/>
            </a:pPr>
            <a:r>
              <a:rPr lang="en-GB" altLang="en-US">
                <a:solidFill>
                  <a:srgbClr val="000000"/>
                </a:solidFill>
              </a:rPr>
              <a:t>Show that the restoring force is proportional to the displacement and hence that the resultant motion is simple harmonic. </a:t>
            </a:r>
            <a:endParaRPr lang="en-GB" altLang="en-US">
              <a:solidFill>
                <a:prstClr val="black"/>
              </a:solidFill>
            </a:endParaRPr>
          </a:p>
          <a:p>
            <a:pPr fontAlgn="base">
              <a:spcBef>
                <a:spcPct val="0"/>
              </a:spcBef>
              <a:spcAft>
                <a:spcPct val="0"/>
              </a:spcAft>
              <a:buFont typeface="Calibri" pitchFamily="34" charset="0"/>
              <a:buAutoNum type="arabicPeriod"/>
            </a:pPr>
            <a:endParaRPr lang="en-GB" altLang="en-US">
              <a:solidFill>
                <a:srgbClr val="000000"/>
              </a:solidFill>
            </a:endParaRPr>
          </a:p>
          <a:p>
            <a:pPr fontAlgn="base">
              <a:spcBef>
                <a:spcPct val="0"/>
              </a:spcBef>
              <a:spcAft>
                <a:spcPct val="0"/>
              </a:spcAft>
              <a:buFont typeface="Calibri" pitchFamily="34" charset="0"/>
              <a:buAutoNum type="arabicPeriod"/>
            </a:pPr>
            <a:r>
              <a:rPr lang="en-GB" altLang="en-US">
                <a:solidFill>
                  <a:srgbClr val="000000"/>
                </a:solidFill>
              </a:rPr>
              <a:t>Explain why the period remains constant as the oscillations die away due to friction. </a:t>
            </a:r>
            <a:endParaRPr lang="en-GB" altLang="en-US">
              <a:solidFill>
                <a:prstClr val="black"/>
              </a:solidFill>
            </a:endParaRPr>
          </a:p>
          <a:p>
            <a:pPr fontAlgn="base">
              <a:spcBef>
                <a:spcPct val="0"/>
              </a:spcBef>
              <a:spcAft>
                <a:spcPct val="0"/>
              </a:spcAft>
              <a:buFont typeface="Calibri" pitchFamily="34" charset="0"/>
              <a:buAutoNum type="arabicPeriod"/>
            </a:pPr>
            <a:endParaRPr lang="en-GB" altLang="en-US">
              <a:solidFill>
                <a:srgbClr val="000000"/>
              </a:solidFill>
            </a:endParaRPr>
          </a:p>
          <a:p>
            <a:pPr fontAlgn="base">
              <a:spcBef>
                <a:spcPct val="0"/>
              </a:spcBef>
              <a:spcAft>
                <a:spcPct val="0"/>
              </a:spcAft>
              <a:buFont typeface="Calibri" pitchFamily="34" charset="0"/>
              <a:buAutoNum type="arabicPeriod"/>
            </a:pPr>
            <a:r>
              <a:rPr lang="en-GB" altLang="en-US">
                <a:solidFill>
                  <a:srgbClr val="000000"/>
                </a:solidFill>
              </a:rPr>
              <a:t>How will the motion differ if mercury is used instead of water, with a density 13.6 times greater? </a:t>
            </a:r>
            <a:endParaRPr lang="en-GB" altLang="en-US">
              <a:solidFill>
                <a:prstClr val="black"/>
              </a:solidFill>
            </a:endParaRPr>
          </a:p>
        </p:txBody>
      </p:sp>
      <p:sp>
        <p:nvSpPr>
          <p:cNvPr id="74756" name="TextBox 14"/>
          <p:cNvSpPr txBox="1">
            <a:spLocks noChangeArrowheads="1"/>
          </p:cNvSpPr>
          <p:nvPr/>
        </p:nvSpPr>
        <p:spPr bwMode="auto">
          <a:xfrm>
            <a:off x="0" y="115888"/>
            <a:ext cx="532923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3200">
                <a:solidFill>
                  <a:prstClr val="black"/>
                </a:solidFill>
              </a:rPr>
              <a:t>SHM questions</a:t>
            </a:r>
          </a:p>
        </p:txBody>
      </p:sp>
    </p:spTree>
    <p:extLst>
      <p:ext uri="{BB962C8B-B14F-4D97-AF65-F5344CB8AC3E}">
        <p14:creationId xmlns:p14="http://schemas.microsoft.com/office/powerpoint/2010/main" val="2519603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solidFill>
                  <a:prstClr val="black"/>
                </a:solidFill>
              </a:rPr>
              <a:t>9 October 2010</a:t>
            </a:r>
          </a:p>
        </p:txBody>
      </p:sp>
      <p:sp>
        <p:nvSpPr>
          <p:cNvPr id="114689" name="Rectangle 1"/>
          <p:cNvSpPr>
            <a:spLocks noChangeArrowheads="1"/>
          </p:cNvSpPr>
          <p:nvPr/>
        </p:nvSpPr>
        <p:spPr bwMode="auto">
          <a:xfrm>
            <a:off x="0" y="249238"/>
            <a:ext cx="9144000" cy="4802187"/>
          </a:xfrm>
          <a:prstGeom prst="rect">
            <a:avLst/>
          </a:prstGeom>
          <a:noFill/>
          <a:ln w="9525">
            <a:noFill/>
            <a:miter lim="800000"/>
            <a:headEnd/>
            <a:tailEnd/>
          </a:ln>
          <a:effectLst/>
        </p:spPr>
        <p:txBody>
          <a:bodyPr anchor="ctr">
            <a:spAutoFit/>
          </a:bodyPr>
          <a:lstStyle/>
          <a:p>
            <a:pPr eaLnBrk="0" fontAlgn="base" hangingPunct="0">
              <a:spcBef>
                <a:spcPct val="0"/>
              </a:spcBef>
              <a:spcAft>
                <a:spcPct val="0"/>
              </a:spcAft>
              <a:defRPr/>
            </a:pPr>
            <a:r>
              <a:rPr lang="en-GB" dirty="0">
                <a:solidFill>
                  <a:srgbClr val="000000"/>
                </a:solidFill>
                <a:latin typeface="Arial" pitchFamily="34" charset="0"/>
                <a:ea typeface="Times" charset="0"/>
                <a:cs typeface="Arial" pitchFamily="34" charset="0"/>
              </a:rPr>
              <a:t>Archimedes’ principle states that the </a:t>
            </a:r>
            <a:r>
              <a:rPr lang="en-GB" dirty="0" err="1">
                <a:solidFill>
                  <a:srgbClr val="000000"/>
                </a:solidFill>
                <a:latin typeface="Arial" pitchFamily="34" charset="0"/>
                <a:ea typeface="Times" charset="0"/>
                <a:cs typeface="Arial" pitchFamily="34" charset="0"/>
              </a:rPr>
              <a:t>upthrust</a:t>
            </a:r>
            <a:r>
              <a:rPr lang="en-GB" dirty="0">
                <a:solidFill>
                  <a:srgbClr val="000000"/>
                </a:solidFill>
                <a:latin typeface="Arial" pitchFamily="34" charset="0"/>
                <a:ea typeface="Times" charset="0"/>
                <a:cs typeface="Arial" pitchFamily="34" charset="0"/>
              </a:rPr>
              <a:t> acting on a body immersed partly or wholly in a fluid is equal to the weight of fluid displaced. A cylindrical fishing float is 15 cm long, with an average cross section of 3 cm</a:t>
            </a:r>
            <a:r>
              <a:rPr lang="en-GB" baseline="30000" dirty="0">
                <a:solidFill>
                  <a:srgbClr val="000000"/>
                </a:solidFill>
                <a:latin typeface="Arial" pitchFamily="34" charset="0"/>
                <a:ea typeface="Times" charset="0"/>
                <a:cs typeface="Arial" pitchFamily="34" charset="0"/>
              </a:rPr>
              <a:t>2</a:t>
            </a:r>
            <a:r>
              <a:rPr lang="en-GB" dirty="0">
                <a:solidFill>
                  <a:srgbClr val="000000"/>
                </a:solidFill>
                <a:latin typeface="Arial" pitchFamily="34" charset="0"/>
                <a:ea typeface="Times" charset="0"/>
                <a:cs typeface="Arial" pitchFamily="34" charset="0"/>
              </a:rPr>
              <a:t>.  It is made of polystyrene and has negligible mass. A lead weight of 30 g is attached to the bottom of the float using a thin nylon monofilament line.  </a:t>
            </a:r>
            <a:r>
              <a:rPr lang="en-GB" i="1" dirty="0">
                <a:solidFill>
                  <a:srgbClr val="000000"/>
                </a:solidFill>
                <a:latin typeface="Arial" pitchFamily="34" charset="0"/>
                <a:ea typeface="Times" charset="0"/>
                <a:cs typeface="Arial" pitchFamily="34" charset="0"/>
              </a:rPr>
              <a:t>g</a:t>
            </a:r>
            <a:r>
              <a:rPr lang="en-GB" dirty="0">
                <a:solidFill>
                  <a:srgbClr val="000000"/>
                </a:solidFill>
                <a:latin typeface="Arial" pitchFamily="34" charset="0"/>
                <a:ea typeface="Times" charset="0"/>
                <a:cs typeface="Arial" pitchFamily="34" charset="0"/>
              </a:rPr>
              <a:t> = 10 N kg</a:t>
            </a:r>
            <a:r>
              <a:rPr lang="en-GB" baseline="30000" dirty="0">
                <a:solidFill>
                  <a:srgbClr val="000000"/>
                </a:solidFill>
                <a:latin typeface="Arial" pitchFamily="34" charset="0"/>
                <a:ea typeface="Times" charset="0"/>
                <a:cs typeface="Arial" pitchFamily="34" charset="0"/>
              </a:rPr>
              <a:t>–1</a:t>
            </a:r>
          </a:p>
          <a:p>
            <a:pPr eaLnBrk="0" fontAlgn="base" hangingPunct="0">
              <a:spcBef>
                <a:spcPct val="0"/>
              </a:spcBef>
              <a:spcAft>
                <a:spcPct val="0"/>
              </a:spcAft>
              <a:defRPr/>
            </a:pPr>
            <a:endParaRPr lang="en-GB" dirty="0">
              <a:solidFill>
                <a:prstClr val="black"/>
              </a:solidFill>
              <a:latin typeface="Arial" pitchFamily="34" charset="0"/>
              <a:cs typeface="Arial" pitchFamily="34" charset="0"/>
            </a:endParaRPr>
          </a:p>
          <a:p>
            <a:pPr marL="342900" indent="-342900" eaLnBrk="0" fontAlgn="base" hangingPunct="0">
              <a:spcBef>
                <a:spcPct val="0"/>
              </a:spcBef>
              <a:spcAft>
                <a:spcPct val="0"/>
              </a:spcAft>
              <a:buFont typeface="+mj-lt"/>
              <a:buAutoNum type="arabicPeriod" startAt="6"/>
              <a:defRPr/>
            </a:pPr>
            <a:r>
              <a:rPr lang="en-GB" dirty="0">
                <a:solidFill>
                  <a:srgbClr val="000000"/>
                </a:solidFill>
                <a:latin typeface="Arial" pitchFamily="34" charset="0"/>
                <a:ea typeface="Times" charset="0"/>
                <a:cs typeface="Arial" pitchFamily="34" charset="0"/>
              </a:rPr>
              <a:t>Assuming the weight and line to be of negligible volume, calculate how far the float will sink into the water? </a:t>
            </a:r>
          </a:p>
          <a:p>
            <a:pPr marL="342900" indent="-342900" eaLnBrk="0" fontAlgn="base" hangingPunct="0">
              <a:spcBef>
                <a:spcPct val="0"/>
              </a:spcBef>
              <a:spcAft>
                <a:spcPct val="0"/>
              </a:spcAft>
              <a:buFont typeface="+mj-lt"/>
              <a:buAutoNum type="arabicPeriod" startAt="6"/>
              <a:defRPr/>
            </a:pPr>
            <a:endParaRPr lang="en-GB" dirty="0">
              <a:solidFill>
                <a:prstClr val="black"/>
              </a:solidFill>
              <a:latin typeface="Arial" pitchFamily="34" charset="0"/>
              <a:cs typeface="Arial" pitchFamily="34" charset="0"/>
            </a:endParaRPr>
          </a:p>
          <a:p>
            <a:pPr marL="342900" indent="-342900" eaLnBrk="0" fontAlgn="base" hangingPunct="0">
              <a:spcBef>
                <a:spcPct val="0"/>
              </a:spcBef>
              <a:spcAft>
                <a:spcPct val="0"/>
              </a:spcAft>
              <a:buFont typeface="+mj-lt"/>
              <a:buAutoNum type="arabicPeriod" startAt="6"/>
              <a:defRPr/>
            </a:pPr>
            <a:r>
              <a:rPr lang="en-GB" dirty="0">
                <a:solidFill>
                  <a:srgbClr val="000000"/>
                </a:solidFill>
                <a:latin typeface="Arial" pitchFamily="34" charset="0"/>
                <a:ea typeface="Times" charset="0"/>
                <a:cs typeface="Arial" pitchFamily="34" charset="0"/>
              </a:rPr>
              <a:t>A fish pulls on the baited hook further down the line and pulls the float down a further 3 cm before letting go. Calculate the resultant force on the float as the fish lets go.</a:t>
            </a:r>
          </a:p>
          <a:p>
            <a:pPr marL="342900" indent="-342900" eaLnBrk="0" fontAlgn="base" hangingPunct="0">
              <a:spcBef>
                <a:spcPct val="0"/>
              </a:spcBef>
              <a:spcAft>
                <a:spcPct val="0"/>
              </a:spcAft>
              <a:buFont typeface="+mj-lt"/>
              <a:buAutoNum type="arabicPeriod" startAt="6"/>
              <a:defRPr/>
            </a:pPr>
            <a:endParaRPr lang="en-GB" dirty="0">
              <a:solidFill>
                <a:prstClr val="black"/>
              </a:solidFill>
              <a:latin typeface="Arial" pitchFamily="34" charset="0"/>
              <a:cs typeface="Arial" pitchFamily="34" charset="0"/>
            </a:endParaRPr>
          </a:p>
          <a:p>
            <a:pPr marL="342900" indent="-342900" eaLnBrk="0" fontAlgn="base" hangingPunct="0">
              <a:spcBef>
                <a:spcPct val="0"/>
              </a:spcBef>
              <a:spcAft>
                <a:spcPct val="0"/>
              </a:spcAft>
              <a:buFont typeface="+mj-lt"/>
              <a:buAutoNum type="arabicPeriod" startAt="6"/>
              <a:defRPr/>
            </a:pPr>
            <a:r>
              <a:rPr lang="en-GB" dirty="0">
                <a:solidFill>
                  <a:srgbClr val="000000"/>
                </a:solidFill>
                <a:latin typeface="Arial" pitchFamily="34" charset="0"/>
                <a:ea typeface="Times" charset="0"/>
                <a:cs typeface="Arial" pitchFamily="34" charset="0"/>
              </a:rPr>
              <a:t>Show that the restoring force is proportional to the distance that the float is pulled below its rest level.</a:t>
            </a:r>
          </a:p>
          <a:p>
            <a:pPr marL="342900" indent="-342900" eaLnBrk="0" fontAlgn="base" hangingPunct="0">
              <a:spcBef>
                <a:spcPct val="0"/>
              </a:spcBef>
              <a:spcAft>
                <a:spcPct val="0"/>
              </a:spcAft>
              <a:buFont typeface="+mj-lt"/>
              <a:buAutoNum type="arabicPeriod" startAt="6"/>
              <a:defRPr/>
            </a:pPr>
            <a:endParaRPr lang="en-GB" dirty="0">
              <a:solidFill>
                <a:prstClr val="black"/>
              </a:solidFill>
              <a:latin typeface="Arial" pitchFamily="34" charset="0"/>
              <a:cs typeface="Arial" pitchFamily="34" charset="0"/>
            </a:endParaRPr>
          </a:p>
          <a:p>
            <a:pPr marL="342900" indent="-342900" eaLnBrk="0" fontAlgn="base" hangingPunct="0">
              <a:spcBef>
                <a:spcPct val="0"/>
              </a:spcBef>
              <a:spcAft>
                <a:spcPct val="0"/>
              </a:spcAft>
              <a:buFont typeface="+mj-lt"/>
              <a:buAutoNum type="arabicPeriod" startAt="6"/>
              <a:defRPr/>
            </a:pPr>
            <a:r>
              <a:rPr lang="en-GB" dirty="0">
                <a:solidFill>
                  <a:srgbClr val="000000"/>
                </a:solidFill>
                <a:latin typeface="Arial" pitchFamily="34" charset="0"/>
                <a:ea typeface="Times" charset="0"/>
                <a:cs typeface="Arial" pitchFamily="34" charset="0"/>
              </a:rPr>
              <a:t>If the float is lifted slightly by the angler and dropped, show that the force is again proportional to the distance above the rest position.</a:t>
            </a:r>
            <a:endParaRPr lang="en-GB"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279357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r>
              <a:rPr lang="en-GB">
                <a:solidFill>
                  <a:prstClr val="black"/>
                </a:solidFill>
              </a:rPr>
              <a:t>9 October 2010</a:t>
            </a:r>
          </a:p>
        </p:txBody>
      </p:sp>
      <p:sp>
        <p:nvSpPr>
          <p:cNvPr id="1029" name="Rectangle 13"/>
          <p:cNvSpPr>
            <a:spLocks noChangeArrowheads="1"/>
          </p:cNvSpPr>
          <p:nvPr/>
        </p:nvSpPr>
        <p:spPr bwMode="auto">
          <a:xfrm>
            <a:off x="0" y="0"/>
            <a:ext cx="9144000" cy="729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1.</a:t>
            </a:r>
          </a:p>
          <a:p>
            <a:pPr eaLnBrk="1" fontAlgn="base" hangingPunct="1">
              <a:spcBef>
                <a:spcPct val="0"/>
              </a:spcBef>
              <a:spcAft>
                <a:spcPct val="0"/>
              </a:spcAft>
            </a:pPr>
            <a:r>
              <a:rPr lang="en-GB" altLang="en-US">
                <a:solidFill>
                  <a:prstClr val="black"/>
                </a:solidFill>
              </a:rPr>
              <a:t> 	 </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Resultant force</a:t>
            </a:r>
          </a:p>
          <a:p>
            <a:pPr eaLnBrk="1" fontAlgn="base" hangingPunct="1">
              <a:spcBef>
                <a:spcPct val="0"/>
              </a:spcBef>
              <a:spcAft>
                <a:spcPct val="0"/>
              </a:spcAft>
            </a:pPr>
            <a:r>
              <a:rPr lang="en-GB" altLang="en-US">
                <a:solidFill>
                  <a:prstClr val="black"/>
                </a:solidFill>
              </a:rPr>
              <a:t>  </a:t>
            </a:r>
          </a:p>
          <a:p>
            <a:pPr eaLnBrk="1" fontAlgn="base" hangingPunct="1">
              <a:spcBef>
                <a:spcPct val="0"/>
              </a:spcBef>
              <a:spcAft>
                <a:spcPct val="0"/>
              </a:spcAft>
            </a:pPr>
            <a:r>
              <a:rPr lang="en-GB" altLang="en-US">
                <a:solidFill>
                  <a:prstClr val="black"/>
                </a:solidFill>
              </a:rPr>
              <a:t>2.	Force is proportional to displacement.</a:t>
            </a:r>
          </a:p>
          <a:p>
            <a:pPr eaLnBrk="1" fontAlgn="base" hangingPunct="1">
              <a:spcBef>
                <a:spcPct val="0"/>
              </a:spcBef>
              <a:spcAft>
                <a:spcPct val="0"/>
              </a:spcAft>
            </a:pPr>
            <a:r>
              <a:rPr lang="en-GB" altLang="en-US">
                <a:solidFill>
                  <a:prstClr val="black"/>
                </a:solidFill>
              </a:rPr>
              <a:t>3.	 </a:t>
            </a:r>
          </a:p>
          <a:p>
            <a:pPr eaLnBrk="1" fontAlgn="base" hangingPunct="1">
              <a:spcBef>
                <a:spcPct val="0"/>
              </a:spcBef>
              <a:spcAft>
                <a:spcPct val="0"/>
              </a:spcAft>
            </a:pPr>
            <a:r>
              <a:rPr lang="en-GB" altLang="en-US">
                <a:solidFill>
                  <a:prstClr val="black"/>
                </a:solidFill>
              </a:rPr>
              <a:t>i.e. F is proportional to x.</a:t>
            </a:r>
          </a:p>
          <a:p>
            <a:pPr eaLnBrk="1" fontAlgn="base" hangingPunct="1">
              <a:spcBef>
                <a:spcPct val="0"/>
              </a:spcBef>
              <a:spcAft>
                <a:spcPct val="0"/>
              </a:spcAft>
            </a:pPr>
            <a:r>
              <a:rPr lang="en-GB" altLang="en-US">
                <a:solidFill>
                  <a:prstClr val="black"/>
                </a:solidFill>
              </a:rPr>
              <a:t>4.	The term equivalent to the ‘spring constant’ and the mass remain the same so the frequency is unchanged. </a:t>
            </a:r>
          </a:p>
          <a:p>
            <a:pPr eaLnBrk="1" fontAlgn="base" hangingPunct="1">
              <a:spcBef>
                <a:spcPct val="0"/>
              </a:spcBef>
              <a:spcAft>
                <a:spcPct val="0"/>
              </a:spcAft>
            </a:pPr>
            <a:r>
              <a:rPr lang="en-GB" altLang="en-US">
                <a:solidFill>
                  <a:prstClr val="black"/>
                </a:solidFill>
              </a:rPr>
              <a:t>5.	The restoring force will be greater due to the larger pressure difference, caused by the greater density and hence proportionately greater effective spring constant. The mass to be moved will also be greater in proportion to the density. As a result the two effectively cancel and the time period is unchanged, if we consider the motion to be pure SHM.</a:t>
            </a:r>
          </a:p>
          <a:p>
            <a:pPr eaLnBrk="1" fontAlgn="base" hangingPunct="1">
              <a:spcBef>
                <a:spcPct val="0"/>
              </a:spcBef>
              <a:spcAft>
                <a:spcPct val="0"/>
              </a:spcAft>
            </a:pPr>
            <a:r>
              <a:rPr lang="en-GB" altLang="en-US">
                <a:solidFill>
                  <a:prstClr val="black"/>
                </a:solidFill>
              </a:rPr>
              <a:t>6.	The up thrust must support 30 g, so the up thrust is 0.3 N.</a:t>
            </a:r>
          </a:p>
          <a:p>
            <a:pPr eaLnBrk="1" fontAlgn="base" hangingPunct="1">
              <a:spcBef>
                <a:spcPct val="0"/>
              </a:spcBef>
              <a:spcAft>
                <a:spcPct val="0"/>
              </a:spcAft>
            </a:pPr>
            <a:r>
              <a:rPr lang="en-GB" altLang="en-US">
                <a:solidFill>
                  <a:prstClr val="black"/>
                </a:solidFill>
              </a:rPr>
              <a:t>The float sinks until 0.3 N of water is displaced. Length of float submerged = h.</a:t>
            </a:r>
          </a:p>
          <a:p>
            <a:pPr eaLnBrk="1" fontAlgn="base" hangingPunct="1">
              <a:spcBef>
                <a:spcPct val="0"/>
              </a:spcBef>
              <a:spcAft>
                <a:spcPct val="0"/>
              </a:spcAft>
            </a:pPr>
            <a:r>
              <a:rPr lang="en-GB" altLang="en-US">
                <a:solidFill>
                  <a:prstClr val="black"/>
                </a:solidFill>
              </a:rPr>
              <a:t> </a:t>
            </a:r>
          </a:p>
          <a:p>
            <a:pPr eaLnBrk="1" fontAlgn="base" hangingPunct="1">
              <a:spcBef>
                <a:spcPct val="0"/>
              </a:spcBef>
              <a:spcAft>
                <a:spcPct val="0"/>
              </a:spcAft>
            </a:pPr>
            <a:r>
              <a:rPr lang="en-GB" altLang="en-US">
                <a:solidFill>
                  <a:prstClr val="black"/>
                </a:solidFill>
              </a:rPr>
              <a:t>7.	Additional volume displaced = 0.03 m  3  10–4 m2 = 9 10–6 m3</a:t>
            </a:r>
          </a:p>
          <a:p>
            <a:pPr eaLnBrk="1" fontAlgn="base" hangingPunct="1">
              <a:spcBef>
                <a:spcPct val="0"/>
              </a:spcBef>
              <a:spcAft>
                <a:spcPct val="0"/>
              </a:spcAft>
            </a:pPr>
            <a:r>
              <a:rPr lang="en-GB" altLang="en-US">
                <a:solidFill>
                  <a:prstClr val="black"/>
                </a:solidFill>
              </a:rPr>
              <a:t>up thrust = Vg = 9  10–6 m3  1000 kg m–3  10 N kg–1 = 0.09 N</a:t>
            </a:r>
          </a:p>
          <a:p>
            <a:pPr eaLnBrk="1" fontAlgn="base" hangingPunct="1">
              <a:spcBef>
                <a:spcPct val="0"/>
              </a:spcBef>
              <a:spcAft>
                <a:spcPct val="0"/>
              </a:spcAft>
            </a:pPr>
            <a:r>
              <a:rPr lang="en-GB" altLang="en-US">
                <a:solidFill>
                  <a:prstClr val="black"/>
                </a:solidFill>
              </a:rPr>
              <a:t>8.	F = density  area  g  additional length submerged, therefore the force is proportional t	o the additional length submerged.</a:t>
            </a:r>
          </a:p>
          <a:p>
            <a:pPr eaLnBrk="1" fontAlgn="base" hangingPunct="1">
              <a:spcBef>
                <a:spcPct val="0"/>
              </a:spcBef>
              <a:spcAft>
                <a:spcPct val="0"/>
              </a:spcAft>
            </a:pPr>
            <a:r>
              <a:rPr lang="en-GB" altLang="en-US">
                <a:solidFill>
                  <a:prstClr val="black"/>
                </a:solidFill>
              </a:rPr>
              <a:t>9.	Lifting the float involves the same calculation, with the decrease in up thrust being calculated, which is then the resultant force downwards.</a:t>
            </a:r>
          </a:p>
          <a:p>
            <a:pPr eaLnBrk="1" fontAlgn="base" hangingPunct="1">
              <a:spcBef>
                <a:spcPct val="0"/>
              </a:spcBef>
              <a:spcAft>
                <a:spcPct val="0"/>
              </a:spcAft>
            </a:pPr>
            <a:endParaRPr lang="en-GB" altLang="en-US">
              <a:solidFill>
                <a:prstClr val="black"/>
              </a:solidFill>
            </a:endParaRPr>
          </a:p>
        </p:txBody>
      </p:sp>
      <p:graphicFrame>
        <p:nvGraphicFramePr>
          <p:cNvPr id="1026" name="Object 12"/>
          <p:cNvGraphicFramePr>
            <a:graphicFrameLocks noChangeAspect="1"/>
          </p:cNvGraphicFramePr>
          <p:nvPr/>
        </p:nvGraphicFramePr>
        <p:xfrm>
          <a:off x="0" y="0"/>
          <a:ext cx="7519988" cy="765175"/>
        </p:xfrm>
        <a:graphic>
          <a:graphicData uri="http://schemas.openxmlformats.org/presentationml/2006/ole">
            <mc:AlternateContent xmlns:mc="http://schemas.openxmlformats.org/markup-compatibility/2006">
              <mc:Choice xmlns:v="urn:schemas-microsoft-com:vml" Requires="v">
                <p:oleObj spid="_x0000_s1026" name="Document" r:id="rId3" imgW="5257765" imgH="534661" progId="Word.Document.12">
                  <p:embed/>
                </p:oleObj>
              </mc:Choice>
              <mc:Fallback>
                <p:oleObj name="Document" r:id="rId3" imgW="5257765" imgH="534661"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519988" cy="76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15"/>
          <p:cNvGraphicFramePr>
            <a:graphicFrameLocks noChangeAspect="1"/>
          </p:cNvGraphicFramePr>
          <p:nvPr/>
        </p:nvGraphicFramePr>
        <p:xfrm>
          <a:off x="900113" y="1052513"/>
          <a:ext cx="9942512" cy="431800"/>
        </p:xfrm>
        <a:graphic>
          <a:graphicData uri="http://schemas.openxmlformats.org/presentationml/2006/ole">
            <mc:AlternateContent xmlns:mc="http://schemas.openxmlformats.org/markup-compatibility/2006">
              <mc:Choice xmlns:v="urn:schemas-microsoft-com:vml" Requires="v">
                <p:oleObj spid="_x0000_s1027" name="Document" r:id="rId5" imgW="5261479" imgH="228965" progId="Word.Document.12">
                  <p:embed/>
                </p:oleObj>
              </mc:Choice>
              <mc:Fallback>
                <p:oleObj name="Document" r:id="rId5" imgW="5261479" imgH="228965" progId="Word.Documen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0113" y="1052513"/>
                        <a:ext cx="99425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11161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smtClean="0"/>
              <a:t>SHM - displacement, velocity &amp; acceleration</a:t>
            </a:r>
          </a:p>
        </p:txBody>
      </p:sp>
      <p:sp>
        <p:nvSpPr>
          <p:cNvPr id="52227" name="Content Placeholder 2"/>
          <p:cNvSpPr>
            <a:spLocks noGrp="1"/>
          </p:cNvSpPr>
          <p:nvPr>
            <p:ph idx="1"/>
          </p:nvPr>
        </p:nvSpPr>
        <p:spPr/>
        <p:txBody>
          <a:bodyPr/>
          <a:lstStyle/>
          <a:p>
            <a:pPr>
              <a:buFont typeface="Arial" pitchFamily="34" charset="0"/>
              <a:buNone/>
            </a:pPr>
            <a:r>
              <a:rPr lang="en-GB" altLang="en-US" smtClean="0"/>
              <a:t>Objectives</a:t>
            </a:r>
          </a:p>
          <a:p>
            <a:r>
              <a:rPr lang="en-GB" altLang="en-US" smtClean="0"/>
              <a:t>Describe how displacement, velocity and acceleration are related in SHM.</a:t>
            </a:r>
          </a:p>
        </p:txBody>
      </p:sp>
      <p:sp>
        <p:nvSpPr>
          <p:cNvPr id="4" name="Date Placeholder 3"/>
          <p:cNvSpPr>
            <a:spLocks noGrp="1"/>
          </p:cNvSpPr>
          <p:nvPr>
            <p:ph type="dt" sz="quarter" idx="10"/>
          </p:nvPr>
        </p:nvSpPr>
        <p:spPr/>
        <p:txBody>
          <a:bodyPr/>
          <a:lstStyle/>
          <a:p>
            <a:pPr>
              <a:defRPr/>
            </a:pPr>
            <a:fld id="{D9F7FA7E-81D2-4E0E-BAFD-9C5DE6814128}"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1039378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90538" y="701675"/>
            <a:ext cx="5737225" cy="3744913"/>
            <a:chOff x="490330" y="702364"/>
            <a:chExt cx="5738192" cy="3743932"/>
          </a:xfrm>
        </p:grpSpPr>
        <p:sp>
          <p:nvSpPr>
            <p:cNvPr id="53262" name="TextBox 6"/>
            <p:cNvSpPr txBox="1">
              <a:spLocks noChangeArrowheads="1"/>
            </p:cNvSpPr>
            <p:nvPr/>
          </p:nvSpPr>
          <p:spPr bwMode="auto">
            <a:xfrm>
              <a:off x="5088835" y="2782957"/>
              <a:ext cx="11396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Time</a:t>
              </a:r>
            </a:p>
          </p:txBody>
        </p:sp>
        <p:sp>
          <p:nvSpPr>
            <p:cNvPr id="8" name="TextBox 7"/>
            <p:cNvSpPr txBox="1"/>
            <p:nvPr/>
          </p:nvSpPr>
          <p:spPr>
            <a:xfrm>
              <a:off x="490330" y="702364"/>
              <a:ext cx="461665" cy="2252869"/>
            </a:xfrm>
            <a:prstGeom prst="rect">
              <a:avLst/>
            </a:prstGeom>
            <a:noFill/>
          </p:spPr>
          <p:txBody>
            <a:bodyPr vert="vert270">
              <a:spAutoFit/>
            </a:bodyPr>
            <a:lstStyle/>
            <a:p>
              <a:pPr fontAlgn="base">
                <a:spcBef>
                  <a:spcPct val="0"/>
                </a:spcBef>
                <a:spcAft>
                  <a:spcPct val="0"/>
                </a:spcAft>
                <a:defRPr/>
              </a:pPr>
              <a:r>
                <a:rPr lang="en-GB" dirty="0">
                  <a:solidFill>
                    <a:prstClr val="black"/>
                  </a:solidFill>
                  <a:latin typeface="Arial" charset="0"/>
                  <a:cs typeface="Arial" charset="0"/>
                </a:rPr>
                <a:t>Displacement</a:t>
              </a:r>
            </a:p>
          </p:txBody>
        </p:sp>
        <p:pic>
          <p:nvPicPr>
            <p:cNvPr id="53264" name="Picture 9" descr="graph 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556792"/>
              <a:ext cx="4328160" cy="288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1" name="TextBox 3"/>
          <p:cNvSpPr txBox="1">
            <a:spLocks noChangeArrowheads="1"/>
          </p:cNvSpPr>
          <p:nvPr/>
        </p:nvSpPr>
        <p:spPr bwMode="auto">
          <a:xfrm>
            <a:off x="715963" y="304800"/>
            <a:ext cx="1390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Phase</a:t>
            </a:r>
          </a:p>
        </p:txBody>
      </p:sp>
      <p:sp>
        <p:nvSpPr>
          <p:cNvPr id="53252" name="TextBox 4"/>
          <p:cNvSpPr txBox="1">
            <a:spLocks noChangeArrowheads="1"/>
          </p:cNvSpPr>
          <p:nvPr/>
        </p:nvSpPr>
        <p:spPr bwMode="auto">
          <a:xfrm>
            <a:off x="808038" y="782638"/>
            <a:ext cx="8058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Say we have 2 pendulums of identical length oscillating at the same time.  Since they have the same length, their periods will be the same.</a:t>
            </a:r>
          </a:p>
        </p:txBody>
      </p:sp>
      <p:sp>
        <p:nvSpPr>
          <p:cNvPr id="53253" name="TextBox 5"/>
          <p:cNvSpPr txBox="1">
            <a:spLocks noChangeArrowheads="1"/>
          </p:cNvSpPr>
          <p:nvPr/>
        </p:nvSpPr>
        <p:spPr bwMode="auto">
          <a:xfrm>
            <a:off x="5446713" y="1603375"/>
            <a:ext cx="33131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We can plot a displacement-time graph for one of the pendulums.</a:t>
            </a:r>
          </a:p>
        </p:txBody>
      </p:sp>
      <p:pic>
        <p:nvPicPr>
          <p:cNvPr id="9" name="Picture 8" descr="graph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1557338"/>
            <a:ext cx="4329112"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a:spLocks noChangeArrowheads="1"/>
          </p:cNvSpPr>
          <p:nvPr/>
        </p:nvSpPr>
        <p:spPr bwMode="auto">
          <a:xfrm>
            <a:off x="684213" y="4508500"/>
            <a:ext cx="7991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Let’s say the other pendulum’s oscillating slightly ahead of the first one, and the time difference is </a:t>
            </a:r>
            <a:r>
              <a:rPr lang="el-GR" altLang="en-US">
                <a:solidFill>
                  <a:prstClr val="black"/>
                </a:solidFill>
                <a:sym typeface="Symbol" pitchFamily="18" charset="2"/>
              </a:rPr>
              <a:t>Δ</a:t>
            </a:r>
            <a:r>
              <a:rPr lang="en-GB" altLang="en-US">
                <a:solidFill>
                  <a:prstClr val="black"/>
                </a:solidFill>
                <a:sym typeface="Symbol" pitchFamily="18" charset="2"/>
              </a:rPr>
              <a:t>t.  We say they are oscillating </a:t>
            </a:r>
            <a:r>
              <a:rPr lang="en-GB" altLang="en-US" b="1" u="sng">
                <a:solidFill>
                  <a:prstClr val="black"/>
                </a:solidFill>
                <a:sym typeface="Symbol" pitchFamily="18" charset="2"/>
              </a:rPr>
              <a:t>out of phase</a:t>
            </a:r>
            <a:r>
              <a:rPr lang="en-GB" altLang="en-US">
                <a:solidFill>
                  <a:prstClr val="black"/>
                </a:solidFill>
                <a:sym typeface="Symbol" pitchFamily="18" charset="2"/>
              </a:rPr>
              <a:t>.</a:t>
            </a:r>
            <a:endParaRPr lang="en-GB" altLang="en-US">
              <a:solidFill>
                <a:prstClr val="black"/>
              </a:solidFill>
            </a:endParaRPr>
          </a:p>
        </p:txBody>
      </p:sp>
      <p:cxnSp>
        <p:nvCxnSpPr>
          <p:cNvPr id="15" name="Straight Connector 14"/>
          <p:cNvCxnSpPr/>
          <p:nvPr/>
        </p:nvCxnSpPr>
        <p:spPr>
          <a:xfrm rot="5400000">
            <a:off x="2880519" y="2024857"/>
            <a:ext cx="5032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3239294" y="1953419"/>
            <a:ext cx="3603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132138" y="1844675"/>
            <a:ext cx="287337" cy="158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a:spLocks noChangeArrowheads="1"/>
          </p:cNvSpPr>
          <p:nvPr/>
        </p:nvSpPr>
        <p:spPr bwMode="auto">
          <a:xfrm>
            <a:off x="3059113" y="1484313"/>
            <a:ext cx="433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l-GR" altLang="en-US">
                <a:solidFill>
                  <a:prstClr val="black"/>
                </a:solidFill>
                <a:sym typeface="Symbol" pitchFamily="18" charset="2"/>
              </a:rPr>
              <a:t>Δ</a:t>
            </a:r>
            <a:r>
              <a:rPr lang="en-GB" altLang="en-US">
                <a:solidFill>
                  <a:prstClr val="black"/>
                </a:solidFill>
                <a:sym typeface="Symbol" pitchFamily="18" charset="2"/>
              </a:rPr>
              <a:t>t</a:t>
            </a:r>
            <a:endParaRPr lang="en-GB" altLang="en-US">
              <a:solidFill>
                <a:prstClr val="black"/>
              </a:solidFill>
            </a:endParaRPr>
          </a:p>
        </p:txBody>
      </p:sp>
      <p:sp>
        <p:nvSpPr>
          <p:cNvPr id="24" name="TextBox 23"/>
          <p:cNvSpPr txBox="1">
            <a:spLocks noChangeArrowheads="1"/>
          </p:cNvSpPr>
          <p:nvPr/>
        </p:nvSpPr>
        <p:spPr bwMode="auto">
          <a:xfrm>
            <a:off x="684213" y="5229225"/>
            <a:ext cx="7848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Their phase difference is a fraction of a cycle equal to </a:t>
            </a:r>
            <a:r>
              <a:rPr lang="el-GR" altLang="en-US">
                <a:solidFill>
                  <a:prstClr val="black"/>
                </a:solidFill>
                <a:sym typeface="Symbol" pitchFamily="18" charset="2"/>
              </a:rPr>
              <a:t>Δ</a:t>
            </a:r>
            <a:r>
              <a:rPr lang="en-GB" altLang="en-US">
                <a:solidFill>
                  <a:prstClr val="black"/>
                </a:solidFill>
                <a:sym typeface="Symbol" pitchFamily="18" charset="2"/>
              </a:rPr>
              <a:t>t / T.</a:t>
            </a:r>
          </a:p>
          <a:p>
            <a:pPr eaLnBrk="1" fontAlgn="base" hangingPunct="1">
              <a:spcBef>
                <a:spcPct val="0"/>
              </a:spcBef>
              <a:spcAft>
                <a:spcPct val="0"/>
              </a:spcAft>
            </a:pPr>
            <a:endParaRPr lang="en-GB" altLang="en-US">
              <a:solidFill>
                <a:prstClr val="black"/>
              </a:solidFill>
              <a:sym typeface="Symbol" pitchFamily="18" charset="2"/>
            </a:endParaRPr>
          </a:p>
          <a:p>
            <a:pPr eaLnBrk="1" fontAlgn="base" hangingPunct="1">
              <a:spcBef>
                <a:spcPct val="0"/>
              </a:spcBef>
              <a:spcAft>
                <a:spcPct val="0"/>
              </a:spcAft>
            </a:pPr>
            <a:r>
              <a:rPr lang="en-GB" altLang="en-US">
                <a:solidFill>
                  <a:prstClr val="black"/>
                </a:solidFill>
                <a:sym typeface="Symbol" pitchFamily="18" charset="2"/>
              </a:rPr>
              <a:t>Phase difference is usually quoted in radians.  This is calculated by:</a:t>
            </a:r>
          </a:p>
          <a:p>
            <a:pPr eaLnBrk="1" fontAlgn="base" hangingPunct="1">
              <a:spcBef>
                <a:spcPct val="0"/>
              </a:spcBef>
              <a:spcAft>
                <a:spcPct val="0"/>
              </a:spcAft>
            </a:pPr>
            <a:r>
              <a:rPr lang="en-GB" altLang="en-US">
                <a:solidFill>
                  <a:prstClr val="black"/>
                </a:solidFill>
                <a:sym typeface="Symbol" pitchFamily="18" charset="2"/>
              </a:rPr>
              <a:t>phase difference = 2 </a:t>
            </a:r>
            <a:r>
              <a:rPr lang="el-GR" altLang="en-US">
                <a:solidFill>
                  <a:prstClr val="black"/>
                </a:solidFill>
                <a:sym typeface="Symbol" pitchFamily="18" charset="2"/>
              </a:rPr>
              <a:t>Δ</a:t>
            </a:r>
            <a:r>
              <a:rPr lang="en-GB" altLang="en-US">
                <a:solidFill>
                  <a:prstClr val="black"/>
                </a:solidFill>
                <a:sym typeface="Symbol" pitchFamily="18" charset="2"/>
              </a:rPr>
              <a:t>t / T</a:t>
            </a:r>
            <a:endParaRPr lang="en-GB" altLang="en-US">
              <a:solidFill>
                <a:prstClr val="black"/>
              </a:solidFill>
            </a:endParaRPr>
          </a:p>
        </p:txBody>
      </p:sp>
      <p:sp>
        <p:nvSpPr>
          <p:cNvPr id="17" name="Date Placeholder 16"/>
          <p:cNvSpPr>
            <a:spLocks noGrp="1"/>
          </p:cNvSpPr>
          <p:nvPr>
            <p:ph type="dt" sz="quarter" idx="10"/>
          </p:nvPr>
        </p:nvSpPr>
        <p:spPr/>
        <p:txBody>
          <a:bodyPr/>
          <a:lstStyle/>
          <a:p>
            <a:pPr>
              <a:defRPr/>
            </a:pPr>
            <a:fld id="{C10D1D5D-4E5A-425B-8FA2-0A50EC7348DC}"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3034257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0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20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20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2000"/>
                                        <p:tgtEl>
                                          <p:spTgt spid="1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Box 18"/>
          <p:cNvSpPr txBox="1">
            <a:spLocks noChangeArrowheads="1"/>
          </p:cNvSpPr>
          <p:nvPr/>
        </p:nvSpPr>
        <p:spPr bwMode="auto">
          <a:xfrm>
            <a:off x="395288" y="260350"/>
            <a:ext cx="7993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Consider a pendulum (because it’s easy to think about) ...</a:t>
            </a:r>
          </a:p>
        </p:txBody>
      </p:sp>
      <p:grpSp>
        <p:nvGrpSpPr>
          <p:cNvPr id="2" name="Group 23"/>
          <p:cNvGrpSpPr>
            <a:grpSpLocks/>
          </p:cNvGrpSpPr>
          <p:nvPr/>
        </p:nvGrpSpPr>
        <p:grpSpPr bwMode="auto">
          <a:xfrm>
            <a:off x="0" y="549275"/>
            <a:ext cx="8820150" cy="2016125"/>
            <a:chOff x="0" y="548680"/>
            <a:chExt cx="8820472" cy="2016024"/>
          </a:xfrm>
        </p:grpSpPr>
        <p:grpSp>
          <p:nvGrpSpPr>
            <p:cNvPr id="54289" name="Group 14"/>
            <p:cNvGrpSpPr>
              <a:grpSpLocks/>
            </p:cNvGrpSpPr>
            <p:nvPr/>
          </p:nvGrpSpPr>
          <p:grpSpPr bwMode="auto">
            <a:xfrm>
              <a:off x="0" y="548680"/>
              <a:ext cx="3995936" cy="2016024"/>
              <a:chOff x="0" y="908720"/>
              <a:chExt cx="3995936" cy="2016024"/>
            </a:xfrm>
          </p:grpSpPr>
          <p:pic>
            <p:nvPicPr>
              <p:cNvPr id="54291" name="Picture 5" descr="sine 1.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2904203"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0" y="908720"/>
                <a:ext cx="461665" cy="1656184"/>
              </a:xfrm>
              <a:prstGeom prst="rect">
                <a:avLst/>
              </a:prstGeom>
              <a:noFill/>
            </p:spPr>
            <p:txBody>
              <a:bodyPr vert="vert270">
                <a:spAutoFit/>
              </a:bodyPr>
              <a:lstStyle/>
              <a:p>
                <a:pPr fontAlgn="base">
                  <a:spcBef>
                    <a:spcPct val="0"/>
                  </a:spcBef>
                  <a:spcAft>
                    <a:spcPct val="0"/>
                  </a:spcAft>
                  <a:defRPr/>
                </a:pPr>
                <a:r>
                  <a:rPr lang="en-GB" dirty="0">
                    <a:solidFill>
                      <a:prstClr val="black"/>
                    </a:solidFill>
                    <a:latin typeface="Arial" charset="0"/>
                    <a:cs typeface="Arial" charset="0"/>
                  </a:rPr>
                  <a:t>Displacement</a:t>
                </a:r>
              </a:p>
            </p:txBody>
          </p:sp>
          <p:sp>
            <p:nvSpPr>
              <p:cNvPr id="54293" name="TextBox 11"/>
              <p:cNvSpPr txBox="1">
                <a:spLocks noChangeArrowheads="1"/>
              </p:cNvSpPr>
              <p:nvPr/>
            </p:nvSpPr>
            <p:spPr bwMode="auto">
              <a:xfrm>
                <a:off x="3059832" y="1844824"/>
                <a:ext cx="93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Time</a:t>
                </a:r>
              </a:p>
            </p:txBody>
          </p:sp>
        </p:grpSp>
        <p:sp>
          <p:nvSpPr>
            <p:cNvPr id="54290" name="TextBox 19"/>
            <p:cNvSpPr txBox="1">
              <a:spLocks noChangeArrowheads="1"/>
            </p:cNvSpPr>
            <p:nvPr/>
          </p:nvSpPr>
          <p:spPr bwMode="auto">
            <a:xfrm>
              <a:off x="3995936" y="1124744"/>
              <a:ext cx="48245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Move it across to one side and let it go.</a:t>
              </a:r>
            </a:p>
          </p:txBody>
        </p:sp>
      </p:grpSp>
      <p:grpSp>
        <p:nvGrpSpPr>
          <p:cNvPr id="4" name="Group 24"/>
          <p:cNvGrpSpPr>
            <a:grpSpLocks/>
          </p:cNvGrpSpPr>
          <p:nvPr/>
        </p:nvGrpSpPr>
        <p:grpSpPr bwMode="auto">
          <a:xfrm>
            <a:off x="0" y="2349500"/>
            <a:ext cx="8893175" cy="2087563"/>
            <a:chOff x="0" y="2492896"/>
            <a:chExt cx="8892480" cy="2088032"/>
          </a:xfrm>
        </p:grpSpPr>
        <p:grpSp>
          <p:nvGrpSpPr>
            <p:cNvPr id="54284" name="Group 15"/>
            <p:cNvGrpSpPr>
              <a:grpSpLocks/>
            </p:cNvGrpSpPr>
            <p:nvPr/>
          </p:nvGrpSpPr>
          <p:grpSpPr bwMode="auto">
            <a:xfrm>
              <a:off x="0" y="2492896"/>
              <a:ext cx="3995936" cy="2088032"/>
              <a:chOff x="0" y="2780928"/>
              <a:chExt cx="3995936" cy="2088032"/>
            </a:xfrm>
          </p:grpSpPr>
          <p:pic>
            <p:nvPicPr>
              <p:cNvPr id="54286" name="Picture 6" descr="sine 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068960"/>
                <a:ext cx="2904203"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0" y="2780928"/>
                <a:ext cx="461665" cy="1152128"/>
              </a:xfrm>
              <a:prstGeom prst="rect">
                <a:avLst/>
              </a:prstGeom>
              <a:noFill/>
            </p:spPr>
            <p:txBody>
              <a:bodyPr vert="vert270">
                <a:spAutoFit/>
              </a:bodyPr>
              <a:lstStyle/>
              <a:p>
                <a:pPr fontAlgn="base">
                  <a:spcBef>
                    <a:spcPct val="0"/>
                  </a:spcBef>
                  <a:spcAft>
                    <a:spcPct val="0"/>
                  </a:spcAft>
                  <a:defRPr/>
                </a:pPr>
                <a:r>
                  <a:rPr lang="en-GB" dirty="0">
                    <a:solidFill>
                      <a:prstClr val="black"/>
                    </a:solidFill>
                    <a:latin typeface="Arial" charset="0"/>
                    <a:cs typeface="Arial" charset="0"/>
                  </a:rPr>
                  <a:t>Velocity</a:t>
                </a:r>
              </a:p>
            </p:txBody>
          </p:sp>
          <p:sp>
            <p:nvSpPr>
              <p:cNvPr id="54288" name="TextBox 12"/>
              <p:cNvSpPr txBox="1">
                <a:spLocks noChangeArrowheads="1"/>
              </p:cNvSpPr>
              <p:nvPr/>
            </p:nvSpPr>
            <p:spPr bwMode="auto">
              <a:xfrm>
                <a:off x="3059832" y="3789040"/>
                <a:ext cx="93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Time</a:t>
                </a:r>
              </a:p>
            </p:txBody>
          </p:sp>
        </p:grpSp>
        <p:sp>
          <p:nvSpPr>
            <p:cNvPr id="54285" name="TextBox 21"/>
            <p:cNvSpPr txBox="1">
              <a:spLocks noChangeArrowheads="1"/>
            </p:cNvSpPr>
            <p:nvPr/>
          </p:nvSpPr>
          <p:spPr bwMode="auto">
            <a:xfrm>
              <a:off x="4067944" y="2708920"/>
              <a:ext cx="482453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Velocity is given by the gradient of the displacement – time graph.</a:t>
              </a:r>
            </a:p>
            <a:p>
              <a:pPr eaLnBrk="1" fontAlgn="base" hangingPunct="1">
                <a:spcBef>
                  <a:spcPct val="0"/>
                </a:spcBef>
                <a:spcAft>
                  <a:spcPct val="0"/>
                </a:spcAft>
              </a:pPr>
              <a:r>
                <a:rPr lang="en-GB" altLang="en-US">
                  <a:solidFill>
                    <a:prstClr val="black"/>
                  </a:solidFill>
                </a:rPr>
                <a:t>Velocity is zero at maximum displacement.</a:t>
              </a:r>
            </a:p>
            <a:p>
              <a:pPr eaLnBrk="1" fontAlgn="base" hangingPunct="1">
                <a:spcBef>
                  <a:spcPct val="0"/>
                </a:spcBef>
                <a:spcAft>
                  <a:spcPct val="0"/>
                </a:spcAft>
              </a:pPr>
              <a:r>
                <a:rPr lang="en-GB" altLang="en-US">
                  <a:solidFill>
                    <a:prstClr val="black"/>
                  </a:solidFill>
                </a:rPr>
                <a:t>Velocity is maximum at zero displacement (when gradient is steepest).</a:t>
              </a:r>
            </a:p>
          </p:txBody>
        </p:sp>
      </p:grpSp>
      <p:grpSp>
        <p:nvGrpSpPr>
          <p:cNvPr id="6" name="Group 25"/>
          <p:cNvGrpSpPr>
            <a:grpSpLocks/>
          </p:cNvGrpSpPr>
          <p:nvPr/>
        </p:nvGrpSpPr>
        <p:grpSpPr bwMode="auto">
          <a:xfrm>
            <a:off x="0" y="4365625"/>
            <a:ext cx="8893175" cy="1916113"/>
            <a:chOff x="0" y="4365104"/>
            <a:chExt cx="8892480" cy="1916832"/>
          </a:xfrm>
        </p:grpSpPr>
        <p:grpSp>
          <p:nvGrpSpPr>
            <p:cNvPr id="54279" name="Group 16"/>
            <p:cNvGrpSpPr>
              <a:grpSpLocks/>
            </p:cNvGrpSpPr>
            <p:nvPr/>
          </p:nvGrpSpPr>
          <p:grpSpPr bwMode="auto">
            <a:xfrm>
              <a:off x="0" y="4437112"/>
              <a:ext cx="3995936" cy="1844824"/>
              <a:chOff x="0" y="5013176"/>
              <a:chExt cx="3995936" cy="1844824"/>
            </a:xfrm>
          </p:grpSpPr>
          <p:pic>
            <p:nvPicPr>
              <p:cNvPr id="54281" name="Picture 7" descr="sine 3.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5058000"/>
                <a:ext cx="2904203"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0" y="5013176"/>
                <a:ext cx="461665" cy="1440160"/>
              </a:xfrm>
              <a:prstGeom prst="rect">
                <a:avLst/>
              </a:prstGeom>
              <a:noFill/>
            </p:spPr>
            <p:txBody>
              <a:bodyPr vert="vert270">
                <a:spAutoFit/>
              </a:bodyPr>
              <a:lstStyle/>
              <a:p>
                <a:pPr fontAlgn="base">
                  <a:spcBef>
                    <a:spcPct val="0"/>
                  </a:spcBef>
                  <a:spcAft>
                    <a:spcPct val="0"/>
                  </a:spcAft>
                  <a:defRPr/>
                </a:pPr>
                <a:r>
                  <a:rPr lang="en-GB" dirty="0">
                    <a:solidFill>
                      <a:prstClr val="black"/>
                    </a:solidFill>
                    <a:latin typeface="Arial" charset="0"/>
                    <a:cs typeface="Arial" charset="0"/>
                  </a:rPr>
                  <a:t>Acceleration</a:t>
                </a:r>
              </a:p>
            </p:txBody>
          </p:sp>
          <p:sp>
            <p:nvSpPr>
              <p:cNvPr id="54283" name="TextBox 13"/>
              <p:cNvSpPr txBox="1">
                <a:spLocks noChangeArrowheads="1"/>
              </p:cNvSpPr>
              <p:nvPr/>
            </p:nvSpPr>
            <p:spPr bwMode="auto">
              <a:xfrm>
                <a:off x="3059832" y="5805264"/>
                <a:ext cx="9361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Time</a:t>
                </a:r>
              </a:p>
            </p:txBody>
          </p:sp>
        </p:grpSp>
        <p:sp>
          <p:nvSpPr>
            <p:cNvPr id="54280" name="TextBox 22"/>
            <p:cNvSpPr txBox="1">
              <a:spLocks noChangeArrowheads="1"/>
            </p:cNvSpPr>
            <p:nvPr/>
          </p:nvSpPr>
          <p:spPr bwMode="auto">
            <a:xfrm>
              <a:off x="4139952" y="4365104"/>
              <a:ext cx="4752528"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Acceleration is given by the gradient of the velocity – time graph.</a:t>
              </a:r>
            </a:p>
            <a:p>
              <a:pPr eaLnBrk="1" fontAlgn="base" hangingPunct="1">
                <a:spcBef>
                  <a:spcPct val="0"/>
                </a:spcBef>
                <a:spcAft>
                  <a:spcPct val="0"/>
                </a:spcAft>
              </a:pPr>
              <a:r>
                <a:rPr lang="en-GB" altLang="en-US">
                  <a:solidFill>
                    <a:prstClr val="black"/>
                  </a:solidFill>
                </a:rPr>
                <a:t>Acceleration is greatest when velocity is zero (when displacement is greatest).</a:t>
              </a:r>
            </a:p>
            <a:p>
              <a:pPr eaLnBrk="1" fontAlgn="base" hangingPunct="1">
                <a:spcBef>
                  <a:spcPct val="0"/>
                </a:spcBef>
                <a:spcAft>
                  <a:spcPct val="0"/>
                </a:spcAft>
              </a:pPr>
              <a:r>
                <a:rPr lang="en-GB" altLang="en-US">
                  <a:solidFill>
                    <a:prstClr val="black"/>
                  </a:solidFill>
                </a:rPr>
                <a:t>Acceleration is zero when displacement is zero.</a:t>
              </a:r>
            </a:p>
          </p:txBody>
        </p:sp>
      </p:grpSp>
      <p:sp>
        <p:nvSpPr>
          <p:cNvPr id="21" name="Date Placeholder 20"/>
          <p:cNvSpPr>
            <a:spLocks noGrp="1"/>
          </p:cNvSpPr>
          <p:nvPr>
            <p:ph type="dt" sz="quarter" idx="10"/>
          </p:nvPr>
        </p:nvSpPr>
        <p:spPr/>
        <p:txBody>
          <a:bodyPr/>
          <a:lstStyle/>
          <a:p>
            <a:pPr>
              <a:defRPr/>
            </a:pPr>
            <a:fld id="{3CC6BD5A-B515-4E07-9871-8B3FF2134390}"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3587631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4"/>
          <p:cNvSpPr txBox="1">
            <a:spLocks noChangeArrowheads="1"/>
          </p:cNvSpPr>
          <p:nvPr/>
        </p:nvSpPr>
        <p:spPr bwMode="auto">
          <a:xfrm>
            <a:off x="323850" y="188913"/>
            <a:ext cx="720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2400">
                <a:solidFill>
                  <a:prstClr val="black"/>
                </a:solidFill>
              </a:rPr>
              <a:t>Still considering that pendulum...</a:t>
            </a:r>
          </a:p>
        </p:txBody>
      </p:sp>
      <p:sp>
        <p:nvSpPr>
          <p:cNvPr id="32771" name="TextBox 5"/>
          <p:cNvSpPr txBox="1">
            <a:spLocks noChangeArrowheads="1"/>
          </p:cNvSpPr>
          <p:nvPr/>
        </p:nvSpPr>
        <p:spPr bwMode="auto">
          <a:xfrm>
            <a:off x="323850" y="765175"/>
            <a:ext cx="856932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From the displacement &amp; acceleration graphs, acceleration is always in the opposite direction to the displacement.</a:t>
            </a:r>
          </a:p>
          <a:p>
            <a:pPr eaLnBrk="1" fontAlgn="base" hangingPunct="1">
              <a:spcBef>
                <a:spcPct val="0"/>
              </a:spcBef>
              <a:spcAft>
                <a:spcPct val="0"/>
              </a:spcAft>
            </a:pPr>
            <a:endParaRPr lang="en-GB" altLang="en-US">
              <a:solidFill>
                <a:prstClr val="black"/>
              </a:solidFill>
            </a:endParaRPr>
          </a:p>
          <a:p>
            <a:pPr eaLnBrk="1" fontAlgn="base" hangingPunct="1">
              <a:spcBef>
                <a:spcPct val="0"/>
              </a:spcBef>
              <a:spcAft>
                <a:spcPct val="0"/>
              </a:spcAft>
            </a:pPr>
            <a:r>
              <a:rPr lang="en-GB" altLang="en-US">
                <a:solidFill>
                  <a:prstClr val="black"/>
                </a:solidFill>
              </a:rPr>
              <a:t>SHM is defined as oscillating motion where the acceleration is:</a:t>
            </a:r>
          </a:p>
          <a:p>
            <a:pPr eaLnBrk="1" fontAlgn="base" hangingPunct="1">
              <a:spcBef>
                <a:spcPct val="0"/>
              </a:spcBef>
              <a:spcAft>
                <a:spcPct val="0"/>
              </a:spcAft>
            </a:pPr>
            <a:r>
              <a:rPr lang="en-GB" altLang="en-US">
                <a:solidFill>
                  <a:prstClr val="black"/>
                </a:solidFill>
              </a:rPr>
              <a:t>	proportional to the displacement;</a:t>
            </a:r>
          </a:p>
          <a:p>
            <a:pPr eaLnBrk="1" fontAlgn="base" hangingPunct="1">
              <a:spcBef>
                <a:spcPct val="0"/>
              </a:spcBef>
              <a:spcAft>
                <a:spcPct val="0"/>
              </a:spcAft>
            </a:pPr>
            <a:r>
              <a:rPr lang="en-GB" altLang="en-US">
                <a:solidFill>
                  <a:prstClr val="black"/>
                </a:solidFill>
              </a:rPr>
              <a:t>	in the opposite direction to the displacement.</a:t>
            </a:r>
          </a:p>
          <a:p>
            <a:pPr eaLnBrk="1" fontAlgn="base" hangingPunct="1">
              <a:spcBef>
                <a:spcPct val="0"/>
              </a:spcBef>
              <a:spcAft>
                <a:spcPct val="0"/>
              </a:spcAft>
            </a:pPr>
            <a:r>
              <a:rPr lang="en-GB" altLang="en-US">
                <a:solidFill>
                  <a:prstClr val="black"/>
                </a:solidFill>
              </a:rPr>
              <a:t>It can be shown that:</a:t>
            </a:r>
          </a:p>
          <a:p>
            <a:pPr eaLnBrk="1" fontAlgn="base" hangingPunct="1">
              <a:spcBef>
                <a:spcPct val="0"/>
              </a:spcBef>
              <a:spcAft>
                <a:spcPct val="0"/>
              </a:spcAft>
            </a:pPr>
            <a:r>
              <a:rPr lang="en-GB" altLang="en-US" b="1">
                <a:solidFill>
                  <a:srgbClr val="FF0000"/>
                </a:solidFill>
              </a:rPr>
              <a:t>a = - (2</a:t>
            </a:r>
            <a:r>
              <a:rPr lang="en-GB" altLang="en-US" b="1">
                <a:solidFill>
                  <a:srgbClr val="FF0000"/>
                </a:solidFill>
                <a:sym typeface="Symbol" pitchFamily="18" charset="2"/>
              </a:rPr>
              <a:t>f)</a:t>
            </a:r>
            <a:r>
              <a:rPr lang="en-GB" altLang="en-US" b="1" baseline="30000">
                <a:solidFill>
                  <a:srgbClr val="FF0000"/>
                </a:solidFill>
                <a:sym typeface="Symbol" pitchFamily="18" charset="2"/>
              </a:rPr>
              <a:t>2</a:t>
            </a:r>
            <a:r>
              <a:rPr lang="en-GB" altLang="en-US" b="1">
                <a:solidFill>
                  <a:srgbClr val="FF0000"/>
                </a:solidFill>
                <a:sym typeface="Symbol" pitchFamily="18" charset="2"/>
              </a:rPr>
              <a:t> x</a:t>
            </a:r>
            <a:r>
              <a:rPr lang="en-GB" altLang="en-US">
                <a:solidFill>
                  <a:prstClr val="black"/>
                </a:solidFill>
                <a:sym typeface="Symbol" pitchFamily="18" charset="2"/>
              </a:rPr>
              <a:t>	where 	f = frequency</a:t>
            </a:r>
          </a:p>
          <a:p>
            <a:pPr eaLnBrk="1" fontAlgn="base" hangingPunct="1">
              <a:spcBef>
                <a:spcPct val="0"/>
              </a:spcBef>
              <a:spcAft>
                <a:spcPct val="0"/>
              </a:spcAft>
            </a:pPr>
            <a:r>
              <a:rPr lang="en-GB" altLang="en-US">
                <a:solidFill>
                  <a:prstClr val="black"/>
                </a:solidFill>
                <a:sym typeface="Symbol" pitchFamily="18" charset="2"/>
              </a:rPr>
              <a:t>			x = displacement</a:t>
            </a:r>
            <a:endParaRPr lang="en-GB" altLang="en-US">
              <a:solidFill>
                <a:prstClr val="black"/>
              </a:solidFill>
            </a:endParaRPr>
          </a:p>
        </p:txBody>
      </p:sp>
      <p:sp>
        <p:nvSpPr>
          <p:cNvPr id="32772" name="TextBox 6"/>
          <p:cNvSpPr txBox="1">
            <a:spLocks noChangeArrowheads="1"/>
          </p:cNvSpPr>
          <p:nvPr/>
        </p:nvSpPr>
        <p:spPr bwMode="auto">
          <a:xfrm>
            <a:off x="395288" y="3429000"/>
            <a:ext cx="85693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It can also be shown (see p39) that:</a:t>
            </a:r>
          </a:p>
          <a:p>
            <a:pPr eaLnBrk="1" fontAlgn="base" hangingPunct="1">
              <a:spcBef>
                <a:spcPct val="0"/>
              </a:spcBef>
              <a:spcAft>
                <a:spcPct val="0"/>
              </a:spcAft>
            </a:pPr>
            <a:r>
              <a:rPr lang="en-GB" altLang="en-US" b="1">
                <a:solidFill>
                  <a:srgbClr val="FF0000"/>
                </a:solidFill>
              </a:rPr>
              <a:t>x = A cos(2</a:t>
            </a:r>
            <a:r>
              <a:rPr lang="en-GB" altLang="en-US" b="1">
                <a:solidFill>
                  <a:srgbClr val="FF0000"/>
                </a:solidFill>
                <a:sym typeface="Symbol" pitchFamily="18" charset="2"/>
              </a:rPr>
              <a:t>ft)</a:t>
            </a:r>
            <a:r>
              <a:rPr lang="en-GB" altLang="en-US">
                <a:solidFill>
                  <a:prstClr val="black"/>
                </a:solidFill>
                <a:sym typeface="Symbol" pitchFamily="18" charset="2"/>
              </a:rPr>
              <a:t>	where	A = amplitude</a:t>
            </a:r>
          </a:p>
          <a:p>
            <a:pPr eaLnBrk="1" fontAlgn="base" hangingPunct="1">
              <a:spcBef>
                <a:spcPct val="0"/>
              </a:spcBef>
              <a:spcAft>
                <a:spcPct val="0"/>
              </a:spcAft>
            </a:pPr>
            <a:r>
              <a:rPr lang="en-GB" altLang="en-US" b="1">
                <a:solidFill>
                  <a:srgbClr val="FF0000"/>
                </a:solidFill>
                <a:sym typeface="Symbol" pitchFamily="18" charset="2"/>
              </a:rPr>
              <a:t>			</a:t>
            </a:r>
            <a:r>
              <a:rPr lang="en-GB" altLang="en-US">
                <a:solidFill>
                  <a:prstClr val="black"/>
                </a:solidFill>
                <a:sym typeface="Symbol" pitchFamily="18" charset="2"/>
              </a:rPr>
              <a:t>t = time since oscillations began</a:t>
            </a:r>
          </a:p>
          <a:p>
            <a:pPr eaLnBrk="1" fontAlgn="base" hangingPunct="1">
              <a:spcBef>
                <a:spcPct val="0"/>
              </a:spcBef>
              <a:spcAft>
                <a:spcPct val="0"/>
              </a:spcAft>
            </a:pPr>
            <a:r>
              <a:rPr lang="en-GB" altLang="en-US">
                <a:solidFill>
                  <a:prstClr val="black"/>
                </a:solidFill>
                <a:sym typeface="Symbol" pitchFamily="18" charset="2"/>
              </a:rPr>
              <a:t>			Note - </a:t>
            </a:r>
            <a:r>
              <a:rPr lang="en-GB" altLang="en-US">
                <a:solidFill>
                  <a:prstClr val="black"/>
                </a:solidFill>
              </a:rPr>
              <a:t>2</a:t>
            </a:r>
            <a:r>
              <a:rPr lang="en-GB" altLang="en-US">
                <a:solidFill>
                  <a:prstClr val="black"/>
                </a:solidFill>
                <a:sym typeface="Symbol" pitchFamily="18" charset="2"/>
              </a:rPr>
              <a:t>ft must be in radians – </a:t>
            </a:r>
            <a:r>
              <a:rPr lang="en-GB" altLang="en-US" b="1">
                <a:solidFill>
                  <a:prstClr val="black"/>
                </a:solidFill>
                <a:sym typeface="Symbol" pitchFamily="18" charset="2"/>
              </a:rPr>
              <a:t>get your calculator in</a:t>
            </a:r>
          </a:p>
          <a:p>
            <a:pPr eaLnBrk="1" fontAlgn="base" hangingPunct="1">
              <a:spcBef>
                <a:spcPct val="0"/>
              </a:spcBef>
              <a:spcAft>
                <a:spcPct val="0"/>
              </a:spcAft>
            </a:pPr>
            <a:r>
              <a:rPr lang="en-GB" altLang="en-US" b="1">
                <a:solidFill>
                  <a:prstClr val="black"/>
                </a:solidFill>
                <a:sym typeface="Symbol" pitchFamily="18" charset="2"/>
              </a:rPr>
              <a:t>			the right mode!</a:t>
            </a:r>
            <a:endParaRPr lang="en-GB" altLang="en-US" b="1">
              <a:solidFill>
                <a:prstClr val="black"/>
              </a:solidFill>
            </a:endParaRPr>
          </a:p>
        </p:txBody>
      </p:sp>
      <p:sp>
        <p:nvSpPr>
          <p:cNvPr id="5" name="TextBox 4"/>
          <p:cNvSpPr txBox="1">
            <a:spLocks noChangeArrowheads="1"/>
          </p:cNvSpPr>
          <p:nvPr/>
        </p:nvSpPr>
        <p:spPr bwMode="auto">
          <a:xfrm>
            <a:off x="6156325" y="2781300"/>
            <a:ext cx="26638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srgbClr val="9F5FCF"/>
                </a:solidFill>
              </a:rPr>
              <a:t>Another thing to bear in mind is that T does </a:t>
            </a:r>
            <a:r>
              <a:rPr lang="en-GB" altLang="en-US" b="1" u="sng">
                <a:solidFill>
                  <a:srgbClr val="9F5FCF"/>
                </a:solidFill>
              </a:rPr>
              <a:t>not</a:t>
            </a:r>
            <a:r>
              <a:rPr lang="en-GB" altLang="en-US">
                <a:solidFill>
                  <a:srgbClr val="9F5FCF"/>
                </a:solidFill>
              </a:rPr>
              <a:t> depend on A.</a:t>
            </a:r>
          </a:p>
        </p:txBody>
      </p:sp>
      <p:sp>
        <p:nvSpPr>
          <p:cNvPr id="6" name="TextBox 5"/>
          <p:cNvSpPr txBox="1">
            <a:spLocks noChangeArrowheads="1"/>
          </p:cNvSpPr>
          <p:nvPr/>
        </p:nvSpPr>
        <p:spPr bwMode="auto">
          <a:xfrm>
            <a:off x="395288" y="5013325"/>
            <a:ext cx="8353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a:solidFill>
                  <a:prstClr val="black"/>
                </a:solidFill>
              </a:rPr>
              <a:t>And, since this would be a good place to include it:</a:t>
            </a:r>
          </a:p>
          <a:p>
            <a:pPr eaLnBrk="1" fontAlgn="base" hangingPunct="1">
              <a:spcBef>
                <a:spcPct val="0"/>
              </a:spcBef>
              <a:spcAft>
                <a:spcPct val="0"/>
              </a:spcAft>
            </a:pPr>
            <a:r>
              <a:rPr lang="en-GB" altLang="en-US" b="1">
                <a:solidFill>
                  <a:srgbClr val="FF0000"/>
                </a:solidFill>
              </a:rPr>
              <a:t>v = </a:t>
            </a:r>
            <a:r>
              <a:rPr lang="en-GB" altLang="en-US" b="1">
                <a:solidFill>
                  <a:srgbClr val="FF0000"/>
                </a:solidFill>
                <a:sym typeface="Symbol" pitchFamily="18" charset="2"/>
              </a:rPr>
              <a:t> 2f (A</a:t>
            </a:r>
            <a:r>
              <a:rPr lang="en-GB" altLang="en-US" b="1" baseline="30000">
                <a:solidFill>
                  <a:srgbClr val="FF0000"/>
                </a:solidFill>
                <a:sym typeface="Symbol" pitchFamily="18" charset="2"/>
              </a:rPr>
              <a:t>2</a:t>
            </a:r>
            <a:r>
              <a:rPr lang="en-GB" altLang="en-US" b="1">
                <a:solidFill>
                  <a:srgbClr val="FF0000"/>
                </a:solidFill>
                <a:sym typeface="Symbol" pitchFamily="18" charset="2"/>
              </a:rPr>
              <a:t> – x</a:t>
            </a:r>
            <a:r>
              <a:rPr lang="en-GB" altLang="en-US" b="1" baseline="30000">
                <a:solidFill>
                  <a:srgbClr val="FF0000"/>
                </a:solidFill>
                <a:sym typeface="Symbol" pitchFamily="18" charset="2"/>
              </a:rPr>
              <a:t>2</a:t>
            </a:r>
            <a:r>
              <a:rPr lang="en-GB" altLang="en-US" b="1">
                <a:solidFill>
                  <a:srgbClr val="FF0000"/>
                </a:solidFill>
                <a:sym typeface="Symbol" pitchFamily="18" charset="2"/>
              </a:rPr>
              <a:t>)</a:t>
            </a:r>
            <a:r>
              <a:rPr lang="en-GB" altLang="en-US">
                <a:solidFill>
                  <a:prstClr val="black"/>
                </a:solidFill>
                <a:sym typeface="Symbol" pitchFamily="18" charset="2"/>
              </a:rPr>
              <a:t>	(See p44 for proof)</a:t>
            </a:r>
            <a:endParaRPr lang="en-GB" altLang="en-US">
              <a:solidFill>
                <a:prstClr val="black"/>
              </a:solidFill>
            </a:endParaRPr>
          </a:p>
        </p:txBody>
      </p:sp>
      <p:sp>
        <p:nvSpPr>
          <p:cNvPr id="7" name="TextBox 6"/>
          <p:cNvSpPr txBox="1">
            <a:spLocks noChangeArrowheads="1"/>
          </p:cNvSpPr>
          <p:nvPr/>
        </p:nvSpPr>
        <p:spPr bwMode="auto">
          <a:xfrm>
            <a:off x="5795963" y="4724400"/>
            <a:ext cx="33480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fontAlgn="base" hangingPunct="1">
              <a:spcBef>
                <a:spcPct val="0"/>
              </a:spcBef>
              <a:spcAft>
                <a:spcPct val="0"/>
              </a:spcAft>
            </a:pPr>
            <a:r>
              <a:rPr lang="en-GB" altLang="en-US" sz="3200" b="1">
                <a:solidFill>
                  <a:srgbClr val="7030A0"/>
                </a:solidFill>
              </a:rPr>
              <a:t>The inevitable questions:</a:t>
            </a:r>
          </a:p>
          <a:p>
            <a:pPr eaLnBrk="1" fontAlgn="base" hangingPunct="1">
              <a:spcBef>
                <a:spcPct val="0"/>
              </a:spcBef>
              <a:spcAft>
                <a:spcPct val="0"/>
              </a:spcAft>
            </a:pPr>
            <a:r>
              <a:rPr lang="en-GB" altLang="en-US" sz="3200" b="1">
                <a:solidFill>
                  <a:srgbClr val="7030A0"/>
                </a:solidFill>
              </a:rPr>
              <a:t>P37, qu1-4</a:t>
            </a:r>
          </a:p>
          <a:p>
            <a:pPr eaLnBrk="1" fontAlgn="base" hangingPunct="1">
              <a:spcBef>
                <a:spcPct val="0"/>
              </a:spcBef>
              <a:spcAft>
                <a:spcPct val="0"/>
              </a:spcAft>
            </a:pPr>
            <a:r>
              <a:rPr lang="en-GB" altLang="en-US" sz="3200" b="1">
                <a:solidFill>
                  <a:srgbClr val="7030A0"/>
                </a:solidFill>
              </a:rPr>
              <a:t>P39, qu1-4</a:t>
            </a:r>
          </a:p>
        </p:txBody>
      </p:sp>
      <p:sp>
        <p:nvSpPr>
          <p:cNvPr id="8" name="Date Placeholder 7"/>
          <p:cNvSpPr>
            <a:spLocks noGrp="1"/>
          </p:cNvSpPr>
          <p:nvPr>
            <p:ph type="dt" sz="quarter" idx="10"/>
          </p:nvPr>
        </p:nvSpPr>
        <p:spPr/>
        <p:txBody>
          <a:bodyPr/>
          <a:lstStyle/>
          <a:p>
            <a:pPr>
              <a:defRPr/>
            </a:pPr>
            <a:fld id="{D0185C28-96FE-44D7-99AB-20F91BB80A33}"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4056181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20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Effect transition="in" filter="fade">
                                      <p:cBhvr>
                                        <p:cTn id="12" dur="2000"/>
                                        <p:tgtEl>
                                          <p:spTgt spid="3277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771">
                                            <p:txEl>
                                              <p:pRg st="3" end="3"/>
                                            </p:txEl>
                                          </p:spTgt>
                                        </p:tgtEl>
                                        <p:attrNameLst>
                                          <p:attrName>style.visibility</p:attrName>
                                        </p:attrNameLst>
                                      </p:cBhvr>
                                      <p:to>
                                        <p:strVal val="visible"/>
                                      </p:to>
                                    </p:set>
                                    <p:animEffect transition="in" filter="fade">
                                      <p:cBhvr>
                                        <p:cTn id="15" dur="2000"/>
                                        <p:tgtEl>
                                          <p:spTgt spid="3277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2771">
                                            <p:txEl>
                                              <p:pRg st="4" end="4"/>
                                            </p:txEl>
                                          </p:spTgt>
                                        </p:tgtEl>
                                        <p:attrNameLst>
                                          <p:attrName>style.visibility</p:attrName>
                                        </p:attrNameLst>
                                      </p:cBhvr>
                                      <p:to>
                                        <p:strVal val="visible"/>
                                      </p:to>
                                    </p:set>
                                    <p:animEffect transition="in" filter="fade">
                                      <p:cBhvr>
                                        <p:cTn id="18" dur="2000"/>
                                        <p:tgtEl>
                                          <p:spTgt spid="3277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32771">
                                            <p:txEl>
                                              <p:pRg st="5" end="5"/>
                                            </p:txEl>
                                          </p:spTgt>
                                        </p:tgtEl>
                                        <p:attrNameLst>
                                          <p:attrName>style.visibility</p:attrName>
                                        </p:attrNameLst>
                                      </p:cBhvr>
                                      <p:to>
                                        <p:strVal val="visible"/>
                                      </p:to>
                                    </p:set>
                                    <p:animEffect transition="in" filter="fade">
                                      <p:cBhvr>
                                        <p:cTn id="23" dur="2000"/>
                                        <p:tgtEl>
                                          <p:spTgt spid="32771">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2771">
                                            <p:txEl>
                                              <p:pRg st="6" end="6"/>
                                            </p:txEl>
                                          </p:spTgt>
                                        </p:tgtEl>
                                        <p:attrNameLst>
                                          <p:attrName>style.visibility</p:attrName>
                                        </p:attrNameLst>
                                      </p:cBhvr>
                                      <p:to>
                                        <p:strVal val="visible"/>
                                      </p:to>
                                    </p:set>
                                    <p:animEffect transition="in" filter="fade">
                                      <p:cBhvr>
                                        <p:cTn id="26" dur="2000"/>
                                        <p:tgtEl>
                                          <p:spTgt spid="32771">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2771">
                                            <p:txEl>
                                              <p:pRg st="7" end="7"/>
                                            </p:txEl>
                                          </p:spTgt>
                                        </p:tgtEl>
                                        <p:attrNameLst>
                                          <p:attrName>style.visibility</p:attrName>
                                        </p:attrNameLst>
                                      </p:cBhvr>
                                      <p:to>
                                        <p:strVal val="visible"/>
                                      </p:to>
                                    </p:set>
                                    <p:animEffect transition="in" filter="fade">
                                      <p:cBhvr>
                                        <p:cTn id="29" dur="2000"/>
                                        <p:tgtEl>
                                          <p:spTgt spid="32771">
                                            <p:txEl>
                                              <p:pRg st="7" end="7"/>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2772"/>
                                        </p:tgtEl>
                                        <p:attrNameLst>
                                          <p:attrName>style.visibility</p:attrName>
                                        </p:attrNameLst>
                                      </p:cBhvr>
                                      <p:to>
                                        <p:strVal val="visible"/>
                                      </p:to>
                                    </p:set>
                                    <p:animEffect transition="in" filter="fade">
                                      <p:cBhvr>
                                        <p:cTn id="34" dur="2000"/>
                                        <p:tgtEl>
                                          <p:spTgt spid="3277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7">
                                            <p:txEl>
                                              <p:pRg st="0" end="0"/>
                                            </p:txEl>
                                          </p:spTgt>
                                        </p:tgtEl>
                                        <p:attrNameLst>
                                          <p:attrName>style.visibility</p:attrName>
                                        </p:attrNameLst>
                                      </p:cBhvr>
                                      <p:to>
                                        <p:strVal val="visible"/>
                                      </p:to>
                                    </p:set>
                                    <p:animEffect transition="in" filter="fade">
                                      <p:cBhvr>
                                        <p:cTn id="49" dur="2000"/>
                                        <p:tgtEl>
                                          <p:spTgt spid="7">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Effect transition="in" filter="fade">
                                      <p:cBhvr>
                                        <p:cTn id="52" dur="2000"/>
                                        <p:tgtEl>
                                          <p:spTgt spid="7">
                                            <p:txEl>
                                              <p:pRg st="1" end="1"/>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7">
                                            <p:txEl>
                                              <p:pRg st="2" end="2"/>
                                            </p:txEl>
                                          </p:spTgt>
                                        </p:tgtEl>
                                        <p:attrNameLst>
                                          <p:attrName>style.visibility</p:attrName>
                                        </p:attrNameLst>
                                      </p:cBhvr>
                                      <p:to>
                                        <p:strVal val="visible"/>
                                      </p:to>
                                    </p:set>
                                    <p:animEffect transition="in" filter="fade">
                                      <p:cBhvr>
                                        <p:cTn id="55"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GB" altLang="en-US" smtClean="0"/>
              <a:t>Applications of SHM</a:t>
            </a:r>
          </a:p>
        </p:txBody>
      </p:sp>
      <p:sp>
        <p:nvSpPr>
          <p:cNvPr id="56323" name="Content Placeholder 2"/>
          <p:cNvSpPr>
            <a:spLocks noGrp="1"/>
          </p:cNvSpPr>
          <p:nvPr>
            <p:ph idx="1"/>
          </p:nvPr>
        </p:nvSpPr>
        <p:spPr/>
        <p:txBody>
          <a:bodyPr/>
          <a:lstStyle/>
          <a:p>
            <a:pPr>
              <a:buFont typeface="Arial" pitchFamily="34" charset="0"/>
              <a:buNone/>
            </a:pPr>
            <a:r>
              <a:rPr lang="en-GB" altLang="en-US" smtClean="0"/>
              <a:t>Objectives</a:t>
            </a:r>
          </a:p>
          <a:p>
            <a:r>
              <a:rPr lang="en-GB" altLang="en-US" smtClean="0"/>
              <a:t>What do the periods of pendulums and of mass-spring systems depend on?</a:t>
            </a:r>
          </a:p>
        </p:txBody>
      </p:sp>
      <p:sp>
        <p:nvSpPr>
          <p:cNvPr id="4" name="Date Placeholder 3"/>
          <p:cNvSpPr>
            <a:spLocks noGrp="1"/>
          </p:cNvSpPr>
          <p:nvPr>
            <p:ph type="dt" sz="quarter" idx="10"/>
          </p:nvPr>
        </p:nvSpPr>
        <p:spPr/>
        <p:txBody>
          <a:bodyPr/>
          <a:lstStyle/>
          <a:p>
            <a:pPr>
              <a:defRPr/>
            </a:pPr>
            <a:fld id="{36434950-D91C-4C31-B16E-CB1839D1AAD1}" type="datetime4">
              <a:rPr lang="en-GB">
                <a:solidFill>
                  <a:prstClr val="black"/>
                </a:solidFill>
              </a:rPr>
              <a:pPr>
                <a:defRPr/>
              </a:pPr>
              <a:t>25 April 2016</a:t>
            </a:fld>
            <a:endParaRPr lang="en-GB">
              <a:solidFill>
                <a:prstClr val="black"/>
              </a:solidFill>
            </a:endParaRPr>
          </a:p>
        </p:txBody>
      </p:sp>
    </p:spTree>
    <p:extLst>
      <p:ext uri="{BB962C8B-B14F-4D97-AF65-F5344CB8AC3E}">
        <p14:creationId xmlns:p14="http://schemas.microsoft.com/office/powerpoint/2010/main" val="4178272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5220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p>
            <a:pPr>
              <a:defRPr/>
            </a:pPr>
            <a:fld id="{797DAB8F-F5DD-4996-A667-1A68D0B7B5E4}" type="datetime4">
              <a:rPr lang="en-GB" sz="1800">
                <a:solidFill>
                  <a:prstClr val="black"/>
                </a:solidFill>
              </a:rPr>
              <a:pPr>
                <a:defRPr/>
              </a:pPr>
              <a:t>25 April 2016</a:t>
            </a:fld>
            <a:endParaRPr lang="en-GB" sz="1800">
              <a:solidFill>
                <a:prstClr val="black"/>
              </a:solidFill>
            </a:endParaRPr>
          </a:p>
        </p:txBody>
      </p:sp>
      <p:sp>
        <p:nvSpPr>
          <p:cNvPr id="3" name="TextBox 2"/>
          <p:cNvSpPr txBox="1"/>
          <p:nvPr/>
        </p:nvSpPr>
        <p:spPr>
          <a:xfrm>
            <a:off x="250825" y="260350"/>
            <a:ext cx="8713788" cy="5910263"/>
          </a:xfrm>
          <a:prstGeom prst="rect">
            <a:avLst/>
          </a:prstGeom>
          <a:noFill/>
        </p:spPr>
        <p:txBody>
          <a:bodyPr>
            <a:spAutoFit/>
          </a:bodyPr>
          <a:lstStyle/>
          <a:p>
            <a:pPr fontAlgn="base">
              <a:spcBef>
                <a:spcPct val="0"/>
              </a:spcBef>
              <a:spcAft>
                <a:spcPct val="0"/>
              </a:spcAft>
              <a:defRPr/>
            </a:pPr>
            <a:r>
              <a:rPr lang="en-GB" sz="2400" b="1" dirty="0">
                <a:solidFill>
                  <a:prstClr val="black"/>
                </a:solidFill>
                <a:latin typeface="Arial" charset="0"/>
                <a:cs typeface="Arial" charset="0"/>
              </a:rPr>
              <a:t>Worked Example</a:t>
            </a:r>
          </a:p>
          <a:p>
            <a:pPr fontAlgn="base">
              <a:spcBef>
                <a:spcPct val="0"/>
              </a:spcBef>
              <a:spcAft>
                <a:spcPct val="0"/>
              </a:spcAft>
              <a:defRPr/>
            </a:pPr>
            <a:r>
              <a:rPr lang="en-GB" dirty="0">
                <a:solidFill>
                  <a:prstClr val="black"/>
                </a:solidFill>
                <a:latin typeface="Arial" charset="0"/>
                <a:cs typeface="Arial" charset="0"/>
              </a:rPr>
              <a:t>A baby of mass 8.0kg is tied to a bit of elastic hung from a doorway.  This is intended to be fun for the child, as it can bounce about.  The elastic has a stiffness of 12Nm</a:t>
            </a:r>
            <a:r>
              <a:rPr lang="en-GB" baseline="30000" dirty="0">
                <a:solidFill>
                  <a:prstClr val="black"/>
                </a:solidFill>
                <a:latin typeface="Arial" charset="0"/>
                <a:cs typeface="Arial" charset="0"/>
              </a:rPr>
              <a:t>-1</a:t>
            </a:r>
            <a:r>
              <a:rPr lang="en-GB" dirty="0">
                <a:solidFill>
                  <a:prstClr val="black"/>
                </a:solidFill>
                <a:latin typeface="Arial" charset="0"/>
                <a:cs typeface="Arial" charset="0"/>
              </a:rPr>
              <a:t>.</a:t>
            </a:r>
          </a:p>
          <a:p>
            <a:pPr marL="342900" indent="-342900" fontAlgn="base">
              <a:spcBef>
                <a:spcPct val="0"/>
              </a:spcBef>
              <a:spcAft>
                <a:spcPct val="0"/>
              </a:spcAft>
              <a:buFont typeface="+mj-lt"/>
              <a:buAutoNum type="alphaLcPeriod"/>
              <a:defRPr/>
            </a:pPr>
            <a:r>
              <a:rPr lang="en-GB" dirty="0">
                <a:solidFill>
                  <a:prstClr val="black"/>
                </a:solidFill>
                <a:latin typeface="Arial" charset="0"/>
                <a:cs typeface="Arial" charset="0"/>
              </a:rPr>
              <a:t>What is the period of the baby’s bounces?</a:t>
            </a:r>
          </a:p>
          <a:p>
            <a:pPr marL="342900" indent="-342900" fontAlgn="base">
              <a:spcBef>
                <a:spcPct val="0"/>
              </a:spcBef>
              <a:spcAft>
                <a:spcPct val="0"/>
              </a:spcAft>
              <a:buFont typeface="+mj-lt"/>
              <a:buAutoNum type="alphaLcPeriod"/>
              <a:defRPr/>
            </a:pPr>
            <a:r>
              <a:rPr lang="en-GB" dirty="0">
                <a:solidFill>
                  <a:prstClr val="black"/>
                </a:solidFill>
                <a:latin typeface="Arial" charset="0"/>
                <a:cs typeface="Arial" charset="0"/>
              </a:rPr>
              <a:t>What will the period be if the child eats a 1.0kg meal and is suspended from two identical pieces of elastic?</a:t>
            </a:r>
          </a:p>
          <a:p>
            <a:pPr marL="342900" indent="-342900" fontAlgn="base">
              <a:spcBef>
                <a:spcPct val="0"/>
              </a:spcBef>
              <a:spcAft>
                <a:spcPct val="0"/>
              </a:spcAft>
              <a:buFont typeface="+mj-lt"/>
              <a:buAutoNum type="alphaLcPeriod"/>
              <a:defRPr/>
            </a:pPr>
            <a:endParaRPr lang="en-GB" dirty="0">
              <a:solidFill>
                <a:prstClr val="black"/>
              </a:solidFill>
              <a:latin typeface="Arial" charset="0"/>
              <a:cs typeface="Arial" charset="0"/>
            </a:endParaRPr>
          </a:p>
          <a:p>
            <a:pPr marL="342900" indent="-342900" fontAlgn="base">
              <a:spcBef>
                <a:spcPct val="0"/>
              </a:spcBef>
              <a:spcAft>
                <a:spcPct val="0"/>
              </a:spcAft>
              <a:defRPr/>
            </a:pPr>
            <a:r>
              <a:rPr lang="en-GB" dirty="0">
                <a:solidFill>
                  <a:prstClr val="black"/>
                </a:solidFill>
                <a:latin typeface="Arial" charset="0"/>
                <a:cs typeface="Arial" charset="0"/>
              </a:rPr>
              <a:t>a.   Using standard notation:</a:t>
            </a:r>
          </a:p>
          <a:p>
            <a:pPr marL="342900" indent="-342900" fontAlgn="base">
              <a:spcBef>
                <a:spcPct val="0"/>
              </a:spcBef>
              <a:spcAft>
                <a:spcPct val="0"/>
              </a:spcAft>
              <a:defRPr/>
            </a:pPr>
            <a:r>
              <a:rPr lang="en-GB" dirty="0">
                <a:solidFill>
                  <a:prstClr val="black"/>
                </a:solidFill>
                <a:latin typeface="Arial" charset="0"/>
                <a:cs typeface="Arial" charset="0"/>
              </a:rPr>
              <a:t>	m = 8.0kg</a:t>
            </a:r>
          </a:p>
          <a:p>
            <a:pPr marL="342900" indent="-342900" fontAlgn="base">
              <a:spcBef>
                <a:spcPct val="0"/>
              </a:spcBef>
              <a:spcAft>
                <a:spcPct val="0"/>
              </a:spcAft>
              <a:defRPr/>
            </a:pPr>
            <a:r>
              <a:rPr lang="en-GB" dirty="0">
                <a:solidFill>
                  <a:prstClr val="black"/>
                </a:solidFill>
                <a:latin typeface="Arial" charset="0"/>
                <a:cs typeface="Arial" charset="0"/>
              </a:rPr>
              <a:t>	k = 120Nm</a:t>
            </a:r>
            <a:r>
              <a:rPr lang="en-GB" baseline="30000" dirty="0">
                <a:solidFill>
                  <a:prstClr val="black"/>
                </a:solidFill>
                <a:latin typeface="Arial" charset="0"/>
                <a:cs typeface="Arial" charset="0"/>
              </a:rPr>
              <a:t>-1</a:t>
            </a:r>
            <a:endParaRPr lang="en-GB" dirty="0">
              <a:solidFill>
                <a:prstClr val="black"/>
              </a:solidFill>
              <a:latin typeface="Arial" charset="0"/>
              <a:cs typeface="Arial" charset="0"/>
            </a:endParaRPr>
          </a:p>
          <a:p>
            <a:pPr fontAlgn="base">
              <a:spcBef>
                <a:spcPct val="0"/>
              </a:spcBef>
              <a:spcAft>
                <a:spcPct val="0"/>
              </a:spcAft>
              <a:defRPr/>
            </a:pPr>
            <a:endParaRPr lang="en-GB" dirty="0">
              <a:solidFill>
                <a:prstClr val="black"/>
              </a:solidFill>
              <a:latin typeface="Arial" charset="0"/>
              <a:cs typeface="Arial" charset="0"/>
            </a:endParaRPr>
          </a:p>
          <a:p>
            <a:pPr marL="342900" indent="-342900" fontAlgn="base">
              <a:spcBef>
                <a:spcPct val="0"/>
              </a:spcBef>
              <a:spcAft>
                <a:spcPct val="0"/>
              </a:spcAft>
              <a:defRPr/>
            </a:pPr>
            <a:r>
              <a:rPr lang="en-GB" dirty="0">
                <a:solidFill>
                  <a:prstClr val="black"/>
                </a:solidFill>
                <a:latin typeface="Arial" charset="0"/>
                <a:cs typeface="Arial" charset="0"/>
              </a:rPr>
              <a:t>	T = 2</a:t>
            </a:r>
            <a:r>
              <a:rPr lang="en-GB" dirty="0">
                <a:solidFill>
                  <a:prstClr val="black"/>
                </a:solidFill>
                <a:latin typeface="Arial" charset="0"/>
                <a:cs typeface="Arial" charset="0"/>
                <a:sym typeface="Symbol" pitchFamily="18" charset="2"/>
              </a:rPr>
              <a:t>  (m / k)</a:t>
            </a:r>
          </a:p>
          <a:p>
            <a:pPr marL="342900" indent="-342900" fontAlgn="base">
              <a:spcBef>
                <a:spcPct val="0"/>
              </a:spcBef>
              <a:spcAft>
                <a:spcPct val="0"/>
              </a:spcAft>
              <a:defRPr/>
            </a:pPr>
            <a:r>
              <a:rPr lang="en-GB" dirty="0">
                <a:solidFill>
                  <a:prstClr val="black"/>
                </a:solidFill>
                <a:latin typeface="Arial" charset="0"/>
                <a:cs typeface="Arial" charset="0"/>
                <a:sym typeface="Symbol" pitchFamily="18" charset="2"/>
              </a:rPr>
              <a:t>	   = 1.6s</a:t>
            </a:r>
          </a:p>
          <a:p>
            <a:pPr marL="342900" indent="-342900" fontAlgn="base">
              <a:spcBef>
                <a:spcPct val="0"/>
              </a:spcBef>
              <a:spcAft>
                <a:spcPct val="0"/>
              </a:spcAft>
              <a:defRPr/>
            </a:pPr>
            <a:endParaRPr lang="en-GB" dirty="0">
              <a:solidFill>
                <a:prstClr val="black"/>
              </a:solidFill>
              <a:latin typeface="Arial" charset="0"/>
              <a:cs typeface="Arial" charset="0"/>
              <a:sym typeface="Symbol" pitchFamily="18" charset="2"/>
            </a:endParaRPr>
          </a:p>
          <a:p>
            <a:pPr marL="342900" indent="-342900" fontAlgn="base">
              <a:spcBef>
                <a:spcPct val="0"/>
              </a:spcBef>
              <a:spcAft>
                <a:spcPct val="0"/>
              </a:spcAft>
              <a:buFontTx/>
              <a:buAutoNum type="alphaLcPeriod" startAt="2"/>
              <a:defRPr/>
            </a:pPr>
            <a:r>
              <a:rPr lang="en-GB" dirty="0">
                <a:solidFill>
                  <a:prstClr val="black"/>
                </a:solidFill>
                <a:latin typeface="Arial" charset="0"/>
                <a:cs typeface="Arial" charset="0"/>
              </a:rPr>
              <a:t>m = 9.0kg</a:t>
            </a:r>
          </a:p>
          <a:p>
            <a:pPr marL="342900" indent="-342900" fontAlgn="base">
              <a:spcBef>
                <a:spcPct val="0"/>
              </a:spcBef>
              <a:spcAft>
                <a:spcPct val="0"/>
              </a:spcAft>
              <a:defRPr/>
            </a:pPr>
            <a:r>
              <a:rPr lang="en-GB" dirty="0">
                <a:solidFill>
                  <a:prstClr val="black"/>
                </a:solidFill>
                <a:latin typeface="Arial" charset="0"/>
                <a:cs typeface="Arial" charset="0"/>
              </a:rPr>
              <a:t>	k = 240Nm</a:t>
            </a:r>
            <a:r>
              <a:rPr lang="en-GB" baseline="30000" dirty="0">
                <a:solidFill>
                  <a:prstClr val="black"/>
                </a:solidFill>
                <a:latin typeface="Arial" charset="0"/>
                <a:cs typeface="Arial" charset="0"/>
              </a:rPr>
              <a:t>-1</a:t>
            </a:r>
          </a:p>
          <a:p>
            <a:pPr marL="342900" indent="-342900" fontAlgn="base">
              <a:spcBef>
                <a:spcPct val="0"/>
              </a:spcBef>
              <a:spcAft>
                <a:spcPct val="0"/>
              </a:spcAft>
              <a:defRPr/>
            </a:pPr>
            <a:endParaRPr lang="en-GB" baseline="30000" dirty="0">
              <a:solidFill>
                <a:prstClr val="black"/>
              </a:solidFill>
              <a:latin typeface="Arial" charset="0"/>
              <a:cs typeface="Arial" charset="0"/>
            </a:endParaRPr>
          </a:p>
          <a:p>
            <a:pPr marL="342900" indent="-342900" fontAlgn="base">
              <a:spcBef>
                <a:spcPct val="0"/>
              </a:spcBef>
              <a:spcAft>
                <a:spcPct val="0"/>
              </a:spcAft>
              <a:defRPr/>
            </a:pPr>
            <a:r>
              <a:rPr lang="en-GB" dirty="0">
                <a:solidFill>
                  <a:prstClr val="black"/>
                </a:solidFill>
                <a:latin typeface="Arial" charset="0"/>
                <a:cs typeface="Arial" charset="0"/>
              </a:rPr>
              <a:t>	T = 2</a:t>
            </a:r>
            <a:r>
              <a:rPr lang="en-GB" dirty="0">
                <a:solidFill>
                  <a:prstClr val="black"/>
                </a:solidFill>
                <a:latin typeface="Arial" charset="0"/>
                <a:cs typeface="Arial" charset="0"/>
                <a:sym typeface="Symbol" pitchFamily="18" charset="2"/>
              </a:rPr>
              <a:t>  (m / k)</a:t>
            </a:r>
          </a:p>
          <a:p>
            <a:pPr marL="342900" indent="-342900" fontAlgn="base">
              <a:spcBef>
                <a:spcPct val="0"/>
              </a:spcBef>
              <a:spcAft>
                <a:spcPct val="0"/>
              </a:spcAft>
              <a:defRPr/>
            </a:pPr>
            <a:r>
              <a:rPr lang="en-GB" dirty="0">
                <a:solidFill>
                  <a:prstClr val="black"/>
                </a:solidFill>
                <a:latin typeface="Arial" charset="0"/>
                <a:cs typeface="Arial" charset="0"/>
              </a:rPr>
              <a:t>	   = 1.2s</a:t>
            </a:r>
          </a:p>
          <a:p>
            <a:pPr marL="342900" indent="-342900" fontAlgn="base">
              <a:spcBef>
                <a:spcPct val="0"/>
              </a:spcBef>
              <a:spcAft>
                <a:spcPct val="0"/>
              </a:spcAft>
              <a:defRPr/>
            </a:pPr>
            <a:endParaRPr lang="en-GB" dirty="0">
              <a:solidFill>
                <a:prstClr val="black"/>
              </a:solidFill>
              <a:latin typeface="Arial" charset="0"/>
              <a:cs typeface="Arial" charset="0"/>
            </a:endParaRPr>
          </a:p>
        </p:txBody>
      </p:sp>
    </p:spTree>
    <p:extLst>
      <p:ext uri="{BB962C8B-B14F-4D97-AF65-F5344CB8AC3E}">
        <p14:creationId xmlns:p14="http://schemas.microsoft.com/office/powerpoint/2010/main" val="41112208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20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20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20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2000"/>
                                        <p:tgtEl>
                                          <p:spTgt spid="3">
                                            <p:txEl>
                                              <p:pRg st="7" end="7"/>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20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2000"/>
                                        <p:tgtEl>
                                          <p:spTgt spid="3">
                                            <p:txEl>
                                              <p:pRg st="10" end="1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2000"/>
                                        <p:tgtEl>
                                          <p:spTgt spid="3">
                                            <p:txEl>
                                              <p:pRg st="12" end="12"/>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animEffect transition="in" filter="fade">
                                      <p:cBhvr>
                                        <p:cTn id="40" dur="2000"/>
                                        <p:tgtEl>
                                          <p:spTgt spid="3">
                                            <p:txEl>
                                              <p:pRg st="13" end="1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5" end="15"/>
                                            </p:txEl>
                                          </p:spTgt>
                                        </p:tgtEl>
                                        <p:attrNameLst>
                                          <p:attrName>style.visibility</p:attrName>
                                        </p:attrNameLst>
                                      </p:cBhvr>
                                      <p:to>
                                        <p:strVal val="visible"/>
                                      </p:to>
                                    </p:set>
                                    <p:animEffect transition="in" filter="fade">
                                      <p:cBhvr>
                                        <p:cTn id="45" dur="2000"/>
                                        <p:tgtEl>
                                          <p:spTgt spid="3">
                                            <p:txEl>
                                              <p:pRg st="15" end="15"/>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6" end="16"/>
                                            </p:txEl>
                                          </p:spTgt>
                                        </p:tgtEl>
                                        <p:attrNameLst>
                                          <p:attrName>style.visibility</p:attrName>
                                        </p:attrNameLst>
                                      </p:cBhvr>
                                      <p:to>
                                        <p:strVal val="visible"/>
                                      </p:to>
                                    </p:set>
                                    <p:animEffect transition="in" filter="fade">
                                      <p:cBhvr>
                                        <p:cTn id="48"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1751</Words>
  <Application>Microsoft Office PowerPoint</Application>
  <PresentationFormat>On-screen Show (4:3)</PresentationFormat>
  <Paragraphs>299</Paragraphs>
  <Slides>27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1_Office Theme</vt:lpstr>
      <vt:lpstr>Microsoft Office Word Document</vt:lpstr>
      <vt:lpstr>What is Simple Harmonic Motion?</vt:lpstr>
      <vt:lpstr>PowerPoint Presentation</vt:lpstr>
      <vt:lpstr>SHM - displacement, velocity &amp; acceleration</vt:lpstr>
      <vt:lpstr>PowerPoint Presentation</vt:lpstr>
      <vt:lpstr>PowerPoint Presentation</vt:lpstr>
      <vt:lpstr>PowerPoint Presentation</vt:lpstr>
      <vt:lpstr>Applications of SHM</vt:lpstr>
      <vt:lpstr>PowerPoint Presentation</vt:lpstr>
      <vt:lpstr>PowerPoint Presentation</vt:lpstr>
      <vt:lpstr>PowerPoint Presentation</vt:lpstr>
      <vt:lpstr>Verifying pendulum SHM equation</vt:lpstr>
      <vt:lpstr>PowerPoint Presentation</vt:lpstr>
      <vt:lpstr>PowerPoint Presentation</vt:lpstr>
      <vt:lpstr>Verifying mass-spring SHM equation</vt:lpstr>
      <vt:lpstr>PowerPoint Presentation</vt:lpstr>
      <vt:lpstr>PowerPoint Presentation</vt:lpstr>
      <vt:lpstr>PowerPoint Presentation</vt:lpstr>
      <vt:lpstr>Energy and SHM</vt:lpstr>
      <vt:lpstr>PowerPoint Presentation</vt:lpstr>
      <vt:lpstr>PowerPoint Presentation</vt:lpstr>
      <vt:lpstr>PowerPoint Presentation</vt:lpstr>
      <vt:lpstr>Forced oscillations and resonance</vt:lpstr>
      <vt:lpstr>PowerPoint Presentation</vt:lpstr>
      <vt:lpstr>PowerPoint Presentation</vt:lpstr>
      <vt:lpstr>PowerPoint Presentation</vt:lpstr>
      <vt:lpstr>PowerPoint Presentation</vt:lpstr>
      <vt:lpstr>PowerPoint Presentation</vt:lpstr>
    </vt:vector>
  </TitlesOfParts>
  <Company>The City of London of Academy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Simple Harmonic Motion?</dc:title>
  <dc:creator>Joshua Duddy</dc:creator>
  <cp:lastModifiedBy>Joshua Duddy</cp:lastModifiedBy>
  <cp:revision>1</cp:revision>
  <dcterms:created xsi:type="dcterms:W3CDTF">2016-04-25T15:54:34Z</dcterms:created>
  <dcterms:modified xsi:type="dcterms:W3CDTF">2016-04-25T15:55:36Z</dcterms:modified>
</cp:coreProperties>
</file>