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notesMasterIdLst>
    <p:notesMasterId r:id="rId17"/>
  </p:notesMasterIdLst>
  <p:sldIdLst>
    <p:sldId id="264" r:id="rId5"/>
    <p:sldId id="256" r:id="rId6"/>
    <p:sldId id="263" r:id="rId7"/>
    <p:sldId id="257" r:id="rId8"/>
    <p:sldId id="258" r:id="rId9"/>
    <p:sldId id="259" r:id="rId10"/>
    <p:sldId id="260" r:id="rId11"/>
    <p:sldId id="261" r:id="rId12"/>
    <p:sldId id="268" r:id="rId13"/>
    <p:sldId id="266" r:id="rId14"/>
    <p:sldId id="262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86" autoAdjust="0"/>
    <p:restoredTop sz="96395" autoAdjust="0"/>
  </p:normalViewPr>
  <p:slideViewPr>
    <p:cSldViewPr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239B9-BB46-429C-AC89-01D12ACCCE43}" type="datetimeFigureOut">
              <a:rPr lang="en-GB" smtClean="0"/>
              <a:t>20/04/2021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E7489-CBB7-4064-827B-4164187C8A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935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Selling</a:t>
            </a:r>
            <a:r>
              <a:rPr lang="en-GB" baseline="0" dirty="0" smtClean="0"/>
              <a:t> price – cost of inputs</a:t>
            </a:r>
          </a:p>
          <a:p>
            <a:r>
              <a:rPr lang="en-GB" baseline="0" dirty="0" smtClean="0"/>
              <a:t>£230,000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E7489-CBB7-4064-827B-4164187C8A5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15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A180-8A87-4BAC-AB87-4528EACCFF39}" type="datetimeFigureOut">
              <a:rPr lang="en-GB" smtClean="0"/>
              <a:pPr/>
              <a:t>20/04/2021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26FD-B393-42FE-A5B5-5647D14C66C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A180-8A87-4BAC-AB87-4528EACCFF39}" type="datetimeFigureOut">
              <a:rPr lang="en-GB" smtClean="0"/>
              <a:pPr/>
              <a:t>20/04/2021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26FD-B393-42FE-A5B5-5647D14C66C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A180-8A87-4BAC-AB87-4528EACCFF39}" type="datetimeFigureOut">
              <a:rPr lang="en-GB" smtClean="0"/>
              <a:pPr/>
              <a:t>20/04/2021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26FD-B393-42FE-A5B5-5647D14C66C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A180-8A87-4BAC-AB87-4528EACCFF39}" type="datetimeFigureOut">
              <a:rPr lang="en-GB" smtClean="0"/>
              <a:pPr/>
              <a:t>20/04/2021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26FD-B393-42FE-A5B5-5647D14C66C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A180-8A87-4BAC-AB87-4528EACCFF39}" type="datetimeFigureOut">
              <a:rPr lang="en-GB" smtClean="0"/>
              <a:pPr/>
              <a:t>20/04/2021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26FD-B393-42FE-A5B5-5647D14C66C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A180-8A87-4BAC-AB87-4528EACCFF39}" type="datetimeFigureOut">
              <a:rPr lang="en-GB" smtClean="0"/>
              <a:pPr/>
              <a:t>20/04/2021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26FD-B393-42FE-A5B5-5647D14C66C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A180-8A87-4BAC-AB87-4528EACCFF39}" type="datetimeFigureOut">
              <a:rPr lang="en-GB" smtClean="0"/>
              <a:pPr/>
              <a:t>20/04/2021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26FD-B393-42FE-A5B5-5647D14C66C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A180-8A87-4BAC-AB87-4528EACCFF39}" type="datetimeFigureOut">
              <a:rPr lang="en-GB" smtClean="0"/>
              <a:pPr/>
              <a:t>20/04/2021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26FD-B393-42FE-A5B5-5647D14C66C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A180-8A87-4BAC-AB87-4528EACCFF39}" type="datetimeFigureOut">
              <a:rPr lang="en-GB" smtClean="0"/>
              <a:pPr/>
              <a:t>20/04/2021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26FD-B393-42FE-A5B5-5647D14C66C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A180-8A87-4BAC-AB87-4528EACCFF39}" type="datetimeFigureOut">
              <a:rPr lang="en-GB" smtClean="0"/>
              <a:pPr/>
              <a:t>20/04/2021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126FD-B393-42FE-A5B5-5647D14C66C5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A180-8A87-4BAC-AB87-4528EACCFF39}" type="datetimeFigureOut">
              <a:rPr lang="en-GB" smtClean="0"/>
              <a:pPr/>
              <a:t>20/04/2021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5C126FD-B393-42FE-A5B5-5647D14C66C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CC8A180-8A87-4BAC-AB87-4528EACCFF39}" type="datetimeFigureOut">
              <a:rPr lang="en-GB" smtClean="0"/>
              <a:pPr/>
              <a:t>20/04/2021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5C126FD-B393-42FE-A5B5-5647D14C66C5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2rujM6QKJ8" TargetMode="External"/><Relationship Id="rId2" Type="http://schemas.openxmlformats.org/officeDocument/2006/relationships/hyperlink" Target="https://www.youtube.com/watch?v=ZQ0m2dmLLc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VreG1iC65Lc" TargetMode="External"/><Relationship Id="rId4" Type="http://schemas.openxmlformats.org/officeDocument/2006/relationships/hyperlink" Target="https://www.youtube.com/watch?v=XKGak-4yh-8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768072"/>
            <a:ext cx="4618856" cy="4389120"/>
          </a:xfrm>
        </p:spPr>
        <p:txBody>
          <a:bodyPr>
            <a:noAutofit/>
          </a:bodyPr>
          <a:lstStyle/>
          <a:p>
            <a:r>
              <a:rPr lang="en-GB" sz="2800" dirty="0" smtClean="0"/>
              <a:t>A family buys the ‘inputs’ for a house (land, bricks, cement, wood, glass etc.) for £120,000</a:t>
            </a:r>
          </a:p>
          <a:p>
            <a:r>
              <a:rPr lang="en-GB" sz="2800" dirty="0" smtClean="0"/>
              <a:t>The value of their finished house (‘output’) is £350,000</a:t>
            </a:r>
          </a:p>
          <a:p>
            <a:endParaRPr lang="en-GB" sz="2800" dirty="0"/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What is the value added formula?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What is the added value?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How is value added?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4708244"/>
            <a:ext cx="3448422" cy="200571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370632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Evaluating methods of production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44824"/>
            <a:ext cx="8496944" cy="4608512"/>
          </a:xfrm>
        </p:spPr>
        <p:txBody>
          <a:bodyPr>
            <a:normAutofit/>
          </a:bodyPr>
          <a:lstStyle/>
          <a:p>
            <a:r>
              <a:rPr lang="en-GB" sz="2200" dirty="0" smtClean="0"/>
              <a:t>The target market – what kind of product do customers want?</a:t>
            </a:r>
          </a:p>
          <a:p>
            <a:endParaRPr lang="en-GB" sz="2200" dirty="0" smtClean="0"/>
          </a:p>
          <a:p>
            <a:r>
              <a:rPr lang="en-GB" sz="2200" dirty="0" smtClean="0"/>
              <a:t>Technology – can labour be replaced by capital?</a:t>
            </a:r>
          </a:p>
          <a:p>
            <a:endParaRPr lang="en-GB" sz="2200" dirty="0" smtClean="0"/>
          </a:p>
          <a:p>
            <a:r>
              <a:rPr lang="en-GB" sz="2200" dirty="0" smtClean="0"/>
              <a:t>How important is it for the business to minimise costs?</a:t>
            </a:r>
          </a:p>
          <a:p>
            <a:endParaRPr lang="en-GB" sz="2200" dirty="0" smtClean="0"/>
          </a:p>
          <a:p>
            <a:r>
              <a:rPr lang="en-GB" sz="2200" dirty="0" smtClean="0"/>
              <a:t>Availability of resources</a:t>
            </a:r>
          </a:p>
          <a:p>
            <a:endParaRPr lang="en-GB" sz="2200" dirty="0" smtClean="0"/>
          </a:p>
          <a:p>
            <a:r>
              <a:rPr lang="en-GB" sz="2200" dirty="0" smtClean="0"/>
              <a:t>Competition – how do competitors do things differently?</a:t>
            </a:r>
          </a:p>
          <a:p>
            <a:endParaRPr lang="en-GB" sz="2200" dirty="0" smtClean="0"/>
          </a:p>
          <a:p>
            <a:r>
              <a:rPr lang="en-GB" sz="2200" dirty="0" smtClean="0"/>
              <a:t>Is there a need for flexibility?</a:t>
            </a:r>
          </a:p>
          <a:p>
            <a:pPr marL="0" indent="0">
              <a:buNone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52581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Consolidation activity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+mj-lt"/>
              </a:rPr>
              <a:t>Use the text book pages to help you complete the Methods of Production worksheet </a:t>
            </a:r>
          </a:p>
          <a:p>
            <a:pPr lvl="1"/>
            <a:r>
              <a:rPr lang="en-GB" sz="1800" dirty="0" smtClean="0">
                <a:latin typeface="+mj-lt"/>
              </a:rPr>
              <a:t>The advantages and disadvantages of each method of production are </a:t>
            </a:r>
            <a:r>
              <a:rPr lang="en-GB" sz="1800" dirty="0" smtClean="0">
                <a:latin typeface="+mj-lt"/>
              </a:rPr>
              <a:t>important to know for when answering exam questions </a:t>
            </a:r>
            <a:endParaRPr lang="en-GB" sz="1800" dirty="0">
              <a:latin typeface="+mj-lt"/>
            </a:endParaRPr>
          </a:p>
          <a:p>
            <a:pPr marL="393192" lvl="1" indent="0">
              <a:buNone/>
            </a:pPr>
            <a:endParaRPr lang="en-GB" dirty="0">
              <a:latin typeface="+mj-lt"/>
            </a:endParaRPr>
          </a:p>
          <a:p>
            <a:r>
              <a:rPr lang="en-GB" dirty="0" smtClean="0">
                <a:latin typeface="+mj-lt"/>
              </a:rPr>
              <a:t>Answer the two past paper </a:t>
            </a:r>
            <a:r>
              <a:rPr lang="en-GB" dirty="0" smtClean="0">
                <a:latin typeface="+mj-lt"/>
              </a:rPr>
              <a:t>questions</a:t>
            </a:r>
          </a:p>
          <a:p>
            <a:endParaRPr lang="en-GB" dirty="0">
              <a:latin typeface="+mj-lt"/>
            </a:endParaRPr>
          </a:p>
          <a:p>
            <a:r>
              <a:rPr lang="en-GB" dirty="0" smtClean="0">
                <a:latin typeface="+mj-lt"/>
              </a:rPr>
              <a:t>Answer the question from the text book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205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Plenary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b="65000"/>
          <a:stretch/>
        </p:blipFill>
        <p:spPr>
          <a:xfrm>
            <a:off x="899592" y="2132856"/>
            <a:ext cx="7128792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33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Methods of Production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334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Explain the different methods of production including job, batch and flow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Evaluate appropriate methods of production for businesses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Characteristics of Production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8232"/>
            <a:ext cx="8229600" cy="4389120"/>
          </a:xfrm>
        </p:spPr>
        <p:txBody>
          <a:bodyPr/>
          <a:lstStyle/>
          <a:p>
            <a:r>
              <a:rPr lang="en-GB" dirty="0" smtClean="0">
                <a:latin typeface="+mj-lt"/>
              </a:rPr>
              <a:t>Capital v Labour Intensive</a:t>
            </a:r>
          </a:p>
          <a:p>
            <a:r>
              <a:rPr lang="en-GB" dirty="0" smtClean="0">
                <a:latin typeface="+mj-lt"/>
              </a:rPr>
              <a:t>Flexibility</a:t>
            </a:r>
          </a:p>
          <a:p>
            <a:r>
              <a:rPr lang="en-GB" dirty="0" smtClean="0">
                <a:latin typeface="+mj-lt"/>
              </a:rPr>
              <a:t>Unit Cost (economies of scale)</a:t>
            </a:r>
          </a:p>
          <a:p>
            <a:r>
              <a:rPr lang="en-GB" dirty="0" smtClean="0">
                <a:latin typeface="+mj-lt"/>
              </a:rPr>
              <a:t>Quality</a:t>
            </a:r>
          </a:p>
          <a:p>
            <a:r>
              <a:rPr lang="en-GB" dirty="0" smtClean="0">
                <a:latin typeface="+mj-lt"/>
              </a:rPr>
              <a:t>Product Range</a:t>
            </a:r>
            <a:endParaRPr lang="en-GB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80112" y="5229200"/>
            <a:ext cx="3312368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Economies of Scale:</a:t>
            </a:r>
          </a:p>
          <a:p>
            <a:pPr algn="ctr"/>
            <a:r>
              <a:rPr lang="en-GB" dirty="0" smtClean="0"/>
              <a:t>The reductions in cost gained by firms as they grow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4332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Choosing the right resources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latin typeface="+mj-lt"/>
              </a:rPr>
              <a:t>The more complex the product the more complex this will be.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latin typeface="+mj-lt"/>
              </a:rPr>
              <a:t>The design may dictate the materials to use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latin typeface="+mj-lt"/>
              </a:rPr>
              <a:t>Supply of relevant skills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latin typeface="+mj-lt"/>
              </a:rPr>
              <a:t>Limited capital and labour availability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latin typeface="+mj-lt"/>
              </a:rPr>
              <a:t>Cost factors, machinery or technology used to produce products – the organisation may have to select a mid range or cheaper alternative.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58053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Capital Vs Labour intensive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8232"/>
            <a:ext cx="8229600" cy="438912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b="1" dirty="0" smtClean="0">
                <a:latin typeface="+mj-lt"/>
              </a:rPr>
              <a:t>Labour Intensive</a:t>
            </a:r>
            <a:r>
              <a:rPr lang="en-GB" dirty="0" smtClean="0">
                <a:latin typeface="+mj-lt"/>
              </a:rPr>
              <a:t>, more labour used than capital for example NHS or Royal Mail</a:t>
            </a:r>
          </a:p>
          <a:p>
            <a:pPr>
              <a:buFont typeface="Arial" pitchFamily="34" charset="0"/>
              <a:buChar char="•"/>
            </a:pPr>
            <a:r>
              <a:rPr lang="en-GB" b="1" dirty="0" smtClean="0">
                <a:latin typeface="+mj-lt"/>
              </a:rPr>
              <a:t>Capital Intensive</a:t>
            </a:r>
            <a:r>
              <a:rPr lang="en-GB" dirty="0" smtClean="0">
                <a:latin typeface="+mj-lt"/>
              </a:rPr>
              <a:t>, machinery or technology industries, for example car production</a:t>
            </a:r>
          </a:p>
          <a:p>
            <a:pPr marL="0" indent="0">
              <a:buNone/>
            </a:pPr>
            <a:endParaRPr lang="en-GB" dirty="0" smtClean="0">
              <a:latin typeface="+mj-lt"/>
            </a:endParaRPr>
          </a:p>
          <a:p>
            <a:pPr marL="0" indent="0">
              <a:buNone/>
            </a:pPr>
            <a:r>
              <a:rPr lang="en-GB" dirty="0" smtClean="0">
                <a:latin typeface="+mj-lt"/>
              </a:rPr>
              <a:t>The move towards the Service sector in the UK has lead to more labour intensive balance.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58454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Things to remember: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0240"/>
            <a:ext cx="8229600" cy="438912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>
                <a:latin typeface="+mj-lt"/>
              </a:rPr>
              <a:t>A rise in labour costs might influence an organisation in moving to an automated system (low labour intensive)</a:t>
            </a:r>
          </a:p>
          <a:p>
            <a:pPr>
              <a:buFont typeface="Arial" pitchFamily="34" charset="0"/>
              <a:buChar char="•"/>
            </a:pPr>
            <a:endParaRPr lang="en-GB" dirty="0" smtClean="0">
              <a:latin typeface="+mj-lt"/>
            </a:endParaRP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latin typeface="+mj-lt"/>
              </a:rPr>
              <a:t>As organisations  expand and the scale of production increases so does capital relative to labour.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7743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05888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 smtClean="0">
                <a:latin typeface="+mj-lt"/>
              </a:rPr>
              <a:t>Job - </a:t>
            </a:r>
            <a:r>
              <a:rPr lang="en-GB" dirty="0" smtClean="0">
                <a:latin typeface="+mj-lt"/>
              </a:rPr>
              <a:t>Production of one product at a time, for example baking a specialist cake or construction of a building. </a:t>
            </a:r>
            <a:endParaRPr lang="en-GB" dirty="0">
              <a:latin typeface="+mj-lt"/>
            </a:endParaRPr>
          </a:p>
          <a:p>
            <a:r>
              <a:rPr lang="en-GB" b="1" dirty="0" smtClean="0">
                <a:latin typeface="+mj-lt"/>
              </a:rPr>
              <a:t>Batch - </a:t>
            </a:r>
            <a:r>
              <a:rPr lang="en-GB" dirty="0" smtClean="0">
                <a:latin typeface="+mj-lt"/>
              </a:rPr>
              <a:t>Production where one operation is completed before the next is started, for example tables, shampoo, bread </a:t>
            </a:r>
          </a:p>
          <a:p>
            <a:r>
              <a:rPr lang="en-GB" b="1" dirty="0" smtClean="0">
                <a:latin typeface="+mj-lt"/>
              </a:rPr>
              <a:t>Flow</a:t>
            </a:r>
            <a:r>
              <a:rPr lang="en-GB" dirty="0" smtClean="0">
                <a:latin typeface="+mj-lt"/>
              </a:rPr>
              <a:t> - Production of large quantities of a standardised product, for example cars, computers</a:t>
            </a:r>
          </a:p>
          <a:p>
            <a:pPr marL="0" indent="0">
              <a:buNone/>
            </a:pPr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Introduction to </a:t>
            </a:r>
            <a:r>
              <a:rPr lang="en-GB" dirty="0">
                <a:latin typeface="+mj-lt"/>
              </a:rPr>
              <a:t>all methods </a:t>
            </a:r>
            <a:r>
              <a:rPr lang="en-GB" dirty="0">
                <a:latin typeface="+mj-lt"/>
                <a:hlinkClick r:id="rId2"/>
              </a:rPr>
              <a:t>https://</a:t>
            </a:r>
            <a:r>
              <a:rPr lang="en-GB" dirty="0" smtClean="0">
                <a:latin typeface="+mj-lt"/>
                <a:hlinkClick r:id="rId2"/>
              </a:rPr>
              <a:t>www.youtube.com/watch?v=ZQ0m2dmLLcM</a:t>
            </a:r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Job</a:t>
            </a:r>
            <a:r>
              <a:rPr lang="en-GB" dirty="0" smtClean="0">
                <a:latin typeface="+mj-lt"/>
              </a:rPr>
              <a:t>: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www.youtube.com/watch?v=u2rujM6QKJ8</a:t>
            </a:r>
            <a:endParaRPr lang="en-GB" dirty="0" smtClean="0"/>
          </a:p>
          <a:p>
            <a:r>
              <a:rPr lang="en-GB" dirty="0" smtClean="0">
                <a:latin typeface="+mj-lt"/>
              </a:rPr>
              <a:t>Batch: </a:t>
            </a:r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www.youtube.com/watch?v=XKGak-4yh-8</a:t>
            </a:r>
            <a:endParaRPr lang="en-GB" dirty="0"/>
          </a:p>
          <a:p>
            <a:r>
              <a:rPr lang="en-GB" dirty="0" smtClean="0">
                <a:latin typeface="+mj-lt"/>
              </a:rPr>
              <a:t>Flow/Mass</a:t>
            </a:r>
            <a:r>
              <a:rPr lang="en-GB" dirty="0" smtClean="0"/>
              <a:t>:</a:t>
            </a:r>
            <a:r>
              <a:rPr lang="en-GB" dirty="0"/>
              <a:t> </a:t>
            </a:r>
            <a:r>
              <a:rPr lang="en-GB" dirty="0" smtClean="0">
                <a:hlinkClick r:id="rId5"/>
              </a:rPr>
              <a:t>https</a:t>
            </a:r>
            <a:r>
              <a:rPr lang="en-GB" dirty="0">
                <a:hlinkClick r:id="rId5"/>
              </a:rPr>
              <a:t>://</a:t>
            </a:r>
            <a:r>
              <a:rPr lang="en-GB" dirty="0" smtClean="0">
                <a:hlinkClick r:id="rId5"/>
              </a:rPr>
              <a:t>www.youtube.com/watch?v=VreG1iC65Lc</a:t>
            </a:r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 smtClean="0">
              <a:latin typeface="+mj-lt"/>
            </a:endParaRP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Methods of Production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7458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Which method?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The type of production chosen will depend on a number of factors</a:t>
            </a:r>
            <a:endParaRPr lang="en-GB" dirty="0"/>
          </a:p>
          <a:p>
            <a:r>
              <a:rPr lang="en-GB" dirty="0"/>
              <a:t>the product being produced;</a:t>
            </a:r>
          </a:p>
          <a:p>
            <a:r>
              <a:rPr lang="en-GB" dirty="0"/>
              <a:t>the cost of labour;</a:t>
            </a:r>
          </a:p>
          <a:p>
            <a:r>
              <a:rPr lang="en-GB" dirty="0"/>
              <a:t>the cost of capital;</a:t>
            </a:r>
          </a:p>
          <a:p>
            <a:r>
              <a:rPr lang="en-GB" dirty="0"/>
              <a:t>the availability of money for investment;</a:t>
            </a:r>
          </a:p>
          <a:p>
            <a:r>
              <a:rPr lang="en-GB" dirty="0"/>
              <a:t>technology;</a:t>
            </a:r>
          </a:p>
          <a:p>
            <a:r>
              <a:rPr lang="en-GB" dirty="0"/>
              <a:t>the skills of labour;</a:t>
            </a:r>
          </a:p>
          <a:p>
            <a:r>
              <a:rPr lang="en-GB" dirty="0"/>
              <a:t>the size of the market;</a:t>
            </a:r>
          </a:p>
          <a:p>
            <a:r>
              <a:rPr lang="en-GB" dirty="0"/>
              <a:t>customer requirements.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02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307F139-AEB3-46F5-B49E-B3C22770C5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FBF343D-B026-4CA9-A35F-FCC370506D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D6A4A0-FD01-4D22-A3C0-517DD7289718}">
  <ds:schemaRefs>
    <ds:schemaRef ds:uri="http://schemas.microsoft.com/office/infopath/2007/PartnerControls"/>
    <ds:schemaRef ds:uri="http://purl.org/dc/terms/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sharepoint/v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532</TotalTime>
  <Words>504</Words>
  <Application>Microsoft Office PowerPoint</Application>
  <PresentationFormat>On-screen Show (4:3)</PresentationFormat>
  <Paragraphs>78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Constantia</vt:lpstr>
      <vt:lpstr>Wingdings 2</vt:lpstr>
      <vt:lpstr>Flow</vt:lpstr>
      <vt:lpstr>PowerPoint Presentation</vt:lpstr>
      <vt:lpstr>Methods of Production</vt:lpstr>
      <vt:lpstr>Learning Objectives</vt:lpstr>
      <vt:lpstr>Characteristics of Production</vt:lpstr>
      <vt:lpstr>Choosing the right resources</vt:lpstr>
      <vt:lpstr>Capital Vs Labour intensive</vt:lpstr>
      <vt:lpstr>Things to remember:</vt:lpstr>
      <vt:lpstr>Methods of Production</vt:lpstr>
      <vt:lpstr>Which method?</vt:lpstr>
      <vt:lpstr>Evaluating methods of production</vt:lpstr>
      <vt:lpstr>Consolidation activity</vt:lpstr>
      <vt:lpstr>Plenary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Methods of Production</dc:title>
  <dc:creator>Beverley A Whitlock</dc:creator>
  <cp:lastModifiedBy>Rebecca Crumpton</cp:lastModifiedBy>
  <cp:revision>36</cp:revision>
  <dcterms:created xsi:type="dcterms:W3CDTF">2011-10-10T10:52:07Z</dcterms:created>
  <dcterms:modified xsi:type="dcterms:W3CDTF">2021-04-20T17:07:12Z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