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70" r:id="rId5"/>
    <p:sldId id="261" r:id="rId6"/>
    <p:sldId id="267" r:id="rId7"/>
    <p:sldId id="268" r:id="rId8"/>
    <p:sldId id="269" r:id="rId9"/>
    <p:sldId id="265" r:id="rId10"/>
    <p:sldId id="271" r:id="rId11"/>
    <p:sldId id="273" r:id="rId12"/>
    <p:sldId id="274" r:id="rId13"/>
    <p:sldId id="279" r:id="rId14"/>
    <p:sldId id="260" r:id="rId15"/>
    <p:sldId id="263" r:id="rId16"/>
    <p:sldId id="272" r:id="rId17"/>
    <p:sldId id="280" r:id="rId18"/>
    <p:sldId id="275" r:id="rId19"/>
    <p:sldId id="264"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F37B"/>
    <a:srgbClr val="EE9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C003409-58FF-4B80-8B2C-BC58F01366F5}" type="datetimeFigureOut">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2049172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003409-58FF-4B80-8B2C-BC58F01366F5}" type="datetimeFigureOut">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4045884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003409-58FF-4B80-8B2C-BC58F01366F5}" type="datetimeFigureOut">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21177856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GB" alt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GB" alt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BEC0F168-07D8-48E2-BC1F-13294EB256D5}" type="slidenum">
              <a:rPr lang="en-GB" altLang="en-US"/>
              <a:pPr/>
              <a:t>‹#›</a:t>
            </a:fld>
            <a:endParaRPr lang="en-GB" altLang="en-US"/>
          </a:p>
        </p:txBody>
      </p:sp>
    </p:spTree>
    <p:extLst>
      <p:ext uri="{BB962C8B-B14F-4D97-AF65-F5344CB8AC3E}">
        <p14:creationId xmlns:p14="http://schemas.microsoft.com/office/powerpoint/2010/main" val="32956884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GB" alt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GB" alt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6CA985E8-7BC3-48AD-B52B-7933EE621364}" type="slidenum">
              <a:rPr lang="en-GB" altLang="en-US"/>
              <a:pPr/>
              <a:t>‹#›</a:t>
            </a:fld>
            <a:endParaRPr lang="en-GB" altLang="en-US"/>
          </a:p>
        </p:txBody>
      </p:sp>
    </p:spTree>
    <p:extLst>
      <p:ext uri="{BB962C8B-B14F-4D97-AF65-F5344CB8AC3E}">
        <p14:creationId xmlns:p14="http://schemas.microsoft.com/office/powerpoint/2010/main" val="14851753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GB" alt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GB" alt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80A7184E-FA4F-4200-913B-027816D884FC}" type="slidenum">
              <a:rPr lang="en-GB" altLang="en-US"/>
              <a:pPr/>
              <a:t>‹#›</a:t>
            </a:fld>
            <a:endParaRPr lang="en-GB" altLang="en-US"/>
          </a:p>
        </p:txBody>
      </p:sp>
    </p:spTree>
    <p:extLst>
      <p:ext uri="{BB962C8B-B14F-4D97-AF65-F5344CB8AC3E}">
        <p14:creationId xmlns:p14="http://schemas.microsoft.com/office/powerpoint/2010/main" val="850348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003409-58FF-4B80-8B2C-BC58F01366F5}" type="datetimeFigureOut">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92430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003409-58FF-4B80-8B2C-BC58F01366F5}" type="datetimeFigureOut">
              <a:rPr lang="en-GB" smtClean="0"/>
              <a:t>19/03/2020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1705389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C003409-58FF-4B80-8B2C-BC58F01366F5}" type="datetimeFigureOut">
              <a:rPr lang="en-GB" smtClean="0"/>
              <a:t>19/03/2020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2085504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C003409-58FF-4B80-8B2C-BC58F01366F5}" type="datetimeFigureOut">
              <a:rPr lang="en-GB" smtClean="0"/>
              <a:t>19/03/2020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342426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C003409-58FF-4B80-8B2C-BC58F01366F5}" type="datetimeFigureOut">
              <a:rPr lang="en-GB" smtClean="0"/>
              <a:t>19/03/2020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419650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003409-58FF-4B80-8B2C-BC58F01366F5}" type="datetimeFigureOut">
              <a:rPr lang="en-GB" smtClean="0"/>
              <a:t>19/03/2020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1029090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03409-58FF-4B80-8B2C-BC58F01366F5}" type="datetimeFigureOut">
              <a:rPr lang="en-GB" smtClean="0"/>
              <a:t>19/03/2020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3448567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03409-58FF-4B80-8B2C-BC58F01366F5}" type="datetimeFigureOut">
              <a:rPr lang="en-GB" smtClean="0"/>
              <a:t>19/03/2020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2B4CB9-CBCE-4F99-8028-F992AD8AAADF}" type="slidenum">
              <a:rPr lang="en-GB" smtClean="0"/>
              <a:t>‹#›</a:t>
            </a:fld>
            <a:endParaRPr lang="en-GB"/>
          </a:p>
        </p:txBody>
      </p:sp>
    </p:spTree>
    <p:extLst>
      <p:ext uri="{BB962C8B-B14F-4D97-AF65-F5344CB8AC3E}">
        <p14:creationId xmlns:p14="http://schemas.microsoft.com/office/powerpoint/2010/main" val="2929216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003409-58FF-4B80-8B2C-BC58F01366F5}" type="datetimeFigureOut">
              <a:rPr lang="en-GB" smtClean="0"/>
              <a:t>19/03/2020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2B4CB9-CBCE-4F99-8028-F992AD8AAADF}" type="slidenum">
              <a:rPr lang="en-GB" smtClean="0"/>
              <a:t>‹#›</a:t>
            </a:fld>
            <a:endParaRPr lang="en-GB"/>
          </a:p>
        </p:txBody>
      </p:sp>
      <p:sp>
        <p:nvSpPr>
          <p:cNvPr id="9" name="Rectangle 8"/>
          <p:cNvSpPr/>
          <p:nvPr userDrawn="1"/>
        </p:nvSpPr>
        <p:spPr>
          <a:xfrm>
            <a:off x="1" y="0"/>
            <a:ext cx="9143999" cy="476672"/>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GB" sz="2000" b="1" dirty="0" smtClean="0">
                <a:solidFill>
                  <a:schemeClr val="tx1"/>
                </a:solidFill>
              </a:rPr>
              <a:t>LO: to understand</a:t>
            </a:r>
            <a:r>
              <a:rPr lang="en-GB" sz="2000" b="1" baseline="0" dirty="0" smtClean="0">
                <a:solidFill>
                  <a:schemeClr val="tx1"/>
                </a:solidFill>
              </a:rPr>
              <a:t> and apply Lenz’s law and Faraday’s Law</a:t>
            </a:r>
            <a:endParaRPr lang="en-GB" sz="2000" b="1" dirty="0">
              <a:solidFill>
                <a:schemeClr val="tx1"/>
              </a:solidFill>
            </a:endParaRPr>
          </a:p>
        </p:txBody>
      </p:sp>
      <p:sp>
        <p:nvSpPr>
          <p:cNvPr id="10" name="Rectangle 9"/>
          <p:cNvSpPr/>
          <p:nvPr userDrawn="1"/>
        </p:nvSpPr>
        <p:spPr>
          <a:xfrm>
            <a:off x="1" y="476672"/>
            <a:ext cx="9143999" cy="476672"/>
          </a:xfrm>
          <a:prstGeom prst="rect">
            <a:avLst/>
          </a:prstGeom>
          <a:solidFill>
            <a:srgbClr val="9AF3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GB" sz="2000" b="1" dirty="0" smtClean="0">
                <a:solidFill>
                  <a:schemeClr val="tx1"/>
                </a:solidFill>
              </a:rPr>
              <a:t>Key</a:t>
            </a:r>
            <a:r>
              <a:rPr lang="en-GB" sz="2000" b="1" baseline="0" dirty="0" smtClean="0">
                <a:solidFill>
                  <a:schemeClr val="tx1"/>
                </a:solidFill>
              </a:rPr>
              <a:t> words: flux, cutting, flux density, flux linkage, Weber  </a:t>
            </a:r>
            <a:endParaRPr lang="en-GB" sz="2000" b="1" dirty="0">
              <a:solidFill>
                <a:schemeClr val="tx1"/>
              </a:solidFill>
            </a:endParaRPr>
          </a:p>
        </p:txBody>
      </p:sp>
    </p:spTree>
    <p:extLst>
      <p:ext uri="{BB962C8B-B14F-4D97-AF65-F5344CB8AC3E}">
        <p14:creationId xmlns:p14="http://schemas.microsoft.com/office/powerpoint/2010/main" val="4047443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8.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4" Type="http://schemas.openxmlformats.org/officeDocument/2006/relationships/image" Target="../media/image8.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4.xml"/><Relationship Id="rId1" Type="http://schemas.openxmlformats.org/officeDocument/2006/relationships/vmlDrawing" Target="../drawings/vmlDrawing3.vml"/><Relationship Id="rId6" Type="http://schemas.openxmlformats.org/officeDocument/2006/relationships/image" Target="../media/image10.wmf"/><Relationship Id="rId5" Type="http://schemas.openxmlformats.org/officeDocument/2006/relationships/oleObject" Target="../embeddings/oleObject4.bin"/><Relationship Id="rId4" Type="http://schemas.openxmlformats.org/officeDocument/2006/relationships/image" Target="../media/image9.wmf"/></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14.xml"/><Relationship Id="rId1" Type="http://schemas.openxmlformats.org/officeDocument/2006/relationships/vmlDrawing" Target="../drawings/vmlDrawing4.vml"/><Relationship Id="rId6" Type="http://schemas.openxmlformats.org/officeDocument/2006/relationships/image" Target="../media/image10.wmf"/><Relationship Id="rId5" Type="http://schemas.openxmlformats.org/officeDocument/2006/relationships/oleObject" Target="../embeddings/oleObject4.bin"/><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3.xml"/><Relationship Id="rId1" Type="http://schemas.openxmlformats.org/officeDocument/2006/relationships/vmlDrawing" Target="../drawings/vmlDrawing5.vml"/><Relationship Id="rId4" Type="http://schemas.openxmlformats.org/officeDocument/2006/relationships/image" Target="../media/image13.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4.wmf"/></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3.xml"/><Relationship Id="rId1" Type="http://schemas.openxmlformats.org/officeDocument/2006/relationships/vmlDrawing" Target="../drawings/vmlDrawing7.vml"/><Relationship Id="rId4" Type="http://schemas.openxmlformats.org/officeDocument/2006/relationships/image" Target="../media/image16.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7.wmf"/><Relationship Id="rId5" Type="http://schemas.openxmlformats.org/officeDocument/2006/relationships/oleObject" Target="../embeddings/oleObject9.bin"/><Relationship Id="rId4" Type="http://schemas.openxmlformats.org/officeDocument/2006/relationships/image" Target="../media/image9.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8.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5" Type="http://schemas.openxmlformats.org/officeDocument/2006/relationships/image" Target="../media/image3.jpe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5289" y="1772816"/>
            <a:ext cx="7344816" cy="1224136"/>
          </a:xfrm>
          <a:prstGeom prst="rect">
            <a:avLst/>
          </a:pr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49796" y="1649871"/>
            <a:ext cx="7772400" cy="1470025"/>
          </a:xfrm>
        </p:spPr>
        <p:txBody>
          <a:bodyPr>
            <a:normAutofit/>
          </a:bodyPr>
          <a:lstStyle/>
          <a:p>
            <a:r>
              <a:rPr lang="en-GB" sz="7200" b="1" u="sng" dirty="0" smtClean="0"/>
              <a:t>Lenz and Faraday</a:t>
            </a:r>
            <a:endParaRPr lang="en-GB" sz="7200" b="1" u="sng" dirty="0"/>
          </a:p>
        </p:txBody>
      </p:sp>
      <p:sp>
        <p:nvSpPr>
          <p:cNvPr id="3" name="Subtitle 2"/>
          <p:cNvSpPr>
            <a:spLocks noGrp="1"/>
          </p:cNvSpPr>
          <p:nvPr>
            <p:ph type="subTitle" idx="1"/>
          </p:nvPr>
        </p:nvSpPr>
        <p:spPr/>
        <p:txBody>
          <a:bodyPr/>
          <a:lstStyle/>
          <a:p>
            <a:endParaRPr lang="en-GB"/>
          </a:p>
        </p:txBody>
      </p:sp>
      <p:sp>
        <p:nvSpPr>
          <p:cNvPr id="5" name="Rectangle 4"/>
          <p:cNvSpPr/>
          <p:nvPr/>
        </p:nvSpPr>
        <p:spPr>
          <a:xfrm>
            <a:off x="755576" y="2996952"/>
            <a:ext cx="7560840" cy="316835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4000" b="1" dirty="0" smtClean="0">
                <a:solidFill>
                  <a:srgbClr val="00B050"/>
                </a:solidFill>
              </a:rPr>
              <a:t>K – define the terms magnetic flux density and magnetic flux linkage</a:t>
            </a:r>
          </a:p>
          <a:p>
            <a:r>
              <a:rPr lang="en-GB" sz="4000" b="1" dirty="0" smtClean="0">
                <a:solidFill>
                  <a:srgbClr val="FFC000"/>
                </a:solidFill>
              </a:rPr>
              <a:t>B – apply Faraday’s law to wires and coils</a:t>
            </a:r>
          </a:p>
          <a:p>
            <a:r>
              <a:rPr lang="en-GB" sz="4000" b="1" dirty="0" smtClean="0">
                <a:solidFill>
                  <a:srgbClr val="FF0000"/>
                </a:solidFill>
              </a:rPr>
              <a:t>A – apply Lenz’s law to induction</a:t>
            </a:r>
            <a:endParaRPr lang="en-GB" sz="4000" b="1" dirty="0">
              <a:solidFill>
                <a:srgbClr val="FF0000"/>
              </a:solidFill>
            </a:endParaRPr>
          </a:p>
        </p:txBody>
      </p:sp>
    </p:spTree>
    <p:extLst>
      <p:ext uri="{BB962C8B-B14F-4D97-AF65-F5344CB8AC3E}">
        <p14:creationId xmlns:p14="http://schemas.microsoft.com/office/powerpoint/2010/main" val="2669109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95536" y="764704"/>
            <a:ext cx="8229600" cy="1143000"/>
          </a:xfrm>
        </p:spPr>
        <p:txBody>
          <a:bodyPr/>
          <a:lstStyle/>
          <a:p>
            <a:r>
              <a:rPr lang="en-GB" altLang="en-US" u="sng" dirty="0"/>
              <a:t>Magnetic Flux</a:t>
            </a:r>
          </a:p>
        </p:txBody>
      </p:sp>
      <p:sp>
        <p:nvSpPr>
          <p:cNvPr id="14339" name="Rectangle 3"/>
          <p:cNvSpPr>
            <a:spLocks noGrp="1" noChangeArrowheads="1"/>
          </p:cNvSpPr>
          <p:nvPr>
            <p:ph type="body" sz="half" idx="1"/>
          </p:nvPr>
        </p:nvSpPr>
        <p:spPr>
          <a:xfrm>
            <a:off x="395536" y="2090266"/>
            <a:ext cx="8382000" cy="4525963"/>
          </a:xfrm>
        </p:spPr>
        <p:txBody>
          <a:bodyPr/>
          <a:lstStyle/>
          <a:p>
            <a:r>
              <a:rPr lang="en-GB" altLang="en-US" sz="2800" dirty="0"/>
              <a:t>Magnetic flux density </a:t>
            </a:r>
            <a:r>
              <a:rPr lang="en-GB" altLang="en-US" sz="2800" i="1" dirty="0"/>
              <a:t>B</a:t>
            </a:r>
            <a:r>
              <a:rPr lang="en-GB" altLang="en-US" sz="2800" dirty="0"/>
              <a:t> can be thought of as the strength of a magnetic field</a:t>
            </a:r>
          </a:p>
          <a:p>
            <a:r>
              <a:rPr lang="en-GB" altLang="en-US" sz="2800" dirty="0"/>
              <a:t>If you multiply this by a known </a:t>
            </a:r>
            <a:r>
              <a:rPr lang="en-GB" altLang="en-US" sz="2800" b="1" dirty="0"/>
              <a:t>area </a:t>
            </a:r>
            <a:r>
              <a:rPr lang="en-GB" altLang="en-US" sz="2800" b="1" i="1" dirty="0"/>
              <a:t>A</a:t>
            </a:r>
            <a:r>
              <a:rPr lang="en-GB" altLang="en-US" sz="2800" b="1" dirty="0"/>
              <a:t> </a:t>
            </a:r>
            <a:r>
              <a:rPr lang="en-GB" altLang="en-US" sz="2800" dirty="0"/>
              <a:t>of a field the you get the </a:t>
            </a:r>
            <a:r>
              <a:rPr lang="en-GB" altLang="en-US" sz="2800" b="1" dirty="0"/>
              <a:t>Magnetic Flux</a:t>
            </a:r>
          </a:p>
          <a:p>
            <a:pPr>
              <a:buFontTx/>
              <a:buNone/>
            </a:pPr>
            <a:endParaRPr lang="en-GB" altLang="en-US" sz="2800" dirty="0"/>
          </a:p>
        </p:txBody>
      </p:sp>
      <p:graphicFrame>
        <p:nvGraphicFramePr>
          <p:cNvPr id="14340" name="Object 4"/>
          <p:cNvGraphicFramePr>
            <a:graphicFrameLocks noGrp="1" noChangeAspect="1"/>
          </p:cNvGraphicFramePr>
          <p:nvPr>
            <p:ph sz="half" idx="2"/>
            <p:extLst>
              <p:ext uri="{D42A27DB-BD31-4B8C-83A1-F6EECF244321}">
                <p14:modId xmlns:p14="http://schemas.microsoft.com/office/powerpoint/2010/main" val="336427349"/>
              </p:ext>
            </p:extLst>
          </p:nvPr>
        </p:nvGraphicFramePr>
        <p:xfrm>
          <a:off x="2148136" y="4604866"/>
          <a:ext cx="4800600" cy="1562100"/>
        </p:xfrm>
        <a:graphic>
          <a:graphicData uri="http://schemas.openxmlformats.org/presentationml/2006/ole">
            <mc:AlternateContent xmlns:mc="http://schemas.openxmlformats.org/markup-compatibility/2006">
              <mc:Choice xmlns:v="urn:schemas-microsoft-com:vml" Requires="v">
                <p:oleObj spid="_x0000_s1027" name="Equation" r:id="rId3" imgW="507960" imgH="164880" progId="Equation.3">
                  <p:embed/>
                </p:oleObj>
              </mc:Choice>
              <mc:Fallback>
                <p:oleObj name="Equation" r:id="rId3" imgW="507960" imgH="164880" progId="Equation.3">
                  <p:embed/>
                  <p:pic>
                    <p:nvPicPr>
                      <p:cNvPr id="1434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8136" y="4604866"/>
                        <a:ext cx="4800600" cy="1562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137824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500"/>
                                        <p:tgtEl>
                                          <p:spTgt spid="14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fade">
                                      <p:cBhvr>
                                        <p:cTn id="12" dur="500"/>
                                        <p:tgtEl>
                                          <p:spTgt spid="143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340"/>
                                        </p:tgtEl>
                                        <p:attrNameLst>
                                          <p:attrName>style.visibility</p:attrName>
                                        </p:attrNameLst>
                                      </p:cBhvr>
                                      <p:to>
                                        <p:strVal val="visible"/>
                                      </p:to>
                                    </p:set>
                                    <p:animEffect transition="in" filter="fade">
                                      <p:cBhvr>
                                        <p:cTn id="17" dur="500"/>
                                        <p:tgtEl>
                                          <p:spTgt spid="14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67544" y="836712"/>
            <a:ext cx="8229600" cy="1143000"/>
          </a:xfrm>
        </p:spPr>
        <p:txBody>
          <a:bodyPr/>
          <a:lstStyle/>
          <a:p>
            <a:r>
              <a:rPr lang="en-GB" altLang="en-US" u="sng" dirty="0"/>
              <a:t>Magnetic Flux Units</a:t>
            </a:r>
          </a:p>
        </p:txBody>
      </p:sp>
      <p:sp>
        <p:nvSpPr>
          <p:cNvPr id="17411" name="Rectangle 3"/>
          <p:cNvSpPr>
            <a:spLocks noGrp="1" noChangeArrowheads="1"/>
          </p:cNvSpPr>
          <p:nvPr>
            <p:ph type="body" sz="half" idx="1"/>
          </p:nvPr>
        </p:nvSpPr>
        <p:spPr>
          <a:xfrm>
            <a:off x="467544" y="2162274"/>
            <a:ext cx="8382000" cy="4525963"/>
          </a:xfrm>
        </p:spPr>
        <p:txBody>
          <a:bodyPr/>
          <a:lstStyle/>
          <a:p>
            <a:r>
              <a:rPr lang="en-GB" altLang="en-US" sz="2800" dirty="0"/>
              <a:t>Magnetic flux density </a:t>
            </a:r>
            <a:r>
              <a:rPr lang="en-GB" altLang="en-US" sz="2800" i="1" dirty="0"/>
              <a:t>B</a:t>
            </a:r>
            <a:r>
              <a:rPr lang="en-GB" altLang="en-US" sz="2800" dirty="0"/>
              <a:t> is measured in </a:t>
            </a:r>
            <a:r>
              <a:rPr lang="en-GB" altLang="en-US" sz="2800" dirty="0" err="1"/>
              <a:t>Teslas</a:t>
            </a:r>
            <a:r>
              <a:rPr lang="en-GB" altLang="en-US" sz="2800" dirty="0"/>
              <a:t> T</a:t>
            </a:r>
          </a:p>
          <a:p>
            <a:r>
              <a:rPr lang="en-GB" altLang="en-US" sz="2800" dirty="0"/>
              <a:t>Magnetic flux (</a:t>
            </a:r>
            <a:r>
              <a:rPr lang="en-GB" altLang="en-US" sz="2800" i="1" dirty="0"/>
              <a:t>BA</a:t>
            </a:r>
            <a:r>
              <a:rPr lang="en-GB" altLang="en-US" sz="2800" dirty="0"/>
              <a:t>) is measured in </a:t>
            </a:r>
            <a:r>
              <a:rPr lang="en-GB" altLang="en-US" sz="2800" dirty="0" err="1"/>
              <a:t>Webers</a:t>
            </a:r>
            <a:r>
              <a:rPr lang="en-GB" altLang="en-US" sz="2800" dirty="0"/>
              <a:t> (</a:t>
            </a:r>
            <a:r>
              <a:rPr lang="en-GB" altLang="en-US" sz="2800" dirty="0" err="1"/>
              <a:t>Wb</a:t>
            </a:r>
            <a:r>
              <a:rPr lang="en-GB" altLang="en-US" sz="2800" dirty="0"/>
              <a:t>) equal to Tm</a:t>
            </a:r>
            <a:r>
              <a:rPr lang="en-GB" altLang="en-US" sz="2800" baseline="30000" dirty="0"/>
              <a:t>2</a:t>
            </a:r>
            <a:endParaRPr lang="en-GB" altLang="en-US" sz="2800" dirty="0"/>
          </a:p>
          <a:p>
            <a:endParaRPr lang="en-GB" altLang="en-US" sz="2800" b="1" dirty="0"/>
          </a:p>
          <a:p>
            <a:pPr>
              <a:buFontTx/>
              <a:buNone/>
            </a:pPr>
            <a:endParaRPr lang="en-GB" altLang="en-US" sz="2800" dirty="0"/>
          </a:p>
        </p:txBody>
      </p:sp>
      <p:graphicFrame>
        <p:nvGraphicFramePr>
          <p:cNvPr id="17412" name="Object 4"/>
          <p:cNvGraphicFramePr>
            <a:graphicFrameLocks noGrp="1" noChangeAspect="1"/>
          </p:cNvGraphicFramePr>
          <p:nvPr>
            <p:ph sz="half" idx="2"/>
            <p:extLst>
              <p:ext uri="{D42A27DB-BD31-4B8C-83A1-F6EECF244321}">
                <p14:modId xmlns:p14="http://schemas.microsoft.com/office/powerpoint/2010/main" val="1173762314"/>
              </p:ext>
            </p:extLst>
          </p:nvPr>
        </p:nvGraphicFramePr>
        <p:xfrm>
          <a:off x="2143944" y="4067274"/>
          <a:ext cx="4800600" cy="1562100"/>
        </p:xfrm>
        <a:graphic>
          <a:graphicData uri="http://schemas.openxmlformats.org/presentationml/2006/ole">
            <mc:AlternateContent xmlns:mc="http://schemas.openxmlformats.org/markup-compatibility/2006">
              <mc:Choice xmlns:v="urn:schemas-microsoft-com:vml" Requires="v">
                <p:oleObj spid="_x0000_s2051" name="Equation" r:id="rId3" imgW="507960" imgH="164880" progId="Equation.3">
                  <p:embed/>
                </p:oleObj>
              </mc:Choice>
              <mc:Fallback>
                <p:oleObj name="Equation" r:id="rId3" imgW="507960" imgH="164880" progId="Equation.3">
                  <p:embed/>
                  <p:pic>
                    <p:nvPicPr>
                      <p:cNvPr id="1741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3944" y="4067274"/>
                        <a:ext cx="4800600" cy="1562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375335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17412"/>
                                        </p:tgtEl>
                                      </p:cBhvr>
                                    </p:animEffect>
                                    <p:animScale>
                                      <p:cBhvr>
                                        <p:cTn id="7" dur="250" autoRev="1" fill="hold"/>
                                        <p:tgtEl>
                                          <p:spTgt spid="1741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95536" y="836712"/>
            <a:ext cx="8229600" cy="1143000"/>
          </a:xfrm>
        </p:spPr>
        <p:txBody>
          <a:bodyPr/>
          <a:lstStyle/>
          <a:p>
            <a:r>
              <a:rPr lang="en-GB" altLang="en-US" u="sng" dirty="0"/>
              <a:t>Magnetic Flux linkage</a:t>
            </a:r>
          </a:p>
        </p:txBody>
      </p:sp>
      <p:sp>
        <p:nvSpPr>
          <p:cNvPr id="18435" name="Rectangle 3"/>
          <p:cNvSpPr>
            <a:spLocks noGrp="1" noChangeArrowheads="1"/>
          </p:cNvSpPr>
          <p:nvPr>
            <p:ph type="body" sz="half" idx="1"/>
          </p:nvPr>
        </p:nvSpPr>
        <p:spPr>
          <a:xfrm>
            <a:off x="395536" y="2162274"/>
            <a:ext cx="8153400" cy="4525963"/>
          </a:xfrm>
        </p:spPr>
        <p:txBody>
          <a:bodyPr/>
          <a:lstStyle/>
          <a:p>
            <a:r>
              <a:rPr lang="en-GB" altLang="en-US" sz="2800"/>
              <a:t>If you use a coil of </a:t>
            </a:r>
            <a:r>
              <a:rPr lang="en-GB" altLang="en-US" sz="2800" i="1"/>
              <a:t>N</a:t>
            </a:r>
            <a:r>
              <a:rPr lang="en-GB" altLang="en-US" sz="2800"/>
              <a:t> turns then the flux linkage is given by:</a:t>
            </a:r>
          </a:p>
          <a:p>
            <a:endParaRPr lang="en-GB" altLang="en-US" sz="2800"/>
          </a:p>
          <a:p>
            <a:endParaRPr lang="en-GB" altLang="en-US" sz="2800"/>
          </a:p>
          <a:p>
            <a:r>
              <a:rPr lang="en-GB" altLang="en-US" sz="2800"/>
              <a:t>In general if the angle between the magnetic field and the face of the coil is </a:t>
            </a:r>
            <a:r>
              <a:rPr lang="el-GR" altLang="en-US" sz="2800" i="1">
                <a:cs typeface="Arial" charset="0"/>
              </a:rPr>
              <a:t>θ</a:t>
            </a:r>
            <a:r>
              <a:rPr lang="en-GB" altLang="en-US" sz="2800">
                <a:cs typeface="Arial" charset="0"/>
              </a:rPr>
              <a:t> the you have:</a:t>
            </a:r>
            <a:endParaRPr lang="el-GR" altLang="en-US" sz="2800" b="1">
              <a:cs typeface="Arial" charset="0"/>
            </a:endParaRPr>
          </a:p>
          <a:p>
            <a:pPr>
              <a:buFontTx/>
              <a:buNone/>
            </a:pPr>
            <a:endParaRPr lang="en-GB" altLang="en-US" sz="2800"/>
          </a:p>
        </p:txBody>
      </p:sp>
      <p:graphicFrame>
        <p:nvGraphicFramePr>
          <p:cNvPr id="18436" name="Object 4"/>
          <p:cNvGraphicFramePr>
            <a:graphicFrameLocks noGrp="1" noChangeAspect="1"/>
          </p:cNvGraphicFramePr>
          <p:nvPr>
            <p:ph sz="quarter" idx="2"/>
            <p:extLst>
              <p:ext uri="{D42A27DB-BD31-4B8C-83A1-F6EECF244321}">
                <p14:modId xmlns:p14="http://schemas.microsoft.com/office/powerpoint/2010/main" val="4111127387"/>
              </p:ext>
            </p:extLst>
          </p:nvPr>
        </p:nvGraphicFramePr>
        <p:xfrm>
          <a:off x="2986336" y="3076674"/>
          <a:ext cx="2895600" cy="698500"/>
        </p:xfrm>
        <a:graphic>
          <a:graphicData uri="http://schemas.openxmlformats.org/presentationml/2006/ole">
            <mc:AlternateContent xmlns:mc="http://schemas.openxmlformats.org/markup-compatibility/2006">
              <mc:Choice xmlns:v="urn:schemas-microsoft-com:vml" Requires="v">
                <p:oleObj spid="_x0000_s3076" name="Equation" r:id="rId3" imgW="736560" imgH="177480" progId="Equation.3">
                  <p:embed/>
                </p:oleObj>
              </mc:Choice>
              <mc:Fallback>
                <p:oleObj name="Equation" r:id="rId3" imgW="736560" imgH="177480" progId="Equation.3">
                  <p:embed/>
                  <p:pic>
                    <p:nvPicPr>
                      <p:cNvPr id="18436"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86336" y="3076674"/>
                        <a:ext cx="2895600" cy="698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37" name="Object 5"/>
          <p:cNvGraphicFramePr>
            <a:graphicFrameLocks noGrp="1" noChangeAspect="1"/>
          </p:cNvGraphicFramePr>
          <p:nvPr>
            <p:ph sz="quarter" idx="3"/>
            <p:extLst>
              <p:ext uri="{D42A27DB-BD31-4B8C-83A1-F6EECF244321}">
                <p14:modId xmlns:p14="http://schemas.microsoft.com/office/powerpoint/2010/main" val="2611026119"/>
              </p:ext>
            </p:extLst>
          </p:nvPr>
        </p:nvGraphicFramePr>
        <p:xfrm>
          <a:off x="2300536" y="5438874"/>
          <a:ext cx="4419600" cy="736600"/>
        </p:xfrm>
        <a:graphic>
          <a:graphicData uri="http://schemas.openxmlformats.org/presentationml/2006/ole">
            <mc:AlternateContent xmlns:mc="http://schemas.openxmlformats.org/markup-compatibility/2006">
              <mc:Choice xmlns:v="urn:schemas-microsoft-com:vml" Requires="v">
                <p:oleObj spid="_x0000_s3077" name="Equation" r:id="rId5" imgW="1066680" imgH="177480" progId="Equation.3">
                  <p:embed/>
                </p:oleObj>
              </mc:Choice>
              <mc:Fallback>
                <p:oleObj name="Equation" r:id="rId5" imgW="1066680" imgH="177480" progId="Equation.3">
                  <p:embed/>
                  <p:pic>
                    <p:nvPicPr>
                      <p:cNvPr id="18437"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00536" y="5438874"/>
                        <a:ext cx="4419600" cy="736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548099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Text Placeholder 2"/>
          <p:cNvSpPr>
            <a:spLocks noGrp="1"/>
          </p:cNvSpPr>
          <p:nvPr>
            <p:ph type="body" sz="half" idx="1"/>
          </p:nvPr>
        </p:nvSpPr>
        <p:spPr/>
        <p:txBody>
          <a:bodyPr/>
          <a:lstStyle/>
          <a:p>
            <a:endParaRPr lang="en-GB" dirty="0"/>
          </a:p>
        </p:txBody>
      </p:sp>
      <p:sp>
        <p:nvSpPr>
          <p:cNvPr id="4" name="Content Placeholder 3"/>
          <p:cNvSpPr>
            <a:spLocks noGrp="1"/>
          </p:cNvSpPr>
          <p:nvPr>
            <p:ph sz="quarter" idx="2"/>
          </p:nvPr>
        </p:nvSpPr>
        <p:spPr/>
        <p:txBody>
          <a:bodyPr/>
          <a:lstStyle/>
          <a:p>
            <a:endParaRPr lang="en-GB"/>
          </a:p>
        </p:txBody>
      </p:sp>
      <p:sp>
        <p:nvSpPr>
          <p:cNvPr id="5" name="Content Placeholder 4"/>
          <p:cNvSpPr>
            <a:spLocks noGrp="1"/>
          </p:cNvSpPr>
          <p:nvPr>
            <p:ph sz="quarter" idx="3"/>
          </p:nvPr>
        </p:nvSpPr>
        <p:spPr/>
        <p:txBody>
          <a:bodyPr/>
          <a:lstStyle/>
          <a:p>
            <a:endParaRPr lang="en-GB"/>
          </a:p>
        </p:txBody>
      </p:sp>
      <p:pic>
        <p:nvPicPr>
          <p:cNvPr id="5122" name="Picture 2" descr="Image result for ban cos thet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132" y="1268760"/>
            <a:ext cx="3613732" cy="180020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Image result for ban cos thet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2080" y="1241049"/>
            <a:ext cx="3294266" cy="47386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Object 5"/>
          <p:cNvGraphicFramePr>
            <a:graphicFrameLocks noGrp="1" noChangeAspect="1"/>
          </p:cNvGraphicFramePr>
          <p:nvPr>
            <p:ph sz="quarter" idx="3"/>
            <p:extLst>
              <p:ext uri="{D42A27DB-BD31-4B8C-83A1-F6EECF244321}">
                <p14:modId xmlns:p14="http://schemas.microsoft.com/office/powerpoint/2010/main" val="59785020"/>
              </p:ext>
            </p:extLst>
          </p:nvPr>
        </p:nvGraphicFramePr>
        <p:xfrm>
          <a:off x="317198" y="3771389"/>
          <a:ext cx="4419600" cy="736600"/>
        </p:xfrm>
        <a:graphic>
          <a:graphicData uri="http://schemas.openxmlformats.org/presentationml/2006/ole">
            <mc:AlternateContent xmlns:mc="http://schemas.openxmlformats.org/markup-compatibility/2006">
              <mc:Choice xmlns:v="urn:schemas-microsoft-com:vml" Requires="v">
                <p:oleObj spid="_x0000_s5125" name="Equation" r:id="rId5" imgW="1066680" imgH="177480" progId="Equation.3">
                  <p:embed/>
                </p:oleObj>
              </mc:Choice>
              <mc:Fallback>
                <p:oleObj name="Equation" r:id="rId5" imgW="1066680" imgH="177480" progId="Equation.3">
                  <p:embed/>
                  <p:pic>
                    <p:nvPicPr>
                      <p:cNvPr id="18437"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7198" y="3771389"/>
                        <a:ext cx="4419600" cy="736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175191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6135" y="1196752"/>
            <a:ext cx="8568952" cy="52565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800" b="1" u="sng" dirty="0" smtClean="0">
                <a:solidFill>
                  <a:schemeClr val="tx1"/>
                </a:solidFill>
              </a:rPr>
              <a:t>More about flux linkage</a:t>
            </a:r>
          </a:p>
          <a:p>
            <a:r>
              <a:rPr lang="en-GB" sz="2800" dirty="0" smtClean="0">
                <a:solidFill>
                  <a:schemeClr val="tx1"/>
                </a:solidFill>
              </a:rPr>
              <a:t>Flux linkage through a coil with N turns = N</a:t>
            </a:r>
            <a:r>
              <a:rPr lang="el-GR" sz="2800" dirty="0">
                <a:solidFill>
                  <a:schemeClr val="tx1"/>
                </a:solidFill>
                <a:latin typeface="Times New Roman"/>
                <a:cs typeface="Times New Roman"/>
              </a:rPr>
              <a:t> </a:t>
            </a:r>
            <a:r>
              <a:rPr lang="el-GR" sz="2800" dirty="0" smtClean="0">
                <a:solidFill>
                  <a:schemeClr val="tx1"/>
                </a:solidFill>
                <a:latin typeface="Times New Roman"/>
                <a:cs typeface="Times New Roman"/>
              </a:rPr>
              <a:t>Φ</a:t>
            </a:r>
            <a:r>
              <a:rPr lang="en-GB" sz="2800" dirty="0" smtClean="0">
                <a:solidFill>
                  <a:schemeClr val="tx1"/>
                </a:solidFill>
                <a:latin typeface="Times New Roman"/>
                <a:cs typeface="Times New Roman"/>
              </a:rPr>
              <a:t> </a:t>
            </a:r>
            <a:r>
              <a:rPr lang="en-GB" sz="2800" dirty="0" smtClean="0">
                <a:solidFill>
                  <a:schemeClr val="tx1"/>
                </a:solidFill>
                <a:latin typeface="+mj-lt"/>
                <a:cs typeface="Times New Roman"/>
              </a:rPr>
              <a:t>= BAN</a:t>
            </a:r>
          </a:p>
          <a:p>
            <a:pPr marL="514350" indent="-514350">
              <a:buFont typeface="+mj-lt"/>
              <a:buAutoNum type="arabicPeriod"/>
            </a:pPr>
            <a:r>
              <a:rPr lang="en-GB" sz="2800" dirty="0" smtClean="0">
                <a:solidFill>
                  <a:schemeClr val="tx1"/>
                </a:solidFill>
                <a:latin typeface="+mj-lt"/>
                <a:cs typeface="Times New Roman"/>
              </a:rPr>
              <a:t>When the magnetic field is perpendicular to the coil face the flux linkage </a:t>
            </a:r>
            <a:r>
              <a:rPr lang="en-GB" sz="2800" dirty="0">
                <a:solidFill>
                  <a:schemeClr val="tx1"/>
                </a:solidFill>
              </a:rPr>
              <a:t>= N</a:t>
            </a:r>
            <a:r>
              <a:rPr lang="el-GR" sz="2800" dirty="0">
                <a:solidFill>
                  <a:schemeClr val="tx1"/>
                </a:solidFill>
                <a:latin typeface="Times New Roman"/>
                <a:cs typeface="Times New Roman"/>
              </a:rPr>
              <a:t> Φ</a:t>
            </a:r>
            <a:r>
              <a:rPr lang="en-GB" sz="2800" dirty="0">
                <a:solidFill>
                  <a:schemeClr val="tx1"/>
                </a:solidFill>
                <a:latin typeface="Times New Roman"/>
                <a:cs typeface="Times New Roman"/>
              </a:rPr>
              <a:t> </a:t>
            </a:r>
            <a:r>
              <a:rPr lang="en-GB" sz="2800" dirty="0">
                <a:solidFill>
                  <a:schemeClr val="tx1"/>
                </a:solidFill>
                <a:cs typeface="Times New Roman"/>
              </a:rPr>
              <a:t>= BAN</a:t>
            </a:r>
          </a:p>
          <a:p>
            <a:pPr marL="514350" indent="-514350">
              <a:buFont typeface="+mj-lt"/>
              <a:buAutoNum type="arabicPeriod"/>
            </a:pPr>
            <a:r>
              <a:rPr lang="en-GB" sz="2800" dirty="0" smtClean="0">
                <a:solidFill>
                  <a:schemeClr val="tx1"/>
                </a:solidFill>
              </a:rPr>
              <a:t>When the coil is turned through 180⁰ the flux linkage = -BAN</a:t>
            </a:r>
          </a:p>
          <a:p>
            <a:pPr marL="514350" indent="-514350">
              <a:buFont typeface="+mj-lt"/>
              <a:buAutoNum type="arabicPeriod"/>
            </a:pPr>
            <a:r>
              <a:rPr lang="en-GB" sz="2800" dirty="0" smtClean="0">
                <a:solidFill>
                  <a:schemeClr val="tx1"/>
                </a:solidFill>
              </a:rPr>
              <a:t>When the magnetic field is parallel to the coil then the flux linkage =0 as no field lines pass through the coil area</a:t>
            </a:r>
          </a:p>
          <a:p>
            <a:pPr marL="514350" indent="-514350">
              <a:buFont typeface="+mj-lt"/>
              <a:buAutoNum type="arabicPeriod"/>
            </a:pPr>
            <a:r>
              <a:rPr lang="en-GB" sz="2800" dirty="0">
                <a:solidFill>
                  <a:schemeClr val="tx1"/>
                </a:solidFill>
              </a:rPr>
              <a:t>In general = N</a:t>
            </a:r>
            <a:r>
              <a:rPr lang="el-GR" sz="2800" dirty="0">
                <a:solidFill>
                  <a:schemeClr val="tx1"/>
                </a:solidFill>
                <a:latin typeface="Times New Roman"/>
                <a:cs typeface="Times New Roman"/>
              </a:rPr>
              <a:t> Φ</a:t>
            </a:r>
            <a:r>
              <a:rPr lang="en-GB" sz="2800" dirty="0">
                <a:solidFill>
                  <a:schemeClr val="tx1"/>
                </a:solidFill>
                <a:latin typeface="Times New Roman"/>
                <a:cs typeface="Times New Roman"/>
              </a:rPr>
              <a:t> </a:t>
            </a:r>
            <a:r>
              <a:rPr lang="en-GB" sz="2800" dirty="0">
                <a:solidFill>
                  <a:schemeClr val="tx1"/>
                </a:solidFill>
                <a:cs typeface="Times New Roman"/>
              </a:rPr>
              <a:t>= </a:t>
            </a:r>
            <a:r>
              <a:rPr lang="en-GB" sz="2800" dirty="0" err="1" smtClean="0">
                <a:solidFill>
                  <a:schemeClr val="tx1"/>
                </a:solidFill>
                <a:cs typeface="Times New Roman"/>
              </a:rPr>
              <a:t>BANcos</a:t>
            </a:r>
            <a:r>
              <a:rPr lang="el-GR" sz="2800" dirty="0" smtClean="0">
                <a:solidFill>
                  <a:schemeClr val="tx1"/>
                </a:solidFill>
                <a:cs typeface="Times New Roman"/>
              </a:rPr>
              <a:t>θ</a:t>
            </a:r>
            <a:endParaRPr lang="en-GB" sz="2800" dirty="0">
              <a:solidFill>
                <a:schemeClr val="tx1"/>
              </a:solidFill>
              <a:cs typeface="Times New Roman"/>
            </a:endParaRPr>
          </a:p>
          <a:p>
            <a:pPr marL="514350" indent="-514350">
              <a:buFont typeface="+mj-lt"/>
              <a:buAutoNum type="arabicPeriod"/>
            </a:pPr>
            <a:endParaRPr lang="en-GB" sz="2800" dirty="0" smtClean="0">
              <a:solidFill>
                <a:schemeClr val="tx1"/>
              </a:solidFill>
            </a:endParaRPr>
          </a:p>
          <a:p>
            <a:pPr marL="457200" indent="-457200">
              <a:buFont typeface="Arial" panose="020B0604020202020204" pitchFamily="34" charset="0"/>
              <a:buChar char="•"/>
            </a:pPr>
            <a:endParaRPr lang="en-GB" sz="2800" dirty="0">
              <a:solidFill>
                <a:schemeClr val="tx1"/>
              </a:solidFill>
            </a:endParaRPr>
          </a:p>
        </p:txBody>
      </p:sp>
    </p:spTree>
    <p:extLst>
      <p:ext uri="{BB962C8B-B14F-4D97-AF65-F5344CB8AC3E}">
        <p14:creationId xmlns:p14="http://schemas.microsoft.com/office/powerpoint/2010/main" val="9697754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1240663"/>
            <a:ext cx="8568952" cy="52565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800" b="1" u="sng" dirty="0" smtClean="0">
                <a:solidFill>
                  <a:schemeClr val="tx1"/>
                </a:solidFill>
              </a:rPr>
              <a:t>Consider:</a:t>
            </a:r>
            <a:endParaRPr lang="en-GB" sz="2800" dirty="0">
              <a:solidFill>
                <a:schemeClr val="tx1"/>
              </a:solidFill>
            </a:endParaRPr>
          </a:p>
        </p:txBody>
      </p:sp>
      <p:cxnSp>
        <p:nvCxnSpPr>
          <p:cNvPr id="5" name="Straight Connector 4"/>
          <p:cNvCxnSpPr/>
          <p:nvPr/>
        </p:nvCxnSpPr>
        <p:spPr>
          <a:xfrm>
            <a:off x="3072497" y="3369657"/>
            <a:ext cx="2494950" cy="24949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3072497" y="3369657"/>
            <a:ext cx="2452018" cy="249495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788024" y="2708920"/>
            <a:ext cx="0" cy="3816424"/>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932040" y="4509120"/>
            <a:ext cx="1656184"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914827" y="3931154"/>
            <a:ext cx="1656184"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4932040" y="5013176"/>
            <a:ext cx="1656184"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1691680" y="2996952"/>
            <a:ext cx="4248472" cy="0"/>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1691680" y="6021288"/>
            <a:ext cx="4248472" cy="0"/>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1691680" y="2996952"/>
            <a:ext cx="0" cy="3024336"/>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25058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609600"/>
            <a:ext cx="8229600" cy="1143000"/>
          </a:xfrm>
        </p:spPr>
        <p:txBody>
          <a:bodyPr/>
          <a:lstStyle/>
          <a:p>
            <a:r>
              <a:rPr lang="en-GB" altLang="en-US" u="sng" dirty="0"/>
              <a:t>Calculating </a:t>
            </a:r>
            <a:r>
              <a:rPr lang="en-GB" altLang="en-US" i="1" u="sng" dirty="0" err="1"/>
              <a:t>emf</a:t>
            </a:r>
            <a:endParaRPr lang="en-GB" altLang="en-US" i="1" u="sng" dirty="0"/>
          </a:p>
        </p:txBody>
      </p:sp>
      <p:sp>
        <p:nvSpPr>
          <p:cNvPr id="16387" name="Rectangle 3"/>
          <p:cNvSpPr>
            <a:spLocks noGrp="1" noChangeArrowheads="1"/>
          </p:cNvSpPr>
          <p:nvPr>
            <p:ph type="body" sz="half" idx="1"/>
          </p:nvPr>
        </p:nvSpPr>
        <p:spPr>
          <a:xfrm>
            <a:off x="457200" y="1600200"/>
            <a:ext cx="8382000" cy="3352800"/>
          </a:xfrm>
        </p:spPr>
        <p:txBody>
          <a:bodyPr/>
          <a:lstStyle/>
          <a:p>
            <a:r>
              <a:rPr lang="en-GB" altLang="en-US" sz="2800" dirty="0"/>
              <a:t>When a wire is pushed through a magnetic field then a current is induced in the wire</a:t>
            </a:r>
          </a:p>
          <a:p>
            <a:r>
              <a:rPr lang="en-GB" altLang="en-US" sz="2800" dirty="0"/>
              <a:t>A current carrying wire in a magnetic field experiences a force (</a:t>
            </a:r>
            <a:r>
              <a:rPr lang="en-GB" altLang="en-US" sz="2800" i="1" dirty="0">
                <a:latin typeface="Times New Roman" pitchFamily="18" charset="0"/>
              </a:rPr>
              <a:t>F=</a:t>
            </a:r>
            <a:r>
              <a:rPr lang="en-GB" altLang="en-US" sz="2800" i="1" dirty="0" err="1">
                <a:latin typeface="Times New Roman" pitchFamily="18" charset="0"/>
              </a:rPr>
              <a:t>BIl</a:t>
            </a:r>
            <a:r>
              <a:rPr lang="en-GB" altLang="en-US" sz="2800" dirty="0"/>
              <a:t>)</a:t>
            </a:r>
          </a:p>
          <a:p>
            <a:r>
              <a:rPr lang="en-GB" altLang="en-US" sz="2800" dirty="0"/>
              <a:t>This force opposes the force pushing the wire through the field so </a:t>
            </a:r>
            <a:r>
              <a:rPr lang="en-GB" altLang="en-US" sz="2800" b="1" dirty="0"/>
              <a:t>work</a:t>
            </a:r>
            <a:r>
              <a:rPr lang="en-GB" altLang="en-US" sz="2800" dirty="0"/>
              <a:t> is done on the wire to keep it moving</a:t>
            </a:r>
            <a:endParaRPr lang="en-GB" altLang="en-US" sz="2800" b="1" dirty="0"/>
          </a:p>
          <a:p>
            <a:pPr>
              <a:buFontTx/>
              <a:buNone/>
            </a:pPr>
            <a:endParaRPr lang="en-GB" altLang="en-US" sz="2800" dirty="0"/>
          </a:p>
        </p:txBody>
      </p:sp>
      <p:graphicFrame>
        <p:nvGraphicFramePr>
          <p:cNvPr id="16388" name="Object 4"/>
          <p:cNvGraphicFramePr>
            <a:graphicFrameLocks noGrp="1" noChangeAspect="1"/>
          </p:cNvGraphicFramePr>
          <p:nvPr>
            <p:ph sz="half" idx="2"/>
          </p:nvPr>
        </p:nvGraphicFramePr>
        <p:xfrm>
          <a:off x="1219200" y="5029200"/>
          <a:ext cx="7086600" cy="1393825"/>
        </p:xfrm>
        <a:graphic>
          <a:graphicData uri="http://schemas.openxmlformats.org/presentationml/2006/ole">
            <mc:AlternateContent xmlns:mc="http://schemas.openxmlformats.org/markup-compatibility/2006">
              <mc:Choice xmlns:v="urn:schemas-microsoft-com:vml" Requires="v">
                <p:oleObj spid="_x0000_s4099" name="Equation" r:id="rId3" imgW="2133360" imgH="419040" progId="Equation.3">
                  <p:embed/>
                </p:oleObj>
              </mc:Choice>
              <mc:Fallback>
                <p:oleObj name="Equation" r:id="rId3" imgW="2133360" imgH="419040" progId="Equation.3">
                  <p:embed/>
                  <p:pic>
                    <p:nvPicPr>
                      <p:cNvPr id="16388"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5029200"/>
                        <a:ext cx="7086600" cy="1393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TextBox 2"/>
          <p:cNvSpPr txBox="1"/>
          <p:nvPr/>
        </p:nvSpPr>
        <p:spPr>
          <a:xfrm>
            <a:off x="1066800" y="1905000"/>
            <a:ext cx="184731" cy="400110"/>
          </a:xfrm>
          <a:prstGeom prst="rect">
            <a:avLst/>
          </a:prstGeom>
          <a:noFill/>
        </p:spPr>
        <p:txBody>
          <a:bodyPr wrap="none" rtlCol="0">
            <a:spAutoFit/>
          </a:bodyPr>
          <a:lstStyle/>
          <a:p>
            <a:endParaRPr lang="en-GB" sz="2000" dirty="0"/>
          </a:p>
        </p:txBody>
      </p:sp>
    </p:spTree>
    <p:extLst>
      <p:ext uri="{BB962C8B-B14F-4D97-AF65-F5344CB8AC3E}">
        <p14:creationId xmlns:p14="http://schemas.microsoft.com/office/powerpoint/2010/main" val="31943928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sz="half" idx="1"/>
          </p:nvPr>
        </p:nvSpPr>
        <p:spPr/>
        <p:txBody>
          <a:bodyPr/>
          <a:lstStyle/>
          <a:p>
            <a:endParaRPr lang="en-GB"/>
          </a:p>
        </p:txBody>
      </p:sp>
      <p:sp>
        <p:nvSpPr>
          <p:cNvPr id="4" name="Content Placeholder 3"/>
          <p:cNvSpPr>
            <a:spLocks noGrp="1"/>
          </p:cNvSpPr>
          <p:nvPr>
            <p:ph sz="half" idx="2"/>
          </p:nvPr>
        </p:nvSpPr>
        <p:spPr/>
        <p:txBody>
          <a:bodyPr/>
          <a:lstStyle/>
          <a:p>
            <a:endParaRPr lang="en-GB" dirty="0"/>
          </a:p>
        </p:txBody>
      </p:sp>
      <p:sp>
        <p:nvSpPr>
          <p:cNvPr id="5" name="Rectangle 4"/>
          <p:cNvSpPr/>
          <p:nvPr/>
        </p:nvSpPr>
        <p:spPr>
          <a:xfrm>
            <a:off x="683568" y="3194257"/>
            <a:ext cx="8281434" cy="646331"/>
          </a:xfrm>
          <a:prstGeom prst="rect">
            <a:avLst/>
          </a:prstGeom>
        </p:spPr>
        <p:txBody>
          <a:bodyPr wrap="none">
            <a:spAutoFit/>
          </a:bodyPr>
          <a:lstStyle/>
          <a:p>
            <a:r>
              <a:rPr lang="en-GB" altLang="en-US" sz="3600" u="sng" dirty="0"/>
              <a:t>Faraday’s Law of electromagnetic induction</a:t>
            </a:r>
            <a:endParaRPr lang="en-GB" sz="3600" dirty="0"/>
          </a:p>
        </p:txBody>
      </p:sp>
    </p:spTree>
    <p:extLst>
      <p:ext uri="{BB962C8B-B14F-4D97-AF65-F5344CB8AC3E}">
        <p14:creationId xmlns:p14="http://schemas.microsoft.com/office/powerpoint/2010/main" val="3797179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7544" y="1052736"/>
            <a:ext cx="8229600" cy="1143000"/>
          </a:xfrm>
        </p:spPr>
        <p:txBody>
          <a:bodyPr>
            <a:normAutofit fontScale="90000"/>
          </a:bodyPr>
          <a:lstStyle/>
          <a:p>
            <a:r>
              <a:rPr lang="en-GB" altLang="en-US" sz="4000" u="sng" dirty="0"/>
              <a:t>Faraday’s Law of electromagnetic induction</a:t>
            </a:r>
          </a:p>
        </p:txBody>
      </p:sp>
      <p:sp>
        <p:nvSpPr>
          <p:cNvPr id="23557" name="Text Box 5"/>
          <p:cNvSpPr txBox="1">
            <a:spLocks noChangeArrowheads="1"/>
          </p:cNvSpPr>
          <p:nvPr/>
        </p:nvSpPr>
        <p:spPr bwMode="auto">
          <a:xfrm>
            <a:off x="5861869" y="2643411"/>
            <a:ext cx="30638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ltLang="en-US"/>
          </a:p>
        </p:txBody>
      </p:sp>
      <p:sp>
        <p:nvSpPr>
          <p:cNvPr id="23558" name="Text Box 6"/>
          <p:cNvSpPr txBox="1">
            <a:spLocks noChangeArrowheads="1"/>
          </p:cNvSpPr>
          <p:nvPr/>
        </p:nvSpPr>
        <p:spPr bwMode="auto">
          <a:xfrm>
            <a:off x="467545" y="2643411"/>
            <a:ext cx="8382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GB" altLang="en-US" sz="3200" i="1" dirty="0" smtClean="0"/>
              <a:t>“The </a:t>
            </a:r>
            <a:r>
              <a:rPr lang="en-GB" altLang="en-US" sz="3200" i="1" dirty="0"/>
              <a:t>induced </a:t>
            </a:r>
            <a:r>
              <a:rPr lang="en-GB" altLang="en-US" sz="3200" i="1" dirty="0" err="1"/>
              <a:t>emf</a:t>
            </a:r>
            <a:r>
              <a:rPr lang="en-GB" altLang="en-US" sz="3200" i="1" dirty="0"/>
              <a:t> in a circuit is equal to the rate of change of flux linkage through the </a:t>
            </a:r>
            <a:r>
              <a:rPr lang="en-GB" altLang="en-US" sz="3200" i="1" dirty="0" smtClean="0"/>
              <a:t>circuit”</a:t>
            </a:r>
            <a:endParaRPr lang="en-GB" altLang="en-US" sz="3200" i="1" dirty="0"/>
          </a:p>
        </p:txBody>
      </p:sp>
      <p:graphicFrame>
        <p:nvGraphicFramePr>
          <p:cNvPr id="23559" name="Object 7"/>
          <p:cNvGraphicFramePr>
            <a:graphicFrameLocks noGrp="1" noChangeAspect="1"/>
          </p:cNvGraphicFramePr>
          <p:nvPr>
            <p:ph idx="1"/>
            <p:extLst>
              <p:ext uri="{D42A27DB-BD31-4B8C-83A1-F6EECF244321}">
                <p14:modId xmlns:p14="http://schemas.microsoft.com/office/powerpoint/2010/main" val="2293867849"/>
              </p:ext>
            </p:extLst>
          </p:nvPr>
        </p:nvGraphicFramePr>
        <p:xfrm>
          <a:off x="3132956" y="4740498"/>
          <a:ext cx="2728913" cy="1484313"/>
        </p:xfrm>
        <a:graphic>
          <a:graphicData uri="http://schemas.openxmlformats.org/presentationml/2006/ole">
            <mc:AlternateContent xmlns:mc="http://schemas.openxmlformats.org/markup-compatibility/2006">
              <mc:Choice xmlns:v="urn:schemas-microsoft-com:vml" Requires="v">
                <p:oleObj spid="_x0000_s9217" name="Equation" r:id="rId3" imgW="723600" imgH="393480" progId="Equation.3">
                  <p:embed/>
                </p:oleObj>
              </mc:Choice>
              <mc:Fallback>
                <p:oleObj name="Equation" r:id="rId3" imgW="723600" imgH="393480" progId="Equation.3">
                  <p:embed/>
                  <p:pic>
                    <p:nvPicPr>
                      <p:cNvPr id="23559" name="Object 7"/>
                      <p:cNvPicPr>
                        <a:picLocks noChangeAspect="1" noChangeArrowheads="1"/>
                      </p:cNvPicPr>
                      <p:nvPr/>
                    </p:nvPicPr>
                    <p:blipFill>
                      <a:blip r:embed="rId4"/>
                      <a:srcRect/>
                      <a:stretch>
                        <a:fillRect/>
                      </a:stretch>
                    </p:blipFill>
                    <p:spPr bwMode="auto">
                      <a:xfrm>
                        <a:off x="3132956" y="4740498"/>
                        <a:ext cx="2728913" cy="1484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7574462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Rectangle 3"/>
              <p:cNvSpPr/>
              <p:nvPr/>
            </p:nvSpPr>
            <p:spPr>
              <a:xfrm>
                <a:off x="336135" y="1196752"/>
                <a:ext cx="8568952" cy="52565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800" b="1" dirty="0" smtClean="0">
                    <a:solidFill>
                      <a:schemeClr val="tx1"/>
                    </a:solidFill>
                  </a:rPr>
                  <a:t>Faraday’s law of electromagnetic induction states that the induced emf in a circuit is equal to the rate of change of flux linkage through the circuit</a:t>
                </a:r>
              </a:p>
              <a:p>
                <a:endParaRPr lang="en-GB" sz="2800" b="1" dirty="0">
                  <a:solidFill>
                    <a:schemeClr val="tx1"/>
                  </a:solidFill>
                  <a:cs typeface="Times New Roman"/>
                </a:endParaRPr>
              </a:p>
              <a:p>
                <a:r>
                  <a:rPr lang="en-GB" sz="2800" b="1" dirty="0" smtClean="0">
                    <a:solidFill>
                      <a:schemeClr val="tx1"/>
                    </a:solidFill>
                    <a:cs typeface="Times New Roman"/>
                  </a:rPr>
                  <a:t>Induced emf </a:t>
                </a:r>
                <a:r>
                  <a:rPr lang="el-GR" sz="2800" b="1" dirty="0" smtClean="0">
                    <a:solidFill>
                      <a:schemeClr val="tx1"/>
                    </a:solidFill>
                    <a:cs typeface="Times New Roman"/>
                  </a:rPr>
                  <a:t>ε</a:t>
                </a:r>
                <a:r>
                  <a:rPr lang="en-GB" sz="2800" b="1" dirty="0" smtClean="0">
                    <a:solidFill>
                      <a:schemeClr val="tx1"/>
                    </a:solidFill>
                    <a:cs typeface="Times New Roman"/>
                  </a:rPr>
                  <a:t> = </a:t>
                </a:r>
                <a14:m>
                  <m:oMath xmlns:m="http://schemas.openxmlformats.org/officeDocument/2006/math">
                    <m:r>
                      <a:rPr lang="en-GB" sz="2800" b="1" i="1" smtClean="0">
                        <a:solidFill>
                          <a:schemeClr val="tx1"/>
                        </a:solidFill>
                        <a:latin typeface="Cambria Math"/>
                        <a:cs typeface="Times New Roman"/>
                      </a:rPr>
                      <m:t>−</m:t>
                    </m:r>
                    <m:r>
                      <a:rPr lang="en-GB" sz="2800" b="1" i="1" smtClean="0">
                        <a:solidFill>
                          <a:schemeClr val="tx1"/>
                        </a:solidFill>
                        <a:latin typeface="Cambria Math"/>
                        <a:cs typeface="Times New Roman"/>
                      </a:rPr>
                      <m:t>𝑵</m:t>
                    </m:r>
                    <m:f>
                      <m:fPr>
                        <m:ctrlPr>
                          <a:rPr lang="en-GB" sz="2800" b="1" i="1" smtClean="0">
                            <a:solidFill>
                              <a:schemeClr val="tx1"/>
                            </a:solidFill>
                            <a:latin typeface="Cambria Math" panose="02040503050406030204" pitchFamily="18" charset="0"/>
                            <a:cs typeface="Times New Roman"/>
                          </a:rPr>
                        </m:ctrlPr>
                      </m:fPr>
                      <m:num>
                        <m:r>
                          <a:rPr lang="en-GB" sz="2800" b="1" i="1" smtClean="0">
                            <a:solidFill>
                              <a:schemeClr val="tx1"/>
                            </a:solidFill>
                            <a:latin typeface="Cambria Math"/>
                            <a:ea typeface="Cambria Math"/>
                            <a:cs typeface="Times New Roman"/>
                          </a:rPr>
                          <m:t>∆∅</m:t>
                        </m:r>
                      </m:num>
                      <m:den>
                        <m:r>
                          <a:rPr lang="en-GB" sz="2800" b="1" i="1" smtClean="0">
                            <a:solidFill>
                              <a:schemeClr val="tx1"/>
                            </a:solidFill>
                            <a:latin typeface="Cambria Math"/>
                            <a:ea typeface="Cambria Math"/>
                            <a:cs typeface="Times New Roman"/>
                          </a:rPr>
                          <m:t>∆</m:t>
                        </m:r>
                        <m:r>
                          <a:rPr lang="en-GB" sz="2800" b="1" i="1" smtClean="0">
                            <a:solidFill>
                              <a:schemeClr val="tx1"/>
                            </a:solidFill>
                            <a:latin typeface="Cambria Math"/>
                            <a:ea typeface="Cambria Math"/>
                            <a:cs typeface="Times New Roman"/>
                          </a:rPr>
                          <m:t>𝒕</m:t>
                        </m:r>
                      </m:den>
                    </m:f>
                  </m:oMath>
                </a14:m>
                <a:endParaRPr lang="en-GB" sz="2800" dirty="0">
                  <a:solidFill>
                    <a:schemeClr val="tx1"/>
                  </a:solidFill>
                  <a:cs typeface="Times New Roman"/>
                </a:endParaRPr>
              </a:p>
              <a:p>
                <a:endParaRPr lang="en-GB" sz="2800" dirty="0" smtClean="0">
                  <a:solidFill>
                    <a:schemeClr val="tx1"/>
                  </a:solidFill>
                </a:endParaRPr>
              </a:p>
              <a:p>
                <a:r>
                  <a:rPr lang="en-GB" sz="2800" dirty="0" smtClean="0">
                    <a:solidFill>
                      <a:schemeClr val="tx1"/>
                    </a:solidFill>
                  </a:rPr>
                  <a:t>The minus sign denotes that the induced emf acts in such a way to oppose the change that caused it.</a:t>
                </a:r>
              </a:p>
              <a:p>
                <a:pPr marL="457200" indent="-457200">
                  <a:buFont typeface="Arial" panose="020B0604020202020204" pitchFamily="34" charset="0"/>
                  <a:buChar char="•"/>
                </a:pPr>
                <a:endParaRPr lang="en-GB" sz="2800" dirty="0">
                  <a:solidFill>
                    <a:schemeClr val="tx1"/>
                  </a:solidFill>
                </a:endParaRPr>
              </a:p>
            </p:txBody>
          </p:sp>
        </mc:Choice>
        <mc:Fallback>
          <p:sp>
            <p:nvSpPr>
              <p:cNvPr id="4" name="Rectangle 3"/>
              <p:cNvSpPr>
                <a:spLocks noRot="1" noChangeAspect="1" noMove="1" noResize="1" noEditPoints="1" noAdjustHandles="1" noChangeArrowheads="1" noChangeShapeType="1" noTextEdit="1"/>
              </p:cNvSpPr>
              <p:nvPr/>
            </p:nvSpPr>
            <p:spPr>
              <a:xfrm>
                <a:off x="336135" y="1196752"/>
                <a:ext cx="8568952" cy="5256584"/>
              </a:xfrm>
              <a:prstGeom prst="rect">
                <a:avLst/>
              </a:prstGeom>
              <a:blipFill>
                <a:blip r:embed="rId2"/>
                <a:stretch>
                  <a:fillRect l="-1277" t="-807" r="-1064"/>
                </a:stretch>
              </a:blipFill>
            </p:spPr>
            <p:txBody>
              <a:bodyPr/>
              <a:lstStyle/>
              <a:p>
                <a:r>
                  <a:rPr lang="en-GB">
                    <a:noFill/>
                  </a:rPr>
                  <a:t> </a:t>
                </a:r>
              </a:p>
            </p:txBody>
          </p:sp>
        </mc:Fallback>
      </mc:AlternateContent>
    </p:spTree>
    <p:extLst>
      <p:ext uri="{BB962C8B-B14F-4D97-AF65-F5344CB8AC3E}">
        <p14:creationId xmlns:p14="http://schemas.microsoft.com/office/powerpoint/2010/main" val="38844091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1" name="Picture 5" descr="https://upload.wikimedia.org/wikipedia/commons/c/c3/Solenoid-with-co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124744"/>
            <a:ext cx="6400800" cy="225319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066800" y="4953000"/>
            <a:ext cx="6858000" cy="954107"/>
          </a:xfrm>
          <a:prstGeom prst="rect">
            <a:avLst/>
          </a:prstGeom>
          <a:noFill/>
        </p:spPr>
        <p:txBody>
          <a:bodyPr wrap="square" rtlCol="0">
            <a:spAutoFit/>
          </a:bodyPr>
          <a:lstStyle/>
          <a:p>
            <a:pPr algn="ctr"/>
            <a:r>
              <a:rPr lang="en-GB" sz="2800" dirty="0" smtClean="0"/>
              <a:t>What happens when an electric current flows through a coil?</a:t>
            </a:r>
            <a:endParaRPr lang="en-GB" sz="2800" dirty="0"/>
          </a:p>
        </p:txBody>
      </p:sp>
      <p:sp>
        <p:nvSpPr>
          <p:cNvPr id="3" name="Title 2"/>
          <p:cNvSpPr>
            <a:spLocks noGrp="1"/>
          </p:cNvSpPr>
          <p:nvPr>
            <p:ph type="ctrTitle"/>
          </p:nvPr>
        </p:nvSpPr>
        <p:spPr/>
        <p:txBody>
          <a:bodyPr/>
          <a:lstStyle/>
          <a:p>
            <a:endParaRPr lang="en-GB" dirty="0"/>
          </a:p>
        </p:txBody>
      </p:sp>
    </p:spTree>
    <p:extLst>
      <p:ext uri="{BB962C8B-B14F-4D97-AF65-F5344CB8AC3E}">
        <p14:creationId xmlns:p14="http://schemas.microsoft.com/office/powerpoint/2010/main" val="23299551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67544" y="836712"/>
            <a:ext cx="8229600" cy="715962"/>
          </a:xfrm>
        </p:spPr>
        <p:txBody>
          <a:bodyPr/>
          <a:lstStyle/>
          <a:p>
            <a:r>
              <a:rPr lang="en-GB" altLang="en-US" sz="4000" u="sng"/>
              <a:t>Using velocity </a:t>
            </a:r>
            <a:r>
              <a:rPr lang="en-GB" altLang="en-US" sz="4000" i="1" u="sng"/>
              <a:t>v</a:t>
            </a:r>
          </a:p>
        </p:txBody>
      </p:sp>
      <p:sp>
        <p:nvSpPr>
          <p:cNvPr id="22531" name="Rectangle 3"/>
          <p:cNvSpPr>
            <a:spLocks noGrp="1" noChangeArrowheads="1"/>
          </p:cNvSpPr>
          <p:nvPr>
            <p:ph type="body" sz="half" idx="1"/>
          </p:nvPr>
        </p:nvSpPr>
        <p:spPr>
          <a:xfrm>
            <a:off x="467544" y="1781274"/>
            <a:ext cx="8382000" cy="1600200"/>
          </a:xfrm>
        </p:spPr>
        <p:txBody>
          <a:bodyPr/>
          <a:lstStyle/>
          <a:p>
            <a:pPr algn="ctr">
              <a:buFontTx/>
              <a:buNone/>
            </a:pPr>
            <a:r>
              <a:rPr lang="en-GB" altLang="en-US" sz="2800"/>
              <a:t>In some examples you may be told the velocity of a coil entering a magnetic field or, conversely, the velocity of a magnet entering a coil of wire:</a:t>
            </a:r>
          </a:p>
          <a:p>
            <a:pPr>
              <a:buFontTx/>
              <a:buNone/>
            </a:pPr>
            <a:endParaRPr lang="en-GB" altLang="en-US" sz="2800"/>
          </a:p>
        </p:txBody>
      </p:sp>
      <p:graphicFrame>
        <p:nvGraphicFramePr>
          <p:cNvPr id="22532" name="Object 4"/>
          <p:cNvGraphicFramePr>
            <a:graphicFrameLocks noGrp="1" noChangeAspect="1"/>
          </p:cNvGraphicFramePr>
          <p:nvPr>
            <p:ph sz="half" idx="2"/>
            <p:extLst>
              <p:ext uri="{D42A27DB-BD31-4B8C-83A1-F6EECF244321}">
                <p14:modId xmlns:p14="http://schemas.microsoft.com/office/powerpoint/2010/main" val="4179038688"/>
              </p:ext>
            </p:extLst>
          </p:nvPr>
        </p:nvGraphicFramePr>
        <p:xfrm>
          <a:off x="1610544" y="3686274"/>
          <a:ext cx="5791200" cy="1819275"/>
        </p:xfrm>
        <a:graphic>
          <a:graphicData uri="http://schemas.openxmlformats.org/presentationml/2006/ole">
            <mc:AlternateContent xmlns:mc="http://schemas.openxmlformats.org/markup-compatibility/2006">
              <mc:Choice xmlns:v="urn:schemas-microsoft-com:vml" Requires="v">
                <p:oleObj spid="_x0000_s8193" name="Equation" r:id="rId3" imgW="1333440" imgH="419040" progId="Equation.3">
                  <p:embed/>
                </p:oleObj>
              </mc:Choice>
              <mc:Fallback>
                <p:oleObj name="Equation" r:id="rId3" imgW="1333440" imgH="419040" progId="Equation.3">
                  <p:embed/>
                  <p:pic>
                    <p:nvPicPr>
                      <p:cNvPr id="2253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0544" y="3686274"/>
                        <a:ext cx="5791200" cy="1819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2989569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5192" y="1114359"/>
            <a:ext cx="7467600" cy="2591479"/>
          </a:xfrm>
          <a:prstGeom prst="rect">
            <a:avLst/>
          </a:prstGeom>
        </p:spPr>
        <p:txBody>
          <a:bodyPr wrap="square">
            <a:spAutoFit/>
          </a:bodyPr>
          <a:lstStyle/>
          <a:p>
            <a:pPr marL="342900" lvl="0" indent="-342900">
              <a:spcBef>
                <a:spcPct val="20000"/>
              </a:spcBef>
              <a:buFontTx/>
              <a:buChar char="•"/>
            </a:pPr>
            <a:r>
              <a:rPr lang="en-GB" sz="2800" kern="0" dirty="0" smtClean="0">
                <a:solidFill>
                  <a:srgbClr val="000000"/>
                </a:solidFill>
                <a:latin typeface="Arial"/>
              </a:rPr>
              <a:t>Flux linkage is calculated for</a:t>
            </a:r>
            <a:r>
              <a:rPr lang="en-GB" sz="2800" i="1" kern="0" dirty="0" smtClean="0">
                <a:solidFill>
                  <a:srgbClr val="000000"/>
                </a:solidFill>
                <a:latin typeface="Arial"/>
              </a:rPr>
              <a:t> N </a:t>
            </a:r>
            <a:r>
              <a:rPr lang="en-GB" sz="2800" kern="0" dirty="0" smtClean="0">
                <a:solidFill>
                  <a:srgbClr val="000000"/>
                </a:solidFill>
                <a:latin typeface="Arial"/>
              </a:rPr>
              <a:t>coils:</a:t>
            </a:r>
          </a:p>
          <a:p>
            <a:pPr marL="342900" lvl="0" indent="-342900">
              <a:spcBef>
                <a:spcPct val="20000"/>
              </a:spcBef>
              <a:buFontTx/>
              <a:buChar char="•"/>
            </a:pPr>
            <a:endParaRPr lang="en-GB" sz="2800" kern="0" dirty="0">
              <a:solidFill>
                <a:srgbClr val="000000"/>
              </a:solidFill>
              <a:latin typeface="Arial"/>
            </a:endParaRPr>
          </a:p>
          <a:p>
            <a:pPr marL="342900" lvl="0" indent="-342900">
              <a:spcBef>
                <a:spcPct val="20000"/>
              </a:spcBef>
              <a:buFontTx/>
              <a:buChar char="•"/>
            </a:pPr>
            <a:endParaRPr lang="en-GB" sz="2800" kern="0" dirty="0" smtClean="0">
              <a:solidFill>
                <a:srgbClr val="000000"/>
              </a:solidFill>
              <a:latin typeface="Arial"/>
            </a:endParaRPr>
          </a:p>
          <a:p>
            <a:pPr marL="342900" lvl="0" indent="-342900">
              <a:spcBef>
                <a:spcPct val="20000"/>
              </a:spcBef>
              <a:buFontTx/>
              <a:buChar char="•"/>
            </a:pPr>
            <a:endParaRPr lang="en-GB" sz="2800" kern="0" dirty="0" smtClean="0">
              <a:solidFill>
                <a:srgbClr val="000000"/>
              </a:solidFill>
              <a:latin typeface="Arial"/>
            </a:endParaRPr>
          </a:p>
          <a:p>
            <a:pPr marL="342900" lvl="0" indent="-342900">
              <a:spcBef>
                <a:spcPct val="20000"/>
              </a:spcBef>
              <a:buFontTx/>
              <a:buChar char="•"/>
            </a:pPr>
            <a:r>
              <a:rPr lang="en-GB" sz="2800" i="1" kern="0" dirty="0" err="1" smtClean="0">
                <a:solidFill>
                  <a:srgbClr val="000000"/>
                </a:solidFill>
                <a:latin typeface="Arial"/>
              </a:rPr>
              <a:t>emf</a:t>
            </a:r>
            <a:r>
              <a:rPr lang="en-GB" sz="2800" kern="0" dirty="0" smtClean="0">
                <a:solidFill>
                  <a:srgbClr val="000000"/>
                </a:solidFill>
                <a:latin typeface="Arial"/>
              </a:rPr>
              <a:t> </a:t>
            </a:r>
            <a:r>
              <a:rPr lang="en-GB" sz="2800" kern="0" dirty="0">
                <a:solidFill>
                  <a:srgbClr val="000000"/>
                </a:solidFill>
                <a:latin typeface="Arial"/>
              </a:rPr>
              <a:t>is calculated in several ways:</a:t>
            </a:r>
          </a:p>
        </p:txBody>
      </p:sp>
      <p:graphicFrame>
        <p:nvGraphicFramePr>
          <p:cNvPr id="5" name="Object 4"/>
          <p:cNvGraphicFramePr>
            <a:graphicFrameLocks noChangeAspect="1"/>
          </p:cNvGraphicFramePr>
          <p:nvPr>
            <p:extLst>
              <p:ext uri="{D42A27DB-BD31-4B8C-83A1-F6EECF244321}">
                <p14:modId xmlns:p14="http://schemas.microsoft.com/office/powerpoint/2010/main" val="495610816"/>
              </p:ext>
            </p:extLst>
          </p:nvPr>
        </p:nvGraphicFramePr>
        <p:xfrm>
          <a:off x="4499992" y="2060848"/>
          <a:ext cx="2895600" cy="698500"/>
        </p:xfrm>
        <a:graphic>
          <a:graphicData uri="http://schemas.openxmlformats.org/presentationml/2006/ole">
            <mc:AlternateContent xmlns:mc="http://schemas.openxmlformats.org/markup-compatibility/2006">
              <mc:Choice xmlns:v="urn:schemas-microsoft-com:vml" Requires="v">
                <p:oleObj spid="_x0000_s7169" name="Equation" r:id="rId3" imgW="736280" imgH="177723" progId="Equation.3">
                  <p:embed/>
                </p:oleObj>
              </mc:Choice>
              <mc:Fallback>
                <p:oleObj name="Equation" r:id="rId3" imgW="736280" imgH="177723" progId="Equation.3">
                  <p:embed/>
                  <p:pic>
                    <p:nvPicPr>
                      <p:cNvPr id="5"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9992" y="2060848"/>
                        <a:ext cx="2895600" cy="698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104373387"/>
              </p:ext>
            </p:extLst>
          </p:nvPr>
        </p:nvGraphicFramePr>
        <p:xfrm>
          <a:off x="1528192" y="4162359"/>
          <a:ext cx="5987688" cy="1676400"/>
        </p:xfrm>
        <a:graphic>
          <a:graphicData uri="http://schemas.openxmlformats.org/presentationml/2006/ole">
            <mc:AlternateContent xmlns:mc="http://schemas.openxmlformats.org/markup-compatibility/2006">
              <mc:Choice xmlns:v="urn:schemas-microsoft-com:vml" Requires="v">
                <p:oleObj spid="_x0000_s7170" name="Equation" r:id="rId5" imgW="1498320" imgH="419040" progId="Equation.3">
                  <p:embed/>
                </p:oleObj>
              </mc:Choice>
              <mc:Fallback>
                <p:oleObj name="Equation" r:id="rId5" imgW="1498320" imgH="419040" progId="Equation.3">
                  <p:embed/>
                  <p:pic>
                    <p:nvPicPr>
                      <p:cNvPr id="6" name="Object 5"/>
                      <p:cNvPicPr>
                        <a:picLocks noChangeAspect="1" noChangeArrowheads="1"/>
                      </p:cNvPicPr>
                      <p:nvPr/>
                    </p:nvPicPr>
                    <p:blipFill>
                      <a:blip r:embed="rId6"/>
                      <a:srcRect/>
                      <a:stretch>
                        <a:fillRect/>
                      </a:stretch>
                    </p:blipFill>
                    <p:spPr bwMode="auto">
                      <a:xfrm>
                        <a:off x="1528192" y="4162359"/>
                        <a:ext cx="5987688" cy="1676400"/>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1288260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Effect transition="in" filter="fade">
                                      <p:cBhvr>
                                        <p:cTn id="15" dur="500"/>
                                        <p:tgtEl>
                                          <p:spTgt spid="4">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880042"/>
            <a:ext cx="8229600" cy="715962"/>
          </a:xfrm>
        </p:spPr>
        <p:txBody>
          <a:bodyPr>
            <a:normAutofit fontScale="90000"/>
          </a:bodyPr>
          <a:lstStyle/>
          <a:p>
            <a:r>
              <a:rPr lang="en-GB" u="sng" dirty="0" smtClean="0"/>
              <a:t>Summary</a:t>
            </a:r>
            <a:endParaRPr lang="en-GB" u="sng" dirty="0"/>
          </a:p>
        </p:txBody>
      </p:sp>
      <p:sp>
        <p:nvSpPr>
          <p:cNvPr id="3" name="Content Placeholder 2"/>
          <p:cNvSpPr>
            <a:spLocks noGrp="1"/>
          </p:cNvSpPr>
          <p:nvPr>
            <p:ph idx="1"/>
          </p:nvPr>
        </p:nvSpPr>
        <p:spPr>
          <a:xfrm>
            <a:off x="166936" y="1619633"/>
            <a:ext cx="8763000" cy="5211763"/>
          </a:xfrm>
        </p:spPr>
        <p:txBody>
          <a:bodyPr/>
          <a:lstStyle/>
          <a:p>
            <a:r>
              <a:rPr lang="en-GB" sz="2800" dirty="0" smtClean="0"/>
              <a:t>When a magnet is inserted into a coil it induces an </a:t>
            </a:r>
            <a:r>
              <a:rPr lang="en-GB" sz="2800" i="1" dirty="0" err="1" smtClean="0"/>
              <a:t>emf</a:t>
            </a:r>
            <a:r>
              <a:rPr lang="en-GB" sz="2800" dirty="0" smtClean="0"/>
              <a:t> and hence a current flows</a:t>
            </a:r>
          </a:p>
          <a:p>
            <a:r>
              <a:rPr lang="en-GB" sz="2800" dirty="0" smtClean="0"/>
              <a:t>This current creates a magnetic field that </a:t>
            </a:r>
            <a:r>
              <a:rPr lang="en-GB" sz="2800" b="1" dirty="0" smtClean="0"/>
              <a:t>opposes</a:t>
            </a:r>
            <a:r>
              <a:rPr lang="en-GB" sz="2800" dirty="0" smtClean="0"/>
              <a:t> the movement of the magnet that created it</a:t>
            </a:r>
          </a:p>
          <a:p>
            <a:r>
              <a:rPr lang="en-GB" sz="2800" dirty="0" smtClean="0"/>
              <a:t>To work out the direction of the current flow </a:t>
            </a:r>
            <a:r>
              <a:rPr lang="en-GB" sz="2800" dirty="0" err="1" smtClean="0"/>
              <a:t>invisage</a:t>
            </a:r>
            <a:r>
              <a:rPr lang="en-GB" sz="2800" dirty="0" smtClean="0"/>
              <a:t> the letter N or S at the end of the solenoid and follow the ends of the letters to trace out the current direction</a:t>
            </a:r>
          </a:p>
          <a:p>
            <a:r>
              <a:rPr lang="en-GB" sz="2800" dirty="0" smtClean="0"/>
              <a:t>Magnetic flux is calculated using:</a:t>
            </a:r>
          </a:p>
          <a:p>
            <a:endParaRPr lang="en-GB" sz="2800" dirty="0"/>
          </a:p>
          <a:p>
            <a:endParaRPr lang="en-GB" dirty="0"/>
          </a:p>
        </p:txBody>
      </p:sp>
      <p:graphicFrame>
        <p:nvGraphicFramePr>
          <p:cNvPr id="5" name="Object 4"/>
          <p:cNvGraphicFramePr>
            <a:graphicFrameLocks noChangeAspect="1"/>
          </p:cNvGraphicFramePr>
          <p:nvPr>
            <p:extLst/>
          </p:nvPr>
        </p:nvGraphicFramePr>
        <p:xfrm>
          <a:off x="3352800" y="5334000"/>
          <a:ext cx="3429000" cy="1115786"/>
        </p:xfrm>
        <a:graphic>
          <a:graphicData uri="http://schemas.openxmlformats.org/presentationml/2006/ole">
            <mc:AlternateContent xmlns:mc="http://schemas.openxmlformats.org/markup-compatibility/2006">
              <mc:Choice xmlns:v="urn:schemas-microsoft-com:vml" Requires="v">
                <p:oleObj spid="_x0000_s6145" name="Equation" r:id="rId3" imgW="507780" imgH="165028" progId="Equation.3">
                  <p:embed/>
                </p:oleObj>
              </mc:Choice>
              <mc:Fallback>
                <p:oleObj name="Equation" r:id="rId3" imgW="507780" imgH="165028" progId="Equation.3">
                  <p:embed/>
                  <p:pic>
                    <p:nvPicPr>
                      <p:cNvPr id="5"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5334000"/>
                        <a:ext cx="3429000" cy="1115786"/>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1028302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1268760"/>
            <a:ext cx="8568952" cy="52565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800" dirty="0" smtClean="0">
                <a:solidFill>
                  <a:schemeClr val="tx1"/>
                </a:solidFill>
              </a:rPr>
              <a:t>What will happen when a bar magnet is pushed into a coil connected to an ammeter?</a:t>
            </a:r>
          </a:p>
          <a:p>
            <a:pPr marL="457200" indent="-457200">
              <a:buFont typeface="Arial" panose="020B0604020202020204" pitchFamily="34" charset="0"/>
              <a:buChar char="•"/>
            </a:pPr>
            <a:r>
              <a:rPr lang="en-GB" sz="2800" dirty="0" smtClean="0">
                <a:solidFill>
                  <a:schemeClr val="tx1"/>
                </a:solidFill>
              </a:rPr>
              <a:t>The lines of flux cutting across the coils of wire induce a current in the solenoid</a:t>
            </a:r>
          </a:p>
          <a:p>
            <a:pPr marL="457200" indent="-457200">
              <a:buFont typeface="Arial" panose="020B0604020202020204" pitchFamily="34" charset="0"/>
              <a:buChar char="•"/>
            </a:pPr>
            <a:r>
              <a:rPr lang="en-GB" sz="2800" dirty="0" smtClean="0">
                <a:solidFill>
                  <a:schemeClr val="tx1"/>
                </a:solidFill>
              </a:rPr>
              <a:t>The current in the solenoid must produce a magnetic field</a:t>
            </a:r>
          </a:p>
          <a:p>
            <a:pPr marL="457200" indent="-457200">
              <a:buFont typeface="Arial" panose="020B0604020202020204" pitchFamily="34" charset="0"/>
              <a:buChar char="•"/>
            </a:pPr>
            <a:r>
              <a:rPr lang="en-GB" sz="2800" dirty="0" smtClean="0">
                <a:solidFill>
                  <a:schemeClr val="tx1"/>
                </a:solidFill>
              </a:rPr>
              <a:t>Why must the pole of the field in the solenoid oppose the pole of the incoming magnet?</a:t>
            </a:r>
          </a:p>
          <a:p>
            <a:pPr marL="457200" indent="-457200">
              <a:buFont typeface="Arial" panose="020B0604020202020204" pitchFamily="34" charset="0"/>
              <a:buChar char="•"/>
            </a:pPr>
            <a:endParaRPr lang="en-GB" sz="2800" dirty="0" smtClean="0">
              <a:solidFill>
                <a:schemeClr val="tx1"/>
              </a:solidFill>
            </a:endParaRPr>
          </a:p>
          <a:p>
            <a:pPr marL="457200" indent="-457200">
              <a:buFont typeface="Arial" panose="020B0604020202020204" pitchFamily="34" charset="0"/>
              <a:buChar char="•"/>
            </a:pPr>
            <a:endParaRPr lang="en-GB" sz="2800" dirty="0" smtClean="0">
              <a:solidFill>
                <a:schemeClr val="tx1"/>
              </a:solidFill>
            </a:endParaRPr>
          </a:p>
          <a:p>
            <a:pPr marL="457200" indent="-457200">
              <a:buFont typeface="Arial" panose="020B0604020202020204" pitchFamily="34" charset="0"/>
              <a:buChar char="•"/>
            </a:pPr>
            <a:endParaRPr lang="en-GB" sz="2800" dirty="0" smtClean="0">
              <a:solidFill>
                <a:schemeClr val="tx1"/>
              </a:solidFill>
            </a:endParaRPr>
          </a:p>
          <a:p>
            <a:pPr marL="457200" indent="-457200">
              <a:buFont typeface="Arial" panose="020B0604020202020204" pitchFamily="34" charset="0"/>
              <a:buChar char="•"/>
            </a:pPr>
            <a:endParaRPr lang="en-GB" sz="2800" dirty="0">
              <a:solidFill>
                <a:schemeClr val="tx1"/>
              </a:solidFill>
            </a:endParaRPr>
          </a:p>
        </p:txBody>
      </p:sp>
    </p:spTree>
    <p:extLst>
      <p:ext uri="{BB962C8B-B14F-4D97-AF65-F5344CB8AC3E}">
        <p14:creationId xmlns:p14="http://schemas.microsoft.com/office/powerpoint/2010/main" val="39832574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2936"/>
            <a:ext cx="8229600" cy="1143000"/>
          </a:xfrm>
        </p:spPr>
        <p:txBody>
          <a:bodyPr/>
          <a:lstStyle/>
          <a:p>
            <a:r>
              <a:rPr lang="en-GB" altLang="en-US" u="sng" dirty="0"/>
              <a:t>Lenz’s Law</a:t>
            </a:r>
            <a:endParaRPr lang="en-GB" dirty="0"/>
          </a:p>
        </p:txBody>
      </p:sp>
    </p:spTree>
    <p:extLst>
      <p:ext uri="{BB962C8B-B14F-4D97-AF65-F5344CB8AC3E}">
        <p14:creationId xmlns:p14="http://schemas.microsoft.com/office/powerpoint/2010/main" val="2418667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1268760"/>
            <a:ext cx="8568952" cy="52565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800" b="1" dirty="0" smtClean="0">
                <a:solidFill>
                  <a:schemeClr val="tx1"/>
                </a:solidFill>
              </a:rPr>
              <a:t>Lenz’s law states that the direction of the induced current is always such as to oppose the change that causes the current</a:t>
            </a:r>
          </a:p>
          <a:p>
            <a:endParaRPr lang="en-GB" sz="2800" b="1" dirty="0">
              <a:solidFill>
                <a:schemeClr val="tx1"/>
              </a:solidFill>
            </a:endParaRPr>
          </a:p>
          <a:p>
            <a:pPr marL="457200" indent="-457200">
              <a:buFont typeface="Arial" panose="020B0604020202020204" pitchFamily="34" charset="0"/>
              <a:buChar char="•"/>
            </a:pPr>
            <a:r>
              <a:rPr lang="en-GB" sz="2800" dirty="0" smtClean="0">
                <a:solidFill>
                  <a:schemeClr val="tx1"/>
                </a:solidFill>
              </a:rPr>
              <a:t>What conservation law is this?</a:t>
            </a:r>
          </a:p>
          <a:p>
            <a:pPr marL="457200" indent="-457200">
              <a:buFont typeface="Arial" panose="020B0604020202020204" pitchFamily="34" charset="0"/>
              <a:buChar char="•"/>
            </a:pPr>
            <a:r>
              <a:rPr lang="en-GB" sz="2800" dirty="0" smtClean="0">
                <a:solidFill>
                  <a:schemeClr val="tx1"/>
                </a:solidFill>
              </a:rPr>
              <a:t>What happens when the magnet leaves the solenoid?</a:t>
            </a:r>
          </a:p>
          <a:p>
            <a:pPr marL="457200" indent="-457200">
              <a:buFont typeface="Arial" panose="020B0604020202020204" pitchFamily="34" charset="0"/>
              <a:buChar char="•"/>
            </a:pPr>
            <a:endParaRPr lang="en-GB" sz="2800" dirty="0" smtClean="0">
              <a:solidFill>
                <a:schemeClr val="tx1"/>
              </a:solidFill>
            </a:endParaRPr>
          </a:p>
          <a:p>
            <a:pPr marL="457200" indent="-457200">
              <a:buFont typeface="Arial" panose="020B0604020202020204" pitchFamily="34" charset="0"/>
              <a:buChar char="•"/>
            </a:pPr>
            <a:endParaRPr lang="en-GB" sz="2800" dirty="0" smtClean="0">
              <a:solidFill>
                <a:schemeClr val="tx1"/>
              </a:solidFill>
            </a:endParaRPr>
          </a:p>
          <a:p>
            <a:pPr marL="457200" indent="-457200">
              <a:buFont typeface="Arial" panose="020B0604020202020204" pitchFamily="34" charset="0"/>
              <a:buChar char="•"/>
            </a:pPr>
            <a:endParaRPr lang="en-GB" sz="2800" dirty="0">
              <a:solidFill>
                <a:schemeClr val="tx1"/>
              </a:solidFill>
            </a:endParaRPr>
          </a:p>
        </p:txBody>
      </p:sp>
    </p:spTree>
    <p:extLst>
      <p:ext uri="{BB962C8B-B14F-4D97-AF65-F5344CB8AC3E}">
        <p14:creationId xmlns:p14="http://schemas.microsoft.com/office/powerpoint/2010/main" val="21236898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19100" y="699722"/>
            <a:ext cx="8229600" cy="792162"/>
          </a:xfrm>
        </p:spPr>
        <p:txBody>
          <a:bodyPr/>
          <a:lstStyle/>
          <a:p>
            <a:endParaRPr lang="en-GB" altLang="en-US" u="sng" dirty="0"/>
          </a:p>
        </p:txBody>
      </p:sp>
      <p:sp>
        <p:nvSpPr>
          <p:cNvPr id="5123" name="Rectangle 3"/>
          <p:cNvSpPr>
            <a:spLocks noGrp="1" noChangeArrowheads="1"/>
          </p:cNvSpPr>
          <p:nvPr>
            <p:ph type="body" idx="1"/>
          </p:nvPr>
        </p:nvSpPr>
        <p:spPr>
          <a:xfrm>
            <a:off x="228600" y="1429914"/>
            <a:ext cx="8610600" cy="3200400"/>
          </a:xfrm>
        </p:spPr>
        <p:txBody>
          <a:bodyPr/>
          <a:lstStyle/>
          <a:p>
            <a:r>
              <a:rPr lang="en-GB" altLang="en-US" sz="2800" dirty="0"/>
              <a:t>When you push a magnet into a coil of wire it creates a current in the wire</a:t>
            </a:r>
          </a:p>
          <a:p>
            <a:r>
              <a:rPr lang="en-GB" altLang="en-US" sz="2800" dirty="0"/>
              <a:t>This current in turn creates a magnetic field (The coil becomes a solenoid</a:t>
            </a:r>
            <a:r>
              <a:rPr lang="en-GB" altLang="en-US" sz="2800" dirty="0" smtClean="0"/>
              <a:t>)</a:t>
            </a:r>
            <a:endParaRPr lang="en-GB" altLang="en-US" sz="2800" dirty="0"/>
          </a:p>
        </p:txBody>
      </p:sp>
      <p:pic>
        <p:nvPicPr>
          <p:cNvPr id="5125" name="Picture 5" descr="https://upload.wikimedia.org/wikipedia/commons/7/78/Solenoid-6.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43200" y="3352800"/>
            <a:ext cx="4024943" cy="321701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04800" y="3644442"/>
            <a:ext cx="4038600" cy="2246769"/>
          </a:xfrm>
          <a:prstGeom prst="rect">
            <a:avLst/>
          </a:prstGeom>
        </p:spPr>
        <p:txBody>
          <a:bodyPr wrap="square">
            <a:spAutoFit/>
          </a:bodyPr>
          <a:lstStyle/>
          <a:p>
            <a:pPr marL="342900" lvl="0" indent="-342900">
              <a:spcBef>
                <a:spcPct val="20000"/>
              </a:spcBef>
              <a:buFontTx/>
              <a:buChar char="•"/>
            </a:pPr>
            <a:r>
              <a:rPr lang="en-GB" altLang="en-US" sz="2800" kern="0" dirty="0">
                <a:solidFill>
                  <a:srgbClr val="000000"/>
                </a:solidFill>
                <a:latin typeface="Arial"/>
              </a:rPr>
              <a:t>The direction of this magnetic field </a:t>
            </a:r>
            <a:r>
              <a:rPr lang="en-GB" altLang="en-US" sz="2800" b="1" kern="0" dirty="0">
                <a:solidFill>
                  <a:srgbClr val="000000"/>
                </a:solidFill>
                <a:latin typeface="Arial"/>
              </a:rPr>
              <a:t>opposes</a:t>
            </a:r>
            <a:r>
              <a:rPr lang="en-GB" altLang="en-US" sz="2800" kern="0" dirty="0">
                <a:solidFill>
                  <a:srgbClr val="000000"/>
                </a:solidFill>
                <a:latin typeface="Arial"/>
              </a:rPr>
              <a:t> the movement of the magnet that created it</a:t>
            </a:r>
          </a:p>
        </p:txBody>
      </p:sp>
    </p:spTree>
    <p:extLst>
      <p:ext uri="{BB962C8B-B14F-4D97-AF65-F5344CB8AC3E}">
        <p14:creationId xmlns:p14="http://schemas.microsoft.com/office/powerpoint/2010/main" val="1492980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fade">
                                      <p:cBhvr>
                                        <p:cTn id="7" dur="5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fade">
                                      <p:cBhvr>
                                        <p:cTn id="12" dur="500"/>
                                        <p:tgtEl>
                                          <p:spTgt spid="512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125"/>
                                        </p:tgtEl>
                                        <p:attrNameLst>
                                          <p:attrName>style.visibility</p:attrName>
                                        </p:attrNameLst>
                                      </p:cBhvr>
                                      <p:to>
                                        <p:strVal val="visible"/>
                                      </p:to>
                                    </p:set>
                                    <p:animEffect transition="in" filter="fade">
                                      <p:cBhvr>
                                        <p:cTn id="15" dur="500"/>
                                        <p:tgtEl>
                                          <p:spTgt spid="5125"/>
                                        </p:tgtEl>
                                      </p:cBhvr>
                                    </p:animEffect>
                                  </p:childTnLst>
                                </p:cTn>
                              </p:par>
                            </p:childTnLst>
                          </p:cTn>
                        </p:par>
                      </p:childTnLst>
                    </p:cTn>
                  </p:par>
                  <p:par>
                    <p:cTn id="16" fill="hold">
                      <p:stCondLst>
                        <p:cond delay="indefinite"/>
                      </p:stCondLst>
                      <p:childTnLst>
                        <p:par>
                          <p:cTn id="17" fill="hold">
                            <p:stCondLst>
                              <p:cond delay="0"/>
                            </p:stCondLst>
                            <p:childTnLst>
                              <p:par>
                                <p:cTn id="18" presetID="63" presetClass="path" presetSubtype="0" accel="50000" decel="50000" fill="hold" nodeType="clickEffect">
                                  <p:stCondLst>
                                    <p:cond delay="0"/>
                                  </p:stCondLst>
                                  <p:childTnLst>
                                    <p:animMotion origin="layout" path="M 4.72222E-6 3.7037E-7 L 0.2217 -0.00116 " pathEditMode="relative" rAng="0" ptsTypes="AA">
                                      <p:cBhvr>
                                        <p:cTn id="19" dur="2000" fill="hold"/>
                                        <p:tgtEl>
                                          <p:spTgt spid="5125"/>
                                        </p:tgtEl>
                                        <p:attrNameLst>
                                          <p:attrName>ppt_x</p:attrName>
                                          <p:attrName>ppt_y</p:attrName>
                                        </p:attrNameLst>
                                      </p:cBhvr>
                                      <p:rCtr x="11076" y="-69"/>
                                    </p:animMotion>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p:nvPr>
        </p:nvSpPr>
        <p:spPr>
          <a:xfrm>
            <a:off x="381000" y="1020330"/>
            <a:ext cx="8229600" cy="5851525"/>
          </a:xfrm>
        </p:spPr>
        <p:txBody>
          <a:bodyPr/>
          <a:lstStyle/>
          <a:p>
            <a:pPr marL="457200" lvl="0" indent="-457200">
              <a:spcBef>
                <a:spcPct val="0"/>
              </a:spcBef>
              <a:buAutoNum type="arabicParenR"/>
            </a:pPr>
            <a:r>
              <a:rPr lang="en-GB" altLang="en-US" sz="2400" b="1" dirty="0" smtClean="0">
                <a:solidFill>
                  <a:srgbClr val="000000"/>
                </a:solidFill>
                <a:latin typeface="Arial" charset="0"/>
                <a:cs typeface="Arial" charset="0"/>
              </a:rPr>
              <a:t>Look </a:t>
            </a:r>
            <a:r>
              <a:rPr lang="en-GB" altLang="en-US" sz="2400" b="1" dirty="0">
                <a:solidFill>
                  <a:srgbClr val="000000"/>
                </a:solidFill>
                <a:latin typeface="Arial" charset="0"/>
                <a:cs typeface="Arial" charset="0"/>
              </a:rPr>
              <a:t>at the magnet and decide which pole is going into the coil (or out</a:t>
            </a:r>
            <a:r>
              <a:rPr lang="en-GB" altLang="en-US" sz="2400" b="1" dirty="0" smtClean="0">
                <a:solidFill>
                  <a:srgbClr val="000000"/>
                </a:solidFill>
                <a:latin typeface="Arial" charset="0"/>
                <a:cs typeface="Arial" charset="0"/>
              </a:rPr>
              <a:t>)</a:t>
            </a:r>
            <a:endParaRPr lang="en-GB" altLang="en-US" sz="2800" b="1" dirty="0">
              <a:latin typeface="Arial" charset="0"/>
              <a:cs typeface="Arial" charset="0"/>
            </a:endParaRPr>
          </a:p>
          <a:p>
            <a:pPr marL="457200" lvl="0" indent="-457200">
              <a:spcBef>
                <a:spcPct val="0"/>
              </a:spcBef>
              <a:buAutoNum type="arabicParenR"/>
            </a:pPr>
            <a:endParaRPr lang="en-GB" altLang="en-US" sz="2400" b="1" dirty="0" smtClean="0">
              <a:solidFill>
                <a:srgbClr val="000000"/>
              </a:solidFill>
              <a:latin typeface="Arial" charset="0"/>
              <a:cs typeface="Arial" charset="0"/>
            </a:endParaRPr>
          </a:p>
          <a:p>
            <a:pPr marL="457200" lvl="0" indent="-457200">
              <a:spcBef>
                <a:spcPct val="0"/>
              </a:spcBef>
              <a:buAutoNum type="arabicParenR"/>
            </a:pPr>
            <a:endParaRPr lang="en-GB" altLang="en-US" sz="2400" b="1" dirty="0">
              <a:solidFill>
                <a:srgbClr val="000000"/>
              </a:solidFill>
              <a:latin typeface="Arial" charset="0"/>
              <a:cs typeface="Arial" charset="0"/>
            </a:endParaRPr>
          </a:p>
          <a:p>
            <a:pPr marL="457200" lvl="0" indent="-457200">
              <a:spcBef>
                <a:spcPct val="0"/>
              </a:spcBef>
              <a:buAutoNum type="arabicParenR"/>
            </a:pPr>
            <a:endParaRPr lang="en-GB" altLang="en-US" sz="2400" b="1" dirty="0" smtClean="0">
              <a:solidFill>
                <a:srgbClr val="000000"/>
              </a:solidFill>
              <a:latin typeface="Arial" charset="0"/>
              <a:cs typeface="Arial" charset="0"/>
            </a:endParaRPr>
          </a:p>
          <a:p>
            <a:pPr marL="457200" lvl="0" indent="-457200">
              <a:spcBef>
                <a:spcPct val="0"/>
              </a:spcBef>
              <a:buAutoNum type="arabicParenR"/>
            </a:pPr>
            <a:endParaRPr lang="en-GB" altLang="en-US" sz="2400" b="1" dirty="0" smtClean="0">
              <a:solidFill>
                <a:srgbClr val="000000"/>
              </a:solidFill>
              <a:latin typeface="Arial" charset="0"/>
              <a:cs typeface="Arial" charset="0"/>
            </a:endParaRPr>
          </a:p>
          <a:p>
            <a:pPr marL="457200" lvl="0" indent="-457200">
              <a:spcBef>
                <a:spcPct val="0"/>
              </a:spcBef>
              <a:buAutoNum type="arabicParenR"/>
            </a:pPr>
            <a:endParaRPr lang="en-GB" altLang="en-US" sz="2400" b="1" dirty="0">
              <a:solidFill>
                <a:srgbClr val="000000"/>
              </a:solidFill>
              <a:latin typeface="Arial" charset="0"/>
              <a:cs typeface="Arial" charset="0"/>
            </a:endParaRPr>
          </a:p>
          <a:p>
            <a:pPr marL="457200" lvl="0" indent="-457200">
              <a:spcBef>
                <a:spcPct val="0"/>
              </a:spcBef>
              <a:buAutoNum type="arabicParenR"/>
            </a:pPr>
            <a:endParaRPr lang="en-GB" altLang="en-US" sz="2400" b="1" dirty="0">
              <a:solidFill>
                <a:srgbClr val="000000"/>
              </a:solidFill>
              <a:latin typeface="Arial" charset="0"/>
              <a:cs typeface="Arial" charset="0"/>
            </a:endParaRPr>
          </a:p>
          <a:p>
            <a:pPr lvl="0" eaLnBrk="0" hangingPunct="0">
              <a:spcBef>
                <a:spcPct val="0"/>
              </a:spcBef>
              <a:buNone/>
            </a:pPr>
            <a:endParaRPr lang="en-GB" altLang="en-US" sz="2400" b="1" dirty="0">
              <a:solidFill>
                <a:srgbClr val="000000"/>
              </a:solidFill>
              <a:latin typeface="Arial" charset="0"/>
              <a:cs typeface="Arial" charset="0"/>
            </a:endParaRPr>
          </a:p>
          <a:p>
            <a:pPr lvl="0" eaLnBrk="0" hangingPunct="0">
              <a:spcBef>
                <a:spcPct val="0"/>
              </a:spcBef>
              <a:buNone/>
            </a:pPr>
            <a:endParaRPr lang="en-GB" altLang="en-US" sz="2400" b="1" dirty="0">
              <a:solidFill>
                <a:srgbClr val="000000"/>
              </a:solidFill>
              <a:latin typeface="Arial" charset="0"/>
              <a:cs typeface="Arial" charset="0"/>
            </a:endParaRPr>
          </a:p>
          <a:p>
            <a:endParaRPr lang="en-GB" sz="2400" dirty="0"/>
          </a:p>
        </p:txBody>
      </p:sp>
      <p:pic>
        <p:nvPicPr>
          <p:cNvPr id="6175" name="Picture 31" descr="https://upload.wikimedia.org/wikipedia/commons/d/d8/Bar_magne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7800" y="2133669"/>
            <a:ext cx="1823594" cy="1367696"/>
          </a:xfrm>
          <a:prstGeom prst="rect">
            <a:avLst/>
          </a:prstGeom>
          <a:noFill/>
          <a:extLst>
            <a:ext uri="{909E8E84-426E-40DD-AFC4-6F175D3DCCD1}">
              <a14:hiddenFill xmlns:a14="http://schemas.microsoft.com/office/drawing/2010/main">
                <a:solidFill>
                  <a:srgbClr val="FFFFFF"/>
                </a:solidFill>
              </a14:hiddenFill>
            </a:ext>
          </a:extLst>
        </p:spPr>
      </p:pic>
      <p:pic>
        <p:nvPicPr>
          <p:cNvPr id="6173" name="Picture 29" descr="https://upload.wikimedia.org/wikipedia/commons/4/45/Solenoid-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51161" y="2053497"/>
            <a:ext cx="3911499" cy="138747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81000" y="3886200"/>
            <a:ext cx="7865822" cy="830997"/>
          </a:xfrm>
          <a:prstGeom prst="rect">
            <a:avLst/>
          </a:prstGeom>
        </p:spPr>
        <p:txBody>
          <a:bodyPr wrap="square">
            <a:spAutoFit/>
          </a:bodyPr>
          <a:lstStyle/>
          <a:p>
            <a:pPr marL="342900" lvl="0" indent="-342900" eaLnBrk="0" hangingPunct="0"/>
            <a:r>
              <a:rPr lang="en-GB" altLang="en-US" sz="2400" b="1" kern="0" dirty="0">
                <a:solidFill>
                  <a:srgbClr val="000000"/>
                </a:solidFill>
                <a:cs typeface="Arial" charset="0"/>
              </a:rPr>
              <a:t>2) Imagine the coil is like a bar magnet and orientate the poles to resist the movement</a:t>
            </a:r>
            <a:endParaRPr lang="en-GB" altLang="en-US" sz="2800" b="1" kern="0" dirty="0">
              <a:solidFill>
                <a:srgbClr val="000000"/>
              </a:solidFill>
              <a:cs typeface="Arial" charset="0"/>
            </a:endParaRPr>
          </a:p>
        </p:txBody>
      </p:sp>
      <p:sp>
        <p:nvSpPr>
          <p:cNvPr id="6" name="Rectangle 5"/>
          <p:cNvSpPr/>
          <p:nvPr/>
        </p:nvSpPr>
        <p:spPr>
          <a:xfrm>
            <a:off x="-3200400" y="1407110"/>
            <a:ext cx="2286000" cy="5262979"/>
          </a:xfrm>
          <a:prstGeom prst="rect">
            <a:avLst/>
          </a:prstGeom>
        </p:spPr>
        <p:txBody>
          <a:bodyPr>
            <a:spAutoFit/>
          </a:bodyPr>
          <a:lstStyle/>
          <a:p>
            <a:pPr marL="342900" lvl="0" indent="-342900" eaLnBrk="0" hangingPunct="0"/>
            <a:r>
              <a:rPr lang="en-GB" altLang="en-US" sz="2400" b="1" kern="0" dirty="0">
                <a:solidFill>
                  <a:srgbClr val="000000"/>
                </a:solidFill>
                <a:cs typeface="Arial" charset="0"/>
              </a:rPr>
              <a:t>3) Use Lenz's right hand grip rule to work out if the current is going to go clockwise or anticlockwise when viewed from the magnet</a:t>
            </a:r>
            <a:endParaRPr lang="en-GB" altLang="en-US" sz="2800" b="1" kern="0" dirty="0">
              <a:solidFill>
                <a:srgbClr val="000000"/>
              </a:solidFill>
              <a:cs typeface="Arial" charset="0"/>
            </a:endParaRPr>
          </a:p>
        </p:txBody>
      </p:sp>
      <p:sp>
        <p:nvSpPr>
          <p:cNvPr id="7" name="Rectangle 6"/>
          <p:cNvSpPr/>
          <p:nvPr/>
        </p:nvSpPr>
        <p:spPr>
          <a:xfrm>
            <a:off x="8866188" y="2948097"/>
            <a:ext cx="2286000" cy="6740307"/>
          </a:xfrm>
          <a:prstGeom prst="rect">
            <a:avLst/>
          </a:prstGeom>
        </p:spPr>
        <p:txBody>
          <a:bodyPr>
            <a:spAutoFit/>
          </a:bodyPr>
          <a:lstStyle/>
          <a:p>
            <a:pPr marL="342900" lvl="0" indent="-342900" eaLnBrk="0" hangingPunct="0"/>
            <a:r>
              <a:rPr lang="en-GB" altLang="en-US" sz="2400" b="1" kern="0" dirty="0">
                <a:solidFill>
                  <a:srgbClr val="000000"/>
                </a:solidFill>
                <a:cs typeface="Arial" charset="0"/>
              </a:rPr>
              <a:t>4) Finally look at the coil direction of the wire and work out which way the current will flow. Remember this is the direction of positive conventional current (not the negative electrons!)</a:t>
            </a:r>
            <a:endParaRPr lang="en-GB" altLang="en-US" sz="2400" b="1" kern="0" dirty="0">
              <a:solidFill>
                <a:srgbClr val="000000"/>
              </a:solidFill>
            </a:endParaRPr>
          </a:p>
        </p:txBody>
      </p:sp>
      <p:pic>
        <p:nvPicPr>
          <p:cNvPr id="19" name="Picture 31" descr="https://upload.wikimedia.org/wikipedia/commons/d/d8/Bar_magne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7800" y="5181600"/>
            <a:ext cx="1823594" cy="1367696"/>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31" descr="https://upload.wikimedia.org/wikipedia/commons/d/d8/Bar_magne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46914" y="5181600"/>
            <a:ext cx="1823594" cy="13676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5389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3.88889E-6 3.7037E-7 L 0.20868 0.00023 " pathEditMode="relative" rAng="0" ptsTypes="AA">
                                      <p:cBhvr>
                                        <p:cTn id="6" dur="2000" fill="hold"/>
                                        <p:tgtEl>
                                          <p:spTgt spid="6175"/>
                                        </p:tgtEl>
                                        <p:attrNameLst>
                                          <p:attrName>ppt_x</p:attrName>
                                          <p:attrName>ppt_y</p:attrName>
                                        </p:attrNameLst>
                                      </p:cBhvr>
                                      <p:rCtr x="10434" y="0"/>
                                    </p:animMotion>
                                  </p:childTnLst>
                                </p:cTn>
                              </p:par>
                            </p:childTnLst>
                          </p:cTn>
                        </p:par>
                      </p:childTnLst>
                    </p:cTn>
                  </p:par>
                  <p:par>
                    <p:cTn id="7" fill="hold">
                      <p:stCondLst>
                        <p:cond delay="indefinite"/>
                      </p:stCondLst>
                      <p:childTnLst>
                        <p:par>
                          <p:cTn id="8" fill="hold">
                            <p:stCondLst>
                              <p:cond delay="0"/>
                            </p:stCondLst>
                            <p:childTnLst>
                              <p:par>
                                <p:cTn id="9" presetID="63" presetClass="path" presetSubtype="0" accel="50000" decel="50000" fill="hold" nodeType="clickEffect">
                                  <p:stCondLst>
                                    <p:cond delay="0"/>
                                  </p:stCondLst>
                                  <p:childTnLst>
                                    <p:animMotion origin="layout" path="M 3.88889E-6 3.7037E-7 L 0.20868 0.00023 " pathEditMode="relative" rAng="0" ptsTypes="AA">
                                      <p:cBhvr>
                                        <p:cTn id="10" dur="2000" fill="hold"/>
                                        <p:tgtEl>
                                          <p:spTgt spid="19"/>
                                        </p:tgtEl>
                                        <p:attrNameLst>
                                          <p:attrName>ppt_x</p:attrName>
                                          <p:attrName>ppt_y</p:attrName>
                                        </p:attrNameLst>
                                      </p:cBhvr>
                                      <p:rCtr x="10434" y="0"/>
                                    </p:animMotion>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nodeType="clickEffect">
                                  <p:stCondLst>
                                    <p:cond delay="0"/>
                                  </p:stCondLst>
                                  <p:childTnLst>
                                    <p:animRot by="10800000">
                                      <p:cBhvr>
                                        <p:cTn id="14" dur="2000" fill="hold"/>
                                        <p:tgtEl>
                                          <p:spTgt spid="2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250" y="2640236"/>
            <a:ext cx="2000250" cy="3152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66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575" y="2729136"/>
            <a:ext cx="2066925"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251520" y="1052736"/>
            <a:ext cx="8610600" cy="1200329"/>
          </a:xfrm>
          <a:prstGeom prst="rect">
            <a:avLst/>
          </a:prstGeom>
        </p:spPr>
        <p:txBody>
          <a:bodyPr wrap="square">
            <a:spAutoFit/>
          </a:bodyPr>
          <a:lstStyle/>
          <a:p>
            <a:pPr marL="342900" lvl="0" indent="-342900" eaLnBrk="0" hangingPunct="0"/>
            <a:r>
              <a:rPr lang="en-GB" altLang="en-US" sz="2400" b="1" kern="0" dirty="0">
                <a:solidFill>
                  <a:srgbClr val="000000"/>
                </a:solidFill>
                <a:cs typeface="Arial" charset="0"/>
              </a:rPr>
              <a:t>3) </a:t>
            </a:r>
            <a:r>
              <a:rPr lang="en-GB" altLang="en-US" sz="2400" b="1" kern="0" dirty="0" smtClean="0">
                <a:solidFill>
                  <a:srgbClr val="000000"/>
                </a:solidFill>
                <a:cs typeface="Arial" charset="0"/>
              </a:rPr>
              <a:t>Imagine looking at the end of the coil of wire with either an N (North) or S (South) written in it. The letter represents the current direction in the  wire.</a:t>
            </a:r>
          </a:p>
        </p:txBody>
      </p:sp>
      <p:pic>
        <p:nvPicPr>
          <p:cNvPr id="6" name="Picture 29" descr="https://upload.wikimedia.org/wikipedia/commons/4/45/Solenoid-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01070" y="4405536"/>
            <a:ext cx="3911499" cy="13874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1" descr="https://upload.wikimedia.org/wikipedia/commons/d/d8/Bar_magnet.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08375" y="2500536"/>
            <a:ext cx="1823594" cy="136769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1" descr="https://upload.wikimedia.org/wikipedia/commons/d/d8/Bar_magnet.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07489" y="2500536"/>
            <a:ext cx="1823594" cy="136769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685855" y="4889793"/>
            <a:ext cx="554960" cy="707886"/>
          </a:xfrm>
          <a:prstGeom prst="rect">
            <a:avLst/>
          </a:prstGeom>
          <a:noFill/>
        </p:spPr>
        <p:txBody>
          <a:bodyPr wrap="none" rtlCol="0">
            <a:spAutoFit/>
          </a:bodyPr>
          <a:lstStyle/>
          <a:p>
            <a:r>
              <a:rPr lang="en-GB" sz="4000" dirty="0" smtClean="0"/>
              <a:t>N</a:t>
            </a:r>
            <a:endParaRPr lang="en-GB" sz="4000" dirty="0"/>
          </a:p>
        </p:txBody>
      </p:sp>
      <p:sp>
        <p:nvSpPr>
          <p:cNvPr id="10" name="TextBox 9"/>
          <p:cNvSpPr txBox="1"/>
          <p:nvPr/>
        </p:nvSpPr>
        <p:spPr>
          <a:xfrm>
            <a:off x="6753603" y="4425371"/>
            <a:ext cx="526106" cy="707886"/>
          </a:xfrm>
          <a:prstGeom prst="rect">
            <a:avLst/>
          </a:prstGeom>
          <a:noFill/>
        </p:spPr>
        <p:txBody>
          <a:bodyPr wrap="none" rtlCol="0">
            <a:spAutoFit/>
          </a:bodyPr>
          <a:lstStyle/>
          <a:p>
            <a:r>
              <a:rPr lang="en-GB" sz="4000" dirty="0" smtClean="0"/>
              <a:t>S</a:t>
            </a:r>
            <a:endParaRPr lang="en-GB" sz="4000" dirty="0"/>
          </a:p>
        </p:txBody>
      </p:sp>
      <p:sp>
        <p:nvSpPr>
          <p:cNvPr id="9" name="TextBox 8"/>
          <p:cNvSpPr txBox="1"/>
          <p:nvPr/>
        </p:nvSpPr>
        <p:spPr>
          <a:xfrm>
            <a:off x="482212" y="5590422"/>
            <a:ext cx="8379907" cy="954107"/>
          </a:xfrm>
          <a:prstGeom prst="rect">
            <a:avLst/>
          </a:prstGeom>
          <a:noFill/>
        </p:spPr>
        <p:txBody>
          <a:bodyPr wrap="square" rtlCol="0">
            <a:spAutoFit/>
          </a:bodyPr>
          <a:lstStyle/>
          <a:p>
            <a:pPr algn="ctr"/>
            <a:r>
              <a:rPr lang="en-GB" sz="2800" dirty="0" smtClean="0"/>
              <a:t>If the magnet is removed, the polarity reverses creating a south pole, so current flow reverses</a:t>
            </a:r>
            <a:endParaRPr lang="en-GB" sz="2800" dirty="0"/>
          </a:p>
        </p:txBody>
      </p:sp>
    </p:spTree>
    <p:extLst>
      <p:ext uri="{BB962C8B-B14F-4D97-AF65-F5344CB8AC3E}">
        <p14:creationId xmlns:p14="http://schemas.microsoft.com/office/powerpoint/2010/main" val="3025583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3.88889E-6 3.7037E-7 L 0.20868 0.00023 " pathEditMode="relative" rAng="0" ptsTypes="AA">
                                      <p:cBhvr>
                                        <p:cTn id="6" dur="2000" fill="hold"/>
                                        <p:tgtEl>
                                          <p:spTgt spid="7"/>
                                        </p:tgtEl>
                                        <p:attrNameLst>
                                          <p:attrName>ppt_x</p:attrName>
                                          <p:attrName>ppt_y</p:attrName>
                                        </p:attrNameLst>
                                      </p:cBhvr>
                                      <p:rCtr x="10434" y="0"/>
                                    </p:animMotion>
                                  </p:childTnLst>
                                </p:cTn>
                              </p:par>
                            </p:childTnLst>
                          </p:cTn>
                        </p:par>
                        <p:par>
                          <p:cTn id="7" fill="hold">
                            <p:stCondLst>
                              <p:cond delay="2000"/>
                            </p:stCondLst>
                            <p:childTnLst>
                              <p:par>
                                <p:cTn id="8" presetID="8" presetClass="emph" presetSubtype="0" fill="hold" nodeType="afterEffect">
                                  <p:stCondLst>
                                    <p:cond delay="0"/>
                                  </p:stCondLst>
                                  <p:childTnLst>
                                    <p:animRot by="10800000">
                                      <p:cBhvr>
                                        <p:cTn id="9" dur="2000" fill="hold"/>
                                        <p:tgtEl>
                                          <p:spTgt spid="8"/>
                                        </p:tgtEl>
                                        <p:attrNameLst>
                                          <p:attrName>r</p:attrName>
                                        </p:attrNameLst>
                                      </p:cBhvr>
                                    </p:animRot>
                                  </p:childTnLst>
                                </p:cTn>
                              </p:par>
                            </p:childTnLst>
                          </p:cTn>
                        </p:par>
                        <p:par>
                          <p:cTn id="10" fill="hold">
                            <p:stCondLst>
                              <p:cond delay="4000"/>
                            </p:stCondLst>
                            <p:childTnLst>
                              <p:par>
                                <p:cTn id="11" presetID="10" presetClass="entr" presetSubtype="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par>
                          <p:cTn id="14" fill="hold">
                            <p:stCondLst>
                              <p:cond delay="4500"/>
                            </p:stCondLst>
                            <p:childTnLst>
                              <p:par>
                                <p:cTn id="15" presetID="10" presetClass="entr" presetSubtype="0" fill="hold" grpId="1"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10" presetClass="entr" presetSubtype="0" fill="hold" grpId="1"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fade">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nodeType="clickEffect">
                                  <p:stCondLst>
                                    <p:cond delay="0"/>
                                  </p:stCondLst>
                                  <p:childTnLst>
                                    <p:animEffect transition="out" filter="fade">
                                      <p:cBhvr>
                                        <p:cTn id="27" dur="500"/>
                                        <p:tgtEl>
                                          <p:spTgt spid="7"/>
                                        </p:tgtEl>
                                      </p:cBhvr>
                                    </p:animEffect>
                                    <p:set>
                                      <p:cBhvr>
                                        <p:cTn id="28" dur="1" fill="hold">
                                          <p:stCondLst>
                                            <p:cond delay="499"/>
                                          </p:stCondLst>
                                        </p:cTn>
                                        <p:tgtEl>
                                          <p:spTgt spid="7"/>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8"/>
                                        </p:tgtEl>
                                      </p:cBhvr>
                                    </p:animEffect>
                                    <p:set>
                                      <p:cBhvr>
                                        <p:cTn id="31" dur="1" fill="hold">
                                          <p:stCondLst>
                                            <p:cond delay="499"/>
                                          </p:stCondLst>
                                        </p:cTn>
                                        <p:tgtEl>
                                          <p:spTgt spid="8"/>
                                        </p:tgtEl>
                                        <p:attrNameLst>
                                          <p:attrName>style.visibility</p:attrName>
                                        </p:attrNameLst>
                                      </p:cBhvr>
                                      <p:to>
                                        <p:strVal val="hidden"/>
                                      </p:to>
                                    </p:set>
                                  </p:childTnLst>
                                </p:cTn>
                              </p:par>
                            </p:childTnLst>
                          </p:cTn>
                        </p:par>
                        <p:par>
                          <p:cTn id="32" fill="hold">
                            <p:stCondLst>
                              <p:cond delay="500"/>
                            </p:stCondLst>
                            <p:childTnLst>
                              <p:par>
                                <p:cTn id="33" presetID="64" presetClass="path" presetSubtype="0" accel="50000" decel="50000" fill="hold" nodeType="afterEffect">
                                  <p:stCondLst>
                                    <p:cond delay="0"/>
                                  </p:stCondLst>
                                  <p:childTnLst>
                                    <p:animMotion origin="layout" path="M 0 0 L 0 -0.25 E" pathEditMode="relative" ptsTypes="">
                                      <p:cBhvr>
                                        <p:cTn id="34" dur="2000" fill="hold"/>
                                        <p:tgtEl>
                                          <p:spTgt spid="6"/>
                                        </p:tgtEl>
                                        <p:attrNameLst>
                                          <p:attrName>ppt_x</p:attrName>
                                          <p:attrName>ppt_y</p:attrName>
                                        </p:attrNameLst>
                                      </p:cBhvr>
                                    </p:animMotion>
                                  </p:childTnLst>
                                </p:cTn>
                              </p:par>
                              <p:par>
                                <p:cTn id="35" presetID="64" presetClass="path" presetSubtype="0" accel="50000" decel="50000" fill="hold" grpId="0" nodeType="withEffect">
                                  <p:stCondLst>
                                    <p:cond delay="0"/>
                                  </p:stCondLst>
                                  <p:childTnLst>
                                    <p:animMotion origin="layout" path="M 0 0 L 0 -0.25 E" pathEditMode="relative" ptsTypes="">
                                      <p:cBhvr>
                                        <p:cTn id="36" dur="2000" fill="hold"/>
                                        <p:tgtEl>
                                          <p:spTgt spid="5"/>
                                        </p:tgtEl>
                                        <p:attrNameLst>
                                          <p:attrName>ppt_x</p:attrName>
                                          <p:attrName>ppt_y</p:attrName>
                                        </p:attrNameLst>
                                      </p:cBhvr>
                                    </p:animMotion>
                                  </p:childTnLst>
                                </p:cTn>
                              </p:par>
                              <p:par>
                                <p:cTn id="37" presetID="64" presetClass="path" presetSubtype="0" accel="50000" decel="50000" fill="hold" grpId="0" nodeType="withEffect">
                                  <p:stCondLst>
                                    <p:cond delay="0"/>
                                  </p:stCondLst>
                                  <p:childTnLst>
                                    <p:animMotion origin="layout" path="M 0 0 L 0 -0.25 E" pathEditMode="relative" ptsTypes="">
                                      <p:cBhvr>
                                        <p:cTn id="38" dur="2000" fill="hold"/>
                                        <p:tgtEl>
                                          <p:spTgt spid="10"/>
                                        </p:tgtEl>
                                        <p:attrNameLst>
                                          <p:attrName>ppt_x</p:attrName>
                                          <p:attrName>ppt_y</p:attrName>
                                        </p:attrNameLst>
                                      </p:cBhvr>
                                    </p:animMotion>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26627"/>
                                        </p:tgtEl>
                                        <p:attrNameLst>
                                          <p:attrName>style.visibility</p:attrName>
                                        </p:attrNameLst>
                                      </p:cBhvr>
                                      <p:to>
                                        <p:strVal val="visible"/>
                                      </p:to>
                                    </p:set>
                                    <p:animEffect transition="in" filter="fade">
                                      <p:cBhvr>
                                        <p:cTn id="43" dur="500"/>
                                        <p:tgtEl>
                                          <p:spTgt spid="26627"/>
                                        </p:tgtEl>
                                      </p:cBhvr>
                                    </p:animEffect>
                                  </p:childTnLst>
                                </p:cTn>
                              </p:par>
                              <p:par>
                                <p:cTn id="44" presetID="10" presetClass="exit" presetSubtype="0" fill="hold" grpId="2" nodeType="withEffect">
                                  <p:stCondLst>
                                    <p:cond delay="0"/>
                                  </p:stCondLst>
                                  <p:childTnLst>
                                    <p:animEffect transition="out" filter="fade">
                                      <p:cBhvr>
                                        <p:cTn id="45" dur="500"/>
                                        <p:tgtEl>
                                          <p:spTgt spid="5"/>
                                        </p:tgtEl>
                                      </p:cBhvr>
                                    </p:animEffect>
                                    <p:set>
                                      <p:cBhvr>
                                        <p:cTn id="46" dur="1" fill="hold">
                                          <p:stCondLst>
                                            <p:cond delay="499"/>
                                          </p:stCondLst>
                                        </p:cTn>
                                        <p:tgtEl>
                                          <p:spTgt spid="5"/>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fade">
                                      <p:cBhvr>
                                        <p:cTn id="51" dur="500"/>
                                        <p:tgtEl>
                                          <p:spTgt spid="9"/>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xit" presetSubtype="0" fill="hold" nodeType="clickEffect">
                                  <p:stCondLst>
                                    <p:cond delay="0"/>
                                  </p:stCondLst>
                                  <p:childTnLst>
                                    <p:animEffect transition="out" filter="fade">
                                      <p:cBhvr>
                                        <p:cTn id="55" dur="500"/>
                                        <p:tgtEl>
                                          <p:spTgt spid="26627"/>
                                        </p:tgtEl>
                                      </p:cBhvr>
                                    </p:animEffect>
                                    <p:set>
                                      <p:cBhvr>
                                        <p:cTn id="56" dur="1" fill="hold">
                                          <p:stCondLst>
                                            <p:cond delay="499"/>
                                          </p:stCondLst>
                                        </p:cTn>
                                        <p:tgtEl>
                                          <p:spTgt spid="26627"/>
                                        </p:tgtEl>
                                        <p:attrNameLst>
                                          <p:attrName>style.visibility</p:attrName>
                                        </p:attrNameLst>
                                      </p:cBhvr>
                                      <p:to>
                                        <p:strVal val="hidden"/>
                                      </p:to>
                                    </p:set>
                                  </p:childTnLst>
                                </p:cTn>
                              </p:par>
                            </p:childTnLst>
                          </p:cTn>
                        </p:par>
                        <p:par>
                          <p:cTn id="57" fill="hold">
                            <p:stCondLst>
                              <p:cond delay="500"/>
                            </p:stCondLst>
                            <p:childTnLst>
                              <p:par>
                                <p:cTn id="58" presetID="10" presetClass="entr" presetSubtype="0" fill="hold" nodeType="afterEffect">
                                  <p:stCondLst>
                                    <p:cond delay="0"/>
                                  </p:stCondLst>
                                  <p:childTnLst>
                                    <p:set>
                                      <p:cBhvr>
                                        <p:cTn id="59" dur="1" fill="hold">
                                          <p:stCondLst>
                                            <p:cond delay="0"/>
                                          </p:stCondLst>
                                        </p:cTn>
                                        <p:tgtEl>
                                          <p:spTgt spid="26628"/>
                                        </p:tgtEl>
                                        <p:attrNameLst>
                                          <p:attrName>style.visibility</p:attrName>
                                        </p:attrNameLst>
                                      </p:cBhvr>
                                      <p:to>
                                        <p:strVal val="visible"/>
                                      </p:to>
                                    </p:set>
                                    <p:animEffect transition="in" filter="fade">
                                      <p:cBhvr>
                                        <p:cTn id="60" dur="5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5" grpId="1"/>
      <p:bldP spid="5" grpId="2"/>
      <p:bldP spid="10" grpId="0"/>
      <p:bldP spid="10" grpId="1"/>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a:p>
        </p:txBody>
      </p:sp>
      <p:pic>
        <p:nvPicPr>
          <p:cNvPr id="5" name="Picture 4"/>
          <p:cNvPicPr>
            <a:picLocks noChangeAspect="1"/>
          </p:cNvPicPr>
          <p:nvPr/>
        </p:nvPicPr>
        <p:blipFill>
          <a:blip r:embed="rId2"/>
          <a:stretch>
            <a:fillRect/>
          </a:stretch>
        </p:blipFill>
        <p:spPr>
          <a:xfrm>
            <a:off x="2087724" y="1066474"/>
            <a:ext cx="4968552" cy="5796644"/>
          </a:xfrm>
          <a:prstGeom prst="rect">
            <a:avLst/>
          </a:prstGeom>
        </p:spPr>
      </p:pic>
    </p:spTree>
    <p:extLst>
      <p:ext uri="{BB962C8B-B14F-4D97-AF65-F5344CB8AC3E}">
        <p14:creationId xmlns:p14="http://schemas.microsoft.com/office/powerpoint/2010/main" val="3251708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TotalTime>
  <Words>797</Words>
  <Application>Microsoft Office PowerPoint</Application>
  <PresentationFormat>On-screen Show (4:3)</PresentationFormat>
  <Paragraphs>77</Paragraphs>
  <Slides>22</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8" baseType="lpstr">
      <vt:lpstr>Arial</vt:lpstr>
      <vt:lpstr>Calibri</vt:lpstr>
      <vt:lpstr>Cambria Math</vt:lpstr>
      <vt:lpstr>Times New Roman</vt:lpstr>
      <vt:lpstr>Office Theme</vt:lpstr>
      <vt:lpstr>Equation</vt:lpstr>
      <vt:lpstr>Lenz and Faraday</vt:lpstr>
      <vt:lpstr>PowerPoint Presentation</vt:lpstr>
      <vt:lpstr>PowerPoint Presentation</vt:lpstr>
      <vt:lpstr>Lenz’s Law</vt:lpstr>
      <vt:lpstr>PowerPoint Presentation</vt:lpstr>
      <vt:lpstr>PowerPoint Presentation</vt:lpstr>
      <vt:lpstr>PowerPoint Presentation</vt:lpstr>
      <vt:lpstr>PowerPoint Presentation</vt:lpstr>
      <vt:lpstr>PowerPoint Presentation</vt:lpstr>
      <vt:lpstr>Magnetic Flux</vt:lpstr>
      <vt:lpstr>Magnetic Flux Units</vt:lpstr>
      <vt:lpstr>Magnetic Flux linkage</vt:lpstr>
      <vt:lpstr>PowerPoint Presentation</vt:lpstr>
      <vt:lpstr>PowerPoint Presentation</vt:lpstr>
      <vt:lpstr>PowerPoint Presentation</vt:lpstr>
      <vt:lpstr>Calculating emf</vt:lpstr>
      <vt:lpstr>PowerPoint Presentation</vt:lpstr>
      <vt:lpstr>Faraday’s Law of electromagnetic induction</vt:lpstr>
      <vt:lpstr>PowerPoint Presentation</vt:lpstr>
      <vt:lpstr>Using velocity v</vt:lpstr>
      <vt:lpstr>PowerPoint Presentation</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Iain Holmes</dc:creator>
  <cp:lastModifiedBy>Josh Duddy</cp:lastModifiedBy>
  <cp:revision>16</cp:revision>
  <dcterms:created xsi:type="dcterms:W3CDTF">2015-01-15T14:31:39Z</dcterms:created>
  <dcterms:modified xsi:type="dcterms:W3CDTF">2020-03-19T11:31:42Z</dcterms:modified>
</cp:coreProperties>
</file>