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256" r:id="rId5"/>
    <p:sldId id="260" r:id="rId6"/>
    <p:sldId id="275" r:id="rId7"/>
    <p:sldId id="261" r:id="rId8"/>
    <p:sldId id="262" r:id="rId9"/>
    <p:sldId id="286" r:id="rId10"/>
    <p:sldId id="291" r:id="rId11"/>
    <p:sldId id="292" r:id="rId12"/>
    <p:sldId id="293" r:id="rId13"/>
    <p:sldId id="294" r:id="rId14"/>
    <p:sldId id="295" r:id="rId15"/>
    <p:sldId id="289" r:id="rId16"/>
    <p:sldId id="290" r:id="rId17"/>
    <p:sldId id="287" r:id="rId18"/>
    <p:sldId id="288" r:id="rId19"/>
    <p:sldId id="265" r:id="rId20"/>
    <p:sldId id="266" r:id="rId21"/>
    <p:sldId id="267" r:id="rId22"/>
    <p:sldId id="268" r:id="rId23"/>
    <p:sldId id="269" r:id="rId24"/>
    <p:sldId id="296" r:id="rId25"/>
    <p:sldId id="297" r:id="rId26"/>
    <p:sldId id="298" r:id="rId27"/>
    <p:sldId id="299" r:id="rId28"/>
    <p:sldId id="300" r:id="rId29"/>
    <p:sldId id="301" r:id="rId3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40" autoAdjust="0"/>
    <p:restoredTop sz="77797" autoAdjust="0"/>
  </p:normalViewPr>
  <p:slideViewPr>
    <p:cSldViewPr>
      <p:cViewPr>
        <p:scale>
          <a:sx n="66" d="100"/>
          <a:sy n="66" d="100"/>
        </p:scale>
        <p:origin x="-67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A4270E-714F-40AD-9B65-EA19452CF5D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0767CF-B105-4553-BE26-00F42B38F07D}" type="slidenum">
              <a:rPr lang="en-GB"/>
              <a:pPr/>
              <a:t>2</a:t>
            </a:fld>
            <a:endParaRPr lang="en-GB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/>
              <a:t>Start by asking if electric force is so large, why don’t we ever feel it?</a:t>
            </a:r>
          </a:p>
          <a:p>
            <a:endParaRPr lang="en-US"/>
          </a:p>
          <a:p>
            <a:r>
              <a:rPr lang="en-US"/>
              <a:t>Copper and wood both made of atoms, both have positive and negative charges, but are electrically very different. Why?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7A198F-2F46-47EB-BE9F-578D4A9DEB1D}" type="slidenum">
              <a:rPr lang="en-GB"/>
              <a:pPr/>
              <a:t>4</a:t>
            </a:fld>
            <a:endParaRPr lang="en-GB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/>
              <a:t>Copper and wood both made of atoms, both have positive and negative charges, but are electrically very different. Why?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F56170-0347-42FA-8A7F-EA44BD053F25}" type="slidenum">
              <a:rPr lang="en-GB"/>
              <a:pPr/>
              <a:t>5</a:t>
            </a:fld>
            <a:endParaRPr lang="en-GB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/>
              <a:t>Do the demo first, then show the visualization. Comment on how electroscope works. It’s like VandeGraaff and hair standing on end.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7A1D4-0A3E-4045-8712-27CE6EFF81BF}" type="slidenum">
              <a:rPr lang="en-GB"/>
              <a:pPr/>
              <a:t>16</a:t>
            </a:fld>
            <a:endParaRPr lang="en-GB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1430" tIns="45716" rIns="91430" bIns="45716"/>
          <a:lstStyle/>
          <a:p>
            <a:r>
              <a:rPr lang="en-US"/>
              <a:t>Calculate force on electron due to proton</a:t>
            </a:r>
          </a:p>
          <a:p>
            <a:r>
              <a:rPr lang="en-US"/>
              <a:t>Comment “larger charges = larger force”   Smaller separation = larger force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C9A3B-2AC1-4193-9468-9CAF3DC3A4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0D398-A58C-4614-997A-63F215FDB4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39CE2-CF9C-4E5C-B4FC-47A625AFED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CF2FC3-65DD-4A36-8851-5C0378B7F4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7ED27-FDA1-41E7-9792-93E4095B18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10AB-6B52-4B86-91CF-6B6C313505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DD18C-0415-495B-9806-8E97EF659C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7FCE7-7B73-448D-8805-DB699F84BC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EA7C5-1DB1-470E-A62E-CF20645F05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6181A-6E8E-4207-972F-DA0E140B928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55981-17D8-4241-80D5-FADC2FD76E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1EEE4-E8CD-44ED-ABA2-274CB135F1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C8AB22-B595-4B48-80F1-38AA329FDAB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5A0y_17sd1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hyperlink" Target="http://web.hep.uiuc.edu/home/tstelzer/102project/induction.htm" TargetMode="External"/><Relationship Id="rId4" Type="http://schemas.openxmlformats.org/officeDocument/2006/relationships/hyperlink" Target="http://web.hep.uiuc.edu/home/tstelzer/102project/conduction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video.google.com/videoplay?docid=-5026728527111315620&amp;q=van+de+graff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Electrostatics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Vid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7162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>
            <a:off x="7010400" y="4038600"/>
            <a:ext cx="304800" cy="304800"/>
          </a:xfrm>
          <a:prstGeom prst="ellipse">
            <a:avLst/>
          </a:prstGeom>
          <a:gradFill rotWithShape="0">
            <a:gsLst>
              <a:gs pos="0">
                <a:schemeClr val="folHlink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609600" y="4953000"/>
            <a:ext cx="800100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2)  Since + is closer, attractive force is strongest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 flipH="1">
            <a:off x="6475413" y="4405313"/>
            <a:ext cx="5334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7315200" y="4419600"/>
            <a:ext cx="227013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609600" y="4419600"/>
            <a:ext cx="4564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1)  Negative charge attract+ repels -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next to a charged sphere.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56330" name="Oval 10"/>
          <p:cNvSpPr>
            <a:spLocks noChangeArrowheads="1"/>
          </p:cNvSpPr>
          <p:nvPr/>
        </p:nvSpPr>
        <p:spPr bwMode="auto">
          <a:xfrm>
            <a:off x="5791200" y="37338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 build="p" autoUpdateAnimBg="0"/>
      <p:bldP spid="56326" grpId="0" animBg="1"/>
      <p:bldP spid="563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7010400" y="3352800"/>
            <a:ext cx="304800" cy="1000125"/>
            <a:chOff x="4410" y="2112"/>
            <a:chExt cx="192" cy="630"/>
          </a:xfrm>
        </p:grpSpPr>
        <p:sp>
          <p:nvSpPr>
            <p:cNvPr id="57348" name="Line 4"/>
            <p:cNvSpPr>
              <a:spLocks noChangeShapeType="1"/>
            </p:cNvSpPr>
            <p:nvPr/>
          </p:nvSpPr>
          <p:spPr bwMode="auto">
            <a:xfrm>
              <a:off x="4512" y="211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7349" name="Oval 5"/>
            <p:cNvSpPr>
              <a:spLocks noChangeArrowheads="1"/>
            </p:cNvSpPr>
            <p:nvPr/>
          </p:nvSpPr>
          <p:spPr bwMode="auto">
            <a:xfrm>
              <a:off x="4410" y="2550"/>
              <a:ext cx="192" cy="192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609600" y="5392738"/>
            <a:ext cx="80010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09600" y="4419600"/>
            <a:ext cx="582136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1)	Negative charge attract+ repels –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2)  Since + is closer, </a:t>
            </a:r>
            <a:r>
              <a:rPr lang="en-US">
                <a:solidFill>
                  <a:schemeClr val="tx2"/>
                </a:solidFill>
              </a:rPr>
              <a:t>attractive</a:t>
            </a:r>
            <a:r>
              <a:rPr lang="en-US"/>
              <a:t> 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force is strongest</a:t>
            </a:r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6858000" y="3352800"/>
            <a:ext cx="304800" cy="990600"/>
            <a:chOff x="4312" y="2123"/>
            <a:chExt cx="192" cy="624"/>
          </a:xfrm>
        </p:grpSpPr>
        <p:sp>
          <p:nvSpPr>
            <p:cNvPr id="57353" name="Line 9"/>
            <p:cNvSpPr>
              <a:spLocks noChangeShapeType="1"/>
            </p:cNvSpPr>
            <p:nvPr/>
          </p:nvSpPr>
          <p:spPr bwMode="auto">
            <a:xfrm rot="600000">
              <a:off x="4465" y="2123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7354" name="Oval 10"/>
            <p:cNvSpPr>
              <a:spLocks noChangeArrowheads="1"/>
            </p:cNvSpPr>
            <p:nvPr/>
          </p:nvSpPr>
          <p:spPr bwMode="auto">
            <a:xfrm rot="600000">
              <a:off x="4312" y="2555"/>
              <a:ext cx="192" cy="192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7355" name="Group 11"/>
          <p:cNvGrpSpPr>
            <a:grpSpLocks/>
          </p:cNvGrpSpPr>
          <p:nvPr/>
        </p:nvGrpSpPr>
        <p:grpSpPr bwMode="auto">
          <a:xfrm>
            <a:off x="6629400" y="3352800"/>
            <a:ext cx="357188" cy="950913"/>
            <a:chOff x="4176" y="2124"/>
            <a:chExt cx="225" cy="599"/>
          </a:xfrm>
        </p:grpSpPr>
        <p:sp>
          <p:nvSpPr>
            <p:cNvPr id="57356" name="Line 12"/>
            <p:cNvSpPr>
              <a:spLocks noChangeShapeType="1"/>
            </p:cNvSpPr>
            <p:nvPr/>
          </p:nvSpPr>
          <p:spPr bwMode="auto">
            <a:xfrm rot="23100000">
              <a:off x="4401" y="212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7357" name="Oval 13"/>
            <p:cNvSpPr>
              <a:spLocks noChangeArrowheads="1"/>
            </p:cNvSpPr>
            <p:nvPr/>
          </p:nvSpPr>
          <p:spPr bwMode="auto">
            <a:xfrm rot="23100000">
              <a:off x="4176" y="2531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between a charged sphere and a grounded sphere and held midway between the two.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57359" name="Oval 15"/>
          <p:cNvSpPr>
            <a:spLocks noChangeArrowheads="1"/>
          </p:cNvSpPr>
          <p:nvPr/>
        </p:nvSpPr>
        <p:spPr bwMode="auto">
          <a:xfrm>
            <a:off x="5776913" y="37338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between a charged sphere and a grounded sphere and held midway between the two.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Electrostatics Lesson2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Coulombs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Objectives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You will be able to:</a:t>
            </a:r>
          </a:p>
          <a:p>
            <a:r>
              <a:rPr lang="en-GB"/>
              <a:t>Deduce the direction of force on a charged particle</a:t>
            </a:r>
          </a:p>
          <a:p>
            <a:r>
              <a:rPr lang="en-GB"/>
              <a:t>Calculate the magnitude of that force</a:t>
            </a:r>
          </a:p>
          <a:p>
            <a:r>
              <a:rPr lang="en-GB"/>
              <a:t>Explain each part of Coulombs law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0"/>
            <a:ext cx="85693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68313" y="0"/>
            <a:ext cx="574675" cy="47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1403350" y="1557338"/>
            <a:ext cx="3816350" cy="2160587"/>
            <a:chOff x="884" y="981"/>
            <a:chExt cx="2404" cy="1361"/>
          </a:xfrm>
        </p:grpSpPr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2790" y="981"/>
              <a:ext cx="317" cy="18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1066" y="981"/>
              <a:ext cx="317" cy="18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943" name="Rectangle 7"/>
            <p:cNvSpPr>
              <a:spLocks noChangeArrowheads="1"/>
            </p:cNvSpPr>
            <p:nvPr/>
          </p:nvSpPr>
          <p:spPr bwMode="auto">
            <a:xfrm>
              <a:off x="1519" y="1389"/>
              <a:ext cx="363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2336" y="1389"/>
              <a:ext cx="317" cy="18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1565" y="1706"/>
              <a:ext cx="453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2154" y="1752"/>
              <a:ext cx="499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884" y="2115"/>
              <a:ext cx="454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2789" y="2160"/>
              <a:ext cx="499" cy="18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755650" y="115888"/>
            <a:ext cx="57610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>
                <a:latin typeface="Comic Sans MS" pitchFamily="66" charset="0"/>
              </a:rPr>
              <a:t>EXERCISES using Coulomb’s law</a:t>
            </a:r>
            <a:endParaRPr lang="en-US" sz="2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395288" y="0"/>
            <a:ext cx="8569325" cy="6480175"/>
            <a:chOff x="249" y="0"/>
            <a:chExt cx="5398" cy="4082"/>
          </a:xfrm>
        </p:grpSpPr>
        <p:pic>
          <p:nvPicPr>
            <p:cNvPr id="40963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" y="0"/>
              <a:ext cx="5398" cy="4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249" y="0"/>
              <a:ext cx="408" cy="34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5651500" y="2852738"/>
            <a:ext cx="2665413" cy="8223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>
                <a:latin typeface="Comic Sans MS" pitchFamily="66" charset="0"/>
              </a:rPr>
              <a:t>Equal and opposite forces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4292600"/>
            <a:ext cx="8229600" cy="1833563"/>
          </a:xfrm>
        </p:spPr>
        <p:txBody>
          <a:bodyPr/>
          <a:lstStyle/>
          <a:p>
            <a:r>
              <a:rPr lang="en-GB"/>
              <a:t>Pip 20.10, 20.11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886200" y="3581400"/>
            <a:ext cx="4870450" cy="1600200"/>
            <a:chOff x="2448" y="2256"/>
            <a:chExt cx="3068" cy="1008"/>
          </a:xfrm>
        </p:grpSpPr>
        <p:grpSp>
          <p:nvGrpSpPr>
            <p:cNvPr id="15363" name="Group 3"/>
            <p:cNvGrpSpPr>
              <a:grpSpLocks/>
            </p:cNvGrpSpPr>
            <p:nvPr/>
          </p:nvGrpSpPr>
          <p:grpSpPr bwMode="auto">
            <a:xfrm>
              <a:off x="2448" y="2256"/>
              <a:ext cx="3068" cy="1008"/>
              <a:chOff x="2544" y="2304"/>
              <a:chExt cx="3068" cy="1008"/>
            </a:xfrm>
          </p:grpSpPr>
          <p:sp>
            <p:nvSpPr>
              <p:cNvPr id="15364" name="Rectangle 4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2928" cy="1008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65" name="Oval 5"/>
              <p:cNvSpPr>
                <a:spLocks noChangeArrowheads="1"/>
              </p:cNvSpPr>
              <p:nvPr/>
            </p:nvSpPr>
            <p:spPr bwMode="auto">
              <a:xfrm>
                <a:off x="3018" y="2723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+</a:t>
                </a:r>
              </a:p>
            </p:txBody>
          </p:sp>
          <p:sp>
            <p:nvSpPr>
              <p:cNvPr id="15366" name="Oval 6"/>
              <p:cNvSpPr>
                <a:spLocks noChangeArrowheads="1"/>
              </p:cNvSpPr>
              <p:nvPr/>
            </p:nvSpPr>
            <p:spPr bwMode="auto">
              <a:xfrm>
                <a:off x="4474" y="2725"/>
                <a:ext cx="240" cy="240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-</a:t>
                </a:r>
              </a:p>
            </p:txBody>
          </p:sp>
          <p:sp>
            <p:nvSpPr>
              <p:cNvPr id="15367" name="Text Box 7"/>
              <p:cNvSpPr txBox="1">
                <a:spLocks noChangeArrowheads="1"/>
              </p:cNvSpPr>
              <p:nvPr/>
            </p:nvSpPr>
            <p:spPr bwMode="auto">
              <a:xfrm>
                <a:off x="3305" y="3016"/>
                <a:ext cx="129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Times New Roman" pitchFamily="18" charset="0"/>
                  </a:rPr>
                  <a:t>r = 1x10</a:t>
                </a:r>
                <a:r>
                  <a:rPr lang="en-US" sz="2400" baseline="30000">
                    <a:latin typeface="Times New Roman" pitchFamily="18" charset="0"/>
                  </a:rPr>
                  <a:t>-10</a:t>
                </a:r>
                <a:r>
                  <a:rPr lang="en-US" sz="2400">
                    <a:latin typeface="Times New Roman" pitchFamily="18" charset="0"/>
                  </a:rPr>
                  <a:t> m </a:t>
                </a:r>
              </a:p>
            </p:txBody>
          </p:sp>
          <p:sp>
            <p:nvSpPr>
              <p:cNvPr id="15368" name="Text Box 8"/>
              <p:cNvSpPr txBox="1">
                <a:spLocks noChangeArrowheads="1"/>
              </p:cNvSpPr>
              <p:nvPr/>
            </p:nvSpPr>
            <p:spPr bwMode="auto">
              <a:xfrm>
                <a:off x="2730" y="2508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p</a:t>
                </a:r>
                <a:r>
                  <a:rPr lang="en-US">
                    <a:latin typeface="Times New Roman" pitchFamily="18" charset="0"/>
                  </a:rPr>
                  <a:t>=1.6x10</a:t>
                </a:r>
                <a:r>
                  <a:rPr lang="en-US" baseline="30000">
                    <a:latin typeface="Times New Roman" pitchFamily="18" charset="0"/>
                  </a:rPr>
                  <a:t>-19 </a:t>
                </a:r>
                <a:r>
                  <a:rPr lang="en-US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15369" name="Text Box 9"/>
              <p:cNvSpPr txBox="1">
                <a:spLocks noChangeArrowheads="1"/>
              </p:cNvSpPr>
              <p:nvPr/>
            </p:nvSpPr>
            <p:spPr bwMode="auto">
              <a:xfrm>
                <a:off x="4172" y="2509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e</a:t>
                </a:r>
                <a:r>
                  <a:rPr lang="en-US">
                    <a:latin typeface="Times New Roman" pitchFamily="18" charset="0"/>
                  </a:rPr>
                  <a:t> = -1.6x10</a:t>
                </a:r>
                <a:r>
                  <a:rPr lang="en-US" baseline="30000">
                    <a:latin typeface="Times New Roman" pitchFamily="18" charset="0"/>
                  </a:rPr>
                  <a:t>-19 </a:t>
                </a:r>
                <a:r>
                  <a:rPr lang="en-US">
                    <a:latin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15370" name="Line 10"/>
            <p:cNvSpPr>
              <a:spLocks noChangeShapeType="1"/>
            </p:cNvSpPr>
            <p:nvPr/>
          </p:nvSpPr>
          <p:spPr bwMode="auto">
            <a:xfrm>
              <a:off x="3072" y="2976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371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Coulomb’s Law</a:t>
            </a:r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708025" y="1328738"/>
            <a:ext cx="7772400" cy="4621212"/>
          </a:xfrm>
        </p:spPr>
        <p:txBody>
          <a:bodyPr/>
          <a:lstStyle/>
          <a:p>
            <a:r>
              <a:rPr lang="en-US"/>
              <a:t>Magnitude of the force between charges q</a:t>
            </a:r>
            <a:r>
              <a:rPr lang="en-US" baseline="-25000"/>
              <a:t>1</a:t>
            </a:r>
            <a:r>
              <a:rPr lang="en-US"/>
              <a:t> and q</a:t>
            </a:r>
            <a:r>
              <a:rPr lang="en-US" baseline="-25000"/>
              <a:t>2</a:t>
            </a:r>
            <a:r>
              <a:rPr lang="en-US"/>
              <a:t> separated a distance r:</a:t>
            </a:r>
          </a:p>
          <a:p>
            <a:r>
              <a:rPr lang="en-US">
                <a:solidFill>
                  <a:schemeClr val="tx2"/>
                </a:solidFill>
              </a:rPr>
              <a:t>F = k q</a:t>
            </a:r>
            <a:r>
              <a:rPr lang="en-US" baseline="-25000">
                <a:solidFill>
                  <a:schemeClr val="tx2"/>
                </a:solidFill>
              </a:rPr>
              <a:t>1</a:t>
            </a:r>
            <a:r>
              <a:rPr lang="en-US">
                <a:solidFill>
                  <a:schemeClr val="tx2"/>
                </a:solidFill>
              </a:rPr>
              <a:t>q</a:t>
            </a:r>
            <a:r>
              <a:rPr lang="en-US" baseline="-25000">
                <a:solidFill>
                  <a:schemeClr val="tx2"/>
                </a:solidFill>
              </a:rPr>
              <a:t>2</a:t>
            </a:r>
            <a:r>
              <a:rPr lang="en-US">
                <a:solidFill>
                  <a:schemeClr val="tx2"/>
                </a:solidFill>
              </a:rPr>
              <a:t>/r</a:t>
            </a:r>
            <a:r>
              <a:rPr lang="en-US" baseline="30000">
                <a:solidFill>
                  <a:schemeClr val="tx2"/>
                </a:solidFill>
              </a:rPr>
              <a:t>2</a:t>
            </a:r>
            <a:r>
              <a:rPr lang="en-US">
                <a:solidFill>
                  <a:schemeClr val="tx2"/>
                </a:solidFill>
              </a:rPr>
              <a:t>	</a:t>
            </a:r>
            <a:r>
              <a:rPr lang="en-US" sz="2400">
                <a:solidFill>
                  <a:schemeClr val="tx2"/>
                </a:solidFill>
              </a:rPr>
              <a:t>	k = 9x10</a:t>
            </a:r>
            <a:r>
              <a:rPr lang="en-US" sz="2400" baseline="30000">
                <a:solidFill>
                  <a:schemeClr val="tx2"/>
                </a:solidFill>
              </a:rPr>
              <a:t>9</a:t>
            </a:r>
            <a:r>
              <a:rPr lang="en-US" sz="2400">
                <a:solidFill>
                  <a:schemeClr val="tx2"/>
                </a:solidFill>
              </a:rPr>
              <a:t> Nm</a:t>
            </a:r>
            <a:r>
              <a:rPr lang="en-US" sz="2400" baseline="30000">
                <a:solidFill>
                  <a:schemeClr val="tx2"/>
                </a:solidFill>
              </a:rPr>
              <a:t>2</a:t>
            </a:r>
            <a:r>
              <a:rPr lang="en-US" sz="2400">
                <a:solidFill>
                  <a:schemeClr val="tx2"/>
                </a:solidFill>
              </a:rPr>
              <a:t>/C</a:t>
            </a:r>
            <a:r>
              <a:rPr lang="en-US" sz="2400" baseline="30000">
                <a:solidFill>
                  <a:schemeClr val="tx2"/>
                </a:solidFill>
              </a:rPr>
              <a:t>2</a:t>
            </a:r>
          </a:p>
          <a:p>
            <a:r>
              <a:rPr lang="en-US"/>
              <a:t>Force on electron in Hydrogen atom</a:t>
            </a:r>
          </a:p>
        </p:txBody>
      </p:sp>
      <p:sp>
        <p:nvSpPr>
          <p:cNvPr id="15374" name="WordArt 14"/>
          <p:cNvSpPr>
            <a:spLocks noChangeArrowheads="1" noChangeShapeType="1"/>
          </p:cNvSpPr>
          <p:nvPr/>
        </p:nvSpPr>
        <p:spPr bwMode="auto">
          <a:xfrm>
            <a:off x="228600" y="152400"/>
            <a:ext cx="838200" cy="914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Quick Quiz: Coulomb’s Law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/>
              <a:t>What is the direction of the force on the proton due to the electron?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tx2"/>
                </a:solidFill>
              </a:rPr>
              <a:t>(1)   Left		(2) Right	(3) Zero</a:t>
            </a:r>
            <a:endParaRPr lang="en-US"/>
          </a:p>
          <a:p>
            <a:endParaRPr lang="en-US"/>
          </a:p>
          <a:p>
            <a:r>
              <a:rPr lang="en-US"/>
              <a:t>What is the magnitude of the force on the proton due to the electron?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3810000" y="4876800"/>
            <a:ext cx="4870450" cy="1600200"/>
            <a:chOff x="2448" y="2256"/>
            <a:chExt cx="3068" cy="1008"/>
          </a:xfrm>
        </p:grpSpPr>
        <p:grpSp>
          <p:nvGrpSpPr>
            <p:cNvPr id="17413" name="Group 5"/>
            <p:cNvGrpSpPr>
              <a:grpSpLocks/>
            </p:cNvGrpSpPr>
            <p:nvPr/>
          </p:nvGrpSpPr>
          <p:grpSpPr bwMode="auto">
            <a:xfrm>
              <a:off x="2448" y="2256"/>
              <a:ext cx="3068" cy="1008"/>
              <a:chOff x="2544" y="2304"/>
              <a:chExt cx="3068" cy="1008"/>
            </a:xfrm>
          </p:grpSpPr>
          <p:sp>
            <p:nvSpPr>
              <p:cNvPr id="17414" name="Rectangle 6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2928" cy="1008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415" name="Oval 7"/>
              <p:cNvSpPr>
                <a:spLocks noChangeArrowheads="1"/>
              </p:cNvSpPr>
              <p:nvPr/>
            </p:nvSpPr>
            <p:spPr bwMode="auto">
              <a:xfrm>
                <a:off x="3018" y="2723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+</a:t>
                </a:r>
              </a:p>
            </p:txBody>
          </p:sp>
          <p:sp>
            <p:nvSpPr>
              <p:cNvPr id="17416" name="Oval 8"/>
              <p:cNvSpPr>
                <a:spLocks noChangeArrowheads="1"/>
              </p:cNvSpPr>
              <p:nvPr/>
            </p:nvSpPr>
            <p:spPr bwMode="auto">
              <a:xfrm>
                <a:off x="4474" y="2725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-</a:t>
                </a:r>
              </a:p>
            </p:txBody>
          </p:sp>
          <p:sp>
            <p:nvSpPr>
              <p:cNvPr id="17417" name="Text Box 9"/>
              <p:cNvSpPr txBox="1">
                <a:spLocks noChangeArrowheads="1"/>
              </p:cNvSpPr>
              <p:nvPr/>
            </p:nvSpPr>
            <p:spPr bwMode="auto">
              <a:xfrm>
                <a:off x="3305" y="3016"/>
                <a:ext cx="129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Times New Roman" pitchFamily="18" charset="0"/>
                  </a:rPr>
                  <a:t>r = 1x10</a:t>
                </a:r>
                <a:r>
                  <a:rPr lang="en-US" sz="2400" baseline="30000">
                    <a:latin typeface="Times New Roman" pitchFamily="18" charset="0"/>
                  </a:rPr>
                  <a:t>-10</a:t>
                </a:r>
                <a:r>
                  <a:rPr lang="en-US" sz="2400">
                    <a:latin typeface="Times New Roman" pitchFamily="18" charset="0"/>
                  </a:rPr>
                  <a:t> m </a:t>
                </a:r>
              </a:p>
            </p:txBody>
          </p:sp>
          <p:sp>
            <p:nvSpPr>
              <p:cNvPr id="17418" name="Text Box 10"/>
              <p:cNvSpPr txBox="1">
                <a:spLocks noChangeArrowheads="1"/>
              </p:cNvSpPr>
              <p:nvPr/>
            </p:nvSpPr>
            <p:spPr bwMode="auto">
              <a:xfrm>
                <a:off x="2730" y="2508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p</a:t>
                </a:r>
                <a:r>
                  <a:rPr lang="en-US">
                    <a:latin typeface="Times New Roman" pitchFamily="18" charset="0"/>
                  </a:rPr>
                  <a:t>=1.6x10</a:t>
                </a:r>
                <a:r>
                  <a:rPr lang="en-US" baseline="30000">
                    <a:latin typeface="Times New Roman" pitchFamily="18" charset="0"/>
                  </a:rPr>
                  <a:t>-19 </a:t>
                </a:r>
                <a:r>
                  <a:rPr lang="en-US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17419" name="Text Box 11"/>
              <p:cNvSpPr txBox="1">
                <a:spLocks noChangeArrowheads="1"/>
              </p:cNvSpPr>
              <p:nvPr/>
            </p:nvSpPr>
            <p:spPr bwMode="auto">
              <a:xfrm>
                <a:off x="4172" y="2509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e</a:t>
                </a:r>
                <a:r>
                  <a:rPr lang="en-US">
                    <a:latin typeface="Times New Roman" pitchFamily="18" charset="0"/>
                  </a:rPr>
                  <a:t> = -1.6x10</a:t>
                </a:r>
                <a:r>
                  <a:rPr lang="en-US" baseline="30000">
                    <a:latin typeface="Times New Roman" pitchFamily="18" charset="0"/>
                  </a:rPr>
                  <a:t>-19 </a:t>
                </a:r>
                <a:r>
                  <a:rPr lang="en-US">
                    <a:latin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17420" name="Line 12"/>
            <p:cNvSpPr>
              <a:spLocks noChangeShapeType="1"/>
            </p:cNvSpPr>
            <p:nvPr/>
          </p:nvSpPr>
          <p:spPr bwMode="auto">
            <a:xfrm>
              <a:off x="3072" y="2976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762000" y="5638800"/>
            <a:ext cx="24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400">
                <a:latin typeface="Times New Roman" pitchFamily="18" charset="0"/>
              </a:rPr>
              <a:t>F= _______ N</a:t>
            </a:r>
          </a:p>
        </p:txBody>
      </p:sp>
      <p:grpSp>
        <p:nvGrpSpPr>
          <p:cNvPr id="17422" name="Group 14"/>
          <p:cNvGrpSpPr>
            <a:grpSpLocks/>
          </p:cNvGrpSpPr>
          <p:nvPr/>
        </p:nvGrpSpPr>
        <p:grpSpPr bwMode="auto">
          <a:xfrm>
            <a:off x="4876800" y="5334000"/>
            <a:ext cx="1295400" cy="457200"/>
            <a:chOff x="3072" y="3360"/>
            <a:chExt cx="816" cy="288"/>
          </a:xfrm>
        </p:grpSpPr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>
              <a:off x="3072" y="3600"/>
              <a:ext cx="67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7424" name="Text Box 16"/>
            <p:cNvSpPr txBox="1">
              <a:spLocks noChangeArrowheads="1"/>
            </p:cNvSpPr>
            <p:nvPr/>
          </p:nvSpPr>
          <p:spPr bwMode="auto">
            <a:xfrm>
              <a:off x="3600" y="336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2"/>
                  </a:solidFill>
                  <a:latin typeface="Times New Roman" pitchFamily="18" charset="0"/>
                </a:rPr>
                <a:t>F</a:t>
              </a:r>
            </a:p>
          </p:txBody>
        </p:sp>
      </p:grpSp>
      <p:sp>
        <p:nvSpPr>
          <p:cNvPr id="17426" name="WordArt 18"/>
          <p:cNvSpPr>
            <a:spLocks noChangeArrowheads="1" noChangeShapeType="1"/>
          </p:cNvSpPr>
          <p:nvPr/>
        </p:nvSpPr>
        <p:spPr bwMode="auto">
          <a:xfrm>
            <a:off x="152400" y="4191000"/>
            <a:ext cx="838200" cy="914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Quick Quiz: Coulomb’s Law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/>
              <a:t>What is the direction of the force on the proton due to the electron?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tx2"/>
                </a:solidFill>
              </a:rPr>
              <a:t>(1)   Left		(2) Right	(3) Zero</a:t>
            </a:r>
            <a:endParaRPr lang="en-US"/>
          </a:p>
          <a:p>
            <a:endParaRPr lang="en-US"/>
          </a:p>
          <a:p>
            <a:r>
              <a:rPr lang="en-US"/>
              <a:t>What is the magnitude of the force on the proton due to the electron?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3810000" y="4876800"/>
            <a:ext cx="4870450" cy="1600200"/>
            <a:chOff x="2448" y="2256"/>
            <a:chExt cx="3068" cy="1008"/>
          </a:xfrm>
        </p:grpSpPr>
        <p:grpSp>
          <p:nvGrpSpPr>
            <p:cNvPr id="18437" name="Group 5"/>
            <p:cNvGrpSpPr>
              <a:grpSpLocks/>
            </p:cNvGrpSpPr>
            <p:nvPr/>
          </p:nvGrpSpPr>
          <p:grpSpPr bwMode="auto">
            <a:xfrm>
              <a:off x="2448" y="2256"/>
              <a:ext cx="3068" cy="1008"/>
              <a:chOff x="2544" y="2304"/>
              <a:chExt cx="3068" cy="1008"/>
            </a:xfrm>
          </p:grpSpPr>
          <p:sp>
            <p:nvSpPr>
              <p:cNvPr id="18438" name="Rectangle 6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2928" cy="1008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439" name="Oval 7"/>
              <p:cNvSpPr>
                <a:spLocks noChangeArrowheads="1"/>
              </p:cNvSpPr>
              <p:nvPr/>
            </p:nvSpPr>
            <p:spPr bwMode="auto">
              <a:xfrm>
                <a:off x="3018" y="2723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+</a:t>
                </a:r>
              </a:p>
            </p:txBody>
          </p:sp>
          <p:sp>
            <p:nvSpPr>
              <p:cNvPr id="18440" name="Oval 8"/>
              <p:cNvSpPr>
                <a:spLocks noChangeArrowheads="1"/>
              </p:cNvSpPr>
              <p:nvPr/>
            </p:nvSpPr>
            <p:spPr bwMode="auto">
              <a:xfrm>
                <a:off x="4474" y="2725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-</a:t>
                </a:r>
              </a:p>
            </p:txBody>
          </p:sp>
          <p:sp>
            <p:nvSpPr>
              <p:cNvPr id="18441" name="Text Box 9"/>
              <p:cNvSpPr txBox="1">
                <a:spLocks noChangeArrowheads="1"/>
              </p:cNvSpPr>
              <p:nvPr/>
            </p:nvSpPr>
            <p:spPr bwMode="auto">
              <a:xfrm>
                <a:off x="3305" y="3016"/>
                <a:ext cx="129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Times New Roman" pitchFamily="18" charset="0"/>
                  </a:rPr>
                  <a:t>r = 1x10</a:t>
                </a:r>
                <a:r>
                  <a:rPr lang="en-US" sz="2400" baseline="30000">
                    <a:latin typeface="Times New Roman" pitchFamily="18" charset="0"/>
                  </a:rPr>
                  <a:t>-10</a:t>
                </a:r>
                <a:r>
                  <a:rPr lang="en-US" sz="2400">
                    <a:latin typeface="Times New Roman" pitchFamily="18" charset="0"/>
                  </a:rPr>
                  <a:t> m </a:t>
                </a:r>
              </a:p>
            </p:txBody>
          </p:sp>
          <p:sp>
            <p:nvSpPr>
              <p:cNvPr id="18442" name="Text Box 10"/>
              <p:cNvSpPr txBox="1">
                <a:spLocks noChangeArrowheads="1"/>
              </p:cNvSpPr>
              <p:nvPr/>
            </p:nvSpPr>
            <p:spPr bwMode="auto">
              <a:xfrm>
                <a:off x="2730" y="2508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p</a:t>
                </a:r>
                <a:r>
                  <a:rPr lang="en-US">
                    <a:latin typeface="Times New Roman" pitchFamily="18" charset="0"/>
                  </a:rPr>
                  <a:t>=1.6x10</a:t>
                </a:r>
                <a:r>
                  <a:rPr lang="en-US" baseline="30000">
                    <a:latin typeface="Times New Roman" pitchFamily="18" charset="0"/>
                  </a:rPr>
                  <a:t>-19 </a:t>
                </a:r>
                <a:r>
                  <a:rPr lang="en-US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18443" name="Text Box 11"/>
              <p:cNvSpPr txBox="1">
                <a:spLocks noChangeArrowheads="1"/>
              </p:cNvSpPr>
              <p:nvPr/>
            </p:nvSpPr>
            <p:spPr bwMode="auto">
              <a:xfrm>
                <a:off x="4172" y="2509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e</a:t>
                </a:r>
                <a:r>
                  <a:rPr lang="en-US">
                    <a:latin typeface="Times New Roman" pitchFamily="18" charset="0"/>
                  </a:rPr>
                  <a:t> = -1.6x10</a:t>
                </a:r>
                <a:r>
                  <a:rPr lang="en-US" baseline="30000">
                    <a:latin typeface="Times New Roman" pitchFamily="18" charset="0"/>
                  </a:rPr>
                  <a:t>-19 </a:t>
                </a:r>
                <a:r>
                  <a:rPr lang="en-US">
                    <a:latin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>
              <a:off x="3072" y="2976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3200400" y="2590800"/>
            <a:ext cx="2133600" cy="9906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762000" y="5638800"/>
            <a:ext cx="246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400">
                <a:latin typeface="Times New Roman" pitchFamily="18" charset="0"/>
              </a:rPr>
              <a:t>F= -2.3x10</a:t>
            </a:r>
            <a:r>
              <a:rPr lang="en-US" sz="2400" baseline="30000">
                <a:latin typeface="Times New Roman" pitchFamily="18" charset="0"/>
              </a:rPr>
              <a:t>-8</a:t>
            </a:r>
            <a:r>
              <a:rPr lang="en-US" sz="2400">
                <a:latin typeface="Times New Roman" pitchFamily="18" charset="0"/>
              </a:rPr>
              <a:t> N</a:t>
            </a:r>
          </a:p>
        </p:txBody>
      </p:sp>
      <p:grpSp>
        <p:nvGrpSpPr>
          <p:cNvPr id="18447" name="Group 15"/>
          <p:cNvGrpSpPr>
            <a:grpSpLocks/>
          </p:cNvGrpSpPr>
          <p:nvPr/>
        </p:nvGrpSpPr>
        <p:grpSpPr bwMode="auto">
          <a:xfrm>
            <a:off x="4876800" y="5334000"/>
            <a:ext cx="1295400" cy="457200"/>
            <a:chOff x="3072" y="3360"/>
            <a:chExt cx="816" cy="288"/>
          </a:xfrm>
        </p:grpSpPr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3072" y="3600"/>
              <a:ext cx="67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3600" y="336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2"/>
                  </a:solidFill>
                  <a:latin typeface="Times New Roman" pitchFamily="18" charset="0"/>
                </a:rPr>
                <a:t>F</a:t>
              </a:r>
            </a:p>
          </p:txBody>
        </p:sp>
      </p:grpSp>
      <p:sp>
        <p:nvSpPr>
          <p:cNvPr id="18451" name="WordArt 19"/>
          <p:cNvSpPr>
            <a:spLocks noChangeArrowheads="1" noChangeShapeType="1"/>
          </p:cNvSpPr>
          <p:nvPr/>
        </p:nvSpPr>
        <p:spPr bwMode="auto">
          <a:xfrm>
            <a:off x="152400" y="4191000"/>
            <a:ext cx="838200" cy="914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5" grpId="0" animBg="1"/>
      <p:bldP spid="1844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/>
              <a:t>Quick Quiz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4267200" y="5181600"/>
            <a:ext cx="9906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038600" y="5105400"/>
            <a:ext cx="228600" cy="228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+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-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2590800" y="48768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latin typeface="Times New Roman" pitchFamily="18" charset="0"/>
              </a:rPr>
              <a:t>-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838200" y="1143000"/>
            <a:ext cx="7315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A positive and negative charge with equal magnitude are connected by a rigid rod, and placed near a large negative charge. What is the net force on the two connected charges?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066800" y="3505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1) Left		2) Zero		3)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Origin of Charge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Charge is an intrinsic property of matter</a:t>
            </a:r>
          </a:p>
          <a:p>
            <a:r>
              <a:rPr lang="en-US"/>
              <a:t>Two types: </a:t>
            </a:r>
          </a:p>
          <a:p>
            <a:pPr lvl="1"/>
            <a:r>
              <a:rPr lang="en-US"/>
              <a:t>Positive Charge:  Protons</a:t>
            </a:r>
          </a:p>
          <a:p>
            <a:pPr lvl="1"/>
            <a:r>
              <a:rPr lang="en-US"/>
              <a:t>Negative Charge: electrons</a:t>
            </a:r>
          </a:p>
          <a:p>
            <a:pPr lvl="1"/>
            <a:r>
              <a:rPr lang="en-US"/>
              <a:t>Opposites Attract! (likes repel)</a:t>
            </a:r>
          </a:p>
          <a:p>
            <a:r>
              <a:rPr lang="en-US"/>
              <a:t>Charge on an electron = e = 1.60 x 10</a:t>
            </a:r>
            <a:r>
              <a:rPr lang="en-US" baseline="30000"/>
              <a:t>-19 </a:t>
            </a:r>
            <a:r>
              <a:rPr lang="en-US"/>
              <a:t>C</a:t>
            </a:r>
          </a:p>
          <a:p>
            <a:r>
              <a:rPr lang="en-US"/>
              <a:t>Remember q = N x e ?</a:t>
            </a:r>
          </a:p>
          <a:p>
            <a:r>
              <a:rPr lang="en-US"/>
              <a:t>Unit = Coulomb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3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/>
              <a:t>Quick Quiz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6400800" y="5829300"/>
            <a:ext cx="9906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6248400" y="5715000"/>
            <a:ext cx="228600" cy="228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+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7391400" y="5715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-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4495800" y="54864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latin typeface="Times New Roman" pitchFamily="18" charset="0"/>
              </a:rPr>
              <a:t>-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5638800" y="6172200"/>
            <a:ext cx="762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7467600" y="6172200"/>
            <a:ext cx="457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114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Positive charge is attracted (force to left)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838200" y="45720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Negative charge is repelled (force to right)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838200" y="49530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Positive charge is closer so force to left is larger.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838200" y="1143000"/>
            <a:ext cx="7315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A positive and negative charge with equal magnitude are connected by a rigid rod, and placed near a large negative charge. What is the net force on the two connected charges?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066800" y="3505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1) Left		2) Zero		3) Right</a:t>
            </a:r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609600" y="3429000"/>
            <a:ext cx="1981200" cy="762000"/>
          </a:xfrm>
          <a:prstGeom prst="ellipse">
            <a:avLst/>
          </a:prstGeom>
          <a:noFill/>
          <a:ln w="38100">
            <a:solidFill>
              <a:srgbClr val="F58B9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6858000" y="4114800"/>
          <a:ext cx="1409700" cy="825500"/>
        </p:xfrm>
        <a:graphic>
          <a:graphicData uri="http://schemas.openxmlformats.org/presentationml/2006/ole">
            <p:oleObj spid="_x0000_s20495" name="Equation" r:id="rId3" imgW="1409400" imgH="825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nimBg="1"/>
      <p:bldP spid="20488" grpId="0" animBg="1"/>
      <p:bldP spid="20489" grpId="0" autoUpdateAnimBg="0"/>
      <p:bldP spid="20490" grpId="0" autoUpdateAnimBg="0"/>
      <p:bldP spid="20491" grpId="0" autoUpdateAnimBg="0"/>
      <p:bldP spid="2049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772400" cy="2541588"/>
          </a:xfrm>
        </p:spPr>
        <p:txBody>
          <a:bodyPr/>
          <a:lstStyle/>
          <a:p>
            <a:endParaRPr lang="en-US"/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1) Nothing</a:t>
            </a:r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2) Attracted to charged sphere.</a:t>
            </a:r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3) Repelled from charged sphere.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5791200" y="3733800"/>
            <a:ext cx="6858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7162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7000875" y="4048125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8382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next to a charged sphere.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772400" cy="4114800"/>
          </a:xfrm>
        </p:spPr>
        <p:txBody>
          <a:bodyPr/>
          <a:lstStyle/>
          <a:p>
            <a:endParaRPr lang="en-US"/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1) Nothing</a:t>
            </a:r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2) attracted to charged sphere.</a:t>
            </a:r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3) Repelled from charged sphere.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5791200" y="3733800"/>
            <a:ext cx="6858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7162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1446" name="Oval 6"/>
          <p:cNvSpPr>
            <a:spLocks noChangeArrowheads="1"/>
          </p:cNvSpPr>
          <p:nvPr/>
        </p:nvSpPr>
        <p:spPr bwMode="auto">
          <a:xfrm>
            <a:off x="7000875" y="4048125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8382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next to a charged sphere.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sp>
        <p:nvSpPr>
          <p:cNvPr id="62467" name="Oval 3"/>
          <p:cNvSpPr>
            <a:spLocks noChangeArrowheads="1"/>
          </p:cNvSpPr>
          <p:nvPr/>
        </p:nvSpPr>
        <p:spPr bwMode="auto">
          <a:xfrm>
            <a:off x="5791200" y="37338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7162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auto">
          <a:xfrm>
            <a:off x="7000875" y="4048125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609600" y="4419600"/>
            <a:ext cx="4564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1)  Negative charge attract+ repels -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next to a charged sphere.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>
            <a:off x="7162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492" name="Oval 4"/>
          <p:cNvSpPr>
            <a:spLocks noChangeArrowheads="1"/>
          </p:cNvSpPr>
          <p:nvPr/>
        </p:nvSpPr>
        <p:spPr bwMode="auto">
          <a:xfrm>
            <a:off x="7010400" y="4038600"/>
            <a:ext cx="304800" cy="304800"/>
          </a:xfrm>
          <a:prstGeom prst="ellipse">
            <a:avLst/>
          </a:prstGeom>
          <a:gradFill rotWithShape="0">
            <a:gsLst>
              <a:gs pos="0">
                <a:schemeClr val="folHlink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609600" y="4953000"/>
            <a:ext cx="800100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2)  Since + is closer, attractive force is strongest</a:t>
            </a:r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 flipH="1">
            <a:off x="6475413" y="4405313"/>
            <a:ext cx="5334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7315200" y="4419600"/>
            <a:ext cx="227013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609600" y="4419600"/>
            <a:ext cx="4564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1)  Negative charge attract+ repels -</a:t>
            </a: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next to a charged sphere.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63498" name="Oval 10"/>
          <p:cNvSpPr>
            <a:spLocks noChangeArrowheads="1"/>
          </p:cNvSpPr>
          <p:nvPr/>
        </p:nvSpPr>
        <p:spPr bwMode="auto">
          <a:xfrm>
            <a:off x="5791200" y="37338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build="p" autoUpdateAnimBg="0"/>
      <p:bldP spid="63494" grpId="0" animBg="1"/>
      <p:bldP spid="6349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grpSp>
        <p:nvGrpSpPr>
          <p:cNvPr id="64515" name="Group 3"/>
          <p:cNvGrpSpPr>
            <a:grpSpLocks/>
          </p:cNvGrpSpPr>
          <p:nvPr/>
        </p:nvGrpSpPr>
        <p:grpSpPr bwMode="auto">
          <a:xfrm>
            <a:off x="7010400" y="3352800"/>
            <a:ext cx="304800" cy="1000125"/>
            <a:chOff x="4410" y="2112"/>
            <a:chExt cx="192" cy="630"/>
          </a:xfrm>
        </p:grpSpPr>
        <p:sp>
          <p:nvSpPr>
            <p:cNvPr id="64516" name="Line 4"/>
            <p:cNvSpPr>
              <a:spLocks noChangeShapeType="1"/>
            </p:cNvSpPr>
            <p:nvPr/>
          </p:nvSpPr>
          <p:spPr bwMode="auto">
            <a:xfrm>
              <a:off x="4512" y="211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4517" name="Oval 5"/>
            <p:cNvSpPr>
              <a:spLocks noChangeArrowheads="1"/>
            </p:cNvSpPr>
            <p:nvPr/>
          </p:nvSpPr>
          <p:spPr bwMode="auto">
            <a:xfrm>
              <a:off x="4410" y="2550"/>
              <a:ext cx="192" cy="192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09600" y="5392738"/>
            <a:ext cx="80010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609600" y="4419600"/>
            <a:ext cx="582136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1)	Negative charge attract+ repels –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2)  Since + is closer, </a:t>
            </a:r>
            <a:r>
              <a:rPr lang="en-US">
                <a:solidFill>
                  <a:schemeClr val="tx2"/>
                </a:solidFill>
              </a:rPr>
              <a:t>attractive</a:t>
            </a:r>
            <a:r>
              <a:rPr lang="en-US"/>
              <a:t> 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force is strongest</a:t>
            </a:r>
          </a:p>
        </p:txBody>
      </p:sp>
      <p:grpSp>
        <p:nvGrpSpPr>
          <p:cNvPr id="64520" name="Group 8"/>
          <p:cNvGrpSpPr>
            <a:grpSpLocks/>
          </p:cNvGrpSpPr>
          <p:nvPr/>
        </p:nvGrpSpPr>
        <p:grpSpPr bwMode="auto">
          <a:xfrm>
            <a:off x="6858000" y="3352800"/>
            <a:ext cx="304800" cy="990600"/>
            <a:chOff x="4312" y="2123"/>
            <a:chExt cx="192" cy="624"/>
          </a:xfrm>
        </p:grpSpPr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 rot="600000">
              <a:off x="4465" y="2123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4522" name="Oval 10"/>
            <p:cNvSpPr>
              <a:spLocks noChangeArrowheads="1"/>
            </p:cNvSpPr>
            <p:nvPr/>
          </p:nvSpPr>
          <p:spPr bwMode="auto">
            <a:xfrm rot="600000">
              <a:off x="4312" y="2555"/>
              <a:ext cx="192" cy="192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4523" name="Group 11"/>
          <p:cNvGrpSpPr>
            <a:grpSpLocks/>
          </p:cNvGrpSpPr>
          <p:nvPr/>
        </p:nvGrpSpPr>
        <p:grpSpPr bwMode="auto">
          <a:xfrm>
            <a:off x="6629400" y="3352800"/>
            <a:ext cx="357188" cy="950913"/>
            <a:chOff x="4176" y="2124"/>
            <a:chExt cx="225" cy="599"/>
          </a:xfrm>
        </p:grpSpPr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 rot="23100000">
              <a:off x="4401" y="212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4525" name="Oval 13"/>
            <p:cNvSpPr>
              <a:spLocks noChangeArrowheads="1"/>
            </p:cNvSpPr>
            <p:nvPr/>
          </p:nvSpPr>
          <p:spPr bwMode="auto">
            <a:xfrm rot="23100000">
              <a:off x="4176" y="2531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between a charged sphere and a grounded sphere and held midway between the two.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64527" name="Oval 15"/>
          <p:cNvSpPr>
            <a:spLocks noChangeArrowheads="1"/>
          </p:cNvSpPr>
          <p:nvPr/>
        </p:nvSpPr>
        <p:spPr bwMode="auto">
          <a:xfrm>
            <a:off x="5776913" y="37338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between a charged sphere and a grounded sphere and held midway between the two.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Closer look at k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/>
              <a:t>k</a:t>
            </a:r>
            <a:r>
              <a:rPr lang="en-GB"/>
              <a:t> = 1/ (4</a:t>
            </a:r>
            <a:r>
              <a:rPr lang="en-GB">
                <a:sym typeface="Symbol" pitchFamily="18" charset="2"/>
              </a:rPr>
              <a:t></a:t>
            </a:r>
            <a:r>
              <a:rPr lang="en-GB" baseline="-25000"/>
              <a:t>0</a:t>
            </a:r>
            <a:r>
              <a:rPr lang="en-GB"/>
              <a:t>) = 9.0 </a:t>
            </a:r>
            <a:r>
              <a:rPr lang="en-GB">
                <a:sym typeface="Symbol" pitchFamily="18" charset="2"/>
              </a:rPr>
              <a:t></a:t>
            </a:r>
            <a:r>
              <a:rPr lang="en-GB"/>
              <a:t> 10</a:t>
            </a:r>
            <a:r>
              <a:rPr lang="en-GB" baseline="30000"/>
              <a:t>9</a:t>
            </a:r>
            <a:r>
              <a:rPr lang="en-GB"/>
              <a:t> N m</a:t>
            </a:r>
            <a:r>
              <a:rPr lang="en-GB" baseline="30000"/>
              <a:t>2</a:t>
            </a:r>
            <a:r>
              <a:rPr lang="en-GB"/>
              <a:t> C</a:t>
            </a:r>
            <a:r>
              <a:rPr lang="en-GB" baseline="30000"/>
              <a:t>-2</a:t>
            </a:r>
          </a:p>
          <a:p>
            <a:r>
              <a:rPr lang="en-GB"/>
              <a:t>F= </a:t>
            </a:r>
            <a:r>
              <a:rPr lang="en-US">
                <a:solidFill>
                  <a:schemeClr val="tx2"/>
                </a:solidFill>
              </a:rPr>
              <a:t>q</a:t>
            </a:r>
            <a:r>
              <a:rPr lang="en-US" baseline="-25000">
                <a:solidFill>
                  <a:schemeClr val="tx2"/>
                </a:solidFill>
              </a:rPr>
              <a:t>1</a:t>
            </a:r>
            <a:r>
              <a:rPr lang="en-US">
                <a:solidFill>
                  <a:schemeClr val="tx2"/>
                </a:solidFill>
              </a:rPr>
              <a:t>q</a:t>
            </a:r>
            <a:r>
              <a:rPr lang="en-US" baseline="-25000">
                <a:solidFill>
                  <a:schemeClr val="tx2"/>
                </a:solidFill>
              </a:rPr>
              <a:t>2</a:t>
            </a:r>
            <a:r>
              <a:rPr lang="en-US">
                <a:solidFill>
                  <a:schemeClr val="tx2"/>
                </a:solidFill>
              </a:rPr>
              <a:t>/ (4</a:t>
            </a:r>
            <a:r>
              <a:rPr lang="en-GB">
                <a:sym typeface="Symbol" pitchFamily="18" charset="2"/>
              </a:rPr>
              <a:t></a:t>
            </a:r>
            <a:r>
              <a:rPr lang="en-GB" baseline="-25000"/>
              <a:t>0</a:t>
            </a:r>
            <a:r>
              <a:rPr lang="en-US">
                <a:solidFill>
                  <a:schemeClr val="tx2"/>
                </a:solidFill>
              </a:rPr>
              <a:t> r</a:t>
            </a:r>
            <a:r>
              <a:rPr lang="en-US" baseline="30000">
                <a:solidFill>
                  <a:schemeClr val="tx2"/>
                </a:solidFill>
              </a:rPr>
              <a:t>2</a:t>
            </a:r>
            <a:r>
              <a:rPr lang="en-US">
                <a:solidFill>
                  <a:schemeClr val="tx2"/>
                </a:solidFill>
              </a:rPr>
              <a:t>)	</a:t>
            </a:r>
          </a:p>
          <a:p>
            <a:r>
              <a:rPr lang="en-GB">
                <a:sym typeface="Symbol" pitchFamily="18" charset="2"/>
              </a:rPr>
              <a:t></a:t>
            </a:r>
            <a:r>
              <a:rPr lang="en-GB" baseline="-25000"/>
              <a:t>0</a:t>
            </a:r>
            <a:r>
              <a:rPr lang="en-GB"/>
              <a:t>= </a:t>
            </a:r>
            <a:r>
              <a:rPr lang="en-GB" b="1"/>
              <a:t>permittivity of free space</a:t>
            </a:r>
            <a:r>
              <a:rPr lang="en-GB"/>
              <a:t> </a:t>
            </a:r>
          </a:p>
          <a:p>
            <a:r>
              <a:rPr lang="en-GB"/>
              <a:t>permittivity relates to a material's ability to transmit (or "permit") an electric field. </a:t>
            </a:r>
          </a:p>
          <a:p>
            <a:r>
              <a:rPr lang="en-GB"/>
              <a:t>1/4</a:t>
            </a:r>
            <a:r>
              <a:rPr lang="en-GB">
                <a:sym typeface="Symbol" pitchFamily="18" charset="2"/>
              </a:rPr>
              <a:t> </a:t>
            </a:r>
            <a:r>
              <a:rPr lang="en-US">
                <a:solidFill>
                  <a:schemeClr val="tx2"/>
                </a:solidFill>
              </a:rPr>
              <a:t>r</a:t>
            </a:r>
            <a:r>
              <a:rPr lang="en-US" baseline="30000">
                <a:solidFill>
                  <a:schemeClr val="tx2"/>
                </a:solidFill>
              </a:rPr>
              <a:t>2 </a:t>
            </a:r>
            <a:r>
              <a:rPr lang="en-US">
                <a:solidFill>
                  <a:schemeClr val="tx2"/>
                </a:solidFill>
              </a:rPr>
              <a:t>geometric term</a:t>
            </a:r>
            <a:endParaRPr lang="en-GB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Charge conservation</a:t>
            </a:r>
            <a:endParaRPr lang="en-GB">
              <a:solidFill>
                <a:schemeClr val="accent2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Charge cannot be created or destroyed just transferred!</a:t>
            </a:r>
          </a:p>
          <a:p>
            <a:pPr>
              <a:lnSpc>
                <a:spcPct val="90000"/>
              </a:lnSpc>
            </a:pPr>
            <a:r>
              <a:rPr lang="en-US"/>
              <a:t>Like:</a:t>
            </a:r>
          </a:p>
          <a:p>
            <a:pPr lvl="1">
              <a:lnSpc>
                <a:spcPct val="90000"/>
              </a:lnSpc>
            </a:pPr>
            <a:r>
              <a:rPr lang="en-US"/>
              <a:t>Energy</a:t>
            </a:r>
          </a:p>
          <a:p>
            <a:pPr lvl="1">
              <a:lnSpc>
                <a:spcPct val="90000"/>
              </a:lnSpc>
            </a:pPr>
            <a:r>
              <a:rPr lang="en-US"/>
              <a:t>Momentum</a:t>
            </a:r>
          </a:p>
          <a:p>
            <a:pPr lvl="1">
              <a:lnSpc>
                <a:spcPct val="90000"/>
              </a:lnSpc>
            </a:pPr>
            <a:r>
              <a:rPr lang="en-US"/>
              <a:t>Mass (</a:t>
            </a:r>
            <a:r>
              <a:rPr lang="en-US" i="1"/>
              <a:t>most of the time</a:t>
            </a:r>
            <a:r>
              <a:rPr lang="en-US"/>
              <a:t>)</a:t>
            </a:r>
          </a:p>
          <a:p>
            <a:pPr lvl="1">
              <a:lnSpc>
                <a:spcPct val="90000"/>
              </a:lnSpc>
            </a:pPr>
            <a:r>
              <a:rPr lang="en-US"/>
              <a:t>Some other “nice” quantum quantities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GB"/>
              <a:t>“charging” is really just “moving” 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Conductors and Insulators</a:t>
            </a:r>
            <a:r>
              <a:rPr lang="en-US" sz="2400"/>
              <a:t/>
            </a:r>
            <a:br>
              <a:rPr lang="en-US" sz="2400"/>
            </a:b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4953000" y="1752600"/>
            <a:ext cx="3657600" cy="4183063"/>
            <a:chOff x="3120" y="1104"/>
            <a:chExt cx="2304" cy="2635"/>
          </a:xfrm>
        </p:grpSpPr>
        <p:pic>
          <p:nvPicPr>
            <p:cNvPr id="9220" name="Picture 4" descr="conduct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20" y="1104"/>
              <a:ext cx="2304" cy="1195"/>
            </a:xfrm>
            <a:prstGeom prst="rect">
              <a:avLst/>
            </a:prstGeom>
            <a:noFill/>
          </p:spPr>
        </p:pic>
        <p:pic>
          <p:nvPicPr>
            <p:cNvPr id="9221" name="Picture 5" descr="insulat-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20" y="2544"/>
              <a:ext cx="2297" cy="1195"/>
            </a:xfrm>
            <a:prstGeom prst="rect">
              <a:avLst/>
            </a:prstGeom>
            <a:noFill/>
          </p:spPr>
        </p:pic>
      </p:grp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914400" y="60960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Most things are in between perfect conductor / insulator</a:t>
            </a:r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685800" y="1752600"/>
            <a:ext cx="3962400" cy="3200400"/>
            <a:chOff x="432" y="1104"/>
            <a:chExt cx="2496" cy="2016"/>
          </a:xfrm>
        </p:grpSpPr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432" y="1104"/>
              <a:ext cx="249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latin typeface="Times New Roman" pitchFamily="18" charset="0"/>
                </a:rPr>
                <a:t>Q: How do electrons behave in a perfect conductor?</a:t>
              </a:r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432" y="2544"/>
              <a:ext cx="249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latin typeface="Times New Roman" pitchFamily="18" charset="0"/>
                </a:rPr>
                <a:t>Q: How do electrons behave in a perfect insulator?</a:t>
              </a:r>
            </a:p>
            <a:p>
              <a:pPr>
                <a:spcBef>
                  <a:spcPct val="20000"/>
                </a:spcBef>
              </a:pPr>
              <a:endParaRPr lang="en-US" sz="500">
                <a:latin typeface="Times New Roman" pitchFamily="18" charset="0"/>
              </a:endParaRPr>
            </a:p>
          </p:txBody>
        </p:sp>
      </p:grpSp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8382000" y="0"/>
          <a:ext cx="762000" cy="715963"/>
        </p:xfrm>
        <a:graphic>
          <a:graphicData uri="http://schemas.openxmlformats.org/presentationml/2006/ole">
            <p:oleObj spid="_x0000_s9226" name="Clip" r:id="rId6" imgW="2979360" imgH="2795040" progId="MS_ClipArt_Gallery.2">
              <p:embed/>
            </p:oleObj>
          </a:graphicData>
        </a:graphic>
      </p:graphicFrame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685800" y="27432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A: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685800" y="4953000"/>
            <a:ext cx="397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7" grpId="0"/>
      <p:bldP spid="92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Electroscope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hlinkClick r:id="rId4"/>
              </a:rPr>
              <a:t>Conduction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 sz="2400"/>
              <a:t>Charged rod is brought near scope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Charged rod touches scope transferring some charge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Scope is left w/ </a:t>
            </a:r>
            <a:r>
              <a:rPr lang="en-US" sz="2400" u="sng"/>
              <a:t>same</a:t>
            </a:r>
            <a:r>
              <a:rPr lang="en-US" sz="2400"/>
              <a:t> charge as rod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>
                <a:hlinkClick r:id="rId5"/>
              </a:rPr>
              <a:t>Induction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 sz="2400"/>
              <a:t>Charged rod is brought near scope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Scope is briefly grounded allowing charge to flow on (or off) scope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Scope is left w/ </a:t>
            </a:r>
            <a:r>
              <a:rPr lang="en-US" sz="2400" u="sng"/>
              <a:t>opposite</a:t>
            </a:r>
            <a:r>
              <a:rPr lang="en-US" sz="2400"/>
              <a:t> charge as rod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8382000" y="0"/>
          <a:ext cx="762000" cy="715963"/>
        </p:xfrm>
        <a:graphic>
          <a:graphicData uri="http://schemas.openxmlformats.org/presentationml/2006/ole">
            <p:oleObj spid="_x0000_s11268" name="Clip" r:id="rId6" imgW="2979360" imgH="279504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Van de Graff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 dirty="0">
                <a:hlinkClick r:id="rId2"/>
              </a:rPr>
              <a:t>Video</a:t>
            </a:r>
            <a:endParaRPr lang="en-GB" sz="2800" dirty="0"/>
          </a:p>
          <a:p>
            <a:endParaRPr lang="en-GB" sz="2800" dirty="0"/>
          </a:p>
        </p:txBody>
      </p:sp>
      <p:pic>
        <p:nvPicPr>
          <p:cNvPr id="37896" name="Picture 8" descr="graaff_generator_schem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484313"/>
            <a:ext cx="2857500" cy="4352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772400" cy="2541588"/>
          </a:xfrm>
        </p:spPr>
        <p:txBody>
          <a:bodyPr/>
          <a:lstStyle/>
          <a:p>
            <a:endParaRPr lang="en-US"/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1) Nothing</a:t>
            </a:r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2) Attracted to charged sphere.</a:t>
            </a:r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3) Repelled from charged sphere.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5791200" y="3733800"/>
            <a:ext cx="6858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7162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7000875" y="4048125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8382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next to a charged sphere.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772400" cy="4114800"/>
          </a:xfrm>
        </p:spPr>
        <p:txBody>
          <a:bodyPr/>
          <a:lstStyle/>
          <a:p>
            <a:endParaRPr lang="en-US"/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1) Nothing</a:t>
            </a:r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2) attracted to charged sphere.</a:t>
            </a:r>
          </a:p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3) Repelled from charged sphere.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5791200" y="3733800"/>
            <a:ext cx="6858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7162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4278" name="Oval 6"/>
          <p:cNvSpPr>
            <a:spLocks noChangeArrowheads="1"/>
          </p:cNvSpPr>
          <p:nvPr/>
        </p:nvSpPr>
        <p:spPr bwMode="auto">
          <a:xfrm>
            <a:off x="7000875" y="4048125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8382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next to a charged sphere.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Quick Quiz: Induced Dipole</a:t>
            </a:r>
          </a:p>
        </p:txBody>
      </p:sp>
      <p:sp>
        <p:nvSpPr>
          <p:cNvPr id="55299" name="Oval 3"/>
          <p:cNvSpPr>
            <a:spLocks noChangeArrowheads="1"/>
          </p:cNvSpPr>
          <p:nvPr/>
        </p:nvSpPr>
        <p:spPr bwMode="auto">
          <a:xfrm>
            <a:off x="5791200" y="37338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7162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7000875" y="4048125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609600" y="4419600"/>
            <a:ext cx="4564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1)  Negative charge attract+ repels -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An uncharged conducting sphere is hung next to a charged sphere. What happens when the uncharged sphere is released?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 Presentation" ma:contentTypeID="0x010100248E443230924846835B2C4A243C7B8300F3A6A3765A580946B57EA3434ED53DA8" ma:contentTypeVersion="0" ma:contentTypeDescription="PowerPoint Presentation" ma:contentTypeScope="" ma:versionID="08784a3841610e51ac33b344f0385b4c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849f7f5705675349410c63e13a4f08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DocCreatedBy" minOccurs="0"/>
                <xsd:element ref="ns1:DocModifiedB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DocCreatedBy" ma:index="8" nillable="true" ma:displayName="DocCreatedBy" ma:internalName="DocCreatedBy">
      <xsd:simpleType>
        <xsd:restriction base="dms:Text"/>
      </xsd:simpleType>
    </xsd:element>
    <xsd:element name="DocModifiedBy" ma:index="9" nillable="true" ma:displayName="DocModifiedBy" ma:internalName="DocModifiedB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ModifiedBy xmlns="http://schemas.microsoft.com/sharepoint/v3" xsi:nil="true"/>
    <DocCreatedBy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3F10EFA-C176-403F-8A64-D068B5CB7C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3E8CC8A-7A47-450F-81C3-537E43C9D8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55D897-44D0-4409-9AC2-8F3C504C073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1070</Words>
  <Application>Microsoft Office PowerPoint</Application>
  <PresentationFormat>On-screen Show (4:3)</PresentationFormat>
  <Paragraphs>164</Paragraphs>
  <Slides>26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Times New Roman</vt:lpstr>
      <vt:lpstr>Arial Rounded MT Bold</vt:lpstr>
      <vt:lpstr>Comic Sans MS</vt:lpstr>
      <vt:lpstr>Times</vt:lpstr>
      <vt:lpstr>Symbol</vt:lpstr>
      <vt:lpstr>Default Design</vt:lpstr>
      <vt:lpstr>Microsoft Clip Gallery</vt:lpstr>
      <vt:lpstr>Microsoft Equation 3.0</vt:lpstr>
      <vt:lpstr>Electrostatics</vt:lpstr>
      <vt:lpstr>Origin of Charge</vt:lpstr>
      <vt:lpstr>Charge conservation</vt:lpstr>
      <vt:lpstr>Conductors and Insulators </vt:lpstr>
      <vt:lpstr>Electroscope</vt:lpstr>
      <vt:lpstr>Van de Graff</vt:lpstr>
      <vt:lpstr>Quick Quiz: Induced Dipole</vt:lpstr>
      <vt:lpstr>Quick Quiz: Induced Dipole</vt:lpstr>
      <vt:lpstr>Quick Quiz: Induced Dipole</vt:lpstr>
      <vt:lpstr>Quick Quiz: Induced Dipole</vt:lpstr>
      <vt:lpstr>Quick Quiz: Induced Dipole</vt:lpstr>
      <vt:lpstr>Electrostatics Lesson2</vt:lpstr>
      <vt:lpstr>Objectives</vt:lpstr>
      <vt:lpstr>Slide 14</vt:lpstr>
      <vt:lpstr>Slide 15</vt:lpstr>
      <vt:lpstr>Coulomb’s Law</vt:lpstr>
      <vt:lpstr>Quick Quiz: Coulomb’s Law</vt:lpstr>
      <vt:lpstr>Quick Quiz: Coulomb’s Law</vt:lpstr>
      <vt:lpstr>Quick Quiz</vt:lpstr>
      <vt:lpstr>Quick Quiz</vt:lpstr>
      <vt:lpstr>Quick Quiz: Induced Dipole</vt:lpstr>
      <vt:lpstr>Quick Quiz: Induced Dipole</vt:lpstr>
      <vt:lpstr>Quick Quiz: Induced Dipole</vt:lpstr>
      <vt:lpstr>Quick Quiz: Induced Dipole</vt:lpstr>
      <vt:lpstr>Quick Quiz: Induced Dipole</vt:lpstr>
      <vt:lpstr>Closer look at k</vt:lpstr>
    </vt:vector>
  </TitlesOfParts>
  <Company>Godalming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Mc-H Family</dc:creator>
  <cp:lastModifiedBy>JMH</cp:lastModifiedBy>
  <cp:revision>14</cp:revision>
  <dcterms:created xsi:type="dcterms:W3CDTF">2006-06-22T21:19:09Z</dcterms:created>
  <dcterms:modified xsi:type="dcterms:W3CDTF">2009-09-15T22:44:12Z</dcterms:modified>
  <cp:contentType>PowerPoint Presentation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0x010100248E443230924846835B2C4A243C7B8300F3A6A3765A580946B57EA3434ED53DA8</vt:lpwstr>
  </property>
</Properties>
</file>