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p:scale>
          <a:sx n="80" d="100"/>
          <a:sy n="80" d="100"/>
        </p:scale>
        <p:origin x="-84" y="-7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10/21/2015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Gravitational Potential</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93804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GB" b="0" i="1" smtClean="0">
                        <a:latin typeface="Cambria Math" panose="02040503050406030204" pitchFamily="18" charset="0"/>
                      </a:rPr>
                      <m:t>𝑤</m:t>
                    </m:r>
                    <m:r>
                      <a:rPr lang="en-GB" b="0" i="1" smtClean="0">
                        <a:latin typeface="Cambria Math" panose="02040503050406030204" pitchFamily="18" charset="0"/>
                      </a:rPr>
                      <m:t>=</m:t>
                    </m:r>
                    <m:r>
                      <a:rPr lang="en-GB" b="0" i="1" smtClean="0">
                        <a:latin typeface="Cambria Math" panose="02040503050406030204" pitchFamily="18" charset="0"/>
                      </a:rPr>
                      <m:t>𝑚𝑔</m:t>
                    </m:r>
                  </m:oMath>
                </a14:m>
                <a:endParaRPr lang="en-GB" b="0" dirty="0" smtClean="0"/>
              </a:p>
              <a:p>
                <a14:m>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𝑤</m:t>
                        </m:r>
                      </m:num>
                      <m:den>
                        <m:r>
                          <a:rPr lang="en-GB" b="0" i="1" smtClean="0">
                            <a:latin typeface="Cambria Math" panose="02040503050406030204" pitchFamily="18" charset="0"/>
                          </a:rPr>
                          <m:t>𝑔</m:t>
                        </m:r>
                      </m:den>
                    </m:f>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3430</m:t>
                        </m:r>
                      </m:num>
                      <m:den>
                        <m:r>
                          <a:rPr lang="en-GB" b="0" i="1" smtClean="0">
                            <a:latin typeface="Cambria Math" panose="02040503050406030204" pitchFamily="18" charset="0"/>
                          </a:rPr>
                          <m:t>9.81</m:t>
                        </m:r>
                      </m:den>
                    </m:f>
                    <m:r>
                      <a:rPr lang="en-GB" b="0" i="1" smtClean="0">
                        <a:latin typeface="Cambria Math" panose="02040503050406030204" pitchFamily="18" charset="0"/>
                      </a:rPr>
                      <m:t>=350 </m:t>
                    </m:r>
                    <m:r>
                      <a:rPr lang="en-GB" b="0" i="1" smtClean="0">
                        <a:latin typeface="Cambria Math" panose="02040503050406030204" pitchFamily="18" charset="0"/>
                      </a:rPr>
                      <m:t>𝑘𝑔</m:t>
                    </m:r>
                  </m:oMath>
                </a14:m>
                <a:endParaRPr lang="en-GB" b="0" dirty="0" smtClean="0"/>
              </a:p>
              <a:p>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𝐺</m:t>
                        </m:r>
                        <m:sSub>
                          <m:sSubPr>
                            <m:ctrlPr>
                              <a:rPr lang="en-GB" b="0" i="1" smtClean="0">
                                <a:latin typeface="Cambria Math"/>
                              </a:rPr>
                            </m:ctrlPr>
                          </m:sSubPr>
                          <m:e>
                            <m:r>
                              <a:rPr lang="en-GB" b="0" i="1" smtClean="0">
                                <a:latin typeface="Cambria Math" panose="02040503050406030204" pitchFamily="18" charset="0"/>
                              </a:rPr>
                              <m:t>𝑚</m:t>
                            </m:r>
                          </m:e>
                          <m:sub>
                            <m:r>
                              <a:rPr lang="en-GB" b="0" i="1" smtClean="0">
                                <a:latin typeface="Cambria Math" panose="02040503050406030204" pitchFamily="18" charset="0"/>
                              </a:rPr>
                              <m:t>1</m:t>
                            </m:r>
                          </m:sub>
                        </m:sSub>
                        <m:sSub>
                          <m:sSubPr>
                            <m:ctrlPr>
                              <a:rPr lang="en-GB" b="0" i="1" smtClean="0">
                                <a:latin typeface="Cambria Math"/>
                              </a:rPr>
                            </m:ctrlPr>
                          </m:sSubPr>
                          <m:e>
                            <m:r>
                              <a:rPr lang="en-GB" b="0" i="1" smtClean="0">
                                <a:latin typeface="Cambria Math" panose="02040503050406030204" pitchFamily="18" charset="0"/>
                              </a:rPr>
                              <m:t>𝑚</m:t>
                            </m:r>
                          </m:e>
                          <m:sub>
                            <m:r>
                              <a:rPr lang="en-GB" b="0" i="1" smtClean="0">
                                <a:latin typeface="Cambria Math" panose="02040503050406030204" pitchFamily="18" charset="0"/>
                              </a:rPr>
                              <m:t>2</m:t>
                            </m:r>
                          </m:sub>
                        </m:sSub>
                      </m:num>
                      <m:den>
                        <m:sSup>
                          <m:sSupPr>
                            <m:ctrlPr>
                              <a:rPr lang="en-GB" b="0" i="1" smtClean="0">
                                <a:latin typeface="Cambria Math"/>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den>
                    </m:f>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6.67</m:t>
                        </m:r>
                        <m:r>
                          <a:rPr lang="en-GB" b="0" i="1" smtClean="0">
                            <a:latin typeface="Cambria Math" panose="02040503050406030204" pitchFamily="18" charset="0"/>
                            <a:ea typeface="Cambria Math" panose="02040503050406030204" pitchFamily="18" charset="0"/>
                          </a:rPr>
                          <m:t>×1</m:t>
                        </m:r>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0</m:t>
                            </m:r>
                          </m:e>
                          <m:sup>
                            <m:r>
                              <a:rPr lang="en-GB" b="0" i="1" smtClean="0">
                                <a:latin typeface="Cambria Math" panose="02040503050406030204" pitchFamily="18" charset="0"/>
                                <a:ea typeface="Cambria Math" panose="02040503050406030204" pitchFamily="18" charset="0"/>
                              </a:rPr>
                              <m:t>−11</m:t>
                            </m:r>
                          </m:sup>
                        </m:sSup>
                        <m:r>
                          <a:rPr lang="en-GB" b="0" i="1" smtClean="0">
                            <a:latin typeface="Cambria Math" panose="02040503050406030204" pitchFamily="18" charset="0"/>
                            <a:ea typeface="Cambria Math" panose="02040503050406030204" pitchFamily="18" charset="0"/>
                          </a:rPr>
                          <m:t>×6.42×</m:t>
                        </m:r>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23</m:t>
                            </m:r>
                          </m:sup>
                        </m:sSup>
                        <m:r>
                          <a:rPr lang="en-GB" b="0" i="1" smtClean="0">
                            <a:latin typeface="Cambria Math" panose="02040503050406030204" pitchFamily="18" charset="0"/>
                            <a:ea typeface="Cambria Math" panose="02040503050406030204" pitchFamily="18" charset="0"/>
                          </a:rPr>
                          <m:t>×350</m:t>
                        </m:r>
                      </m:num>
                      <m:den>
                        <m:sSup>
                          <m:sSupPr>
                            <m:ctrlPr>
                              <a:rPr lang="en-GB" b="0" i="1" smtClean="0">
                                <a:latin typeface="Cambria Math"/>
                              </a:rPr>
                            </m:ctrlPr>
                          </m:sSupPr>
                          <m:e>
                            <m:d>
                              <m:dPr>
                                <m:ctrlPr>
                                  <a:rPr lang="en-GB" b="0" i="1" smtClean="0">
                                    <a:latin typeface="Cambria Math"/>
                                  </a:rPr>
                                </m:ctrlPr>
                              </m:dPr>
                              <m:e>
                                <m:r>
                                  <a:rPr lang="en-GB" i="1">
                                    <a:latin typeface="Cambria Math" panose="02040503050406030204" pitchFamily="18" charset="0"/>
                                  </a:rPr>
                                  <m:t>3.40</m:t>
                                </m:r>
                                <m:r>
                                  <a:rPr lang="en-GB" i="1" smtClean="0">
                                    <a:latin typeface="Cambria Math" panose="02040503050406030204" pitchFamily="18" charset="0"/>
                                    <a:ea typeface="Cambria Math" panose="02040503050406030204" pitchFamily="18" charset="0"/>
                                  </a:rPr>
                                  <m:t>×</m:t>
                                </m:r>
                                <m:sSup>
                                  <m:sSupPr>
                                    <m:ctrlPr>
                                      <a:rPr lang="en-GB"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6</m:t>
                                    </m:r>
                                  </m:sup>
                                </m:sSup>
                              </m:e>
                            </m:d>
                          </m:e>
                          <m:sup>
                            <m:r>
                              <a:rPr lang="en-GB" b="0" i="1" smtClean="0">
                                <a:latin typeface="Cambria Math" panose="02040503050406030204" pitchFamily="18" charset="0"/>
                              </a:rPr>
                              <m:t>2</m:t>
                            </m:r>
                          </m:sup>
                        </m:sSup>
                      </m:den>
                    </m:f>
                    <m:r>
                      <a:rPr lang="en-GB" b="0" i="1" smtClean="0">
                        <a:latin typeface="Cambria Math" panose="02040503050406030204" pitchFamily="18" charset="0"/>
                      </a:rPr>
                      <m:t>=1.30</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3</m:t>
                        </m:r>
                      </m:sup>
                    </m:sSup>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𝑁</m:t>
                    </m:r>
                  </m:oMath>
                </a14:m>
                <a:endParaRPr lang="en-GB" dirty="0" smtClean="0"/>
              </a:p>
              <a:p>
                <a14:m>
                  <m:oMath xmlns:m="http://schemas.openxmlformats.org/officeDocument/2006/math">
                    <m:sSub>
                      <m:sSubPr>
                        <m:ctrlPr>
                          <a:rPr lang="en-GB" i="1" smtClean="0">
                            <a:latin typeface="Cambria Math"/>
                          </a:rPr>
                        </m:ctrlPr>
                      </m:sSubPr>
                      <m:e>
                        <m:r>
                          <a:rPr lang="en-GB" b="0" i="1" smtClean="0">
                            <a:latin typeface="Cambria Math" panose="02040503050406030204" pitchFamily="18" charset="0"/>
                          </a:rPr>
                          <m:t>𝑔</m:t>
                        </m:r>
                      </m:e>
                      <m:sub>
                        <m:r>
                          <a:rPr lang="en-GB" b="0" i="1" smtClean="0">
                            <a:latin typeface="Cambria Math" panose="02040503050406030204" pitchFamily="18" charset="0"/>
                          </a:rPr>
                          <m:t>𝑀</m:t>
                        </m:r>
                      </m:sub>
                    </m:sSub>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𝐹</m:t>
                        </m:r>
                      </m:num>
                      <m:den>
                        <m:r>
                          <a:rPr lang="en-GB" b="0" i="1" smtClean="0">
                            <a:latin typeface="Cambria Math" panose="02040503050406030204" pitchFamily="18" charset="0"/>
                          </a:rPr>
                          <m:t>𝑚</m:t>
                        </m:r>
                      </m:den>
                    </m:f>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1.30</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3</m:t>
                            </m:r>
                          </m:sup>
                        </m:sSup>
                      </m:num>
                      <m:den>
                        <m:r>
                          <a:rPr lang="en-GB" b="0" i="1" smtClean="0">
                            <a:latin typeface="Cambria Math" panose="02040503050406030204" pitchFamily="18" charset="0"/>
                          </a:rPr>
                          <m:t>350</m:t>
                        </m:r>
                      </m:den>
                    </m:f>
                    <m:r>
                      <a:rPr lang="en-GB" b="0" i="1" smtClean="0">
                        <a:latin typeface="Cambria Math" panose="02040503050406030204" pitchFamily="18" charset="0"/>
                      </a:rPr>
                      <m:t>=3.7 </m:t>
                    </m:r>
                    <m:r>
                      <a:rPr lang="en-GB" b="0" i="1" smtClean="0">
                        <a:latin typeface="Cambria Math" panose="02040503050406030204" pitchFamily="18" charset="0"/>
                      </a:rPr>
                      <m:t>𝑚</m:t>
                    </m:r>
                    <m:sSup>
                      <m:sSupPr>
                        <m:ctrlPr>
                          <a:rPr lang="en-GB" b="0" i="1" smtClean="0">
                            <a:latin typeface="Cambria Math"/>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48"/>
                </a:stretch>
              </a:blipFill>
            </p:spPr>
            <p:txBody>
              <a:bodyPr/>
              <a:lstStyle/>
              <a:p>
                <a:r>
                  <a:rPr lang="en-GB">
                    <a:noFill/>
                  </a:rPr>
                  <a:t> </a:t>
                </a:r>
              </a:p>
            </p:txBody>
          </p:sp>
        </mc:Fallback>
      </mc:AlternateContent>
    </p:spTree>
    <p:extLst>
      <p:ext uri="{BB962C8B-B14F-4D97-AF65-F5344CB8AC3E}">
        <p14:creationId xmlns:p14="http://schemas.microsoft.com/office/powerpoint/2010/main" val="4000578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In Jules Verne’s 1865 story, three men went to the Moon in a shell fired from a giant cannon sunk into the ground.  (a) Find the minimum muzzle speed needed to shoot a shell straight up to a height above the Earth equal to the Earth’s radius.  (b) Find the minimum muzzle speed that would allow the shell to escape from the Earth completely (the escape speed).  Neglect air resistance, the Earth’s rotation and the gravitational pull of the Moon.</a:t>
                </a:r>
              </a:p>
              <a:p>
                <a:r>
                  <a:rPr lang="en-GB" dirty="0" smtClean="0"/>
                  <a:t>The Earth’s radius and mass are </a:t>
                </a:r>
                <a14:m>
                  <m:oMath xmlns:m="http://schemas.openxmlformats.org/officeDocument/2006/math">
                    <m:sSub>
                      <m:sSubPr>
                        <m:ctrlPr>
                          <a:rPr lang="en-GB" i="1" smtClean="0">
                            <a:latin typeface="Cambria Math"/>
                          </a:rPr>
                        </m:ctrlPr>
                      </m:sSubPr>
                      <m:e>
                        <m:r>
                          <a:rPr lang="en-GB" b="0" i="1" smtClean="0">
                            <a:latin typeface="Cambria Math" panose="02040503050406030204" pitchFamily="18" charset="0"/>
                          </a:rPr>
                          <m:t>𝑟</m:t>
                        </m:r>
                      </m:e>
                      <m:sub>
                        <m:r>
                          <a:rPr lang="en-GB" b="0" i="1" smtClean="0">
                            <a:latin typeface="Cambria Math" panose="02040503050406030204" pitchFamily="18" charset="0"/>
                          </a:rPr>
                          <m:t>𝐸</m:t>
                        </m:r>
                      </m:sub>
                    </m:sSub>
                    <m:r>
                      <a:rPr lang="en-GB" b="0" i="1" smtClean="0">
                        <a:latin typeface="Cambria Math" panose="02040503050406030204" pitchFamily="18" charset="0"/>
                      </a:rPr>
                      <m:t>=6.38</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6</m:t>
                        </m:r>
                      </m:sup>
                    </m:sSup>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𝑎𝑛𝑑</m:t>
                    </m:r>
                    <m:r>
                      <a:rPr lang="en-GB" b="0" i="1" smtClean="0">
                        <a:latin typeface="Cambria Math" panose="02040503050406030204" pitchFamily="18" charset="0"/>
                        <a:ea typeface="Cambria Math" panose="02040503050406030204" pitchFamily="18" charset="0"/>
                      </a:rPr>
                      <m:t> </m:t>
                    </m:r>
                    <m:sSub>
                      <m:sSubPr>
                        <m:ctrlPr>
                          <a:rPr lang="en-GB" b="0" i="1" smtClean="0">
                            <a:latin typeface="Cambria Math"/>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𝑚</m:t>
                        </m:r>
                      </m:e>
                      <m:sub>
                        <m:r>
                          <a:rPr lang="en-GB" b="0" i="1" smtClean="0">
                            <a:latin typeface="Cambria Math" panose="02040503050406030204" pitchFamily="18" charset="0"/>
                            <a:ea typeface="Cambria Math" panose="02040503050406030204" pitchFamily="18" charset="0"/>
                          </a:rPr>
                          <m:t>𝐸</m:t>
                        </m:r>
                      </m:sub>
                    </m:sSub>
                    <m:r>
                      <a:rPr lang="en-GB" b="0" i="1" smtClean="0">
                        <a:latin typeface="Cambria Math" panose="02040503050406030204" pitchFamily="18" charset="0"/>
                        <a:ea typeface="Cambria Math" panose="02040503050406030204" pitchFamily="18" charset="0"/>
                      </a:rPr>
                      <m:t>=5.97×</m:t>
                    </m:r>
                    <m:sSup>
                      <m:sSupPr>
                        <m:ctrlPr>
                          <a:rPr lang="en-GB" b="0" i="1" smtClean="0">
                            <a:latin typeface="Cambria Math"/>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24</m:t>
                        </m:r>
                      </m:sup>
                    </m:sSup>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𝑘𝑔</m:t>
                    </m:r>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48" t="-330" r="-236"/>
                </a:stretch>
              </a:blipFill>
            </p:spPr>
            <p:txBody>
              <a:bodyPr/>
              <a:lstStyle/>
              <a:p>
                <a:r>
                  <a:rPr lang="en-GB">
                    <a:noFill/>
                  </a:rPr>
                  <a:t> </a:t>
                </a:r>
              </a:p>
            </p:txBody>
          </p:sp>
        </mc:Fallback>
      </mc:AlternateContent>
    </p:spTree>
    <p:extLst>
      <p:ext uri="{BB962C8B-B14F-4D97-AF65-F5344CB8AC3E}">
        <p14:creationId xmlns:p14="http://schemas.microsoft.com/office/powerpoint/2010/main" val="72571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Gravitational potential and work proof</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GB" dirty="0" smtClean="0"/>
                  <a:t>We can show gravitational potential energy </a:t>
                </a:r>
                <a14:m>
                  <m:oMath xmlns:m="http://schemas.openxmlformats.org/officeDocument/2006/math">
                    <m:sSub>
                      <m:sSubPr>
                        <m:ctrlPr>
                          <a:rPr lang="en-GB" i="1" smtClean="0">
                            <a:latin typeface="Cambria Math"/>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𝑝</m:t>
                        </m:r>
                      </m:sub>
                    </m:sSub>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𝐺</m:t>
                        </m:r>
                        <m:sSub>
                          <m:sSubPr>
                            <m:ctrlPr>
                              <a:rPr lang="en-GB" b="0" i="1" smtClean="0">
                                <a:latin typeface="Cambria Math"/>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𝐸</m:t>
                            </m:r>
                          </m:sub>
                        </m:sSub>
                        <m:r>
                          <a:rPr lang="en-GB" b="0" i="1" smtClean="0">
                            <a:latin typeface="Cambria Math" panose="02040503050406030204" pitchFamily="18" charset="0"/>
                          </a:rPr>
                          <m:t>𝑚</m:t>
                        </m:r>
                      </m:num>
                      <m:den>
                        <m:r>
                          <a:rPr lang="en-GB" b="0" i="1" smtClean="0">
                            <a:latin typeface="Cambria Math" panose="02040503050406030204" pitchFamily="18" charset="0"/>
                          </a:rPr>
                          <m:t>𝑟</m:t>
                        </m:r>
                      </m:den>
                    </m:f>
                  </m:oMath>
                </a14:m>
                <a:r>
                  <a:rPr lang="en-GB" dirty="0" smtClean="0"/>
                  <a:t> becomes the familiar </a:t>
                </a:r>
              </a:p>
              <a:p>
                <a:pPr marL="0" indent="0">
                  <a:buNone/>
                </a:pPr>
                <a14:m>
                  <m:oMath xmlns:m="http://schemas.openxmlformats.org/officeDocument/2006/math">
                    <m:sSub>
                      <m:sSubPr>
                        <m:ctrlPr>
                          <a:rPr lang="en-GB" i="1" smtClean="0">
                            <a:latin typeface="Cambria Math"/>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𝑝</m:t>
                        </m:r>
                      </m:sub>
                    </m:sSub>
                    <m:r>
                      <a:rPr lang="en-GB" b="0" i="1" smtClean="0">
                        <a:latin typeface="Cambria Math" panose="02040503050406030204" pitchFamily="18" charset="0"/>
                      </a:rPr>
                      <m:t>=</m:t>
                    </m:r>
                    <m:r>
                      <a:rPr lang="en-GB" b="0" i="1" smtClean="0">
                        <a:latin typeface="Cambria Math" panose="02040503050406030204" pitchFamily="18" charset="0"/>
                      </a:rPr>
                      <m:t>𝑚𝑔h</m:t>
                    </m:r>
                  </m:oMath>
                </a14:m>
                <a:r>
                  <a:rPr lang="en-GB" dirty="0" smtClean="0"/>
                  <a:t> as we get closer to the surface of the Earth</a:t>
                </a:r>
              </a:p>
              <a:p>
                <a14:m>
                  <m:oMath xmlns:m="http://schemas.openxmlformats.org/officeDocument/2006/math">
                    <m:sSub>
                      <m:sSubPr>
                        <m:ctrlPr>
                          <a:rPr lang="en-GB" i="1" smtClean="0">
                            <a:latin typeface="Cambria Math"/>
                          </a:rPr>
                        </m:ctrlPr>
                      </m:sSubPr>
                      <m:e>
                        <m:r>
                          <a:rPr lang="en-GB" b="0" i="1" smtClean="0">
                            <a:latin typeface="Cambria Math" panose="02040503050406030204" pitchFamily="18" charset="0"/>
                          </a:rPr>
                          <m:t>𝑊</m:t>
                        </m:r>
                      </m:e>
                      <m:sub>
                        <m:r>
                          <a:rPr lang="en-GB" b="0" i="1" smtClean="0">
                            <a:latin typeface="Cambria Math" panose="02040503050406030204" pitchFamily="18" charset="0"/>
                          </a:rPr>
                          <m:t>𝑔𝑟𝑎𝑣</m:t>
                        </m:r>
                      </m:sub>
                    </m:sSub>
                    <m:r>
                      <a:rPr lang="en-GB" b="0" i="1" smtClean="0">
                        <a:latin typeface="Cambria Math" panose="02040503050406030204" pitchFamily="18" charset="0"/>
                      </a:rPr>
                      <m:t>=</m:t>
                    </m:r>
                    <m:r>
                      <a:rPr lang="en-GB" b="0" i="1" smtClean="0">
                        <a:latin typeface="Cambria Math" panose="02040503050406030204" pitchFamily="18" charset="0"/>
                      </a:rPr>
                      <m:t>𝐺</m:t>
                    </m:r>
                    <m:sSub>
                      <m:sSubPr>
                        <m:ctrlPr>
                          <a:rPr lang="en-GB" b="0" i="1" smtClean="0">
                            <a:latin typeface="Cambria Math"/>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𝐸</m:t>
                        </m:r>
                      </m:sub>
                    </m:sSub>
                    <m:r>
                      <a:rPr lang="en-GB" b="0" i="1" smtClean="0">
                        <a:latin typeface="Cambria Math" panose="02040503050406030204" pitchFamily="18" charset="0"/>
                      </a:rPr>
                      <m:t>𝑚</m:t>
                    </m:r>
                    <m:f>
                      <m:fPr>
                        <m:ctrlPr>
                          <a:rPr lang="en-GB" b="0" i="1" smtClean="0">
                            <a:latin typeface="Cambria Math"/>
                          </a:rPr>
                        </m:ctrlPr>
                      </m:fPr>
                      <m:num>
                        <m:sSub>
                          <m:sSubPr>
                            <m:ctrlPr>
                              <a:rPr lang="en-GB" b="0" i="1" smtClean="0">
                                <a:latin typeface="Cambria Math"/>
                              </a:rPr>
                            </m:ctrlPr>
                          </m:sSubPr>
                          <m:e>
                            <m:r>
                              <a:rPr lang="en-GB" b="0" i="1" smtClean="0">
                                <a:latin typeface="Cambria Math" panose="02040503050406030204" pitchFamily="18" charset="0"/>
                              </a:rPr>
                              <m:t>𝑟</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a:rPr>
                            </m:ctrlPr>
                          </m:sSubPr>
                          <m:e>
                            <m:r>
                              <a:rPr lang="en-GB" b="0" i="1" smtClean="0">
                                <a:latin typeface="Cambria Math" panose="02040503050406030204" pitchFamily="18" charset="0"/>
                              </a:rPr>
                              <m:t>𝑟</m:t>
                            </m:r>
                          </m:e>
                          <m:sub>
                            <m:r>
                              <a:rPr lang="en-GB" b="0" i="1" smtClean="0">
                                <a:latin typeface="Cambria Math" panose="02040503050406030204" pitchFamily="18" charset="0"/>
                              </a:rPr>
                              <m:t>2</m:t>
                            </m:r>
                          </m:sub>
                        </m:sSub>
                      </m:num>
                      <m:den>
                        <m:sSub>
                          <m:sSubPr>
                            <m:ctrlPr>
                              <a:rPr lang="en-GB" b="0" i="1" smtClean="0">
                                <a:latin typeface="Cambria Math"/>
                              </a:rPr>
                            </m:ctrlPr>
                          </m:sSubPr>
                          <m:e>
                            <m:r>
                              <a:rPr lang="en-GB" b="0" i="1" smtClean="0">
                                <a:latin typeface="Cambria Math" panose="02040503050406030204" pitchFamily="18" charset="0"/>
                              </a:rPr>
                              <m:t>𝑟</m:t>
                            </m:r>
                          </m:e>
                          <m:sub>
                            <m:r>
                              <a:rPr lang="en-GB" b="0" i="1" smtClean="0">
                                <a:latin typeface="Cambria Math" panose="02040503050406030204" pitchFamily="18" charset="0"/>
                              </a:rPr>
                              <m:t>1</m:t>
                            </m:r>
                          </m:sub>
                        </m:sSub>
                        <m:sSub>
                          <m:sSubPr>
                            <m:ctrlPr>
                              <a:rPr lang="en-GB" b="0" i="1" smtClean="0">
                                <a:latin typeface="Cambria Math"/>
                              </a:rPr>
                            </m:ctrlPr>
                          </m:sSubPr>
                          <m:e>
                            <m:r>
                              <a:rPr lang="en-GB" b="0" i="1" smtClean="0">
                                <a:latin typeface="Cambria Math" panose="02040503050406030204" pitchFamily="18" charset="0"/>
                              </a:rPr>
                              <m:t>𝑟</m:t>
                            </m:r>
                          </m:e>
                          <m:sub>
                            <m:r>
                              <a:rPr lang="en-GB" b="0" i="1" smtClean="0">
                                <a:latin typeface="Cambria Math" panose="02040503050406030204" pitchFamily="18" charset="0"/>
                              </a:rPr>
                              <m:t>2</m:t>
                            </m:r>
                          </m:sub>
                        </m:sSub>
                      </m:den>
                    </m:f>
                  </m:oMath>
                </a14:m>
                <a:endParaRPr lang="en-GB" dirty="0" smtClean="0"/>
              </a:p>
              <a:p>
                <a:r>
                  <a:rPr lang="en-GB" dirty="0" smtClean="0"/>
                  <a:t>When we are close to the surface of the Earth r</a:t>
                </a:r>
                <a:r>
                  <a:rPr lang="en-GB" baseline="-25000" dirty="0" smtClean="0"/>
                  <a:t>1</a:t>
                </a:r>
                <a:r>
                  <a:rPr lang="en-GB" dirty="0" smtClean="0"/>
                  <a:t>r</a:t>
                </a:r>
                <a:r>
                  <a:rPr lang="en-GB" baseline="-25000" dirty="0" smtClean="0"/>
                  <a:t>2</a:t>
                </a:r>
                <a:r>
                  <a:rPr lang="en-GB" dirty="0" smtClean="0"/>
                  <a:t> becomes r</a:t>
                </a:r>
                <a:r>
                  <a:rPr lang="en-GB" baseline="30000" dirty="0" smtClean="0"/>
                  <a:t>2</a:t>
                </a:r>
                <a:r>
                  <a:rPr lang="en-GB" baseline="-25000" dirty="0" smtClean="0"/>
                  <a:t>E</a:t>
                </a:r>
                <a:endParaRPr lang="en-GB" dirty="0" smtClean="0"/>
              </a:p>
              <a:p>
                <a14:m>
                  <m:oMath xmlns:m="http://schemas.openxmlformats.org/officeDocument/2006/math">
                    <m:sSub>
                      <m:sSubPr>
                        <m:ctrlPr>
                          <a:rPr lang="en-GB" i="1">
                            <a:latin typeface="Cambria Math"/>
                          </a:rPr>
                        </m:ctrlPr>
                      </m:sSubPr>
                      <m:e>
                        <m:r>
                          <a:rPr lang="en-GB" i="1">
                            <a:latin typeface="Cambria Math" panose="02040503050406030204" pitchFamily="18" charset="0"/>
                          </a:rPr>
                          <m:t>𝑊</m:t>
                        </m:r>
                      </m:e>
                      <m:sub>
                        <m:r>
                          <a:rPr lang="en-GB" i="1">
                            <a:latin typeface="Cambria Math" panose="02040503050406030204" pitchFamily="18" charset="0"/>
                          </a:rPr>
                          <m:t>𝑔𝑟𝑎𝑣</m:t>
                        </m:r>
                      </m:sub>
                    </m:sSub>
                    <m:r>
                      <a:rPr lang="en-GB" i="1">
                        <a:latin typeface="Cambria Math" panose="02040503050406030204" pitchFamily="18" charset="0"/>
                      </a:rPr>
                      <m:t>=</m:t>
                    </m:r>
                    <m:r>
                      <a:rPr lang="en-GB" i="1">
                        <a:latin typeface="Cambria Math" panose="02040503050406030204" pitchFamily="18" charset="0"/>
                      </a:rPr>
                      <m:t>𝐺</m:t>
                    </m:r>
                    <m:sSub>
                      <m:sSubPr>
                        <m:ctrlPr>
                          <a:rPr lang="en-GB" i="1">
                            <a:latin typeface="Cambria Math"/>
                          </a:rPr>
                        </m:ctrlPr>
                      </m:sSubPr>
                      <m:e>
                        <m:r>
                          <a:rPr lang="en-GB" i="1">
                            <a:latin typeface="Cambria Math" panose="02040503050406030204" pitchFamily="18" charset="0"/>
                          </a:rPr>
                          <m:t>𝑚</m:t>
                        </m:r>
                      </m:e>
                      <m:sub>
                        <m:r>
                          <a:rPr lang="en-GB" i="1">
                            <a:latin typeface="Cambria Math" panose="02040503050406030204" pitchFamily="18" charset="0"/>
                          </a:rPr>
                          <m:t>𝐸</m:t>
                        </m:r>
                      </m:sub>
                    </m:sSub>
                    <m:r>
                      <a:rPr lang="en-GB" i="1">
                        <a:latin typeface="Cambria Math" panose="02040503050406030204" pitchFamily="18" charset="0"/>
                      </a:rPr>
                      <m:t>𝑚</m:t>
                    </m:r>
                    <m:f>
                      <m:fPr>
                        <m:ctrlPr>
                          <a:rPr lang="en-GB" i="1">
                            <a:latin typeface="Cambria Math"/>
                          </a:rPr>
                        </m:ctrlPr>
                      </m:fPr>
                      <m:num>
                        <m:sSub>
                          <m:sSubPr>
                            <m:ctrlPr>
                              <a:rPr lang="en-GB" i="1">
                                <a:latin typeface="Cambria Math"/>
                              </a:rPr>
                            </m:ctrlPr>
                          </m:sSubPr>
                          <m:e>
                            <m:r>
                              <a:rPr lang="en-GB" i="1">
                                <a:latin typeface="Cambria Math" panose="02040503050406030204" pitchFamily="18" charset="0"/>
                              </a:rPr>
                              <m:t>𝑟</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a:rPr>
                            </m:ctrlPr>
                          </m:sSubPr>
                          <m:e>
                            <m:r>
                              <a:rPr lang="en-GB" i="1">
                                <a:latin typeface="Cambria Math" panose="02040503050406030204" pitchFamily="18" charset="0"/>
                              </a:rPr>
                              <m:t>𝑟</m:t>
                            </m:r>
                          </m:e>
                          <m:sub>
                            <m:r>
                              <a:rPr lang="en-GB" i="1">
                                <a:latin typeface="Cambria Math" panose="02040503050406030204" pitchFamily="18" charset="0"/>
                              </a:rPr>
                              <m:t>2</m:t>
                            </m:r>
                          </m:sub>
                        </m:sSub>
                      </m:num>
                      <m:den>
                        <m:sSubSup>
                          <m:sSubSupPr>
                            <m:ctrlPr>
                              <a:rPr lang="en-GB" i="1" smtClean="0">
                                <a:latin typeface="Cambria Math"/>
                              </a:rPr>
                            </m:ctrlPr>
                          </m:sSubSupPr>
                          <m:e>
                            <m:r>
                              <a:rPr lang="en-GB" b="0" i="1" smtClean="0">
                                <a:latin typeface="Cambria Math" panose="02040503050406030204" pitchFamily="18" charset="0"/>
                              </a:rPr>
                              <m:t>𝑟</m:t>
                            </m:r>
                          </m:e>
                          <m:sub>
                            <m:r>
                              <a:rPr lang="en-GB" b="0" i="1" smtClean="0">
                                <a:latin typeface="Cambria Math" panose="02040503050406030204" pitchFamily="18" charset="0"/>
                              </a:rPr>
                              <m:t>𝐸</m:t>
                            </m:r>
                          </m:sub>
                          <m:sup>
                            <m:r>
                              <a:rPr lang="en-GB" b="0" i="1" smtClean="0">
                                <a:latin typeface="Cambria Math" panose="02040503050406030204" pitchFamily="18" charset="0"/>
                              </a:rPr>
                              <m:t>2</m:t>
                            </m:r>
                          </m:sup>
                        </m:sSubSup>
                      </m:den>
                    </m:f>
                  </m:oMath>
                </a14:m>
                <a:endParaRPr lang="en-GB" dirty="0" smtClean="0"/>
              </a:p>
              <a:p>
                <a:r>
                  <a:rPr lang="en-GB" dirty="0" smtClean="0"/>
                  <a:t>Using the acceleration due to gravity at the Earth’s surface </a:t>
                </a:r>
                <a14:m>
                  <m:oMath xmlns:m="http://schemas.openxmlformats.org/officeDocument/2006/math">
                    <m:r>
                      <a:rPr lang="en-GB" b="0" i="1" smtClean="0">
                        <a:latin typeface="Cambria Math" panose="02040503050406030204" pitchFamily="18" charset="0"/>
                      </a:rPr>
                      <m:t>𝑔</m:t>
                    </m:r>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𝐺</m:t>
                        </m:r>
                        <m:sSub>
                          <m:sSubPr>
                            <m:ctrlPr>
                              <a:rPr lang="en-GB" b="0" i="1" smtClean="0">
                                <a:latin typeface="Cambria Math"/>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𝐸</m:t>
                            </m:r>
                          </m:sub>
                        </m:sSub>
                      </m:num>
                      <m:den>
                        <m:sSubSup>
                          <m:sSubSupPr>
                            <m:ctrlPr>
                              <a:rPr lang="en-GB" b="0" i="1" smtClean="0">
                                <a:latin typeface="Cambria Math"/>
                              </a:rPr>
                            </m:ctrlPr>
                          </m:sSubSupPr>
                          <m:e>
                            <m:r>
                              <a:rPr lang="en-GB" b="0" i="1" smtClean="0">
                                <a:latin typeface="Cambria Math" panose="02040503050406030204" pitchFamily="18" charset="0"/>
                              </a:rPr>
                              <m:t>𝑟</m:t>
                            </m:r>
                          </m:e>
                          <m:sub>
                            <m:r>
                              <a:rPr lang="en-GB" b="0" i="1" smtClean="0">
                                <a:latin typeface="Cambria Math" panose="02040503050406030204" pitchFamily="18" charset="0"/>
                              </a:rPr>
                              <m:t>𝐸</m:t>
                            </m:r>
                          </m:sub>
                          <m:sup>
                            <m:r>
                              <a:rPr lang="en-GB" b="0" i="1" smtClean="0">
                                <a:latin typeface="Cambria Math" panose="02040503050406030204" pitchFamily="18" charset="0"/>
                              </a:rPr>
                              <m:t>2</m:t>
                            </m:r>
                          </m:sup>
                        </m:sSubSup>
                      </m:den>
                    </m:f>
                  </m:oMath>
                </a14:m>
                <a:endParaRPr lang="en-GB" dirty="0" smtClean="0"/>
              </a:p>
              <a:p>
                <a14:m>
                  <m:oMath xmlns:m="http://schemas.openxmlformats.org/officeDocument/2006/math">
                    <m:sSub>
                      <m:sSubPr>
                        <m:ctrlPr>
                          <a:rPr lang="en-GB" i="1" smtClean="0">
                            <a:latin typeface="Cambria Math"/>
                          </a:rPr>
                        </m:ctrlPr>
                      </m:sSubPr>
                      <m:e>
                        <m:r>
                          <a:rPr lang="en-GB" b="0" i="1" smtClean="0">
                            <a:latin typeface="Cambria Math" panose="02040503050406030204" pitchFamily="18" charset="0"/>
                          </a:rPr>
                          <m:t>𝑊</m:t>
                        </m:r>
                      </m:e>
                      <m:sub>
                        <m:r>
                          <a:rPr lang="en-GB" b="0" i="1" smtClean="0">
                            <a:latin typeface="Cambria Math" panose="02040503050406030204" pitchFamily="18" charset="0"/>
                          </a:rPr>
                          <m:t>𝑔𝑟𝑎𝑣</m:t>
                        </m:r>
                      </m:sub>
                    </m:sSub>
                    <m:r>
                      <a:rPr lang="en-GB" b="0" i="1" smtClean="0">
                        <a:latin typeface="Cambria Math" panose="02040503050406030204" pitchFamily="18" charset="0"/>
                      </a:rPr>
                      <m:t>=</m:t>
                    </m:r>
                    <m:r>
                      <a:rPr lang="en-GB" b="0" i="1" smtClean="0">
                        <a:latin typeface="Cambria Math" panose="02040503050406030204" pitchFamily="18" charset="0"/>
                      </a:rPr>
                      <m:t>𝑚𝑔</m:t>
                    </m:r>
                    <m:d>
                      <m:dPr>
                        <m:ctrlPr>
                          <a:rPr lang="en-GB" b="0" i="1" smtClean="0">
                            <a:latin typeface="Cambria Math"/>
                          </a:rPr>
                        </m:ctrlPr>
                      </m:dPr>
                      <m:e>
                        <m:sSub>
                          <m:sSubPr>
                            <m:ctrlPr>
                              <a:rPr lang="en-GB" b="0" i="1" smtClean="0">
                                <a:latin typeface="Cambria Math"/>
                              </a:rPr>
                            </m:ctrlPr>
                          </m:sSubPr>
                          <m:e>
                            <m:r>
                              <a:rPr lang="en-GB" b="0" i="1" smtClean="0">
                                <a:latin typeface="Cambria Math" panose="02040503050406030204" pitchFamily="18" charset="0"/>
                              </a:rPr>
                              <m:t>𝑟</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a:rPr>
                            </m:ctrlPr>
                          </m:sSubPr>
                          <m:e>
                            <m:r>
                              <a:rPr lang="en-GB" b="0" i="1" smtClean="0">
                                <a:latin typeface="Cambria Math" panose="02040503050406030204" pitchFamily="18" charset="0"/>
                              </a:rPr>
                              <m:t>𝑟</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r>
                      <a:rPr lang="en-GB" b="0" i="1" smtClean="0">
                        <a:latin typeface="Cambria Math" panose="02040503050406030204" pitchFamily="18" charset="0"/>
                      </a:rPr>
                      <m:t>𝑚𝑔h</m:t>
                    </m:r>
                  </m:oMath>
                </a14:m>
                <a:endParaRPr lang="en-GB" dirty="0" smtClean="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412"/>
                </a:stretch>
              </a:blipFill>
            </p:spPr>
            <p:txBody>
              <a:bodyPr/>
              <a:lstStyle/>
              <a:p>
                <a:r>
                  <a:rPr lang="en-GB">
                    <a:noFill/>
                  </a:rPr>
                  <a:t> </a:t>
                </a:r>
              </a:p>
            </p:txBody>
          </p:sp>
        </mc:Fallback>
      </mc:AlternateContent>
    </p:spTree>
    <p:extLst>
      <p:ext uri="{BB962C8B-B14F-4D97-AF65-F5344CB8AC3E}">
        <p14:creationId xmlns:p14="http://schemas.microsoft.com/office/powerpoint/2010/main" val="955615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r>
              <a:rPr lang="en-GB" dirty="0" smtClean="0"/>
              <a:t>Complete the summary questions on page 58</a:t>
            </a:r>
            <a:endParaRPr lang="en-GB" dirty="0"/>
          </a:p>
        </p:txBody>
      </p:sp>
    </p:spTree>
    <p:extLst>
      <p:ext uri="{BB962C8B-B14F-4D97-AF65-F5344CB8AC3E}">
        <p14:creationId xmlns:p14="http://schemas.microsoft.com/office/powerpoint/2010/main" val="53496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16615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Gravitational potential</a:t>
            </a:r>
            <a:endParaRPr lang="en-GB" dirty="0"/>
          </a:p>
        </p:txBody>
      </p:sp>
      <p:sp>
        <p:nvSpPr>
          <p:cNvPr id="3" name="Content Placeholder 2"/>
          <p:cNvSpPr>
            <a:spLocks noGrp="1"/>
          </p:cNvSpPr>
          <p:nvPr>
            <p:ph idx="1"/>
          </p:nvPr>
        </p:nvSpPr>
        <p:spPr/>
        <p:txBody>
          <a:bodyPr/>
          <a:lstStyle/>
          <a:p>
            <a:r>
              <a:rPr lang="en-GB" dirty="0" smtClean="0"/>
              <a:t>Gravitational potential energy is given as the energy of a body due to its position in a gravitational field</a:t>
            </a:r>
          </a:p>
          <a:p>
            <a:r>
              <a:rPr lang="en-GB" dirty="0" smtClean="0"/>
              <a:t>Consider a rocket blasting off the surface of the Earth</a:t>
            </a:r>
          </a:p>
          <a:p>
            <a:r>
              <a:rPr lang="en-GB" dirty="0" smtClean="0"/>
              <a:t>As the rocket rises, it does work against the ‘trap’ of the gravitational field surrounding the Earth</a:t>
            </a:r>
          </a:p>
          <a:p>
            <a:r>
              <a:rPr lang="en-GB" dirty="0" smtClean="0"/>
              <a:t>Therefore as it rises, the potential energy of the rocket increases – if the rocket was to come back down, it would ‘lose’ this </a:t>
            </a:r>
            <a:r>
              <a:rPr lang="en-GB" dirty="0" err="1" smtClean="0"/>
              <a:t>gpe</a:t>
            </a:r>
            <a:endParaRPr lang="en-GB" dirty="0" smtClean="0"/>
          </a:p>
          <a:p>
            <a:endParaRPr lang="en-GB" dirty="0" smtClean="0"/>
          </a:p>
        </p:txBody>
      </p:sp>
    </p:spTree>
    <p:extLst>
      <p:ext uri="{BB962C8B-B14F-4D97-AF65-F5344CB8AC3E}">
        <p14:creationId xmlns:p14="http://schemas.microsoft.com/office/powerpoint/2010/main" val="2710158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Gravitational Potential</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If we have a test mass, we see that the gravitational potential at the point the mass is situated is the </a:t>
                </a:r>
                <a:r>
                  <a:rPr lang="en-GB" dirty="0" err="1" smtClean="0"/>
                  <a:t>gpe</a:t>
                </a:r>
                <a:r>
                  <a:rPr lang="en-GB" dirty="0" smtClean="0"/>
                  <a:t> per unit mass of that test mass</a:t>
                </a:r>
              </a:p>
              <a:p>
                <a:r>
                  <a:rPr lang="en-GB" dirty="0" smtClean="0"/>
                  <a:t>This is equal to the work done per unit mass to move a small object from infinity to that point</a:t>
                </a:r>
              </a:p>
              <a:p>
                <a:endParaRPr lang="en-GB" dirty="0"/>
              </a:p>
              <a:p>
                <a:r>
                  <a:rPr lang="en-GB" dirty="0" smtClean="0"/>
                  <a:t>“The Gravitational Potential, V, at a point is the work done per unit mass to move a small object from infinity to that point”</a:t>
                </a:r>
              </a:p>
              <a:p>
                <a14:m>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𝑊</m:t>
                        </m:r>
                      </m:num>
                      <m:den>
                        <m:r>
                          <a:rPr lang="en-GB" b="0" i="1" smtClean="0">
                            <a:latin typeface="Cambria Math" panose="02040503050406030204" pitchFamily="18" charset="0"/>
                          </a:rPr>
                          <m:t>𝑚</m:t>
                        </m:r>
                      </m:den>
                    </m:f>
                  </m:oMath>
                </a14:m>
                <a:endParaRPr lang="en-GB"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48" t="-330"/>
                </a:stretch>
              </a:blipFill>
            </p:spPr>
            <p:txBody>
              <a:bodyPr/>
              <a:lstStyle/>
              <a:p>
                <a:r>
                  <a:rPr lang="en-GB">
                    <a:noFill/>
                  </a:rPr>
                  <a:t> </a:t>
                </a:r>
              </a:p>
            </p:txBody>
          </p:sp>
        </mc:Fallback>
      </mc:AlternateContent>
    </p:spTree>
    <p:extLst>
      <p:ext uri="{BB962C8B-B14F-4D97-AF65-F5344CB8AC3E}">
        <p14:creationId xmlns:p14="http://schemas.microsoft.com/office/powerpoint/2010/main" val="1439517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Gravitational potential</a:t>
            </a:r>
            <a:endParaRPr lang="en-GB" dirty="0"/>
          </a:p>
        </p:txBody>
      </p:sp>
      <p:sp>
        <p:nvSpPr>
          <p:cNvPr id="3" name="Content Placeholder 2"/>
          <p:cNvSpPr>
            <a:spLocks noGrp="1"/>
          </p:cNvSpPr>
          <p:nvPr>
            <p:ph idx="1"/>
          </p:nvPr>
        </p:nvSpPr>
        <p:spPr/>
        <p:txBody>
          <a:bodyPr/>
          <a:lstStyle/>
          <a:p>
            <a:r>
              <a:rPr lang="en-GB" dirty="0" smtClean="0"/>
              <a:t>Add figure 8 page 454</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01316">
            <a:off x="4678878" y="1808072"/>
            <a:ext cx="5732812" cy="475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595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Mathematical gravitational potential</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GB" dirty="0" smtClean="0"/>
                  <a:t>We can show the path of a body through a gravitational field by the work done in terms of force acting with direction:</a:t>
                </a:r>
              </a:p>
              <a:p>
                <a:r>
                  <a:rPr lang="en-GB" dirty="0" smtClean="0"/>
                  <a:t>Add figure 10 page 455</a:t>
                </a:r>
              </a:p>
              <a:p>
                <a14:m>
                  <m:oMath xmlns:m="http://schemas.openxmlformats.org/officeDocument/2006/math">
                    <m:sSub>
                      <m:sSubPr>
                        <m:ctrlPr>
                          <a:rPr lang="en-GB" i="1" smtClean="0">
                            <a:latin typeface="Cambria Math"/>
                          </a:rPr>
                        </m:ctrlPr>
                      </m:sSubPr>
                      <m:e>
                        <m:r>
                          <a:rPr lang="en-GB" b="0" i="1" smtClean="0">
                            <a:latin typeface="Cambria Math" panose="02040503050406030204" pitchFamily="18" charset="0"/>
                          </a:rPr>
                          <m:t>𝑊</m:t>
                        </m:r>
                      </m:e>
                      <m:sub>
                        <m:r>
                          <a:rPr lang="en-GB" b="0" i="1" smtClean="0">
                            <a:latin typeface="Cambria Math" panose="02040503050406030204" pitchFamily="18" charset="0"/>
                          </a:rPr>
                          <m:t>𝑔𝑟𝑎𝑣</m:t>
                        </m:r>
                      </m:sub>
                    </m:sSub>
                    <m:r>
                      <a:rPr lang="en-GB" b="0" i="1" smtClean="0">
                        <a:latin typeface="Cambria Math" panose="02040503050406030204" pitchFamily="18" charset="0"/>
                      </a:rPr>
                      <m:t>=</m:t>
                    </m:r>
                    <m:nary>
                      <m:naryPr>
                        <m:ctrlPr>
                          <a:rPr lang="en-GB" b="0" i="1" smtClean="0">
                            <a:latin typeface="Cambria Math"/>
                          </a:rPr>
                        </m:ctrlPr>
                      </m:naryPr>
                      <m:sub>
                        <m:sSub>
                          <m:sSubPr>
                            <m:ctrlPr>
                              <a:rPr lang="en-GB" b="0" i="1" smtClean="0">
                                <a:latin typeface="Cambria Math"/>
                              </a:rPr>
                            </m:ctrlPr>
                          </m:sSubPr>
                          <m:e>
                            <m:r>
                              <a:rPr lang="en-GB" b="0" i="1" smtClean="0">
                                <a:latin typeface="Cambria Math" panose="02040503050406030204" pitchFamily="18" charset="0"/>
                              </a:rPr>
                              <m:t>𝑟</m:t>
                            </m:r>
                          </m:e>
                          <m:sub>
                            <m:r>
                              <a:rPr lang="en-GB" b="0" i="1" smtClean="0">
                                <a:latin typeface="Cambria Math" panose="02040503050406030204" pitchFamily="18" charset="0"/>
                              </a:rPr>
                              <m:t>1</m:t>
                            </m:r>
                          </m:sub>
                        </m:sSub>
                      </m:sub>
                      <m:sup>
                        <m:sSub>
                          <m:sSubPr>
                            <m:ctrlPr>
                              <a:rPr lang="en-GB" b="0" i="1" smtClean="0">
                                <a:latin typeface="Cambria Math"/>
                              </a:rPr>
                            </m:ctrlPr>
                          </m:sSubPr>
                          <m:e>
                            <m:r>
                              <a:rPr lang="en-GB" b="0" i="1" smtClean="0">
                                <a:latin typeface="Cambria Math" panose="02040503050406030204" pitchFamily="18" charset="0"/>
                              </a:rPr>
                              <m:t>𝑟</m:t>
                            </m:r>
                          </m:e>
                          <m:sub>
                            <m:r>
                              <a:rPr lang="en-GB" b="0" i="1" smtClean="0">
                                <a:latin typeface="Cambria Math" panose="02040503050406030204" pitchFamily="18" charset="0"/>
                              </a:rPr>
                              <m:t>2</m:t>
                            </m:r>
                          </m:sub>
                        </m:sSub>
                      </m:sup>
                      <m:e>
                        <m:r>
                          <a:rPr lang="en-GB" b="0" i="1" smtClean="0">
                            <a:latin typeface="Cambria Math" panose="02040503050406030204" pitchFamily="18" charset="0"/>
                          </a:rPr>
                          <m:t>𝐹𝑑𝑟</m:t>
                        </m:r>
                      </m:e>
                    </m:nary>
                  </m:oMath>
                </a14:m>
                <a:endParaRPr lang="en-GB" dirty="0" smtClean="0"/>
              </a:p>
              <a:p>
                <a:r>
                  <a:rPr lang="en-GB" dirty="0" smtClean="0"/>
                  <a:t>We know Newton’s Law of Gravitational force as:</a:t>
                </a:r>
              </a:p>
              <a:p>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𝐺</m:t>
                        </m:r>
                        <m:sSub>
                          <m:sSubPr>
                            <m:ctrlPr>
                              <a:rPr lang="en-GB" b="0" i="1" smtClean="0">
                                <a:latin typeface="Cambria Math"/>
                              </a:rPr>
                            </m:ctrlPr>
                          </m:sSubPr>
                          <m:e>
                            <m:r>
                              <a:rPr lang="en-GB" b="0" i="1" smtClean="0">
                                <a:latin typeface="Cambria Math" panose="02040503050406030204" pitchFamily="18" charset="0"/>
                              </a:rPr>
                              <m:t>𝑚</m:t>
                            </m:r>
                          </m:e>
                          <m:sub>
                            <m:r>
                              <a:rPr lang="en-GB" b="0" i="1" smtClean="0">
                                <a:latin typeface="Cambria Math" panose="02040503050406030204" pitchFamily="18" charset="0"/>
                              </a:rPr>
                              <m:t>1</m:t>
                            </m:r>
                          </m:sub>
                        </m:sSub>
                        <m:sSub>
                          <m:sSubPr>
                            <m:ctrlPr>
                              <a:rPr lang="en-GB" b="0" i="1" smtClean="0">
                                <a:latin typeface="Cambria Math"/>
                              </a:rPr>
                            </m:ctrlPr>
                          </m:sSubPr>
                          <m:e>
                            <m:r>
                              <a:rPr lang="en-GB" b="0" i="1" smtClean="0">
                                <a:latin typeface="Cambria Math" panose="02040503050406030204" pitchFamily="18" charset="0"/>
                              </a:rPr>
                              <m:t>𝑚</m:t>
                            </m:r>
                          </m:e>
                          <m:sub>
                            <m:r>
                              <a:rPr lang="en-GB" b="0" i="1" smtClean="0">
                                <a:latin typeface="Cambria Math" panose="02040503050406030204" pitchFamily="18" charset="0"/>
                              </a:rPr>
                              <m:t>2</m:t>
                            </m:r>
                          </m:sub>
                        </m:sSub>
                      </m:num>
                      <m:den>
                        <m:sSup>
                          <m:sSupPr>
                            <m:ctrlPr>
                              <a:rPr lang="en-GB" b="0" i="1" smtClean="0">
                                <a:latin typeface="Cambria Math"/>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den>
                    </m:f>
                  </m:oMath>
                </a14:m>
                <a:endParaRPr lang="en-GB" dirty="0" smtClean="0"/>
              </a:p>
              <a:p>
                <a14:m>
                  <m:oMath xmlns:m="http://schemas.openxmlformats.org/officeDocument/2006/math">
                    <m:r>
                      <a:rPr lang="en-GB" i="1" smtClean="0">
                        <a:latin typeface="Cambria Math" panose="02040503050406030204" pitchFamily="18" charset="0"/>
                        <a:ea typeface="Cambria Math" panose="02040503050406030204" pitchFamily="18" charset="0"/>
                      </a:rPr>
                      <m:t>∴</m:t>
                    </m:r>
                    <m:sSub>
                      <m:sSubPr>
                        <m:ctrlPr>
                          <a:rPr lang="en-GB" i="1">
                            <a:latin typeface="Cambria Math"/>
                          </a:rPr>
                        </m:ctrlPr>
                      </m:sSubPr>
                      <m:e>
                        <m:r>
                          <a:rPr lang="en-GB" i="1">
                            <a:latin typeface="Cambria Math" panose="02040503050406030204" pitchFamily="18" charset="0"/>
                          </a:rPr>
                          <m:t>𝑊</m:t>
                        </m:r>
                      </m:e>
                      <m:sub>
                        <m:r>
                          <a:rPr lang="en-GB" i="1">
                            <a:latin typeface="Cambria Math" panose="02040503050406030204" pitchFamily="18" charset="0"/>
                          </a:rPr>
                          <m:t>𝑔𝑟𝑎𝑣</m:t>
                        </m:r>
                      </m:sub>
                    </m:sSub>
                    <m:r>
                      <a:rPr lang="en-GB" i="1">
                        <a:latin typeface="Cambria Math" panose="02040503050406030204" pitchFamily="18" charset="0"/>
                      </a:rPr>
                      <m:t>=</m:t>
                    </m:r>
                    <m:nary>
                      <m:naryPr>
                        <m:ctrlPr>
                          <a:rPr lang="en-GB" i="1">
                            <a:latin typeface="Cambria Math"/>
                          </a:rPr>
                        </m:ctrlPr>
                      </m:naryPr>
                      <m:sub>
                        <m:sSub>
                          <m:sSubPr>
                            <m:ctrlPr>
                              <a:rPr lang="en-GB" i="1">
                                <a:latin typeface="Cambria Math"/>
                              </a:rPr>
                            </m:ctrlPr>
                          </m:sSubPr>
                          <m:e>
                            <m:r>
                              <a:rPr lang="en-GB" i="1">
                                <a:latin typeface="Cambria Math" panose="02040503050406030204" pitchFamily="18" charset="0"/>
                              </a:rPr>
                              <m:t>𝑟</m:t>
                            </m:r>
                          </m:e>
                          <m:sub>
                            <m:r>
                              <a:rPr lang="en-GB" i="1">
                                <a:latin typeface="Cambria Math" panose="02040503050406030204" pitchFamily="18" charset="0"/>
                              </a:rPr>
                              <m:t>1</m:t>
                            </m:r>
                          </m:sub>
                        </m:sSub>
                      </m:sub>
                      <m:sup>
                        <m:sSub>
                          <m:sSubPr>
                            <m:ctrlPr>
                              <a:rPr lang="en-GB" i="1">
                                <a:latin typeface="Cambria Math"/>
                              </a:rPr>
                            </m:ctrlPr>
                          </m:sSubPr>
                          <m:e>
                            <m:r>
                              <a:rPr lang="en-GB" i="1">
                                <a:latin typeface="Cambria Math" panose="02040503050406030204" pitchFamily="18" charset="0"/>
                              </a:rPr>
                              <m:t>𝑟</m:t>
                            </m:r>
                          </m:e>
                          <m:sub>
                            <m:r>
                              <a:rPr lang="en-GB" i="1">
                                <a:latin typeface="Cambria Math" panose="02040503050406030204" pitchFamily="18" charset="0"/>
                              </a:rPr>
                              <m:t>2</m:t>
                            </m:r>
                          </m:sub>
                        </m:sSub>
                      </m:sup>
                      <m:e>
                        <m:r>
                          <a:rPr lang="en-GB" i="1">
                            <a:latin typeface="Cambria Math" panose="02040503050406030204" pitchFamily="18" charset="0"/>
                          </a:rPr>
                          <m:t>𝐹𝑑𝑟</m:t>
                        </m:r>
                      </m:e>
                    </m:nary>
                    <m:r>
                      <a:rPr lang="en-GB" b="0" i="0" smtClean="0">
                        <a:latin typeface="Cambria Math" panose="02040503050406030204" pitchFamily="18" charset="0"/>
                      </a:rPr>
                      <m:t>=</m:t>
                    </m:r>
                    <m:nary>
                      <m:naryPr>
                        <m:ctrlPr>
                          <a:rPr lang="en-GB" i="1">
                            <a:latin typeface="Cambria Math"/>
                          </a:rPr>
                        </m:ctrlPr>
                      </m:naryPr>
                      <m:sub>
                        <m:sSub>
                          <m:sSubPr>
                            <m:ctrlPr>
                              <a:rPr lang="en-GB" i="1">
                                <a:latin typeface="Cambria Math"/>
                              </a:rPr>
                            </m:ctrlPr>
                          </m:sSubPr>
                          <m:e>
                            <m:r>
                              <a:rPr lang="en-GB" i="1">
                                <a:latin typeface="Cambria Math" panose="02040503050406030204" pitchFamily="18" charset="0"/>
                              </a:rPr>
                              <m:t>𝑟</m:t>
                            </m:r>
                          </m:e>
                          <m:sub>
                            <m:r>
                              <a:rPr lang="en-GB" i="1">
                                <a:latin typeface="Cambria Math" panose="02040503050406030204" pitchFamily="18" charset="0"/>
                              </a:rPr>
                              <m:t>1</m:t>
                            </m:r>
                          </m:sub>
                        </m:sSub>
                      </m:sub>
                      <m:sup>
                        <m:sSub>
                          <m:sSubPr>
                            <m:ctrlPr>
                              <a:rPr lang="en-GB" i="1">
                                <a:latin typeface="Cambria Math"/>
                              </a:rPr>
                            </m:ctrlPr>
                          </m:sSubPr>
                          <m:e>
                            <m:r>
                              <a:rPr lang="en-GB" i="1">
                                <a:latin typeface="Cambria Math" panose="02040503050406030204" pitchFamily="18" charset="0"/>
                              </a:rPr>
                              <m:t>𝑟</m:t>
                            </m:r>
                          </m:e>
                          <m:sub>
                            <m:r>
                              <a:rPr lang="en-GB" i="1">
                                <a:latin typeface="Cambria Math" panose="02040503050406030204" pitchFamily="18" charset="0"/>
                              </a:rPr>
                              <m:t>2</m:t>
                            </m:r>
                          </m:sub>
                        </m:sSub>
                      </m:sup>
                      <m:e>
                        <m:r>
                          <a:rPr lang="en-GB" i="1">
                            <a:latin typeface="Cambria Math" panose="02040503050406030204" pitchFamily="18" charset="0"/>
                          </a:rPr>
                          <m:t>−</m:t>
                        </m:r>
                        <m:f>
                          <m:fPr>
                            <m:ctrlPr>
                              <a:rPr lang="en-GB" i="1">
                                <a:latin typeface="Cambria Math"/>
                              </a:rPr>
                            </m:ctrlPr>
                          </m:fPr>
                          <m:num>
                            <m:r>
                              <a:rPr lang="en-GB" i="1">
                                <a:latin typeface="Cambria Math" panose="02040503050406030204" pitchFamily="18" charset="0"/>
                              </a:rPr>
                              <m:t>𝐺</m:t>
                            </m:r>
                            <m:sSub>
                              <m:sSubPr>
                                <m:ctrlPr>
                                  <a:rPr lang="en-GB" i="1">
                                    <a:latin typeface="Cambria Math"/>
                                  </a:rPr>
                                </m:ctrlPr>
                              </m:sSubPr>
                              <m:e>
                                <m:r>
                                  <a:rPr lang="en-GB" i="1">
                                    <a:latin typeface="Cambria Math" panose="02040503050406030204" pitchFamily="18" charset="0"/>
                                  </a:rPr>
                                  <m:t>𝑚</m:t>
                                </m:r>
                              </m:e>
                              <m:sub>
                                <m:r>
                                  <a:rPr lang="en-GB" i="1">
                                    <a:latin typeface="Cambria Math" panose="02040503050406030204" pitchFamily="18" charset="0"/>
                                  </a:rPr>
                                  <m:t>1</m:t>
                                </m:r>
                              </m:sub>
                            </m:sSub>
                            <m:sSub>
                              <m:sSubPr>
                                <m:ctrlPr>
                                  <a:rPr lang="en-GB" i="1">
                                    <a:latin typeface="Cambria Math"/>
                                  </a:rPr>
                                </m:ctrlPr>
                              </m:sSubPr>
                              <m:e>
                                <m:r>
                                  <a:rPr lang="en-GB" i="1">
                                    <a:latin typeface="Cambria Math" panose="02040503050406030204" pitchFamily="18" charset="0"/>
                                  </a:rPr>
                                  <m:t>𝑚</m:t>
                                </m:r>
                              </m:e>
                              <m:sub>
                                <m:r>
                                  <a:rPr lang="en-GB" i="1">
                                    <a:latin typeface="Cambria Math" panose="02040503050406030204" pitchFamily="18" charset="0"/>
                                  </a:rPr>
                                  <m:t>2</m:t>
                                </m:r>
                              </m:sub>
                            </m:sSub>
                          </m:num>
                          <m:den>
                            <m:sSup>
                              <m:sSupPr>
                                <m:ctrlPr>
                                  <a:rPr lang="en-GB" i="1">
                                    <a:latin typeface="Cambria Math"/>
                                  </a:rPr>
                                </m:ctrlPr>
                              </m:sSupPr>
                              <m:e>
                                <m:r>
                                  <a:rPr lang="en-GB" i="1">
                                    <a:latin typeface="Cambria Math" panose="02040503050406030204" pitchFamily="18" charset="0"/>
                                  </a:rPr>
                                  <m:t>𝑟</m:t>
                                </m:r>
                              </m:e>
                              <m:sup>
                                <m:r>
                                  <a:rPr lang="en-GB" i="1">
                                    <a:latin typeface="Cambria Math" panose="02040503050406030204" pitchFamily="18" charset="0"/>
                                  </a:rPr>
                                  <m:t>2</m:t>
                                </m:r>
                              </m:sup>
                            </m:sSup>
                          </m:den>
                        </m:f>
                        <m:r>
                          <a:rPr lang="en-GB" i="1">
                            <a:latin typeface="Cambria Math" panose="02040503050406030204" pitchFamily="18" charset="0"/>
                          </a:rPr>
                          <m:t>𝑑𝑟</m:t>
                        </m:r>
                      </m:e>
                    </m:nary>
                    <m:r>
                      <a:rPr lang="en-GB" b="0" i="1" smtClean="0">
                        <a:latin typeface="Cambria Math" panose="02040503050406030204" pitchFamily="18" charset="0"/>
                      </a:rPr>
                      <m:t>=−</m:t>
                    </m:r>
                    <m:r>
                      <a:rPr lang="en-GB" i="1">
                        <a:latin typeface="Cambria Math" panose="02040503050406030204" pitchFamily="18" charset="0"/>
                      </a:rPr>
                      <m:t>𝐺</m:t>
                    </m:r>
                    <m:sSub>
                      <m:sSubPr>
                        <m:ctrlPr>
                          <a:rPr lang="en-GB" i="1">
                            <a:latin typeface="Cambria Math"/>
                          </a:rPr>
                        </m:ctrlPr>
                      </m:sSubPr>
                      <m:e>
                        <m:r>
                          <a:rPr lang="en-GB" i="1">
                            <a:latin typeface="Cambria Math" panose="02040503050406030204" pitchFamily="18" charset="0"/>
                          </a:rPr>
                          <m:t>𝑚</m:t>
                        </m:r>
                      </m:e>
                      <m:sub>
                        <m:r>
                          <a:rPr lang="en-GB" i="1">
                            <a:latin typeface="Cambria Math" panose="02040503050406030204" pitchFamily="18" charset="0"/>
                          </a:rPr>
                          <m:t>1</m:t>
                        </m:r>
                      </m:sub>
                    </m:sSub>
                    <m:sSub>
                      <m:sSubPr>
                        <m:ctrlPr>
                          <a:rPr lang="en-GB" i="1">
                            <a:latin typeface="Cambria Math"/>
                          </a:rPr>
                        </m:ctrlPr>
                      </m:sSubPr>
                      <m:e>
                        <m:r>
                          <a:rPr lang="en-GB" i="1">
                            <a:latin typeface="Cambria Math" panose="02040503050406030204" pitchFamily="18" charset="0"/>
                          </a:rPr>
                          <m:t>𝑚</m:t>
                        </m:r>
                      </m:e>
                      <m:sub>
                        <m:r>
                          <a:rPr lang="en-GB" i="1">
                            <a:latin typeface="Cambria Math" panose="02040503050406030204" pitchFamily="18" charset="0"/>
                          </a:rPr>
                          <m:t>2</m:t>
                        </m:r>
                      </m:sub>
                    </m:sSub>
                    <m:nary>
                      <m:naryPr>
                        <m:ctrlPr>
                          <a:rPr lang="en-GB" i="1">
                            <a:latin typeface="Cambria Math"/>
                          </a:rPr>
                        </m:ctrlPr>
                      </m:naryPr>
                      <m:sub>
                        <m:sSub>
                          <m:sSubPr>
                            <m:ctrlPr>
                              <a:rPr lang="en-GB" i="1">
                                <a:latin typeface="Cambria Math"/>
                              </a:rPr>
                            </m:ctrlPr>
                          </m:sSubPr>
                          <m:e>
                            <m:r>
                              <a:rPr lang="en-GB" i="1">
                                <a:latin typeface="Cambria Math" panose="02040503050406030204" pitchFamily="18" charset="0"/>
                              </a:rPr>
                              <m:t>𝑟</m:t>
                            </m:r>
                          </m:e>
                          <m:sub>
                            <m:r>
                              <a:rPr lang="en-GB" i="1">
                                <a:latin typeface="Cambria Math" panose="02040503050406030204" pitchFamily="18" charset="0"/>
                              </a:rPr>
                              <m:t>1</m:t>
                            </m:r>
                          </m:sub>
                        </m:sSub>
                      </m:sub>
                      <m:sup>
                        <m:sSub>
                          <m:sSubPr>
                            <m:ctrlPr>
                              <a:rPr lang="en-GB" i="1">
                                <a:latin typeface="Cambria Math"/>
                              </a:rPr>
                            </m:ctrlPr>
                          </m:sSubPr>
                          <m:e>
                            <m:r>
                              <a:rPr lang="en-GB" i="1">
                                <a:latin typeface="Cambria Math" panose="02040503050406030204" pitchFamily="18" charset="0"/>
                              </a:rPr>
                              <m:t>𝑟</m:t>
                            </m:r>
                          </m:e>
                          <m:sub>
                            <m:r>
                              <a:rPr lang="en-GB" i="1">
                                <a:latin typeface="Cambria Math" panose="02040503050406030204" pitchFamily="18" charset="0"/>
                              </a:rPr>
                              <m:t>2</m:t>
                            </m:r>
                          </m:sub>
                        </m:sSub>
                      </m:sup>
                      <m:e>
                        <m:f>
                          <m:fPr>
                            <m:ctrlPr>
                              <a:rPr lang="en-GB" i="1">
                                <a:latin typeface="Cambria Math"/>
                              </a:rPr>
                            </m:ctrlPr>
                          </m:fPr>
                          <m:num>
                            <m:r>
                              <a:rPr lang="en-GB" b="0" i="1" smtClean="0">
                                <a:latin typeface="Cambria Math" panose="02040503050406030204" pitchFamily="18" charset="0"/>
                              </a:rPr>
                              <m:t>𝑑𝑟</m:t>
                            </m:r>
                          </m:num>
                          <m:den>
                            <m:sSup>
                              <m:sSupPr>
                                <m:ctrlPr>
                                  <a:rPr lang="en-GB" i="1">
                                    <a:latin typeface="Cambria Math"/>
                                  </a:rPr>
                                </m:ctrlPr>
                              </m:sSupPr>
                              <m:e>
                                <m:r>
                                  <a:rPr lang="en-GB" i="1">
                                    <a:latin typeface="Cambria Math" panose="02040503050406030204" pitchFamily="18" charset="0"/>
                                  </a:rPr>
                                  <m:t>𝑟</m:t>
                                </m:r>
                              </m:e>
                              <m:sup>
                                <m:r>
                                  <a:rPr lang="en-GB" i="1">
                                    <a:latin typeface="Cambria Math" panose="02040503050406030204" pitchFamily="18" charset="0"/>
                                  </a:rPr>
                                  <m:t>2</m:t>
                                </m:r>
                              </m:sup>
                            </m:sSup>
                          </m:den>
                        </m:f>
                      </m:e>
                    </m:nary>
                    <m:r>
                      <a:rPr lang="en-GB" b="0" i="1" smtClean="0">
                        <a:latin typeface="Cambria Math" panose="02040503050406030204" pitchFamily="18" charset="0"/>
                      </a:rPr>
                      <m:t>=</m:t>
                    </m:r>
                    <m:f>
                      <m:fPr>
                        <m:ctrlPr>
                          <a:rPr lang="en-GB" i="1">
                            <a:latin typeface="Cambria Math"/>
                          </a:rPr>
                        </m:ctrlPr>
                      </m:fPr>
                      <m:num>
                        <m:r>
                          <a:rPr lang="en-GB" i="1">
                            <a:latin typeface="Cambria Math" panose="02040503050406030204" pitchFamily="18" charset="0"/>
                          </a:rPr>
                          <m:t>𝐺</m:t>
                        </m:r>
                        <m:sSub>
                          <m:sSubPr>
                            <m:ctrlPr>
                              <a:rPr lang="en-GB" i="1">
                                <a:latin typeface="Cambria Math"/>
                              </a:rPr>
                            </m:ctrlPr>
                          </m:sSubPr>
                          <m:e>
                            <m:r>
                              <a:rPr lang="en-GB" i="1">
                                <a:latin typeface="Cambria Math" panose="02040503050406030204" pitchFamily="18" charset="0"/>
                              </a:rPr>
                              <m:t>𝑚</m:t>
                            </m:r>
                          </m:e>
                          <m:sub>
                            <m:r>
                              <a:rPr lang="en-GB" i="1">
                                <a:latin typeface="Cambria Math" panose="02040503050406030204" pitchFamily="18" charset="0"/>
                              </a:rPr>
                              <m:t>1</m:t>
                            </m:r>
                          </m:sub>
                        </m:sSub>
                        <m:sSub>
                          <m:sSubPr>
                            <m:ctrlPr>
                              <a:rPr lang="en-GB" i="1">
                                <a:latin typeface="Cambria Math"/>
                              </a:rPr>
                            </m:ctrlPr>
                          </m:sSubPr>
                          <m:e>
                            <m:r>
                              <a:rPr lang="en-GB" i="1">
                                <a:latin typeface="Cambria Math" panose="02040503050406030204" pitchFamily="18" charset="0"/>
                              </a:rPr>
                              <m:t>𝑚</m:t>
                            </m:r>
                          </m:e>
                          <m:sub>
                            <m:r>
                              <a:rPr lang="en-GB" i="1">
                                <a:latin typeface="Cambria Math" panose="02040503050406030204" pitchFamily="18" charset="0"/>
                              </a:rPr>
                              <m:t>2</m:t>
                            </m:r>
                          </m:sub>
                        </m:sSub>
                      </m:num>
                      <m:den>
                        <m:sSub>
                          <m:sSubPr>
                            <m:ctrlPr>
                              <a:rPr lang="en-GB" i="1" smtClean="0">
                                <a:latin typeface="Cambria Math"/>
                              </a:rPr>
                            </m:ctrlPr>
                          </m:sSubPr>
                          <m:e>
                            <m:r>
                              <a:rPr lang="en-GB" b="0" i="1" smtClean="0">
                                <a:latin typeface="Cambria Math" panose="02040503050406030204" pitchFamily="18" charset="0"/>
                              </a:rPr>
                              <m:t>𝑟</m:t>
                            </m:r>
                          </m:e>
                          <m:sub>
                            <m:r>
                              <a:rPr lang="en-GB" b="0" i="1" smtClean="0">
                                <a:latin typeface="Cambria Math" panose="02040503050406030204" pitchFamily="18" charset="0"/>
                              </a:rPr>
                              <m:t>2</m:t>
                            </m:r>
                          </m:sub>
                        </m:sSub>
                      </m:den>
                    </m:f>
                    <m:r>
                      <a:rPr lang="en-GB" b="0" i="1" smtClean="0">
                        <a:latin typeface="Cambria Math" panose="02040503050406030204" pitchFamily="18" charset="0"/>
                      </a:rPr>
                      <m:t>−</m:t>
                    </m:r>
                    <m:f>
                      <m:fPr>
                        <m:ctrlPr>
                          <a:rPr lang="en-GB" i="1">
                            <a:latin typeface="Cambria Math"/>
                          </a:rPr>
                        </m:ctrlPr>
                      </m:fPr>
                      <m:num>
                        <m:r>
                          <a:rPr lang="en-GB" i="1">
                            <a:latin typeface="Cambria Math" panose="02040503050406030204" pitchFamily="18" charset="0"/>
                          </a:rPr>
                          <m:t>𝐺</m:t>
                        </m:r>
                        <m:sSub>
                          <m:sSubPr>
                            <m:ctrlPr>
                              <a:rPr lang="en-GB" i="1">
                                <a:latin typeface="Cambria Math"/>
                              </a:rPr>
                            </m:ctrlPr>
                          </m:sSubPr>
                          <m:e>
                            <m:r>
                              <a:rPr lang="en-GB" i="1">
                                <a:latin typeface="Cambria Math" panose="02040503050406030204" pitchFamily="18" charset="0"/>
                              </a:rPr>
                              <m:t>𝑚</m:t>
                            </m:r>
                          </m:e>
                          <m:sub>
                            <m:r>
                              <a:rPr lang="en-GB" i="1">
                                <a:latin typeface="Cambria Math" panose="02040503050406030204" pitchFamily="18" charset="0"/>
                              </a:rPr>
                              <m:t>1</m:t>
                            </m:r>
                          </m:sub>
                        </m:sSub>
                        <m:sSub>
                          <m:sSubPr>
                            <m:ctrlPr>
                              <a:rPr lang="en-GB" i="1">
                                <a:latin typeface="Cambria Math"/>
                              </a:rPr>
                            </m:ctrlPr>
                          </m:sSubPr>
                          <m:e>
                            <m:r>
                              <a:rPr lang="en-GB" i="1">
                                <a:latin typeface="Cambria Math" panose="02040503050406030204" pitchFamily="18" charset="0"/>
                              </a:rPr>
                              <m:t>𝑚</m:t>
                            </m:r>
                          </m:e>
                          <m:sub>
                            <m:r>
                              <a:rPr lang="en-GB" i="1">
                                <a:latin typeface="Cambria Math" panose="02040503050406030204" pitchFamily="18" charset="0"/>
                              </a:rPr>
                              <m:t>2</m:t>
                            </m:r>
                          </m:sub>
                        </m:sSub>
                      </m:num>
                      <m:den>
                        <m:sSub>
                          <m:sSubPr>
                            <m:ctrlPr>
                              <a:rPr lang="en-GB" i="1">
                                <a:latin typeface="Cambria Math"/>
                              </a:rPr>
                            </m:ctrlPr>
                          </m:sSubPr>
                          <m:e>
                            <m:r>
                              <a:rPr lang="en-GB" i="1">
                                <a:latin typeface="Cambria Math" panose="02040503050406030204" pitchFamily="18" charset="0"/>
                              </a:rPr>
                              <m:t>𝑟</m:t>
                            </m:r>
                          </m:e>
                          <m:sub>
                            <m:r>
                              <a:rPr lang="en-GB" i="1">
                                <a:latin typeface="Cambria Math" panose="02040503050406030204" pitchFamily="18" charset="0"/>
                              </a:rPr>
                              <m:t>1</m:t>
                            </m:r>
                          </m:sub>
                        </m:sSub>
                      </m:den>
                    </m:f>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48" t="-990"/>
                </a:stretch>
              </a:blipFill>
            </p:spPr>
            <p:txBody>
              <a:bodyPr/>
              <a:lstStyle/>
              <a:p>
                <a:r>
                  <a:rPr lang="en-GB">
                    <a:noFill/>
                  </a:rPr>
                  <a:t> </a:t>
                </a:r>
              </a:p>
            </p:txBody>
          </p:sp>
        </mc:Fallback>
      </mc:AlternateContent>
    </p:spTree>
    <p:extLst>
      <p:ext uri="{BB962C8B-B14F-4D97-AF65-F5344CB8AC3E}">
        <p14:creationId xmlns:p14="http://schemas.microsoft.com/office/powerpoint/2010/main" val="3936470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Mathematical gravitational potential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So if we only consider one point in a gravitational field:</a:t>
                </a:r>
              </a:p>
              <a:p>
                <a:r>
                  <a:rPr lang="en-GB" dirty="0" smtClean="0"/>
                  <a:t>Gravitational Potential Energy can be given as:</a:t>
                </a:r>
              </a:p>
              <a:p>
                <a14:m>
                  <m:oMath xmlns:m="http://schemas.openxmlformats.org/officeDocument/2006/math">
                    <m:sSub>
                      <m:sSubPr>
                        <m:ctrlPr>
                          <a:rPr lang="en-GB" i="1" smtClean="0">
                            <a:latin typeface="Cambria Math"/>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𝑝</m:t>
                        </m:r>
                      </m:sub>
                    </m:sSub>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𝐺</m:t>
                        </m:r>
                        <m:sSub>
                          <m:sSubPr>
                            <m:ctrlPr>
                              <a:rPr lang="en-GB" b="0" i="1" smtClean="0">
                                <a:latin typeface="Cambria Math"/>
                              </a:rPr>
                            </m:ctrlPr>
                          </m:sSubPr>
                          <m:e>
                            <m:r>
                              <a:rPr lang="en-GB" b="0" i="1" smtClean="0">
                                <a:latin typeface="Cambria Math" panose="02040503050406030204" pitchFamily="18" charset="0"/>
                              </a:rPr>
                              <m:t>𝑚</m:t>
                            </m:r>
                          </m:e>
                          <m:sub>
                            <m:r>
                              <a:rPr lang="en-GB" b="0" i="1" smtClean="0">
                                <a:latin typeface="Cambria Math" panose="02040503050406030204" pitchFamily="18" charset="0"/>
                              </a:rPr>
                              <m:t>1</m:t>
                            </m:r>
                          </m:sub>
                        </m:sSub>
                        <m:sSub>
                          <m:sSubPr>
                            <m:ctrlPr>
                              <a:rPr lang="en-GB" b="0" i="1" smtClean="0">
                                <a:latin typeface="Cambria Math"/>
                              </a:rPr>
                            </m:ctrlPr>
                          </m:sSubPr>
                          <m:e>
                            <m:r>
                              <a:rPr lang="en-GB" b="0" i="1" smtClean="0">
                                <a:latin typeface="Cambria Math" panose="02040503050406030204" pitchFamily="18" charset="0"/>
                              </a:rPr>
                              <m:t>𝑚</m:t>
                            </m:r>
                          </m:e>
                          <m:sub>
                            <m:r>
                              <a:rPr lang="en-GB" b="0" i="1" smtClean="0">
                                <a:latin typeface="Cambria Math" panose="02040503050406030204" pitchFamily="18" charset="0"/>
                              </a:rPr>
                              <m:t>2</m:t>
                            </m:r>
                          </m:sub>
                        </m:sSub>
                      </m:num>
                      <m:den>
                        <m:r>
                          <a:rPr lang="en-GB" b="0" i="1" smtClean="0">
                            <a:latin typeface="Cambria Math" panose="02040503050406030204" pitchFamily="18" charset="0"/>
                          </a:rPr>
                          <m:t>𝑟</m:t>
                        </m:r>
                      </m:den>
                    </m:f>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48" t="-330"/>
                </a:stretch>
              </a:blipFill>
            </p:spPr>
            <p:txBody>
              <a:bodyPr/>
              <a:lstStyle/>
              <a:p>
                <a:r>
                  <a:rPr lang="en-GB">
                    <a:noFill/>
                  </a:rPr>
                  <a:t> </a:t>
                </a:r>
              </a:p>
            </p:txBody>
          </p:sp>
        </mc:Fallback>
      </mc:AlternateContent>
    </p:spTree>
    <p:extLst>
      <p:ext uri="{BB962C8B-B14F-4D97-AF65-F5344CB8AC3E}">
        <p14:creationId xmlns:p14="http://schemas.microsoft.com/office/powerpoint/2010/main" val="2062930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Mathematical gravitational potential</a:t>
            </a:r>
          </a:p>
        </p:txBody>
      </p:sp>
      <p:sp>
        <p:nvSpPr>
          <p:cNvPr id="3" name="Content Placeholder 2"/>
          <p:cNvSpPr>
            <a:spLocks noGrp="1"/>
          </p:cNvSpPr>
          <p:nvPr>
            <p:ph idx="1"/>
          </p:nvPr>
        </p:nvSpPr>
        <p:spPr/>
        <p:txBody>
          <a:bodyPr/>
          <a:lstStyle/>
          <a:p>
            <a:r>
              <a:rPr lang="en-GB" dirty="0" smtClean="0"/>
              <a:t>Add figure 11 page 456</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759" y="1543793"/>
            <a:ext cx="4246382" cy="505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210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r>
              <a:rPr lang="en-GB" dirty="0" smtClean="0"/>
              <a:t>A robotic lander with an Earth weight of 3430 N is sent to Mars, which has a radius of 3.40 x10</a:t>
            </a:r>
            <a:r>
              <a:rPr lang="en-GB" baseline="30000" dirty="0" smtClean="0"/>
              <a:t>6</a:t>
            </a:r>
            <a:r>
              <a:rPr lang="en-GB" dirty="0" smtClean="0"/>
              <a:t> m and a mass of 6.42 x10</a:t>
            </a:r>
            <a:r>
              <a:rPr lang="en-GB" baseline="30000" dirty="0" smtClean="0"/>
              <a:t>23</a:t>
            </a:r>
            <a:r>
              <a:rPr lang="en-GB" dirty="0" smtClean="0"/>
              <a:t> kg.  Find the weight of the lander on the Martian surface and the acceleration there due to gravity.</a:t>
            </a:r>
            <a:endParaRPr lang="en-GB" dirty="0"/>
          </a:p>
        </p:txBody>
      </p:sp>
    </p:spTree>
    <p:extLst>
      <p:ext uri="{BB962C8B-B14F-4D97-AF65-F5344CB8AC3E}">
        <p14:creationId xmlns:p14="http://schemas.microsoft.com/office/powerpoint/2010/main" val="14205731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D7DB37F5B7D846863E694E3DBB3DA1" ma:contentTypeVersion="1" ma:contentTypeDescription="Create a new document." ma:contentTypeScope="" ma:versionID="ac753e4bffcb6403742c7c6ad5a49cf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B7DC05-7FD3-4F23-A289-F5E428E24C2A}">
  <ds:schemaRefs>
    <ds:schemaRef ds:uri="http://purl.org/dc/terms/"/>
    <ds:schemaRef ds:uri="http://purl.org/dc/dcmitype/"/>
    <ds:schemaRef ds:uri="http://purl.org/dc/elements/1.1/"/>
    <ds:schemaRef ds:uri="http://schemas.microsoft.com/office/2006/metadata/properties"/>
    <ds:schemaRef ds:uri="http://www.w3.org/XML/1998/namespace"/>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5D3E1D9E-A3C9-48AF-BDDD-E859F5B9274D}">
  <ds:schemaRefs>
    <ds:schemaRef ds:uri="http://schemas.microsoft.com/sharepoint/v3/contenttype/forms"/>
  </ds:schemaRefs>
</ds:datastoreItem>
</file>

<file path=customXml/itemProps3.xml><?xml version="1.0" encoding="utf-8"?>
<ds:datastoreItem xmlns:ds="http://schemas.openxmlformats.org/officeDocument/2006/customXml" ds:itemID="{7E4A0E2C-5413-40C6-9ABC-905C8F5CA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TM04033921[[fn=Damask]]</Template>
  <TotalTime>116</TotalTime>
  <Words>829</Words>
  <Application>Microsoft Office PowerPoint</Application>
  <PresentationFormat>Custom</PresentationFormat>
  <Paragraphs>48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Damask</vt:lpstr>
      <vt:lpstr>Gravitational Potential</vt:lpstr>
      <vt:lpstr>Aims</vt:lpstr>
      <vt:lpstr>Gravitational potential</vt:lpstr>
      <vt:lpstr>Gravitational Potential</vt:lpstr>
      <vt:lpstr>Gravitational potential</vt:lpstr>
      <vt:lpstr>Mathematical gravitational potential</vt:lpstr>
      <vt:lpstr>Mathematical gravitational potential</vt:lpstr>
      <vt:lpstr>Mathematical gravitational potential</vt:lpstr>
      <vt:lpstr>Question</vt:lpstr>
      <vt:lpstr>Answer</vt:lpstr>
      <vt:lpstr>Question</vt:lpstr>
      <vt:lpstr>Gravitational potential and work proof</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Gravitational Potential</dc:title>
  <dc:creator>Andy Morris</dc:creator>
  <cp:lastModifiedBy>Andy Morris</cp:lastModifiedBy>
  <cp:revision>10</cp:revision>
  <dcterms:created xsi:type="dcterms:W3CDTF">2015-10-19T18:59:54Z</dcterms:created>
  <dcterms:modified xsi:type="dcterms:W3CDTF">2015-10-21T11:19:24Z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0x0101002CD7DB37F5B7D846863E694E3DBB3DA1</vt:lpwstr>
  </property>
</Properties>
</file>