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5"/>
  </p:notesMasterIdLst>
  <p:sldIdLst>
    <p:sldId id="256" r:id="rId5"/>
    <p:sldId id="267" r:id="rId6"/>
    <p:sldId id="268" r:id="rId7"/>
    <p:sldId id="262" r:id="rId8"/>
    <p:sldId id="264" r:id="rId9"/>
    <p:sldId id="259" r:id="rId10"/>
    <p:sldId id="260" r:id="rId11"/>
    <p:sldId id="263" r:id="rId12"/>
    <p:sldId id="265" r:id="rId13"/>
    <p:sldId id="273" r:id="rId14"/>
    <p:sldId id="270" r:id="rId15"/>
    <p:sldId id="275" r:id="rId16"/>
    <p:sldId id="276" r:id="rId17"/>
    <p:sldId id="282" r:id="rId18"/>
    <p:sldId id="277" r:id="rId19"/>
    <p:sldId id="278" r:id="rId20"/>
    <p:sldId id="283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A3F51-9811-498A-94B0-5593966E2C08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19E64-979F-43B2-8326-769FEB9434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8C4EE-0B4B-4461-895F-22545E3AEF57}" type="slidenum">
              <a:rPr lang="en-GB"/>
              <a:pPr/>
              <a:t>11</a:t>
            </a:fld>
            <a:endParaRPr lang="en-GB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Use IWB to draw field lines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B1B19C9-2BB6-4351-BEB9-0508A9F1E6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DE815-26DA-4110-8C26-FED64D01788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56193-3E41-4588-A73D-30F525E02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385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49E026F-D418-4B01-A75B-0C00724678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0EE48-556A-4620-838B-444ED93A580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7D309-40AE-4ED1-BBCD-2D7162B09B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F8B99-CD9C-413C-AB64-E8290C82ED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2D61E-3AE1-4BC1-BCD6-64D0FBA305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60888-10A6-432E-A0DB-F4E5B470117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540D0-BD8B-42CC-9C5C-A71983769A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533BC-62BB-4957-BDAC-3E46A8FC3EC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95071-F64F-4113-8DA8-55969A0DF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311DB14-439A-4608-A449-440757FA43A3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tremegearoffroad.com/images/arb/emu/coil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be.com/watch?v=fxC-AEC0RO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TQ3nhXuuEM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Magnetic fields 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Lenz’s Law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"the </a:t>
            </a:r>
            <a:r>
              <a:rPr lang="en-GB" b="1">
                <a:solidFill>
                  <a:srgbClr val="FFFF00"/>
                </a:solidFill>
              </a:rPr>
              <a:t>EMF</a:t>
            </a:r>
            <a:r>
              <a:rPr lang="en-GB" b="1"/>
              <a:t> induced in an electric </a:t>
            </a:r>
            <a:r>
              <a:rPr lang="en-GB" b="1">
                <a:solidFill>
                  <a:srgbClr val="FFFF00"/>
                </a:solidFill>
              </a:rPr>
              <a:t>circuit</a:t>
            </a:r>
            <a:r>
              <a:rPr lang="en-GB" b="1"/>
              <a:t> always acts in such a </a:t>
            </a:r>
            <a:r>
              <a:rPr lang="en-GB" b="1">
                <a:solidFill>
                  <a:srgbClr val="FFFF00"/>
                </a:solidFill>
              </a:rPr>
              <a:t>direction</a:t>
            </a:r>
            <a:r>
              <a:rPr lang="en-GB" b="1"/>
              <a:t> that the current it drives around a closed circuit produces a </a:t>
            </a:r>
            <a:r>
              <a:rPr lang="en-GB" b="1">
                <a:solidFill>
                  <a:srgbClr val="FFFF00"/>
                </a:solidFill>
              </a:rPr>
              <a:t>magnetic field</a:t>
            </a:r>
            <a:r>
              <a:rPr lang="en-GB" b="1"/>
              <a:t> which </a:t>
            </a:r>
            <a:r>
              <a:rPr lang="en-GB" b="1">
                <a:solidFill>
                  <a:srgbClr val="FFFF00"/>
                </a:solidFill>
              </a:rPr>
              <a:t>opposes</a:t>
            </a:r>
            <a:r>
              <a:rPr lang="en-GB" b="1"/>
              <a:t> the </a:t>
            </a:r>
            <a:r>
              <a:rPr lang="en-GB" b="1">
                <a:solidFill>
                  <a:srgbClr val="FFFF00"/>
                </a:solidFill>
              </a:rPr>
              <a:t>change in magnetic flux</a:t>
            </a:r>
            <a:r>
              <a:rPr lang="en-GB" b="1"/>
              <a:t>."</a:t>
            </a:r>
            <a:r>
              <a:rPr lang="en-GB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Lenz’s Law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Conservation of Energy!</a:t>
            </a:r>
          </a:p>
          <a:p>
            <a:r>
              <a:rPr lang="en-GB"/>
              <a:t>d</a:t>
            </a:r>
            <a:r>
              <a:rPr lang="en-GB">
                <a:sym typeface="Symbol" pitchFamily="18" charset="2"/>
              </a:rPr>
              <a:t>/dt </a:t>
            </a:r>
            <a:r>
              <a:rPr lang="en-GB">
                <a:sym typeface="Wingdings" pitchFamily="2" charset="2"/>
              </a:rPr>
              <a:t> EMF  Current</a:t>
            </a:r>
          </a:p>
          <a:p>
            <a:r>
              <a:rPr lang="en-GB">
                <a:sym typeface="Wingdings" pitchFamily="2" charset="2"/>
              </a:rPr>
              <a:t>Current  Field  Force</a:t>
            </a:r>
          </a:p>
          <a:p>
            <a:r>
              <a:rPr lang="en-GB">
                <a:sym typeface="Symbol" pitchFamily="18" charset="2"/>
              </a:rPr>
              <a:t>The  induced field is opposite</a:t>
            </a:r>
          </a:p>
          <a:p>
            <a:r>
              <a:rPr lang="en-GB">
                <a:sym typeface="Symbol" pitchFamily="18" charset="2"/>
              </a:rPr>
              <a:t>The force opposes the motion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127642" y="5429264"/>
            <a:ext cx="1944688" cy="43338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N 	           S</a:t>
            </a:r>
          </a:p>
        </p:txBody>
      </p:sp>
      <p:pic>
        <p:nvPicPr>
          <p:cNvPr id="13317" name="Picture 5" descr=" OME Coil Springs 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5157788"/>
            <a:ext cx="2779713" cy="9525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57290" y="6000768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	                   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357290" y="6000768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</a:t>
            </a:r>
            <a:r>
              <a:rPr lang="en-GB" dirty="0" smtClean="0"/>
              <a:t>	                   </a:t>
            </a:r>
            <a:r>
              <a:rPr lang="en-GB" dirty="0" err="1" smtClean="0"/>
              <a:t>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remove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change the flux?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Move the conductor</a:t>
            </a:r>
          </a:p>
          <a:p>
            <a:r>
              <a:rPr lang="en-GB" dirty="0" smtClean="0"/>
              <a:t>Move the Field</a:t>
            </a:r>
          </a:p>
          <a:p>
            <a:r>
              <a:rPr lang="en-GB" dirty="0" smtClean="0"/>
              <a:t>Change the </a:t>
            </a:r>
            <a:r>
              <a:rPr lang="en-GB" dirty="0"/>
              <a:t>F</a:t>
            </a:r>
            <a:r>
              <a:rPr lang="en-GB" dirty="0" smtClean="0"/>
              <a:t>ield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Moving the conductor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wire can “sweep out” and area</a:t>
            </a:r>
          </a:p>
          <a:p>
            <a:r>
              <a:rPr lang="en-GB" dirty="0" smtClean="0"/>
              <a:t>A = (L)</a:t>
            </a:r>
            <a:r>
              <a:rPr lang="en-GB" dirty="0" err="1" smtClean="0"/>
              <a:t>ength</a:t>
            </a:r>
            <a:r>
              <a:rPr lang="en-GB" dirty="0" smtClean="0"/>
              <a:t> X Width (</a:t>
            </a:r>
            <a:r>
              <a:rPr lang="en-GB" dirty="0" err="1" smtClean="0"/>
              <a:t>s</a:t>
            </a:r>
            <a:r>
              <a:rPr lang="en-GB" dirty="0" smtClean="0"/>
              <a:t>)wept out</a:t>
            </a:r>
          </a:p>
          <a:p>
            <a:r>
              <a:rPr lang="en-GB" dirty="0" smtClean="0">
                <a:sym typeface="Symbol" pitchFamily="18" charset="2"/>
              </a:rPr>
              <a:t> </a:t>
            </a:r>
            <a:r>
              <a:rPr lang="en-GB" dirty="0" smtClean="0"/>
              <a:t>= </a:t>
            </a:r>
            <a:r>
              <a:rPr lang="en-GB" i="1" dirty="0" smtClean="0"/>
              <a:t>BA  = </a:t>
            </a:r>
            <a:r>
              <a:rPr lang="en-GB" i="1" dirty="0" err="1" smtClean="0"/>
              <a:t>BLs</a:t>
            </a:r>
            <a:endParaRPr lang="en-GB" i="1" dirty="0" smtClean="0"/>
          </a:p>
          <a:p>
            <a:r>
              <a:rPr lang="en-GB" dirty="0" smtClean="0"/>
              <a:t>EMF  = d</a:t>
            </a:r>
            <a:r>
              <a:rPr lang="en-GB" dirty="0" smtClean="0">
                <a:sym typeface="Symbol" pitchFamily="18" charset="2"/>
              </a:rPr>
              <a:t>/</a:t>
            </a:r>
            <a:r>
              <a:rPr lang="en-GB" dirty="0" err="1" smtClean="0">
                <a:sym typeface="Symbol" pitchFamily="18" charset="2"/>
              </a:rPr>
              <a:t>dt</a:t>
            </a:r>
            <a:r>
              <a:rPr lang="en-GB" dirty="0" smtClean="0">
                <a:sym typeface="Symbol" pitchFamily="18" charset="2"/>
              </a:rPr>
              <a:t> = </a:t>
            </a:r>
            <a:r>
              <a:rPr lang="en-GB" dirty="0" err="1" smtClean="0">
                <a:sym typeface="Symbol" pitchFamily="18" charset="2"/>
              </a:rPr>
              <a:t>BLs/dt</a:t>
            </a:r>
            <a:r>
              <a:rPr lang="en-GB" dirty="0" smtClean="0">
                <a:sym typeface="Symbol" pitchFamily="18" charset="2"/>
              </a:rPr>
              <a:t>   </a:t>
            </a:r>
          </a:p>
          <a:p>
            <a:r>
              <a:rPr lang="en-GB" dirty="0" smtClean="0">
                <a:sym typeface="Symbol" pitchFamily="18" charset="2"/>
              </a:rPr>
              <a:t>(</a:t>
            </a:r>
            <a:r>
              <a:rPr lang="en-GB" dirty="0" err="1" smtClean="0">
                <a:sym typeface="Symbol" pitchFamily="18" charset="2"/>
              </a:rPr>
              <a:t>s/dt</a:t>
            </a:r>
            <a:r>
              <a:rPr lang="en-GB" dirty="0" smtClean="0">
                <a:sym typeface="Symbol" pitchFamily="18" charset="2"/>
              </a:rPr>
              <a:t> = velocity!)</a:t>
            </a:r>
          </a:p>
          <a:p>
            <a:r>
              <a:rPr lang="en-GB" dirty="0" smtClean="0">
                <a:sym typeface="Symbol" pitchFamily="18" charset="2"/>
              </a:rPr>
              <a:t>EMF = </a:t>
            </a:r>
            <a:r>
              <a:rPr lang="en-GB" dirty="0" err="1" smtClean="0">
                <a:sym typeface="Symbol" pitchFamily="18" charset="2"/>
              </a:rPr>
              <a:t>BLv</a:t>
            </a:r>
            <a:endParaRPr lang="en-GB" dirty="0" smtClean="0">
              <a:sym typeface="Symbol" pitchFamily="18" charset="2"/>
            </a:endParaRPr>
          </a:p>
          <a:p>
            <a:endParaRPr lang="en-GB" dirty="0">
              <a:sym typeface="Symbol" pitchFamily="18" charset="2"/>
            </a:endParaRPr>
          </a:p>
          <a:p>
            <a:r>
              <a:rPr lang="en-GB" dirty="0" smtClean="0">
                <a:sym typeface="Symbol" pitchFamily="18" charset="2"/>
              </a:rPr>
              <a:t>Moving the field would be exactly the same!</a:t>
            </a:r>
            <a:endParaRPr lang="en-GB" dirty="0" smtClean="0"/>
          </a:p>
          <a:p>
            <a:endParaRPr lang="en-GB" i="1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715140" y="1928802"/>
            <a:ext cx="1928826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             A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              </a:t>
            </a:r>
            <a:r>
              <a:rPr lang="en-GB" dirty="0" err="1" smtClean="0"/>
              <a:t>s</a:t>
            </a:r>
            <a:endParaRPr lang="en-GB" dirty="0" smtClean="0"/>
          </a:p>
          <a:p>
            <a:r>
              <a:rPr lang="en-GB" dirty="0" smtClean="0"/>
              <a:t>       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Changing the field  (loop)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ym typeface="Symbol" pitchFamily="18" charset="2"/>
              </a:rPr>
              <a:t>Flux  </a:t>
            </a:r>
            <a:r>
              <a:rPr lang="en-GB" dirty="0" smtClean="0"/>
              <a:t>= </a:t>
            </a:r>
            <a:r>
              <a:rPr lang="en-GB" i="1" dirty="0" smtClean="0"/>
              <a:t>BAN</a:t>
            </a:r>
          </a:p>
          <a:p>
            <a:r>
              <a:rPr lang="en-GB" dirty="0" smtClean="0"/>
              <a:t>EMF  = d</a:t>
            </a:r>
            <a:r>
              <a:rPr lang="en-GB" dirty="0" smtClean="0">
                <a:sym typeface="Symbol" pitchFamily="18" charset="2"/>
              </a:rPr>
              <a:t>/</a:t>
            </a:r>
            <a:r>
              <a:rPr lang="en-GB" dirty="0" err="1" smtClean="0">
                <a:sym typeface="Symbol" pitchFamily="18" charset="2"/>
              </a:rPr>
              <a:t>dt</a:t>
            </a:r>
            <a:endParaRPr lang="en-GB" dirty="0" smtClean="0">
              <a:sym typeface="Symbol" pitchFamily="18" charset="2"/>
            </a:endParaRPr>
          </a:p>
          <a:p>
            <a:r>
              <a:rPr lang="en-GB" i="1" dirty="0" smtClean="0">
                <a:sym typeface="Symbol" pitchFamily="18" charset="2"/>
              </a:rPr>
              <a:t>EMF = dB AN/</a:t>
            </a:r>
            <a:r>
              <a:rPr lang="en-GB" i="1" dirty="0" err="1" smtClean="0">
                <a:sym typeface="Symbol" pitchFamily="18" charset="2"/>
              </a:rPr>
              <a:t>dt</a:t>
            </a:r>
            <a:endParaRPr lang="en-GB" i="1" dirty="0" smtClean="0">
              <a:sym typeface="Symbol" pitchFamily="18" charset="2"/>
            </a:endParaRPr>
          </a:p>
          <a:p>
            <a:endParaRPr lang="en-GB" i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Nice demo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http://youtube.com/watch?v=fxC-AEC0ROk</a:t>
            </a:r>
            <a:r>
              <a:rPr lang="en-GB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EVEN BETTER DEMO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Why does the ring levitate?</a:t>
            </a:r>
          </a:p>
          <a:p>
            <a:r>
              <a:rPr lang="en-GB"/>
              <a:t>Why doesn’t the split ring levitate?</a:t>
            </a:r>
          </a:p>
          <a:p>
            <a:endParaRPr lang="en-GB"/>
          </a:p>
          <a:p>
            <a:r>
              <a:rPr lang="en-GB"/>
              <a:t>Why did we use aluminium?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126 </a:t>
            </a:r>
            <a:r>
              <a:rPr lang="en-GB" dirty="0" smtClean="0"/>
              <a:t>q 1 - 4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Transformers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An application of physics in disguise</a:t>
            </a:r>
          </a:p>
          <a:p>
            <a:r>
              <a:rPr lang="en-GB">
                <a:hlinkClick r:id="rId2"/>
              </a:rPr>
              <a:t>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By the end of the lesson you should be able to</a:t>
            </a:r>
            <a:r>
              <a:rPr lang="en-GB" dirty="0" smtClean="0"/>
              <a:t>:</a:t>
            </a:r>
            <a:endParaRPr lang="en-GB" dirty="0"/>
          </a:p>
          <a:p>
            <a:r>
              <a:rPr lang="en-GB" dirty="0"/>
              <a:t>State practical setup of Transformers</a:t>
            </a:r>
          </a:p>
          <a:p>
            <a:r>
              <a:rPr lang="en-GB" dirty="0"/>
              <a:t>Calculate Current and Voltage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Define Magnetic flux</a:t>
            </a:r>
          </a:p>
          <a:p>
            <a:r>
              <a:rPr lang="en-GB" dirty="0" smtClean="0"/>
              <a:t>Describe the process of induction</a:t>
            </a:r>
          </a:p>
          <a:p>
            <a:r>
              <a:rPr lang="en-GB" dirty="0" smtClean="0"/>
              <a:t>State Faradays Law &amp; Lenz Law</a:t>
            </a:r>
          </a:p>
          <a:p>
            <a:r>
              <a:rPr lang="en-GB" dirty="0" smtClean="0"/>
              <a:t>Calculate the induced EMF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NICE SIMPLE EQUATION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700" dirty="0" smtClean="0"/>
              <a:t>Primary coil creates a changing flux, which induces a EMF in </a:t>
            </a:r>
            <a:r>
              <a:rPr lang="en-US" sz="2700" smtClean="0"/>
              <a:t>the secondary </a:t>
            </a:r>
            <a:r>
              <a:rPr lang="en-US" sz="2700" dirty="0" smtClean="0"/>
              <a:t>coil</a:t>
            </a:r>
          </a:p>
          <a:p>
            <a:endParaRPr lang="en-US" sz="2700" dirty="0"/>
          </a:p>
          <a:p>
            <a:r>
              <a:rPr lang="en-US" sz="2700" dirty="0" smtClean="0"/>
              <a:t>N</a:t>
            </a:r>
            <a:r>
              <a:rPr lang="en-US" sz="2700" baseline="-25000" dirty="0" smtClean="0"/>
              <a:t>1</a:t>
            </a:r>
            <a:r>
              <a:rPr lang="en-US" sz="2700" baseline="30000" dirty="0" smtClean="0"/>
              <a:t> </a:t>
            </a:r>
            <a:r>
              <a:rPr lang="en-US" sz="2700" dirty="0" smtClean="0"/>
              <a:t> V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  = N</a:t>
            </a:r>
            <a:r>
              <a:rPr lang="en-US" sz="2700" baseline="-25000" dirty="0" smtClean="0"/>
              <a:t>2</a:t>
            </a:r>
            <a:r>
              <a:rPr lang="en-US" sz="2700" dirty="0" smtClean="0"/>
              <a:t>  V</a:t>
            </a:r>
            <a:r>
              <a:rPr lang="en-US" sz="2700" baseline="-25000" dirty="0" smtClean="0"/>
              <a:t>2 </a:t>
            </a:r>
            <a:r>
              <a:rPr lang="en-US" sz="2700" dirty="0" smtClean="0"/>
              <a:t> </a:t>
            </a:r>
          </a:p>
          <a:p>
            <a:r>
              <a:rPr lang="en-US" sz="2700" dirty="0" smtClean="0"/>
              <a:t>also</a:t>
            </a:r>
          </a:p>
          <a:p>
            <a:r>
              <a:rPr lang="en-US" sz="2700" baseline="-25000" dirty="0" smtClean="0"/>
              <a:t> </a:t>
            </a:r>
            <a:r>
              <a:rPr lang="en-US" sz="2700" dirty="0" smtClean="0"/>
              <a:t> Power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= Power</a:t>
            </a:r>
            <a:r>
              <a:rPr lang="en-US" sz="2700" baseline="-25000" dirty="0" smtClean="0"/>
              <a:t>2</a:t>
            </a:r>
          </a:p>
          <a:p>
            <a:endParaRPr lang="en-US" sz="2700" baseline="-25000" dirty="0" smtClean="0"/>
          </a:p>
        </p:txBody>
      </p:sp>
      <p:pic>
        <p:nvPicPr>
          <p:cNvPr id="11268" name="Picture 4" descr="transform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60888" y="2347913"/>
            <a:ext cx="4583112" cy="34369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Flux density</a:t>
            </a:r>
          </a:p>
          <a:p>
            <a:r>
              <a:rPr lang="en-GB" dirty="0" smtClean="0"/>
              <a:t>F=BIL (left hand rule)</a:t>
            </a:r>
          </a:p>
          <a:p>
            <a:pPr lvl="1"/>
            <a:r>
              <a:rPr lang="en-GB" dirty="0" smtClean="0"/>
              <a:t>Electric Motors, Moving charges</a:t>
            </a:r>
          </a:p>
          <a:p>
            <a:r>
              <a:rPr lang="en-GB" dirty="0" smtClean="0"/>
              <a:t>F= </a:t>
            </a:r>
            <a:r>
              <a:rPr lang="en-GB" dirty="0" err="1" smtClean="0"/>
              <a:t>BQv</a:t>
            </a:r>
            <a:r>
              <a:rPr lang="en-GB" dirty="0" smtClean="0"/>
              <a:t> = </a:t>
            </a:r>
            <a:r>
              <a:rPr lang="en-GB" dirty="0" err="1" smtClean="0"/>
              <a:t>Bev</a:t>
            </a:r>
            <a:endParaRPr lang="en-GB" dirty="0" smtClean="0"/>
          </a:p>
          <a:p>
            <a:pPr lvl="1"/>
            <a:r>
              <a:rPr lang="en-GB" dirty="0" smtClean="0"/>
              <a:t>Cyclotrons, mass spectrometers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86446" y="4786322"/>
            <a:ext cx="3071834" cy="17859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Magnetic Flux </a:t>
            </a:r>
            <a:r>
              <a:rPr lang="en-GB" dirty="0" smtClean="0">
                <a:sym typeface="Symbol" pitchFamily="18" charset="2"/>
              </a:rPr>
              <a:t>  (linkage)</a:t>
            </a:r>
            <a:endParaRPr lang="en-GB" dirty="0">
              <a:sym typeface="Symbol" pitchFamily="18" charset="2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magnetic field strength, B, multiplied by the area swept out by a conductor, A,  </a:t>
            </a:r>
          </a:p>
          <a:p>
            <a:r>
              <a:rPr lang="en-GB" dirty="0">
                <a:sym typeface="Symbol" pitchFamily="18" charset="2"/>
              </a:rPr>
              <a:t> </a:t>
            </a:r>
            <a:r>
              <a:rPr lang="en-GB" dirty="0"/>
              <a:t>= </a:t>
            </a:r>
            <a:r>
              <a:rPr lang="en-GB" i="1" dirty="0"/>
              <a:t>BA </a:t>
            </a:r>
          </a:p>
          <a:p>
            <a:r>
              <a:rPr lang="en-GB" i="1" dirty="0" smtClean="0"/>
              <a:t>Unit </a:t>
            </a:r>
            <a:r>
              <a:rPr lang="en-GB" i="1" dirty="0"/>
              <a:t>is the </a:t>
            </a:r>
            <a:r>
              <a:rPr lang="en-GB" i="1" dirty="0" smtClean="0"/>
              <a:t>Weber</a:t>
            </a:r>
          </a:p>
          <a:p>
            <a:r>
              <a:rPr lang="en-GB" dirty="0" smtClean="0"/>
              <a:t>Flux Linkage for loops </a:t>
            </a:r>
            <a:br>
              <a:rPr lang="en-GB" dirty="0" smtClean="0"/>
            </a:br>
            <a:r>
              <a:rPr lang="en-GB" dirty="0" smtClean="0"/>
              <a:t>of wire = BAN</a:t>
            </a:r>
          </a:p>
          <a:p>
            <a:r>
              <a:rPr lang="en-GB" dirty="0" smtClean="0"/>
              <a:t>N= number of loops</a:t>
            </a:r>
            <a:endParaRPr lang="en-GB" dirty="0"/>
          </a:p>
          <a:p>
            <a:endParaRPr lang="en-GB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 r="32260" b="25089"/>
          <a:stretch>
            <a:fillRect/>
          </a:stretch>
        </p:blipFill>
        <p:spPr bwMode="auto">
          <a:xfrm>
            <a:off x="5786446" y="2786058"/>
            <a:ext cx="3073420" cy="200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 rot="1973232">
            <a:off x="7083857" y="5330876"/>
            <a:ext cx="1143008" cy="642942"/>
          </a:xfrm>
          <a:prstGeom prst="ellipse">
            <a:avLst/>
          </a:prstGeom>
          <a:solidFill>
            <a:schemeClr val="tx1"/>
          </a:solidFill>
          <a:ln cmpd="sng"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858016" y="5072074"/>
            <a:ext cx="142876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981844" y="4714884"/>
            <a:ext cx="142876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162816" y="5376874"/>
            <a:ext cx="142876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286644" y="5019684"/>
            <a:ext cx="142876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 rot="1973232">
            <a:off x="7155296" y="5330875"/>
            <a:ext cx="1143008" cy="642942"/>
          </a:xfrm>
          <a:prstGeom prst="ellipse">
            <a:avLst/>
          </a:prstGeom>
          <a:noFill/>
          <a:ln cmpd="sng"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Quick Practice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Copper strip 1cm x 5cm sitting perpendicular to a 0.5T field.</a:t>
            </a:r>
          </a:p>
          <a:p>
            <a:r>
              <a:rPr lang="en-GB"/>
              <a:t>What is the Flux?</a:t>
            </a:r>
          </a:p>
          <a:p>
            <a:r>
              <a:rPr lang="en-GB"/>
              <a:t>A=0.01 x 0.05 = 5x10</a:t>
            </a:r>
            <a:r>
              <a:rPr lang="en-GB" baseline="30000"/>
              <a:t>-4 </a:t>
            </a:r>
            <a:r>
              <a:rPr lang="en-GB"/>
              <a:t>m</a:t>
            </a:r>
            <a:r>
              <a:rPr lang="en-GB" baseline="30000"/>
              <a:t>2</a:t>
            </a:r>
          </a:p>
          <a:p>
            <a:r>
              <a:rPr lang="en-GB"/>
              <a:t>Flux = B x A = 0.5 x 5x10</a:t>
            </a:r>
            <a:r>
              <a:rPr lang="en-GB" baseline="30000"/>
              <a:t>-4 </a:t>
            </a:r>
          </a:p>
          <a:p>
            <a:r>
              <a:rPr lang="en-GB"/>
              <a:t>= 2.5x10</a:t>
            </a:r>
            <a:r>
              <a:rPr lang="en-GB" baseline="30000"/>
              <a:t>-4 </a:t>
            </a:r>
            <a:r>
              <a:rPr lang="en-GB"/>
              <a:t>Wb</a:t>
            </a:r>
            <a:endParaRPr lang="en-GB" baseline="30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Induced EMF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700"/>
              <a:t>Passing a wire through a changing magnetic field and an EMF magically appears.</a:t>
            </a:r>
          </a:p>
          <a:p>
            <a:pPr algn="ctr"/>
            <a:r>
              <a:rPr lang="en-GB" sz="2700"/>
              <a:t>We call this magic,</a:t>
            </a:r>
            <a:br>
              <a:rPr lang="en-GB" sz="2700"/>
            </a:br>
            <a:r>
              <a:rPr lang="en-GB" sz="2700"/>
              <a:t> “</a:t>
            </a:r>
            <a:r>
              <a:rPr lang="en-GB" sz="2700" u="sng"/>
              <a:t>INDUCTION”</a:t>
            </a:r>
          </a:p>
        </p:txBody>
      </p:sp>
      <p:pic>
        <p:nvPicPr>
          <p:cNvPr id="11270" name="Picture 6" descr="faradyanim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1917700"/>
            <a:ext cx="4321175" cy="39449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Faradays Law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a wire</a:t>
            </a:r>
          </a:p>
          <a:p>
            <a:r>
              <a:rPr lang="en-GB" dirty="0"/>
              <a:t>EMF  = d</a:t>
            </a:r>
            <a:r>
              <a:rPr lang="en-GB" dirty="0">
                <a:sym typeface="Symbol" pitchFamily="18" charset="2"/>
              </a:rPr>
              <a:t>/</a:t>
            </a:r>
            <a:r>
              <a:rPr lang="en-GB" dirty="0" err="1">
                <a:sym typeface="Symbol" pitchFamily="18" charset="2"/>
              </a:rPr>
              <a:t>dt</a:t>
            </a:r>
            <a:r>
              <a:rPr lang="en-GB" dirty="0">
                <a:sym typeface="Symbol" pitchFamily="18" charset="2"/>
              </a:rPr>
              <a:t>    ( = Flux)</a:t>
            </a:r>
          </a:p>
          <a:p>
            <a:r>
              <a:rPr lang="en-GB" dirty="0">
                <a:sym typeface="Symbol" pitchFamily="18" charset="2"/>
              </a:rPr>
              <a:t>For a coil  </a:t>
            </a:r>
          </a:p>
          <a:p>
            <a:r>
              <a:rPr lang="en-GB" dirty="0">
                <a:sym typeface="Symbol" pitchFamily="18" charset="2"/>
              </a:rPr>
              <a:t>EMF = N (</a:t>
            </a:r>
            <a:r>
              <a:rPr lang="en-GB" dirty="0"/>
              <a:t>d</a:t>
            </a:r>
            <a:r>
              <a:rPr lang="en-GB" dirty="0">
                <a:sym typeface="Symbol" pitchFamily="18" charset="2"/>
              </a:rPr>
              <a:t>/</a:t>
            </a:r>
            <a:r>
              <a:rPr lang="en-GB" dirty="0" err="1">
                <a:sym typeface="Symbol" pitchFamily="18" charset="2"/>
              </a:rPr>
              <a:t>dt</a:t>
            </a:r>
            <a:r>
              <a:rPr lang="en-GB" dirty="0">
                <a:sym typeface="Symbol" pitchFamily="18" charset="2"/>
              </a:rPr>
              <a:t>) (N=number of loops</a:t>
            </a:r>
            <a:r>
              <a:rPr lang="en-GB" dirty="0" smtClean="0">
                <a:sym typeface="Symbol" pitchFamily="18" charset="2"/>
              </a:rPr>
              <a:t>)</a:t>
            </a:r>
          </a:p>
          <a:p>
            <a:pPr>
              <a:buNone/>
            </a:pPr>
            <a:endParaRPr lang="en-GB" dirty="0">
              <a:sym typeface="Symbol" pitchFamily="18" charset="2"/>
            </a:endParaRPr>
          </a:p>
          <a:p>
            <a:pPr algn="ctr">
              <a:buNone/>
            </a:pPr>
            <a:r>
              <a:rPr lang="en-GB" dirty="0" smtClean="0">
                <a:sym typeface="Symbol" pitchFamily="18" charset="2"/>
              </a:rPr>
              <a:t>Induced EMF is equal to the rate of change of flux. (linkage through a circuit)</a:t>
            </a:r>
            <a:endParaRPr lang="en-GB" dirty="0">
              <a:sym typeface="Symbol" pitchFamily="18" charset="2"/>
            </a:endParaRPr>
          </a:p>
          <a:p>
            <a:endParaRPr lang="en-GB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EMF  = d</a:t>
            </a:r>
            <a:r>
              <a:rPr lang="en-GB">
                <a:sym typeface="Symbol" pitchFamily="18" charset="2"/>
              </a:rPr>
              <a:t>/dt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What happens if have a higher Flux?</a:t>
            </a:r>
          </a:p>
          <a:p>
            <a:pPr lvl="1"/>
            <a:r>
              <a:rPr lang="en-GB" i="1"/>
              <a:t>Irrelevant! It’s the change in flux! </a:t>
            </a:r>
          </a:p>
          <a:p>
            <a:r>
              <a:rPr lang="en-GB"/>
              <a:t>Ok! what If the Flux change is greater?</a:t>
            </a:r>
          </a:p>
          <a:p>
            <a:pPr lvl="1"/>
            <a:r>
              <a:rPr lang="en-GB" i="1"/>
              <a:t>Higher EMF</a:t>
            </a:r>
          </a:p>
          <a:p>
            <a:r>
              <a:rPr lang="en-GB"/>
              <a:t>What happens if I change the flux quicker?</a:t>
            </a:r>
          </a:p>
          <a:p>
            <a:pPr lvl="1"/>
            <a:r>
              <a:rPr lang="en-GB" i="1"/>
              <a:t>Higher EMF (but obviously for a shorter 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Quick Practice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 move my copper strip towards the North Pole of a magnet such that the Flux Changes from 5mWb to 55mWb in 0.5 second.</a:t>
            </a:r>
          </a:p>
          <a:p>
            <a:r>
              <a:rPr lang="en-GB"/>
              <a:t>The Strip has a perfect Voltmeter attached across it. What value does it read?</a:t>
            </a:r>
          </a:p>
          <a:p>
            <a:r>
              <a:rPr lang="en-GB"/>
              <a:t>d</a:t>
            </a:r>
            <a:r>
              <a:rPr lang="en-GB">
                <a:sym typeface="Symbol" pitchFamily="18" charset="2"/>
              </a:rPr>
              <a:t> = 50x10</a:t>
            </a:r>
            <a:r>
              <a:rPr lang="en-GB" baseline="30000">
                <a:sym typeface="Symbol" pitchFamily="18" charset="2"/>
              </a:rPr>
              <a:t>-3</a:t>
            </a:r>
            <a:r>
              <a:rPr lang="en-GB">
                <a:sym typeface="Symbol" pitchFamily="18" charset="2"/>
              </a:rPr>
              <a:t> dt =0.5 </a:t>
            </a:r>
            <a:r>
              <a:rPr lang="en-GB">
                <a:sym typeface="Wingdings" pitchFamily="2" charset="2"/>
              </a:rPr>
              <a:t> EMF = 100</a:t>
            </a:r>
            <a:r>
              <a:rPr lang="en-GB">
                <a:sym typeface="Symbol" pitchFamily="18" charset="2"/>
              </a:rPr>
              <a:t>x10</a:t>
            </a:r>
            <a:r>
              <a:rPr lang="en-GB" baseline="30000">
                <a:sym typeface="Symbol" pitchFamily="18" charset="2"/>
              </a:rPr>
              <a:t>-3 </a:t>
            </a:r>
            <a:r>
              <a:rPr lang="en-GB">
                <a:sym typeface="Symbol" pitchFamily="18" charset="2"/>
              </a:rPr>
              <a:t>V</a:t>
            </a:r>
            <a:endParaRPr lang="en-GB" baseline="3000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ocModifiedBy xmlns="http://schemas.microsoft.com/sharepoint/v3" xsi:nil="true"/>
    <DocCreatedBy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 Presentation" ma:contentTypeID="0x010100248E443230924846835B2C4A243C7B8300F3A6A3765A580946B57EA3434ED53DA8" ma:contentTypeVersion="0" ma:contentTypeDescription="PowerPoint Presentation" ma:contentTypeScope="" ma:versionID="08784a3841610e51ac33b344f0385b4c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849f7f5705675349410c63e13a4f08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DocCreatedBy" minOccurs="0"/>
                <xsd:element ref="ns1:DocModifiedB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DocCreatedBy" ma:index="8" nillable="true" ma:displayName="DocCreatedBy" ma:internalName="DocCreatedBy">
      <xsd:simpleType>
        <xsd:restriction base="dms:Text"/>
      </xsd:simpleType>
    </xsd:element>
    <xsd:element name="DocModifiedBy" ma:index="9" nillable="true" ma:displayName="DocModifiedBy" ma:internalName="DocModifiedB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AD54C34-5D69-4F01-B2B5-7984C241BA85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3C82428-0F02-4E0E-998B-BB7A7845D1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C71459-BEDE-4522-9F91-8C2813280F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jmhBlack</Template>
  <TotalTime>874</TotalTime>
  <Words>557</Words>
  <Application>Microsoft Office PowerPoint</Application>
  <PresentationFormat>On-screen Show (4:3)</PresentationFormat>
  <Paragraphs>106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Refined</vt:lpstr>
      <vt:lpstr>Magnetic fields 3</vt:lpstr>
      <vt:lpstr>Objectives</vt:lpstr>
      <vt:lpstr>Recap</vt:lpstr>
      <vt:lpstr>Magnetic Flux   (linkage)</vt:lpstr>
      <vt:lpstr>Quick Practice</vt:lpstr>
      <vt:lpstr>Induced EMF</vt:lpstr>
      <vt:lpstr>Faradays Law</vt:lpstr>
      <vt:lpstr>EMF  = d/dt</vt:lpstr>
      <vt:lpstr>Quick Practice</vt:lpstr>
      <vt:lpstr>Lenz’s Law</vt:lpstr>
      <vt:lpstr>Lenz’s Law</vt:lpstr>
      <vt:lpstr>How to change the flux?</vt:lpstr>
      <vt:lpstr>Moving the conductor</vt:lpstr>
      <vt:lpstr>Changing the field  (loop)</vt:lpstr>
      <vt:lpstr>Nice demo</vt:lpstr>
      <vt:lpstr>EVEN BETTER DEMO</vt:lpstr>
      <vt:lpstr>Slide 17</vt:lpstr>
      <vt:lpstr>Transformers</vt:lpstr>
      <vt:lpstr>Objectives</vt:lpstr>
      <vt:lpstr>NICE SIMPLE EQUATION </vt:lpstr>
    </vt:vector>
  </TitlesOfParts>
  <Company>Godalming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Magnetic fields 3</dc:title>
  <dc:creator>Joe McCarthy-Holland</dc:creator>
  <cp:lastModifiedBy>jmh</cp:lastModifiedBy>
  <cp:revision>17</cp:revision>
  <dcterms:created xsi:type="dcterms:W3CDTF">2008-01-09T09:26:34Z</dcterms:created>
  <dcterms:modified xsi:type="dcterms:W3CDTF">2010-01-20T10:49:58Z</dcterms:modified>
  <cp:contentType>PowerPoint Presentation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0x010100248E443230924846835B2C4A243C7B8300F3A6A3765A580946B57EA3434ED53DA8</vt:lpwstr>
  </property>
</Properties>
</file>