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0" r:id="rId2"/>
    <p:sldId id="257" r:id="rId3"/>
    <p:sldId id="258" r:id="rId4"/>
    <p:sldId id="274" r:id="rId5"/>
    <p:sldId id="271" r:id="rId6"/>
    <p:sldId id="272" r:id="rId7"/>
    <p:sldId id="261" r:id="rId8"/>
    <p:sldId id="275" r:id="rId9"/>
    <p:sldId id="263" r:id="rId10"/>
    <p:sldId id="265" r:id="rId11"/>
    <p:sldId id="267" r:id="rId12"/>
    <p:sldId id="276"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60" d="100"/>
          <a:sy n="60" d="100"/>
        </p:scale>
        <p:origin x="84" y="12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A47F2-AEF9-4B1F-B371-B8715F2628DF}" type="datetimeFigureOut">
              <a:rPr lang="en-GB" smtClean="0"/>
              <a:t>02/10/2018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51ABB1-BF13-4348-B759-69A3292C4393}" type="slidenum">
              <a:rPr lang="en-GB" smtClean="0"/>
              <a:t>‹#›</a:t>
            </a:fld>
            <a:endParaRPr lang="en-GB"/>
          </a:p>
        </p:txBody>
      </p:sp>
    </p:spTree>
    <p:extLst>
      <p:ext uri="{BB962C8B-B14F-4D97-AF65-F5344CB8AC3E}">
        <p14:creationId xmlns:p14="http://schemas.microsoft.com/office/powerpoint/2010/main" val="956076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EA0BA4-0ED8-4EB6-822F-5B4F1E658E93}" type="slidenum">
              <a:rPr lang="en-GB" altLang="en-US"/>
              <a:pPr eaLnBrk="1" hangingPunct="1"/>
              <a:t>5</a:t>
            </a:fld>
            <a:endParaRPr lang="en-GB"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080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E55A36-216A-4673-A5C5-504813BC38F8}" type="slidenum">
              <a:rPr lang="en-GB" altLang="en-US"/>
              <a:pPr eaLnBrk="1" hangingPunct="1"/>
              <a:t>6</a:t>
            </a:fld>
            <a:endParaRPr lang="en-GB"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029453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t>Need to add something about potential gradient.</a:t>
            </a:r>
          </a:p>
        </p:txBody>
      </p:sp>
    </p:spTree>
    <p:extLst>
      <p:ext uri="{BB962C8B-B14F-4D97-AF65-F5344CB8AC3E}">
        <p14:creationId xmlns:p14="http://schemas.microsoft.com/office/powerpoint/2010/main" val="104680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6AFD95-398B-4586-86B5-75A61A12A848}" type="slidenum">
              <a:rPr lang="en-GB" altLang="en-US"/>
              <a:pPr eaLnBrk="1" hangingPunct="1"/>
              <a:t>11</a:t>
            </a:fld>
            <a:endParaRPr lang="en-GB"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560219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12CF67-6B32-4401-A39E-7EB7A72C2B25}" type="slidenum">
              <a:rPr lang="en-GB" altLang="en-US"/>
              <a:pPr eaLnBrk="1" hangingPunct="1"/>
              <a:t>13</a:t>
            </a:fld>
            <a:endParaRPr lang="en-GB" altLang="en-US"/>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450989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B23E9B-BBE6-44FE-B20F-F217004E4C67}"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89441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B23E9B-BBE6-44FE-B20F-F217004E4C67}"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189823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B23E9B-BBE6-44FE-B20F-F217004E4C67}"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29238624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81988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B23E9B-BBE6-44FE-B20F-F217004E4C67}"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26642444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B23E9B-BBE6-44FE-B20F-F217004E4C67}" type="datetimeFigureOut">
              <a:rPr lang="en-GB" smtClean="0"/>
              <a:t>02/10/2018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3694106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B23E9B-BBE6-44FE-B20F-F217004E4C67}"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2713498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B23E9B-BBE6-44FE-B20F-F217004E4C67}" type="datetimeFigureOut">
              <a:rPr lang="en-GB" smtClean="0"/>
              <a:t>02/10/2018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3897563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B23E9B-BBE6-44FE-B20F-F217004E4C67}" type="datetimeFigureOut">
              <a:rPr lang="en-GB" smtClean="0"/>
              <a:t>02/10/2018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388602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23E9B-BBE6-44FE-B20F-F217004E4C67}" type="datetimeFigureOut">
              <a:rPr lang="en-GB" smtClean="0"/>
              <a:t>02/10/2018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1306271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23E9B-BBE6-44FE-B20F-F217004E4C67}"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457363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B23E9B-BBE6-44FE-B20F-F217004E4C67}" type="datetimeFigureOut">
              <a:rPr lang="en-GB" smtClean="0"/>
              <a:t>02/10/2018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9D0DFF-F32A-4F61-A757-7B70BEBFB1A7}" type="slidenum">
              <a:rPr lang="en-GB" smtClean="0"/>
              <a:t>‹#›</a:t>
            </a:fld>
            <a:endParaRPr lang="en-GB"/>
          </a:p>
        </p:txBody>
      </p:sp>
    </p:spTree>
    <p:extLst>
      <p:ext uri="{BB962C8B-B14F-4D97-AF65-F5344CB8AC3E}">
        <p14:creationId xmlns:p14="http://schemas.microsoft.com/office/powerpoint/2010/main" val="1101523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23E9B-BBE6-44FE-B20F-F217004E4C67}" type="datetimeFigureOut">
              <a:rPr lang="en-GB" smtClean="0"/>
              <a:t>02/10/2018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9D0DFF-F32A-4F61-A757-7B70BEBFB1A7}" type="slidenum">
              <a:rPr lang="en-GB" smtClean="0"/>
              <a:t>‹#›</a:t>
            </a:fld>
            <a:endParaRPr lang="en-GB"/>
          </a:p>
        </p:txBody>
      </p:sp>
      <p:sp>
        <p:nvSpPr>
          <p:cNvPr id="9" name="TextBox 8"/>
          <p:cNvSpPr txBox="1"/>
          <p:nvPr userDrawn="1"/>
        </p:nvSpPr>
        <p:spPr>
          <a:xfrm>
            <a:off x="0" y="0"/>
            <a:ext cx="9144000" cy="338554"/>
          </a:xfrm>
          <a:prstGeom prst="rect">
            <a:avLst/>
          </a:prstGeom>
          <a:solidFill>
            <a:srgbClr val="FFFF00"/>
          </a:solidFill>
        </p:spPr>
        <p:txBody>
          <a:bodyPr wrap="square" rtlCol="0">
            <a:spAutoFit/>
          </a:bodyPr>
          <a:lstStyle/>
          <a:p>
            <a:r>
              <a:rPr lang="en-GB" sz="1600" dirty="0" smtClean="0">
                <a:latin typeface="Comic Sans MS" panose="030F0702030302020204" pitchFamily="66" charset="0"/>
              </a:rPr>
              <a:t>LO: To understand Gravitational potential</a:t>
            </a:r>
            <a:r>
              <a:rPr lang="en-GB" sz="1600" baseline="0" dirty="0" smtClean="0">
                <a:latin typeface="Comic Sans MS" panose="030F0702030302020204" pitchFamily="66" charset="0"/>
              </a:rPr>
              <a:t> </a:t>
            </a:r>
            <a:r>
              <a:rPr lang="en-GB" sz="1600" dirty="0" smtClean="0">
                <a:latin typeface="Comic Sans MS" panose="030F0702030302020204" pitchFamily="66" charset="0"/>
              </a:rPr>
              <a:t> </a:t>
            </a:r>
            <a:endParaRPr lang="en-GB" sz="1600" dirty="0">
              <a:latin typeface="Comic Sans MS" panose="030F0702030302020204" pitchFamily="66" charset="0"/>
            </a:endParaRPr>
          </a:p>
        </p:txBody>
      </p:sp>
      <p:sp>
        <p:nvSpPr>
          <p:cNvPr id="10" name="TextBox 9"/>
          <p:cNvSpPr txBox="1"/>
          <p:nvPr userDrawn="1"/>
        </p:nvSpPr>
        <p:spPr>
          <a:xfrm>
            <a:off x="0" y="352934"/>
            <a:ext cx="9144000" cy="338554"/>
          </a:xfrm>
          <a:prstGeom prst="rect">
            <a:avLst/>
          </a:prstGeom>
          <a:solidFill>
            <a:srgbClr val="00B0F0"/>
          </a:solidFill>
        </p:spPr>
        <p:txBody>
          <a:bodyPr wrap="square" rtlCol="0">
            <a:spAutoFit/>
          </a:bodyPr>
          <a:lstStyle/>
          <a:p>
            <a:r>
              <a:rPr lang="en-GB" sz="1600" dirty="0" smtClean="0">
                <a:latin typeface="Comic Sans MS" panose="030F0702030302020204" pitchFamily="66" charset="0"/>
              </a:rPr>
              <a:t>Key Words: Field Strength, Newton, Radius, Force, Radial, Spherical, Uniform  </a:t>
            </a:r>
            <a:endParaRPr lang="en-GB" sz="1600" dirty="0">
              <a:latin typeface="Comic Sans MS" panose="030F0702030302020204" pitchFamily="66" charset="0"/>
            </a:endParaRPr>
          </a:p>
        </p:txBody>
      </p:sp>
    </p:spTree>
    <p:extLst>
      <p:ext uri="{BB962C8B-B14F-4D97-AF65-F5344CB8AC3E}">
        <p14:creationId xmlns:p14="http://schemas.microsoft.com/office/powerpoint/2010/main" val="3691646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8650" y="1588739"/>
            <a:ext cx="8071104" cy="2862322"/>
          </a:xfrm>
          <a:prstGeom prst="rect">
            <a:avLst/>
          </a:prstGeom>
        </p:spPr>
        <p:txBody>
          <a:bodyPr wrap="square">
            <a:spAutoFit/>
          </a:bodyPr>
          <a:lstStyle/>
          <a:p>
            <a:pPr>
              <a:defRPr/>
            </a:pPr>
            <a:r>
              <a:rPr lang="en-GB" dirty="0" smtClean="0">
                <a:latin typeface="Comic Sans MS" panose="030F0702030302020204" pitchFamily="66" charset="0"/>
              </a:rPr>
              <a:t>Assume </a:t>
            </a:r>
            <a:r>
              <a:rPr lang="en-GB" dirty="0">
                <a:latin typeface="Comic Sans MS" panose="030F0702030302020204" pitchFamily="66" charset="0"/>
              </a:rPr>
              <a:t>g = 9.8 N kg</a:t>
            </a:r>
            <a:r>
              <a:rPr lang="en-GB" baseline="30000" dirty="0">
                <a:latin typeface="Comic Sans MS" panose="030F0702030302020204" pitchFamily="66" charset="0"/>
              </a:rPr>
              <a:t>-1</a:t>
            </a:r>
            <a:r>
              <a:rPr lang="en-GB" dirty="0">
                <a:latin typeface="Comic Sans MS" panose="030F0702030302020204" pitchFamily="66" charset="0"/>
              </a:rPr>
              <a:t> near the surface of the Earth.</a:t>
            </a:r>
          </a:p>
          <a:p>
            <a:pPr marL="358775" indent="-358775">
              <a:defRPr/>
            </a:pPr>
            <a:r>
              <a:rPr lang="en-GB" dirty="0">
                <a:latin typeface="Comic Sans MS" panose="030F0702030302020204" pitchFamily="66" charset="0"/>
              </a:rPr>
              <a:t> </a:t>
            </a:r>
          </a:p>
          <a:p>
            <a:pPr marL="358775" indent="-358775">
              <a:defRPr/>
            </a:pPr>
            <a:r>
              <a:rPr lang="en-GB" dirty="0">
                <a:latin typeface="Comic Sans MS" panose="030F0702030302020204" pitchFamily="66" charset="0"/>
              </a:rPr>
              <a:t>1) 	Climbing a vertical rope is difficult. You have to lift your full body weight with your arms. If your mass is 60 kg and you climb 2.0 m, by how much do you increase your gravitational potential energy?</a:t>
            </a:r>
          </a:p>
          <a:p>
            <a:pPr marL="358775" indent="-358775">
              <a:defRPr/>
            </a:pPr>
            <a:r>
              <a:rPr lang="en-GB" dirty="0">
                <a:latin typeface="Comic Sans MS" panose="030F0702030302020204" pitchFamily="66" charset="0"/>
              </a:rPr>
              <a:t> </a:t>
            </a:r>
          </a:p>
          <a:p>
            <a:pPr marL="358775" indent="-358775">
              <a:defRPr/>
            </a:pPr>
            <a:r>
              <a:rPr lang="en-GB" dirty="0">
                <a:latin typeface="Comic Sans MS" panose="030F0702030302020204" pitchFamily="66" charset="0"/>
              </a:rPr>
              <a:t>2) 	A block of bricks is raised vertically to a bricklayer at the top of a wall using a pulley system. If the block of bricks has a mass of 24 kg, what is its weight? It is raised 3.0 m. Calculate its increase in gravitational potential energy when it reaches the top of the wall.</a:t>
            </a:r>
          </a:p>
        </p:txBody>
      </p:sp>
      <p:graphicFrame>
        <p:nvGraphicFramePr>
          <p:cNvPr id="5" name="Table 4"/>
          <p:cNvGraphicFramePr>
            <a:graphicFrameLocks noGrp="1"/>
          </p:cNvGraphicFramePr>
          <p:nvPr>
            <p:extLst>
              <p:ext uri="{D42A27DB-BD31-4B8C-83A1-F6EECF244321}">
                <p14:modId xmlns:p14="http://schemas.microsoft.com/office/powerpoint/2010/main" val="1623741850"/>
              </p:ext>
            </p:extLst>
          </p:nvPr>
        </p:nvGraphicFramePr>
        <p:xfrm>
          <a:off x="0" y="5029224"/>
          <a:ext cx="9034272" cy="1656953"/>
        </p:xfrm>
        <a:graphic>
          <a:graphicData uri="http://schemas.openxmlformats.org/drawingml/2006/table">
            <a:tbl>
              <a:tblPr firstRow="1" bandRow="1">
                <a:tableStyleId>{5C22544A-7EE6-4342-B048-85BDC9FD1C3A}</a:tableStyleId>
              </a:tblPr>
              <a:tblGrid>
                <a:gridCol w="959508">
                  <a:extLst>
                    <a:ext uri="{9D8B030D-6E8A-4147-A177-3AD203B41FA5}">
                      <a16:colId xmlns:a16="http://schemas.microsoft.com/office/drawing/2014/main" val="20000"/>
                    </a:ext>
                  </a:extLst>
                </a:gridCol>
                <a:gridCol w="8074764">
                  <a:extLst>
                    <a:ext uri="{9D8B030D-6E8A-4147-A177-3AD203B41FA5}">
                      <a16:colId xmlns:a16="http://schemas.microsoft.com/office/drawing/2014/main" val="20001"/>
                    </a:ext>
                  </a:extLst>
                </a:gridCol>
              </a:tblGrid>
              <a:tr h="0">
                <a:tc gridSpan="2">
                  <a:txBody>
                    <a:bodyPr/>
                    <a:lstStyle/>
                    <a:p>
                      <a:r>
                        <a:rPr lang="en-GB" sz="1600" dirty="0" smtClean="0">
                          <a:latin typeface="Comic Sans MS" panose="030F0702030302020204" pitchFamily="66" charset="0"/>
                        </a:rPr>
                        <a:t>From</a:t>
                      </a:r>
                      <a:r>
                        <a:rPr lang="en-GB" sz="1600" baseline="0" dirty="0" smtClean="0">
                          <a:latin typeface="Comic Sans MS" panose="030F0702030302020204" pitchFamily="66" charset="0"/>
                        </a:rPr>
                        <a:t> my learning today I will be able to:</a:t>
                      </a:r>
                      <a:endParaRPr lang="en-GB" sz="1600" dirty="0">
                        <a:latin typeface="Comic Sans MS" panose="030F0702030302020204" pitchFamily="66" charset="0"/>
                      </a:endParaRPr>
                    </a:p>
                  </a:txBody>
                  <a:tcPr marL="91443" marR="91443" marT="45717" marB="45717"/>
                </a:tc>
                <a:tc hMerge="1">
                  <a:txBody>
                    <a:bodyPr/>
                    <a:lstStyle/>
                    <a:p>
                      <a:endParaRPr lang="en-GB"/>
                    </a:p>
                  </a:txBody>
                  <a:tcPr/>
                </a:tc>
                <a:extLst>
                  <a:ext uri="{0D108BD9-81ED-4DB2-BD59-A6C34878D82A}">
                    <a16:rowId xmlns:a16="http://schemas.microsoft.com/office/drawing/2014/main" val="10000"/>
                  </a:ext>
                </a:extLst>
              </a:tr>
              <a:tr h="457240">
                <a:tc>
                  <a:txBody>
                    <a:bodyPr/>
                    <a:lstStyle/>
                    <a:p>
                      <a:pPr algn="ctr"/>
                      <a:r>
                        <a:rPr lang="en-GB" sz="1600" b="1" dirty="0" smtClean="0">
                          <a:latin typeface="Comic Sans MS" panose="030F0702030302020204" pitchFamily="66" charset="0"/>
                        </a:rPr>
                        <a:t>Key:</a:t>
                      </a:r>
                      <a:endParaRPr lang="en-GB" sz="1600" b="1" dirty="0">
                        <a:latin typeface="Comic Sans MS" panose="030F0702030302020204" pitchFamily="66" charset="0"/>
                      </a:endParaRPr>
                    </a:p>
                  </a:txBody>
                  <a:tcPr marL="91443" marR="91443" marT="45717" marB="45717" anchor="ctr">
                    <a:solidFill>
                      <a:srgbClr val="92D050"/>
                    </a:solidFill>
                  </a:tcPr>
                </a:tc>
                <a:tc>
                  <a:txBody>
                    <a:bodyPr/>
                    <a:lstStyle/>
                    <a:p>
                      <a:r>
                        <a:rPr lang="en-GB" sz="1600" dirty="0" smtClean="0">
                          <a:latin typeface="Comic Sans MS" pitchFamily="66" charset="0"/>
                        </a:rPr>
                        <a:t>Calculate</a:t>
                      </a:r>
                      <a:r>
                        <a:rPr lang="en-GB" sz="1600" baseline="0" dirty="0" smtClean="0">
                          <a:latin typeface="Comic Sans MS" pitchFamily="66" charset="0"/>
                        </a:rPr>
                        <a:t> Potential (C</a:t>
                      </a:r>
                      <a:r>
                        <a:rPr lang="en-GB" sz="1600" dirty="0" smtClean="0">
                          <a:latin typeface="Comic Sans MS" pitchFamily="66" charset="0"/>
                        </a:rPr>
                        <a:t>)</a:t>
                      </a:r>
                    </a:p>
                  </a:txBody>
                  <a:tcPr marL="91443" marR="91443" marT="45717" marB="45717">
                    <a:solidFill>
                      <a:srgbClr val="92D050"/>
                    </a:solidFill>
                  </a:tcPr>
                </a:tc>
                <a:extLst>
                  <a:ext uri="{0D108BD9-81ED-4DB2-BD59-A6C34878D82A}">
                    <a16:rowId xmlns:a16="http://schemas.microsoft.com/office/drawing/2014/main" val="10001"/>
                  </a:ext>
                </a:extLst>
              </a:tr>
              <a:tr h="529165">
                <a:tc>
                  <a:txBody>
                    <a:bodyPr/>
                    <a:lstStyle/>
                    <a:p>
                      <a:pPr algn="ctr"/>
                      <a:r>
                        <a:rPr lang="en-GB" sz="1600" b="1" dirty="0" smtClean="0">
                          <a:latin typeface="Comic Sans MS" panose="030F0702030302020204" pitchFamily="66" charset="0"/>
                        </a:rPr>
                        <a:t>Boost:</a:t>
                      </a:r>
                      <a:endParaRPr lang="en-GB" sz="1600" b="1" dirty="0">
                        <a:latin typeface="Comic Sans MS" panose="030F0702030302020204" pitchFamily="66" charset="0"/>
                      </a:endParaRPr>
                    </a:p>
                  </a:txBody>
                  <a:tcPr marL="91443" marR="91443" marT="45717" marB="45717" anchor="ctr">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600" dirty="0" smtClean="0">
                          <a:latin typeface="Comic Sans MS" pitchFamily="66" charset="0"/>
                        </a:rPr>
                        <a:t>Draw and interpret equipotential lines (B)</a:t>
                      </a:r>
                    </a:p>
                  </a:txBody>
                  <a:tcPr marL="91443" marR="91443" marT="45717" marB="45717">
                    <a:solidFill>
                      <a:srgbClr val="FFC000"/>
                    </a:solidFill>
                  </a:tcPr>
                </a:tc>
                <a:extLst>
                  <a:ext uri="{0D108BD9-81ED-4DB2-BD59-A6C34878D82A}">
                    <a16:rowId xmlns:a16="http://schemas.microsoft.com/office/drawing/2014/main" val="10002"/>
                  </a:ext>
                </a:extLst>
              </a:tr>
              <a:tr h="140456">
                <a:tc>
                  <a:txBody>
                    <a:bodyPr/>
                    <a:lstStyle/>
                    <a:p>
                      <a:pPr algn="ctr"/>
                      <a:r>
                        <a:rPr lang="en-GB" sz="1600" b="1" dirty="0" smtClean="0">
                          <a:latin typeface="Comic Sans MS" panose="030F0702030302020204" pitchFamily="66" charset="0"/>
                        </a:rPr>
                        <a:t>Aspire:</a:t>
                      </a:r>
                      <a:endParaRPr lang="en-GB" sz="1600" b="1" dirty="0">
                        <a:latin typeface="Comic Sans MS" panose="030F0702030302020204" pitchFamily="66" charset="0"/>
                      </a:endParaRPr>
                    </a:p>
                  </a:txBody>
                  <a:tcPr marL="91443" marR="91443" marT="45717" marB="45717"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600" dirty="0" smtClean="0">
                          <a:latin typeface="Comic Sans MS" pitchFamily="66" charset="0"/>
                        </a:rPr>
                        <a:t>Suggest the amount of energy needed to escape fields</a:t>
                      </a:r>
                      <a:r>
                        <a:rPr lang="en-GB" sz="1600" baseline="0" dirty="0" smtClean="0">
                          <a:latin typeface="Comic Sans MS" pitchFamily="66" charset="0"/>
                        </a:rPr>
                        <a:t> </a:t>
                      </a:r>
                      <a:r>
                        <a:rPr lang="en-GB" sz="1600" dirty="0" smtClean="0">
                          <a:latin typeface="Comic Sans MS" pitchFamily="66" charset="0"/>
                        </a:rPr>
                        <a:t>(A/A*)</a:t>
                      </a:r>
                      <a:r>
                        <a:rPr lang="en-US" sz="1600" dirty="0" smtClean="0">
                          <a:latin typeface="Comic Sans MS" pitchFamily="66" charset="0"/>
                        </a:rPr>
                        <a:t> </a:t>
                      </a:r>
                    </a:p>
                  </a:txBody>
                  <a:tcPr marL="91443" marR="91443" marT="45717" marB="45717">
                    <a:solidFill>
                      <a:schemeClr val="accent2">
                        <a:lumMod val="40000"/>
                        <a:lumOff val="60000"/>
                      </a:schemeClr>
                    </a:solidFill>
                  </a:tcPr>
                </a:tc>
                <a:extLst>
                  <a:ext uri="{0D108BD9-81ED-4DB2-BD59-A6C34878D82A}">
                    <a16:rowId xmlns:a16="http://schemas.microsoft.com/office/drawing/2014/main" val="1000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60601871"/>
              </p:ext>
            </p:extLst>
          </p:nvPr>
        </p:nvGraphicFramePr>
        <p:xfrm>
          <a:off x="0" y="764704"/>
          <a:ext cx="9144000" cy="822325"/>
        </p:xfrm>
        <a:graphic>
          <a:graphicData uri="http://schemas.openxmlformats.org/drawingml/2006/table">
            <a:tbl>
              <a:tblPr firstRow="1" bandRow="1">
                <a:tableStyleId>{2D5ABB26-0587-4C30-8999-92F81FD0307C}</a:tableStyleId>
              </a:tblPr>
              <a:tblGrid>
                <a:gridCol w="1451429">
                  <a:extLst>
                    <a:ext uri="{9D8B030D-6E8A-4147-A177-3AD203B41FA5}">
                      <a16:colId xmlns:a16="http://schemas.microsoft.com/office/drawing/2014/main" val="20000"/>
                    </a:ext>
                  </a:extLst>
                </a:gridCol>
                <a:gridCol w="6066971">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tblGrid>
              <a:tr h="822325">
                <a:tc>
                  <a:txBody>
                    <a:bodyPr/>
                    <a:lstStyle/>
                    <a:p>
                      <a:r>
                        <a:rPr lang="en-GB" sz="1600" b="1" u="sng" dirty="0" smtClean="0">
                          <a:latin typeface="Comic Sans MS" panose="030F0702030302020204" pitchFamily="66" charset="0"/>
                        </a:rPr>
                        <a:t>CW</a:t>
                      </a:r>
                      <a:endParaRPr lang="en-GB" sz="1600" b="1" u="sng" dirty="0">
                        <a:latin typeface="Comic Sans MS" panose="030F0702030302020204" pitchFamily="66" charset="0"/>
                      </a:endParaRPr>
                    </a:p>
                  </a:txBody>
                  <a:tcPr marL="91443" marR="91443" marT="45570" marB="45570"/>
                </a:tc>
                <a:tc>
                  <a:txBody>
                    <a:bodyPr/>
                    <a:lstStyle/>
                    <a:p>
                      <a:pPr algn="ctr"/>
                      <a:r>
                        <a:rPr lang="en-GB" sz="2000" b="1" u="sng" dirty="0" smtClean="0">
                          <a:latin typeface="Comic Sans MS" panose="030F0702030302020204" pitchFamily="66" charset="0"/>
                        </a:rPr>
                        <a:t>Gravitational Potential</a:t>
                      </a:r>
                      <a:endParaRPr lang="en-GB" sz="2000" b="1" u="sng" dirty="0">
                        <a:latin typeface="Comic Sans MS" panose="030F0702030302020204" pitchFamily="66" charset="0"/>
                      </a:endParaRPr>
                    </a:p>
                  </a:txBody>
                  <a:tcPr marL="91443" marR="91443" marT="45570" marB="45570"/>
                </a:tc>
                <a:tc>
                  <a:txBody>
                    <a:bodyPr/>
                    <a:lstStyle/>
                    <a:p>
                      <a:pPr algn="r"/>
                      <a:fld id="{23DC5882-FF6C-467E-8072-EFA141FB0D08}" type="datetime1">
                        <a:rPr lang="en-GB" sz="1600" b="1" u="sng" smtClean="0">
                          <a:latin typeface="Comic Sans MS" panose="030F0702030302020204" pitchFamily="66" charset="0"/>
                        </a:rPr>
                        <a:t>02/10/2018</a:t>
                      </a:fld>
                      <a:endParaRPr lang="en-GB" sz="1600" b="1" u="sng" dirty="0">
                        <a:latin typeface="Comic Sans MS" panose="030F0702030302020204" pitchFamily="66" charset="0"/>
                      </a:endParaRPr>
                    </a:p>
                  </a:txBody>
                  <a:tcPr marL="91443" marR="91443" marT="45570" marB="4557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2216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4"/>
          <p:cNvSpPr txBox="1">
            <a:spLocks noChangeArrowheads="1"/>
          </p:cNvSpPr>
          <p:nvPr/>
        </p:nvSpPr>
        <p:spPr bwMode="auto">
          <a:xfrm>
            <a:off x="0" y="816864"/>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Equipotentials</a:t>
            </a:r>
          </a:p>
          <a:p>
            <a:pPr eaLnBrk="1" hangingPunct="1"/>
            <a:r>
              <a:rPr lang="en-GB" altLang="en-US"/>
              <a:t>Equipotentials join points of equal potential. They are very simple in the cases of uniform fields (close to the surface of the Earth) and radial fields (for point and spherical masses):</a:t>
            </a:r>
          </a:p>
        </p:txBody>
      </p:sp>
      <p:grpSp>
        <p:nvGrpSpPr>
          <p:cNvPr id="2" name="Group 29"/>
          <p:cNvGrpSpPr>
            <a:grpSpLocks/>
          </p:cNvGrpSpPr>
          <p:nvPr/>
        </p:nvGrpSpPr>
        <p:grpSpPr bwMode="auto">
          <a:xfrm>
            <a:off x="0" y="2229739"/>
            <a:ext cx="4275138" cy="4752975"/>
            <a:chOff x="0" y="890"/>
            <a:chExt cx="2693" cy="2994"/>
          </a:xfrm>
        </p:grpSpPr>
        <p:grpSp>
          <p:nvGrpSpPr>
            <p:cNvPr id="111645" name="Group 6"/>
            <p:cNvGrpSpPr>
              <a:grpSpLocks/>
            </p:cNvGrpSpPr>
            <p:nvPr/>
          </p:nvGrpSpPr>
          <p:grpSpPr bwMode="auto">
            <a:xfrm>
              <a:off x="521" y="890"/>
              <a:ext cx="2172" cy="2994"/>
              <a:chOff x="3154" y="2345"/>
              <a:chExt cx="6436" cy="3109"/>
            </a:xfrm>
          </p:grpSpPr>
          <p:sp>
            <p:nvSpPr>
              <p:cNvPr id="111660" name="Rectangle 7"/>
              <p:cNvSpPr>
                <a:spLocks noChangeArrowheads="1"/>
              </p:cNvSpPr>
              <p:nvPr/>
            </p:nvSpPr>
            <p:spPr bwMode="auto">
              <a:xfrm>
                <a:off x="3166" y="2345"/>
                <a:ext cx="6413" cy="2274"/>
              </a:xfrm>
              <a:prstGeom prst="rect">
                <a:avLst/>
              </a:prstGeom>
              <a:gradFill rotWithShape="0">
                <a:gsLst>
                  <a:gs pos="0">
                    <a:srgbClr val="FFFFFF"/>
                  </a:gs>
                  <a:gs pos="100000">
                    <a:srgbClr val="B7F1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1661" name="Rectangle 8"/>
              <p:cNvSpPr>
                <a:spLocks noChangeArrowheads="1"/>
              </p:cNvSpPr>
              <p:nvPr/>
            </p:nvSpPr>
            <p:spPr bwMode="auto">
              <a:xfrm>
                <a:off x="3166" y="4563"/>
                <a:ext cx="6415" cy="891"/>
              </a:xfrm>
              <a:prstGeom prst="rect">
                <a:avLst/>
              </a:prstGeom>
              <a:gradFill rotWithShape="0">
                <a:gsLst>
                  <a:gs pos="0">
                    <a:srgbClr val="008000"/>
                  </a:gs>
                  <a:gs pos="100000">
                    <a:srgbClr val="FFFFF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1662" name="Line 9"/>
              <p:cNvSpPr>
                <a:spLocks noChangeShapeType="1"/>
              </p:cNvSpPr>
              <p:nvPr/>
            </p:nvSpPr>
            <p:spPr bwMode="auto">
              <a:xfrm>
                <a:off x="3158" y="4215"/>
                <a:ext cx="6430" cy="1"/>
              </a:xfrm>
              <a:prstGeom prst="line">
                <a:avLst/>
              </a:prstGeom>
              <a:noFill/>
              <a:ln w="19050">
                <a:solidFill>
                  <a:srgbClr val="0000FF"/>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11663" name="Line 10"/>
              <p:cNvSpPr>
                <a:spLocks noChangeShapeType="1"/>
              </p:cNvSpPr>
              <p:nvPr/>
            </p:nvSpPr>
            <p:spPr bwMode="auto">
              <a:xfrm>
                <a:off x="3161" y="3856"/>
                <a:ext cx="6429" cy="2"/>
              </a:xfrm>
              <a:prstGeom prst="line">
                <a:avLst/>
              </a:prstGeom>
              <a:noFill/>
              <a:ln w="19050">
                <a:solidFill>
                  <a:srgbClr val="0000FF"/>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11664" name="Line 11"/>
              <p:cNvSpPr>
                <a:spLocks noChangeShapeType="1"/>
              </p:cNvSpPr>
              <p:nvPr/>
            </p:nvSpPr>
            <p:spPr bwMode="auto">
              <a:xfrm>
                <a:off x="3154" y="3495"/>
                <a:ext cx="6429" cy="1"/>
              </a:xfrm>
              <a:prstGeom prst="line">
                <a:avLst/>
              </a:prstGeom>
              <a:noFill/>
              <a:ln w="19050">
                <a:solidFill>
                  <a:srgbClr val="0000FF"/>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11665" name="Line 12"/>
              <p:cNvSpPr>
                <a:spLocks noChangeShapeType="1"/>
              </p:cNvSpPr>
              <p:nvPr/>
            </p:nvSpPr>
            <p:spPr bwMode="auto">
              <a:xfrm>
                <a:off x="3157" y="3135"/>
                <a:ext cx="6430" cy="1"/>
              </a:xfrm>
              <a:prstGeom prst="line">
                <a:avLst/>
              </a:prstGeom>
              <a:noFill/>
              <a:ln w="19050">
                <a:solidFill>
                  <a:srgbClr val="0000FF"/>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11666" name="Line 13"/>
              <p:cNvSpPr>
                <a:spLocks noChangeShapeType="1"/>
              </p:cNvSpPr>
              <p:nvPr/>
            </p:nvSpPr>
            <p:spPr bwMode="auto">
              <a:xfrm>
                <a:off x="3157" y="2773"/>
                <a:ext cx="6430" cy="1"/>
              </a:xfrm>
              <a:prstGeom prst="line">
                <a:avLst/>
              </a:prstGeom>
              <a:noFill/>
              <a:ln w="19050">
                <a:solidFill>
                  <a:srgbClr val="0000FF"/>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grpSp>
        <p:grpSp>
          <p:nvGrpSpPr>
            <p:cNvPr id="111646" name="Group 14"/>
            <p:cNvGrpSpPr>
              <a:grpSpLocks/>
            </p:cNvGrpSpPr>
            <p:nvPr/>
          </p:nvGrpSpPr>
          <p:grpSpPr bwMode="auto">
            <a:xfrm>
              <a:off x="1066" y="935"/>
              <a:ext cx="1582" cy="2250"/>
              <a:chOff x="6645" y="2343"/>
              <a:chExt cx="2633" cy="2336"/>
            </a:xfrm>
          </p:grpSpPr>
          <p:grpSp>
            <p:nvGrpSpPr>
              <p:cNvPr id="111648" name="Group 15"/>
              <p:cNvGrpSpPr>
                <a:grpSpLocks/>
              </p:cNvGrpSpPr>
              <p:nvPr/>
            </p:nvGrpSpPr>
            <p:grpSpPr bwMode="auto">
              <a:xfrm>
                <a:off x="7762" y="2343"/>
                <a:ext cx="1516" cy="2212"/>
                <a:chOff x="1836" y="2037"/>
                <a:chExt cx="1887" cy="3156"/>
              </a:xfrm>
            </p:grpSpPr>
            <p:sp>
              <p:nvSpPr>
                <p:cNvPr id="111657" name="Freeform 16"/>
                <p:cNvSpPr>
                  <a:spLocks/>
                </p:cNvSpPr>
                <p:nvPr/>
              </p:nvSpPr>
              <p:spPr bwMode="auto">
                <a:xfrm>
                  <a:off x="2338" y="3762"/>
                  <a:ext cx="959" cy="1431"/>
                </a:xfrm>
                <a:custGeom>
                  <a:avLst/>
                  <a:gdLst>
                    <a:gd name="T0" fmla="*/ 80 w 959"/>
                    <a:gd name="T1" fmla="*/ 360 h 1431"/>
                    <a:gd name="T2" fmla="*/ 248 w 959"/>
                    <a:gd name="T3" fmla="*/ 303 h 1431"/>
                    <a:gd name="T4" fmla="*/ 402 w 959"/>
                    <a:gd name="T5" fmla="*/ 358 h 1431"/>
                    <a:gd name="T6" fmla="*/ 362 w 959"/>
                    <a:gd name="T7" fmla="*/ 759 h 1431"/>
                    <a:gd name="T8" fmla="*/ 389 w 959"/>
                    <a:gd name="T9" fmla="*/ 897 h 1431"/>
                    <a:gd name="T10" fmla="*/ 344 w 959"/>
                    <a:gd name="T11" fmla="*/ 1251 h 1431"/>
                    <a:gd name="T12" fmla="*/ 266 w 959"/>
                    <a:gd name="T13" fmla="*/ 1338 h 1431"/>
                    <a:gd name="T14" fmla="*/ 170 w 959"/>
                    <a:gd name="T15" fmla="*/ 1371 h 1431"/>
                    <a:gd name="T16" fmla="*/ 68 w 959"/>
                    <a:gd name="T17" fmla="*/ 1431 h 1431"/>
                    <a:gd name="T18" fmla="*/ 332 w 959"/>
                    <a:gd name="T19" fmla="*/ 1398 h 1431"/>
                    <a:gd name="T20" fmla="*/ 425 w 959"/>
                    <a:gd name="T21" fmla="*/ 1401 h 1431"/>
                    <a:gd name="T22" fmla="*/ 470 w 959"/>
                    <a:gd name="T23" fmla="*/ 1374 h 1431"/>
                    <a:gd name="T24" fmla="*/ 629 w 959"/>
                    <a:gd name="T25" fmla="*/ 1419 h 1431"/>
                    <a:gd name="T26" fmla="*/ 698 w 959"/>
                    <a:gd name="T27" fmla="*/ 1404 h 1431"/>
                    <a:gd name="T28" fmla="*/ 902 w 959"/>
                    <a:gd name="T29" fmla="*/ 1416 h 1431"/>
                    <a:gd name="T30" fmla="*/ 842 w 959"/>
                    <a:gd name="T31" fmla="*/ 1362 h 1431"/>
                    <a:gd name="T32" fmla="*/ 734 w 959"/>
                    <a:gd name="T33" fmla="*/ 1344 h 1431"/>
                    <a:gd name="T34" fmla="*/ 668 w 959"/>
                    <a:gd name="T35" fmla="*/ 1329 h 1431"/>
                    <a:gd name="T36" fmla="*/ 590 w 959"/>
                    <a:gd name="T37" fmla="*/ 1254 h 1431"/>
                    <a:gd name="T38" fmla="*/ 581 w 959"/>
                    <a:gd name="T39" fmla="*/ 1110 h 1431"/>
                    <a:gd name="T40" fmla="*/ 593 w 959"/>
                    <a:gd name="T41" fmla="*/ 987 h 1431"/>
                    <a:gd name="T42" fmla="*/ 578 w 959"/>
                    <a:gd name="T43" fmla="*/ 507 h 1431"/>
                    <a:gd name="T44" fmla="*/ 656 w 959"/>
                    <a:gd name="T45" fmla="*/ 312 h 1431"/>
                    <a:gd name="T46" fmla="*/ 791 w 959"/>
                    <a:gd name="T47" fmla="*/ 351 h 1431"/>
                    <a:gd name="T48" fmla="*/ 959 w 959"/>
                    <a:gd name="T49" fmla="*/ 372 h 1431"/>
                    <a:gd name="T50" fmla="*/ 830 w 959"/>
                    <a:gd name="T51" fmla="*/ 324 h 1431"/>
                    <a:gd name="T52" fmla="*/ 701 w 959"/>
                    <a:gd name="T53" fmla="*/ 276 h 1431"/>
                    <a:gd name="T54" fmla="*/ 716 w 959"/>
                    <a:gd name="T55" fmla="*/ 249 h 1431"/>
                    <a:gd name="T56" fmla="*/ 851 w 959"/>
                    <a:gd name="T57" fmla="*/ 228 h 1431"/>
                    <a:gd name="T58" fmla="*/ 752 w 959"/>
                    <a:gd name="T59" fmla="*/ 195 h 1431"/>
                    <a:gd name="T60" fmla="*/ 569 w 959"/>
                    <a:gd name="T61" fmla="*/ 249 h 1431"/>
                    <a:gd name="T62" fmla="*/ 689 w 959"/>
                    <a:gd name="T63" fmla="*/ 75 h 1431"/>
                    <a:gd name="T64" fmla="*/ 563 w 959"/>
                    <a:gd name="T65" fmla="*/ 132 h 1431"/>
                    <a:gd name="T66" fmla="*/ 500 w 959"/>
                    <a:gd name="T67" fmla="*/ 234 h 1431"/>
                    <a:gd name="T68" fmla="*/ 458 w 959"/>
                    <a:gd name="T69" fmla="*/ 141 h 1431"/>
                    <a:gd name="T70" fmla="*/ 404 w 959"/>
                    <a:gd name="T71" fmla="*/ 0 h 1431"/>
                    <a:gd name="T72" fmla="*/ 386 w 959"/>
                    <a:gd name="T73" fmla="*/ 144 h 1431"/>
                    <a:gd name="T74" fmla="*/ 341 w 959"/>
                    <a:gd name="T75" fmla="*/ 216 h 1431"/>
                    <a:gd name="T76" fmla="*/ 233 w 959"/>
                    <a:gd name="T77" fmla="*/ 174 h 1431"/>
                    <a:gd name="T78" fmla="*/ 149 w 959"/>
                    <a:gd name="T79" fmla="*/ 114 h 1431"/>
                    <a:gd name="T80" fmla="*/ 176 w 959"/>
                    <a:gd name="T81" fmla="*/ 177 h 1431"/>
                    <a:gd name="T82" fmla="*/ 254 w 959"/>
                    <a:gd name="T83" fmla="*/ 228 h 1431"/>
                    <a:gd name="T84" fmla="*/ 293 w 959"/>
                    <a:gd name="T85" fmla="*/ 267 h 1431"/>
                    <a:gd name="T86" fmla="*/ 188 w 959"/>
                    <a:gd name="T87" fmla="*/ 270 h 1431"/>
                    <a:gd name="T88" fmla="*/ 22 w 959"/>
                    <a:gd name="T89" fmla="*/ 338 h 143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959"/>
                    <a:gd name="T136" fmla="*/ 0 h 1431"/>
                    <a:gd name="T137" fmla="*/ 959 w 959"/>
                    <a:gd name="T138" fmla="*/ 1431 h 143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959" h="1431">
                      <a:moveTo>
                        <a:pt x="22" y="338"/>
                      </a:moveTo>
                      <a:cubicBezTo>
                        <a:pt x="0" y="348"/>
                        <a:pt x="60" y="360"/>
                        <a:pt x="80" y="360"/>
                      </a:cubicBezTo>
                      <a:cubicBezTo>
                        <a:pt x="100" y="360"/>
                        <a:pt x="114" y="347"/>
                        <a:pt x="142" y="338"/>
                      </a:cubicBezTo>
                      <a:lnTo>
                        <a:pt x="248" y="303"/>
                      </a:lnTo>
                      <a:lnTo>
                        <a:pt x="329" y="312"/>
                      </a:lnTo>
                      <a:lnTo>
                        <a:pt x="402" y="358"/>
                      </a:lnTo>
                      <a:lnTo>
                        <a:pt x="389" y="687"/>
                      </a:lnTo>
                      <a:lnTo>
                        <a:pt x="362" y="759"/>
                      </a:lnTo>
                      <a:lnTo>
                        <a:pt x="374" y="825"/>
                      </a:lnTo>
                      <a:lnTo>
                        <a:pt x="389" y="897"/>
                      </a:lnTo>
                      <a:lnTo>
                        <a:pt x="374" y="1074"/>
                      </a:lnTo>
                      <a:lnTo>
                        <a:pt x="344" y="1251"/>
                      </a:lnTo>
                      <a:lnTo>
                        <a:pt x="311" y="1320"/>
                      </a:lnTo>
                      <a:lnTo>
                        <a:pt x="266" y="1338"/>
                      </a:lnTo>
                      <a:lnTo>
                        <a:pt x="194" y="1335"/>
                      </a:lnTo>
                      <a:lnTo>
                        <a:pt x="170" y="1371"/>
                      </a:lnTo>
                      <a:lnTo>
                        <a:pt x="80" y="1380"/>
                      </a:lnTo>
                      <a:lnTo>
                        <a:pt x="68" y="1431"/>
                      </a:lnTo>
                      <a:lnTo>
                        <a:pt x="257" y="1428"/>
                      </a:lnTo>
                      <a:lnTo>
                        <a:pt x="332" y="1398"/>
                      </a:lnTo>
                      <a:lnTo>
                        <a:pt x="368" y="1365"/>
                      </a:lnTo>
                      <a:lnTo>
                        <a:pt x="425" y="1401"/>
                      </a:lnTo>
                      <a:lnTo>
                        <a:pt x="452" y="1422"/>
                      </a:lnTo>
                      <a:lnTo>
                        <a:pt x="470" y="1374"/>
                      </a:lnTo>
                      <a:lnTo>
                        <a:pt x="518" y="1419"/>
                      </a:lnTo>
                      <a:lnTo>
                        <a:pt x="629" y="1419"/>
                      </a:lnTo>
                      <a:lnTo>
                        <a:pt x="638" y="1374"/>
                      </a:lnTo>
                      <a:lnTo>
                        <a:pt x="698" y="1404"/>
                      </a:lnTo>
                      <a:lnTo>
                        <a:pt x="764" y="1419"/>
                      </a:lnTo>
                      <a:lnTo>
                        <a:pt x="902" y="1416"/>
                      </a:lnTo>
                      <a:lnTo>
                        <a:pt x="878" y="1371"/>
                      </a:lnTo>
                      <a:lnTo>
                        <a:pt x="842" y="1362"/>
                      </a:lnTo>
                      <a:lnTo>
                        <a:pt x="779" y="1347"/>
                      </a:lnTo>
                      <a:lnTo>
                        <a:pt x="734" y="1344"/>
                      </a:lnTo>
                      <a:lnTo>
                        <a:pt x="704" y="1323"/>
                      </a:lnTo>
                      <a:lnTo>
                        <a:pt x="668" y="1329"/>
                      </a:lnTo>
                      <a:lnTo>
                        <a:pt x="611" y="1311"/>
                      </a:lnTo>
                      <a:lnTo>
                        <a:pt x="590" y="1254"/>
                      </a:lnTo>
                      <a:lnTo>
                        <a:pt x="587" y="1200"/>
                      </a:lnTo>
                      <a:lnTo>
                        <a:pt x="581" y="1110"/>
                      </a:lnTo>
                      <a:lnTo>
                        <a:pt x="578" y="1044"/>
                      </a:lnTo>
                      <a:lnTo>
                        <a:pt x="593" y="987"/>
                      </a:lnTo>
                      <a:lnTo>
                        <a:pt x="581" y="954"/>
                      </a:lnTo>
                      <a:lnTo>
                        <a:pt x="578" y="507"/>
                      </a:lnTo>
                      <a:lnTo>
                        <a:pt x="599" y="321"/>
                      </a:lnTo>
                      <a:lnTo>
                        <a:pt x="656" y="312"/>
                      </a:lnTo>
                      <a:lnTo>
                        <a:pt x="695" y="354"/>
                      </a:lnTo>
                      <a:lnTo>
                        <a:pt x="791" y="351"/>
                      </a:lnTo>
                      <a:lnTo>
                        <a:pt x="842" y="387"/>
                      </a:lnTo>
                      <a:lnTo>
                        <a:pt x="959" y="372"/>
                      </a:lnTo>
                      <a:lnTo>
                        <a:pt x="932" y="324"/>
                      </a:lnTo>
                      <a:lnTo>
                        <a:pt x="830" y="324"/>
                      </a:lnTo>
                      <a:lnTo>
                        <a:pt x="743" y="303"/>
                      </a:lnTo>
                      <a:lnTo>
                        <a:pt x="701" y="276"/>
                      </a:lnTo>
                      <a:lnTo>
                        <a:pt x="644" y="264"/>
                      </a:lnTo>
                      <a:lnTo>
                        <a:pt x="716" y="249"/>
                      </a:lnTo>
                      <a:lnTo>
                        <a:pt x="779" y="240"/>
                      </a:lnTo>
                      <a:lnTo>
                        <a:pt x="851" y="228"/>
                      </a:lnTo>
                      <a:lnTo>
                        <a:pt x="851" y="189"/>
                      </a:lnTo>
                      <a:lnTo>
                        <a:pt x="752" y="195"/>
                      </a:lnTo>
                      <a:lnTo>
                        <a:pt x="650" y="210"/>
                      </a:lnTo>
                      <a:lnTo>
                        <a:pt x="569" y="249"/>
                      </a:lnTo>
                      <a:lnTo>
                        <a:pt x="587" y="186"/>
                      </a:lnTo>
                      <a:lnTo>
                        <a:pt x="689" y="75"/>
                      </a:lnTo>
                      <a:lnTo>
                        <a:pt x="626" y="54"/>
                      </a:lnTo>
                      <a:lnTo>
                        <a:pt x="563" y="132"/>
                      </a:lnTo>
                      <a:lnTo>
                        <a:pt x="524" y="177"/>
                      </a:lnTo>
                      <a:lnTo>
                        <a:pt x="500" y="234"/>
                      </a:lnTo>
                      <a:lnTo>
                        <a:pt x="488" y="174"/>
                      </a:lnTo>
                      <a:lnTo>
                        <a:pt x="458" y="141"/>
                      </a:lnTo>
                      <a:lnTo>
                        <a:pt x="440" y="93"/>
                      </a:lnTo>
                      <a:lnTo>
                        <a:pt x="404" y="0"/>
                      </a:lnTo>
                      <a:lnTo>
                        <a:pt x="359" y="39"/>
                      </a:lnTo>
                      <a:lnTo>
                        <a:pt x="386" y="144"/>
                      </a:lnTo>
                      <a:lnTo>
                        <a:pt x="398" y="213"/>
                      </a:lnTo>
                      <a:lnTo>
                        <a:pt x="341" y="216"/>
                      </a:lnTo>
                      <a:lnTo>
                        <a:pt x="287" y="180"/>
                      </a:lnTo>
                      <a:lnTo>
                        <a:pt x="233" y="174"/>
                      </a:lnTo>
                      <a:lnTo>
                        <a:pt x="191" y="153"/>
                      </a:lnTo>
                      <a:lnTo>
                        <a:pt x="149" y="114"/>
                      </a:lnTo>
                      <a:lnTo>
                        <a:pt x="82" y="138"/>
                      </a:lnTo>
                      <a:lnTo>
                        <a:pt x="176" y="177"/>
                      </a:lnTo>
                      <a:lnTo>
                        <a:pt x="194" y="210"/>
                      </a:lnTo>
                      <a:lnTo>
                        <a:pt x="254" y="228"/>
                      </a:lnTo>
                      <a:lnTo>
                        <a:pt x="293" y="228"/>
                      </a:lnTo>
                      <a:lnTo>
                        <a:pt x="293" y="267"/>
                      </a:lnTo>
                      <a:lnTo>
                        <a:pt x="230" y="276"/>
                      </a:lnTo>
                      <a:cubicBezTo>
                        <a:pt x="219" y="286"/>
                        <a:pt x="203" y="266"/>
                        <a:pt x="188" y="270"/>
                      </a:cubicBezTo>
                      <a:cubicBezTo>
                        <a:pt x="173" y="274"/>
                        <a:pt x="168" y="289"/>
                        <a:pt x="140" y="300"/>
                      </a:cubicBezTo>
                      <a:cubicBezTo>
                        <a:pt x="112" y="311"/>
                        <a:pt x="47" y="330"/>
                        <a:pt x="22" y="338"/>
                      </a:cubicBezTo>
                      <a:close/>
                    </a:path>
                  </a:pathLst>
                </a:custGeom>
                <a:gradFill rotWithShape="0">
                  <a:gsLst>
                    <a:gs pos="0">
                      <a:srgbClr val="993300"/>
                    </a:gs>
                    <a:gs pos="100000">
                      <a:srgbClr val="C89176"/>
                    </a:gs>
                  </a:gsLst>
                  <a:lin ang="0" scaled="1"/>
                </a:gradFill>
                <a:ln w="12700" cmpd="sng">
                  <a:solidFill>
                    <a:srgbClr val="000000"/>
                  </a:solidFill>
                  <a:round/>
                  <a:headEnd/>
                  <a:tailEnd/>
                </a:ln>
              </p:spPr>
              <p:txBody>
                <a:bodyPr/>
                <a:lstStyle/>
                <a:p>
                  <a:endParaRPr lang="en-GB"/>
                </a:p>
              </p:txBody>
            </p:sp>
            <p:sp>
              <p:nvSpPr>
                <p:cNvPr id="111658" name="Freeform 17"/>
                <p:cNvSpPr>
                  <a:spLocks/>
                </p:cNvSpPr>
                <p:nvPr/>
              </p:nvSpPr>
              <p:spPr bwMode="auto">
                <a:xfrm>
                  <a:off x="2523" y="2037"/>
                  <a:ext cx="573" cy="483"/>
                </a:xfrm>
                <a:custGeom>
                  <a:avLst/>
                  <a:gdLst>
                    <a:gd name="T0" fmla="*/ 111 w 573"/>
                    <a:gd name="T1" fmla="*/ 12 h 483"/>
                    <a:gd name="T2" fmla="*/ 81 w 573"/>
                    <a:gd name="T3" fmla="*/ 48 h 483"/>
                    <a:gd name="T4" fmla="*/ 72 w 573"/>
                    <a:gd name="T5" fmla="*/ 93 h 483"/>
                    <a:gd name="T6" fmla="*/ 54 w 573"/>
                    <a:gd name="T7" fmla="*/ 123 h 483"/>
                    <a:gd name="T8" fmla="*/ 12 w 573"/>
                    <a:gd name="T9" fmla="*/ 162 h 483"/>
                    <a:gd name="T10" fmla="*/ 0 w 573"/>
                    <a:gd name="T11" fmla="*/ 255 h 483"/>
                    <a:gd name="T12" fmla="*/ 237 w 573"/>
                    <a:gd name="T13" fmla="*/ 483 h 483"/>
                    <a:gd name="T14" fmla="*/ 567 w 573"/>
                    <a:gd name="T15" fmla="*/ 438 h 483"/>
                    <a:gd name="T16" fmla="*/ 573 w 573"/>
                    <a:gd name="T17" fmla="*/ 336 h 483"/>
                    <a:gd name="T18" fmla="*/ 561 w 573"/>
                    <a:gd name="T19" fmla="*/ 249 h 483"/>
                    <a:gd name="T20" fmla="*/ 513 w 573"/>
                    <a:gd name="T21" fmla="*/ 222 h 483"/>
                    <a:gd name="T22" fmla="*/ 474 w 573"/>
                    <a:gd name="T23" fmla="*/ 240 h 483"/>
                    <a:gd name="T24" fmla="*/ 426 w 573"/>
                    <a:gd name="T25" fmla="*/ 225 h 483"/>
                    <a:gd name="T26" fmla="*/ 351 w 573"/>
                    <a:gd name="T27" fmla="*/ 243 h 483"/>
                    <a:gd name="T28" fmla="*/ 363 w 573"/>
                    <a:gd name="T29" fmla="*/ 342 h 483"/>
                    <a:gd name="T30" fmla="*/ 354 w 573"/>
                    <a:gd name="T31" fmla="*/ 261 h 483"/>
                    <a:gd name="T32" fmla="*/ 312 w 573"/>
                    <a:gd name="T33" fmla="*/ 216 h 483"/>
                    <a:gd name="T34" fmla="*/ 315 w 573"/>
                    <a:gd name="T35" fmla="*/ 171 h 483"/>
                    <a:gd name="T36" fmla="*/ 324 w 573"/>
                    <a:gd name="T37" fmla="*/ 114 h 483"/>
                    <a:gd name="T38" fmla="*/ 267 w 573"/>
                    <a:gd name="T39" fmla="*/ 87 h 483"/>
                    <a:gd name="T40" fmla="*/ 213 w 573"/>
                    <a:gd name="T41" fmla="*/ 75 h 483"/>
                    <a:gd name="T42" fmla="*/ 204 w 573"/>
                    <a:gd name="T43" fmla="*/ 33 h 483"/>
                    <a:gd name="T44" fmla="*/ 165 w 573"/>
                    <a:gd name="T45" fmla="*/ 0 h 483"/>
                    <a:gd name="T46" fmla="*/ 111 w 573"/>
                    <a:gd name="T47" fmla="*/ 12 h 48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73"/>
                    <a:gd name="T73" fmla="*/ 0 h 483"/>
                    <a:gd name="T74" fmla="*/ 573 w 573"/>
                    <a:gd name="T75" fmla="*/ 483 h 48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73" h="483">
                      <a:moveTo>
                        <a:pt x="111" y="12"/>
                      </a:moveTo>
                      <a:lnTo>
                        <a:pt x="81" y="48"/>
                      </a:lnTo>
                      <a:lnTo>
                        <a:pt x="72" y="93"/>
                      </a:lnTo>
                      <a:lnTo>
                        <a:pt x="54" y="123"/>
                      </a:lnTo>
                      <a:lnTo>
                        <a:pt x="12" y="162"/>
                      </a:lnTo>
                      <a:lnTo>
                        <a:pt x="0" y="255"/>
                      </a:lnTo>
                      <a:lnTo>
                        <a:pt x="237" y="483"/>
                      </a:lnTo>
                      <a:lnTo>
                        <a:pt x="567" y="438"/>
                      </a:lnTo>
                      <a:lnTo>
                        <a:pt x="573" y="336"/>
                      </a:lnTo>
                      <a:lnTo>
                        <a:pt x="561" y="249"/>
                      </a:lnTo>
                      <a:lnTo>
                        <a:pt x="513" y="222"/>
                      </a:lnTo>
                      <a:lnTo>
                        <a:pt x="474" y="240"/>
                      </a:lnTo>
                      <a:lnTo>
                        <a:pt x="426" y="225"/>
                      </a:lnTo>
                      <a:lnTo>
                        <a:pt x="351" y="243"/>
                      </a:lnTo>
                      <a:lnTo>
                        <a:pt x="363" y="342"/>
                      </a:lnTo>
                      <a:lnTo>
                        <a:pt x="354" y="261"/>
                      </a:lnTo>
                      <a:lnTo>
                        <a:pt x="312" y="216"/>
                      </a:lnTo>
                      <a:lnTo>
                        <a:pt x="315" y="171"/>
                      </a:lnTo>
                      <a:lnTo>
                        <a:pt x="324" y="114"/>
                      </a:lnTo>
                      <a:lnTo>
                        <a:pt x="267" y="87"/>
                      </a:lnTo>
                      <a:lnTo>
                        <a:pt x="213" y="75"/>
                      </a:lnTo>
                      <a:lnTo>
                        <a:pt x="204" y="33"/>
                      </a:lnTo>
                      <a:lnTo>
                        <a:pt x="165" y="0"/>
                      </a:lnTo>
                      <a:lnTo>
                        <a:pt x="111" y="12"/>
                      </a:lnTo>
                      <a:close/>
                    </a:path>
                  </a:pathLst>
                </a:custGeom>
                <a:gradFill rotWithShape="0">
                  <a:gsLst>
                    <a:gs pos="0">
                      <a:srgbClr val="008000"/>
                    </a:gs>
                    <a:gs pos="100000">
                      <a:srgbClr val="006E00"/>
                    </a:gs>
                  </a:gsLst>
                  <a:lin ang="5400000" scaled="1"/>
                </a:gradFill>
                <a:ln w="12700" cmpd="sng">
                  <a:solidFill>
                    <a:srgbClr val="000000"/>
                  </a:solidFill>
                  <a:round/>
                  <a:headEnd/>
                  <a:tailEnd/>
                </a:ln>
              </p:spPr>
              <p:txBody>
                <a:bodyPr/>
                <a:lstStyle/>
                <a:p>
                  <a:endParaRPr lang="en-GB"/>
                </a:p>
              </p:txBody>
            </p:sp>
            <p:sp>
              <p:nvSpPr>
                <p:cNvPr id="111659" name="Freeform 18"/>
                <p:cNvSpPr>
                  <a:spLocks/>
                </p:cNvSpPr>
                <p:nvPr/>
              </p:nvSpPr>
              <p:spPr bwMode="auto">
                <a:xfrm>
                  <a:off x="1836" y="2292"/>
                  <a:ext cx="1887" cy="1986"/>
                </a:xfrm>
                <a:custGeom>
                  <a:avLst/>
                  <a:gdLst>
                    <a:gd name="T0" fmla="*/ 372 w 1887"/>
                    <a:gd name="T1" fmla="*/ 1929 h 1986"/>
                    <a:gd name="T2" fmla="*/ 210 w 1887"/>
                    <a:gd name="T3" fmla="*/ 1848 h 1986"/>
                    <a:gd name="T4" fmla="*/ 162 w 1887"/>
                    <a:gd name="T5" fmla="*/ 1581 h 1986"/>
                    <a:gd name="T6" fmla="*/ 21 w 1887"/>
                    <a:gd name="T7" fmla="*/ 1350 h 1986"/>
                    <a:gd name="T8" fmla="*/ 9 w 1887"/>
                    <a:gd name="T9" fmla="*/ 1155 h 1986"/>
                    <a:gd name="T10" fmla="*/ 33 w 1887"/>
                    <a:gd name="T11" fmla="*/ 972 h 1986"/>
                    <a:gd name="T12" fmla="*/ 54 w 1887"/>
                    <a:gd name="T13" fmla="*/ 807 h 1986"/>
                    <a:gd name="T14" fmla="*/ 186 w 1887"/>
                    <a:gd name="T15" fmla="*/ 651 h 1986"/>
                    <a:gd name="T16" fmla="*/ 324 w 1887"/>
                    <a:gd name="T17" fmla="*/ 555 h 1986"/>
                    <a:gd name="T18" fmla="*/ 336 w 1887"/>
                    <a:gd name="T19" fmla="*/ 390 h 1986"/>
                    <a:gd name="T20" fmla="*/ 309 w 1887"/>
                    <a:gd name="T21" fmla="*/ 222 h 1986"/>
                    <a:gd name="T22" fmla="*/ 426 w 1887"/>
                    <a:gd name="T23" fmla="*/ 243 h 1986"/>
                    <a:gd name="T24" fmla="*/ 483 w 1887"/>
                    <a:gd name="T25" fmla="*/ 198 h 1986"/>
                    <a:gd name="T26" fmla="*/ 540 w 1887"/>
                    <a:gd name="T27" fmla="*/ 78 h 1986"/>
                    <a:gd name="T28" fmla="*/ 669 w 1887"/>
                    <a:gd name="T29" fmla="*/ 0 h 1986"/>
                    <a:gd name="T30" fmla="*/ 804 w 1887"/>
                    <a:gd name="T31" fmla="*/ 69 h 1986"/>
                    <a:gd name="T32" fmla="*/ 909 w 1887"/>
                    <a:gd name="T33" fmla="*/ 105 h 1986"/>
                    <a:gd name="T34" fmla="*/ 1083 w 1887"/>
                    <a:gd name="T35" fmla="*/ 45 h 1986"/>
                    <a:gd name="T36" fmla="*/ 1194 w 1887"/>
                    <a:gd name="T37" fmla="*/ 102 h 1986"/>
                    <a:gd name="T38" fmla="*/ 1257 w 1887"/>
                    <a:gd name="T39" fmla="*/ 204 h 1986"/>
                    <a:gd name="T40" fmla="*/ 1224 w 1887"/>
                    <a:gd name="T41" fmla="*/ 216 h 1986"/>
                    <a:gd name="T42" fmla="*/ 1428 w 1887"/>
                    <a:gd name="T43" fmla="*/ 102 h 1986"/>
                    <a:gd name="T44" fmla="*/ 1491 w 1887"/>
                    <a:gd name="T45" fmla="*/ 177 h 1986"/>
                    <a:gd name="T46" fmla="*/ 1593 w 1887"/>
                    <a:gd name="T47" fmla="*/ 240 h 1986"/>
                    <a:gd name="T48" fmla="*/ 1491 w 1887"/>
                    <a:gd name="T49" fmla="*/ 438 h 1986"/>
                    <a:gd name="T50" fmla="*/ 1548 w 1887"/>
                    <a:gd name="T51" fmla="*/ 471 h 1986"/>
                    <a:gd name="T52" fmla="*/ 1614 w 1887"/>
                    <a:gd name="T53" fmla="*/ 639 h 1986"/>
                    <a:gd name="T54" fmla="*/ 1605 w 1887"/>
                    <a:gd name="T55" fmla="*/ 780 h 1986"/>
                    <a:gd name="T56" fmla="*/ 1473 w 1887"/>
                    <a:gd name="T57" fmla="*/ 789 h 1986"/>
                    <a:gd name="T58" fmla="*/ 1446 w 1887"/>
                    <a:gd name="T59" fmla="*/ 879 h 1986"/>
                    <a:gd name="T60" fmla="*/ 1728 w 1887"/>
                    <a:gd name="T61" fmla="*/ 1005 h 1986"/>
                    <a:gd name="T62" fmla="*/ 1530 w 1887"/>
                    <a:gd name="T63" fmla="*/ 1152 h 1986"/>
                    <a:gd name="T64" fmla="*/ 1629 w 1887"/>
                    <a:gd name="T65" fmla="*/ 1212 h 1986"/>
                    <a:gd name="T66" fmla="*/ 1671 w 1887"/>
                    <a:gd name="T67" fmla="*/ 1350 h 1986"/>
                    <a:gd name="T68" fmla="*/ 1488 w 1887"/>
                    <a:gd name="T69" fmla="*/ 1347 h 1986"/>
                    <a:gd name="T70" fmla="*/ 1479 w 1887"/>
                    <a:gd name="T71" fmla="*/ 1536 h 1986"/>
                    <a:gd name="T72" fmla="*/ 1677 w 1887"/>
                    <a:gd name="T73" fmla="*/ 1590 h 1986"/>
                    <a:gd name="T74" fmla="*/ 1887 w 1887"/>
                    <a:gd name="T75" fmla="*/ 1725 h 1986"/>
                    <a:gd name="T76" fmla="*/ 1734 w 1887"/>
                    <a:gd name="T77" fmla="*/ 1746 h 1986"/>
                    <a:gd name="T78" fmla="*/ 1593 w 1887"/>
                    <a:gd name="T79" fmla="*/ 1665 h 1986"/>
                    <a:gd name="T80" fmla="*/ 1512 w 1887"/>
                    <a:gd name="T81" fmla="*/ 1773 h 1986"/>
                    <a:gd name="T82" fmla="*/ 1668 w 1887"/>
                    <a:gd name="T83" fmla="*/ 1809 h 1986"/>
                    <a:gd name="T84" fmla="*/ 1641 w 1887"/>
                    <a:gd name="T85" fmla="*/ 1929 h 1986"/>
                    <a:gd name="T86" fmla="*/ 1542 w 1887"/>
                    <a:gd name="T87" fmla="*/ 1974 h 1986"/>
                    <a:gd name="T88" fmla="*/ 1467 w 1887"/>
                    <a:gd name="T89" fmla="*/ 1896 h 1986"/>
                    <a:gd name="T90" fmla="*/ 1323 w 1887"/>
                    <a:gd name="T91" fmla="*/ 1764 h 1986"/>
                    <a:gd name="T92" fmla="*/ 1161 w 1887"/>
                    <a:gd name="T93" fmla="*/ 1596 h 1986"/>
                    <a:gd name="T94" fmla="*/ 1053 w 1887"/>
                    <a:gd name="T95" fmla="*/ 1542 h 1986"/>
                    <a:gd name="T96" fmla="*/ 1002 w 1887"/>
                    <a:gd name="T97" fmla="*/ 1362 h 1986"/>
                    <a:gd name="T98" fmla="*/ 1038 w 1887"/>
                    <a:gd name="T99" fmla="*/ 1227 h 1986"/>
                    <a:gd name="T100" fmla="*/ 828 w 1887"/>
                    <a:gd name="T101" fmla="*/ 1185 h 1986"/>
                    <a:gd name="T102" fmla="*/ 702 w 1887"/>
                    <a:gd name="T103" fmla="*/ 1182 h 1986"/>
                    <a:gd name="T104" fmla="*/ 588 w 1887"/>
                    <a:gd name="T105" fmla="*/ 1314 h 1986"/>
                    <a:gd name="T106" fmla="*/ 723 w 1887"/>
                    <a:gd name="T107" fmla="*/ 1188 h 1986"/>
                    <a:gd name="T108" fmla="*/ 858 w 1887"/>
                    <a:gd name="T109" fmla="*/ 1176 h 1986"/>
                    <a:gd name="T110" fmla="*/ 1044 w 1887"/>
                    <a:gd name="T111" fmla="*/ 1305 h 1986"/>
                    <a:gd name="T112" fmla="*/ 945 w 1887"/>
                    <a:gd name="T113" fmla="*/ 1503 h 1986"/>
                    <a:gd name="T114" fmla="*/ 795 w 1887"/>
                    <a:gd name="T115" fmla="*/ 1611 h 1986"/>
                    <a:gd name="T116" fmla="*/ 604 w 1887"/>
                    <a:gd name="T117" fmla="*/ 1628 h 1986"/>
                    <a:gd name="T118" fmla="*/ 549 w 1887"/>
                    <a:gd name="T119" fmla="*/ 1674 h 1986"/>
                    <a:gd name="T120" fmla="*/ 564 w 1887"/>
                    <a:gd name="T121" fmla="*/ 1836 h 198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887"/>
                    <a:gd name="T184" fmla="*/ 0 h 1986"/>
                    <a:gd name="T185" fmla="*/ 1887 w 1887"/>
                    <a:gd name="T186" fmla="*/ 1986 h 198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887" h="1986">
                      <a:moveTo>
                        <a:pt x="534" y="1893"/>
                      </a:moveTo>
                      <a:lnTo>
                        <a:pt x="471" y="1929"/>
                      </a:lnTo>
                      <a:cubicBezTo>
                        <a:pt x="444" y="1935"/>
                        <a:pt x="392" y="1936"/>
                        <a:pt x="372" y="1929"/>
                      </a:cubicBezTo>
                      <a:cubicBezTo>
                        <a:pt x="352" y="1922"/>
                        <a:pt x="365" y="1892"/>
                        <a:pt x="351" y="1884"/>
                      </a:cubicBezTo>
                      <a:lnTo>
                        <a:pt x="285" y="1881"/>
                      </a:lnTo>
                      <a:lnTo>
                        <a:pt x="210" y="1848"/>
                      </a:lnTo>
                      <a:lnTo>
                        <a:pt x="147" y="1785"/>
                      </a:lnTo>
                      <a:lnTo>
                        <a:pt x="117" y="1686"/>
                      </a:lnTo>
                      <a:lnTo>
                        <a:pt x="162" y="1581"/>
                      </a:lnTo>
                      <a:lnTo>
                        <a:pt x="57" y="1518"/>
                      </a:lnTo>
                      <a:lnTo>
                        <a:pt x="15" y="1452"/>
                      </a:lnTo>
                      <a:lnTo>
                        <a:pt x="21" y="1350"/>
                      </a:lnTo>
                      <a:lnTo>
                        <a:pt x="54" y="1269"/>
                      </a:lnTo>
                      <a:lnTo>
                        <a:pt x="9" y="1215"/>
                      </a:lnTo>
                      <a:lnTo>
                        <a:pt x="9" y="1155"/>
                      </a:lnTo>
                      <a:lnTo>
                        <a:pt x="39" y="1083"/>
                      </a:lnTo>
                      <a:lnTo>
                        <a:pt x="18" y="1026"/>
                      </a:lnTo>
                      <a:lnTo>
                        <a:pt x="33" y="972"/>
                      </a:lnTo>
                      <a:lnTo>
                        <a:pt x="0" y="921"/>
                      </a:lnTo>
                      <a:lnTo>
                        <a:pt x="57" y="855"/>
                      </a:lnTo>
                      <a:lnTo>
                        <a:pt x="54" y="807"/>
                      </a:lnTo>
                      <a:lnTo>
                        <a:pt x="93" y="768"/>
                      </a:lnTo>
                      <a:lnTo>
                        <a:pt x="159" y="741"/>
                      </a:lnTo>
                      <a:lnTo>
                        <a:pt x="186" y="651"/>
                      </a:lnTo>
                      <a:lnTo>
                        <a:pt x="231" y="633"/>
                      </a:lnTo>
                      <a:lnTo>
                        <a:pt x="276" y="636"/>
                      </a:lnTo>
                      <a:lnTo>
                        <a:pt x="324" y="555"/>
                      </a:lnTo>
                      <a:lnTo>
                        <a:pt x="312" y="498"/>
                      </a:lnTo>
                      <a:lnTo>
                        <a:pt x="351" y="444"/>
                      </a:lnTo>
                      <a:lnTo>
                        <a:pt x="336" y="390"/>
                      </a:lnTo>
                      <a:lnTo>
                        <a:pt x="279" y="351"/>
                      </a:lnTo>
                      <a:lnTo>
                        <a:pt x="297" y="282"/>
                      </a:lnTo>
                      <a:lnTo>
                        <a:pt x="309" y="222"/>
                      </a:lnTo>
                      <a:lnTo>
                        <a:pt x="339" y="192"/>
                      </a:lnTo>
                      <a:lnTo>
                        <a:pt x="384" y="198"/>
                      </a:lnTo>
                      <a:lnTo>
                        <a:pt x="426" y="243"/>
                      </a:lnTo>
                      <a:lnTo>
                        <a:pt x="441" y="294"/>
                      </a:lnTo>
                      <a:lnTo>
                        <a:pt x="477" y="243"/>
                      </a:lnTo>
                      <a:lnTo>
                        <a:pt x="483" y="198"/>
                      </a:lnTo>
                      <a:lnTo>
                        <a:pt x="504" y="141"/>
                      </a:lnTo>
                      <a:lnTo>
                        <a:pt x="531" y="123"/>
                      </a:lnTo>
                      <a:lnTo>
                        <a:pt x="540" y="78"/>
                      </a:lnTo>
                      <a:lnTo>
                        <a:pt x="570" y="39"/>
                      </a:lnTo>
                      <a:lnTo>
                        <a:pt x="624" y="8"/>
                      </a:lnTo>
                      <a:lnTo>
                        <a:pt x="669" y="0"/>
                      </a:lnTo>
                      <a:lnTo>
                        <a:pt x="711" y="9"/>
                      </a:lnTo>
                      <a:lnTo>
                        <a:pt x="753" y="66"/>
                      </a:lnTo>
                      <a:lnTo>
                        <a:pt x="804" y="69"/>
                      </a:lnTo>
                      <a:lnTo>
                        <a:pt x="831" y="111"/>
                      </a:lnTo>
                      <a:lnTo>
                        <a:pt x="879" y="99"/>
                      </a:lnTo>
                      <a:lnTo>
                        <a:pt x="909" y="105"/>
                      </a:lnTo>
                      <a:lnTo>
                        <a:pt x="948" y="123"/>
                      </a:lnTo>
                      <a:lnTo>
                        <a:pt x="1005" y="78"/>
                      </a:lnTo>
                      <a:lnTo>
                        <a:pt x="1083" y="45"/>
                      </a:lnTo>
                      <a:lnTo>
                        <a:pt x="1152" y="72"/>
                      </a:lnTo>
                      <a:lnTo>
                        <a:pt x="1179" y="120"/>
                      </a:lnTo>
                      <a:lnTo>
                        <a:pt x="1194" y="102"/>
                      </a:lnTo>
                      <a:lnTo>
                        <a:pt x="1266" y="90"/>
                      </a:lnTo>
                      <a:lnTo>
                        <a:pt x="1308" y="135"/>
                      </a:lnTo>
                      <a:lnTo>
                        <a:pt x="1257" y="204"/>
                      </a:lnTo>
                      <a:lnTo>
                        <a:pt x="1209" y="228"/>
                      </a:lnTo>
                      <a:lnTo>
                        <a:pt x="1206" y="282"/>
                      </a:lnTo>
                      <a:lnTo>
                        <a:pt x="1224" y="216"/>
                      </a:lnTo>
                      <a:lnTo>
                        <a:pt x="1332" y="129"/>
                      </a:lnTo>
                      <a:lnTo>
                        <a:pt x="1383" y="135"/>
                      </a:lnTo>
                      <a:lnTo>
                        <a:pt x="1428" y="102"/>
                      </a:lnTo>
                      <a:lnTo>
                        <a:pt x="1461" y="93"/>
                      </a:lnTo>
                      <a:lnTo>
                        <a:pt x="1485" y="114"/>
                      </a:lnTo>
                      <a:lnTo>
                        <a:pt x="1491" y="177"/>
                      </a:lnTo>
                      <a:lnTo>
                        <a:pt x="1530" y="165"/>
                      </a:lnTo>
                      <a:lnTo>
                        <a:pt x="1563" y="192"/>
                      </a:lnTo>
                      <a:lnTo>
                        <a:pt x="1593" y="240"/>
                      </a:lnTo>
                      <a:lnTo>
                        <a:pt x="1560" y="294"/>
                      </a:lnTo>
                      <a:lnTo>
                        <a:pt x="1479" y="366"/>
                      </a:lnTo>
                      <a:lnTo>
                        <a:pt x="1491" y="438"/>
                      </a:lnTo>
                      <a:lnTo>
                        <a:pt x="1458" y="543"/>
                      </a:lnTo>
                      <a:lnTo>
                        <a:pt x="1509" y="462"/>
                      </a:lnTo>
                      <a:lnTo>
                        <a:pt x="1548" y="471"/>
                      </a:lnTo>
                      <a:lnTo>
                        <a:pt x="1584" y="501"/>
                      </a:lnTo>
                      <a:cubicBezTo>
                        <a:pt x="1597" y="518"/>
                        <a:pt x="1621" y="550"/>
                        <a:pt x="1626" y="573"/>
                      </a:cubicBezTo>
                      <a:lnTo>
                        <a:pt x="1614" y="639"/>
                      </a:lnTo>
                      <a:cubicBezTo>
                        <a:pt x="1619" y="666"/>
                        <a:pt x="1659" y="641"/>
                        <a:pt x="1674" y="669"/>
                      </a:cubicBezTo>
                      <a:cubicBezTo>
                        <a:pt x="1681" y="687"/>
                        <a:pt x="1667" y="729"/>
                        <a:pt x="1656" y="747"/>
                      </a:cubicBezTo>
                      <a:cubicBezTo>
                        <a:pt x="1645" y="765"/>
                        <a:pt x="1618" y="770"/>
                        <a:pt x="1605" y="780"/>
                      </a:cubicBezTo>
                      <a:cubicBezTo>
                        <a:pt x="1592" y="790"/>
                        <a:pt x="1587" y="806"/>
                        <a:pt x="1575" y="810"/>
                      </a:cubicBezTo>
                      <a:cubicBezTo>
                        <a:pt x="1563" y="814"/>
                        <a:pt x="1550" y="810"/>
                        <a:pt x="1533" y="807"/>
                      </a:cubicBezTo>
                      <a:cubicBezTo>
                        <a:pt x="1516" y="804"/>
                        <a:pt x="1490" y="783"/>
                        <a:pt x="1473" y="789"/>
                      </a:cubicBezTo>
                      <a:cubicBezTo>
                        <a:pt x="1456" y="795"/>
                        <a:pt x="1447" y="835"/>
                        <a:pt x="1428" y="846"/>
                      </a:cubicBezTo>
                      <a:cubicBezTo>
                        <a:pt x="1409" y="857"/>
                        <a:pt x="1356" y="850"/>
                        <a:pt x="1359" y="855"/>
                      </a:cubicBezTo>
                      <a:lnTo>
                        <a:pt x="1446" y="879"/>
                      </a:lnTo>
                      <a:lnTo>
                        <a:pt x="1569" y="891"/>
                      </a:lnTo>
                      <a:lnTo>
                        <a:pt x="1710" y="948"/>
                      </a:lnTo>
                      <a:lnTo>
                        <a:pt x="1728" y="1005"/>
                      </a:lnTo>
                      <a:lnTo>
                        <a:pt x="1647" y="1092"/>
                      </a:lnTo>
                      <a:lnTo>
                        <a:pt x="1443" y="1125"/>
                      </a:lnTo>
                      <a:lnTo>
                        <a:pt x="1530" y="1152"/>
                      </a:lnTo>
                      <a:lnTo>
                        <a:pt x="1539" y="1212"/>
                      </a:lnTo>
                      <a:lnTo>
                        <a:pt x="1587" y="1194"/>
                      </a:lnTo>
                      <a:lnTo>
                        <a:pt x="1629" y="1212"/>
                      </a:lnTo>
                      <a:lnTo>
                        <a:pt x="1707" y="1248"/>
                      </a:lnTo>
                      <a:lnTo>
                        <a:pt x="1725" y="1311"/>
                      </a:lnTo>
                      <a:lnTo>
                        <a:pt x="1671" y="1350"/>
                      </a:lnTo>
                      <a:lnTo>
                        <a:pt x="1626" y="1386"/>
                      </a:lnTo>
                      <a:lnTo>
                        <a:pt x="1557" y="1368"/>
                      </a:lnTo>
                      <a:lnTo>
                        <a:pt x="1488" y="1347"/>
                      </a:lnTo>
                      <a:lnTo>
                        <a:pt x="1485" y="1419"/>
                      </a:lnTo>
                      <a:lnTo>
                        <a:pt x="1515" y="1494"/>
                      </a:lnTo>
                      <a:lnTo>
                        <a:pt x="1479" y="1536"/>
                      </a:lnTo>
                      <a:lnTo>
                        <a:pt x="1524" y="1608"/>
                      </a:lnTo>
                      <a:lnTo>
                        <a:pt x="1626" y="1632"/>
                      </a:lnTo>
                      <a:lnTo>
                        <a:pt x="1677" y="1590"/>
                      </a:lnTo>
                      <a:lnTo>
                        <a:pt x="1752" y="1647"/>
                      </a:lnTo>
                      <a:lnTo>
                        <a:pt x="1851" y="1647"/>
                      </a:lnTo>
                      <a:lnTo>
                        <a:pt x="1887" y="1725"/>
                      </a:lnTo>
                      <a:lnTo>
                        <a:pt x="1839" y="1752"/>
                      </a:lnTo>
                      <a:lnTo>
                        <a:pt x="1791" y="1755"/>
                      </a:lnTo>
                      <a:lnTo>
                        <a:pt x="1734" y="1746"/>
                      </a:lnTo>
                      <a:lnTo>
                        <a:pt x="1686" y="1713"/>
                      </a:lnTo>
                      <a:lnTo>
                        <a:pt x="1650" y="1716"/>
                      </a:lnTo>
                      <a:lnTo>
                        <a:pt x="1593" y="1665"/>
                      </a:lnTo>
                      <a:lnTo>
                        <a:pt x="1545" y="1665"/>
                      </a:lnTo>
                      <a:lnTo>
                        <a:pt x="1461" y="1710"/>
                      </a:lnTo>
                      <a:lnTo>
                        <a:pt x="1512" y="1773"/>
                      </a:lnTo>
                      <a:lnTo>
                        <a:pt x="1563" y="1800"/>
                      </a:lnTo>
                      <a:lnTo>
                        <a:pt x="1632" y="1809"/>
                      </a:lnTo>
                      <a:lnTo>
                        <a:pt x="1668" y="1809"/>
                      </a:lnTo>
                      <a:lnTo>
                        <a:pt x="1722" y="1875"/>
                      </a:lnTo>
                      <a:lnTo>
                        <a:pt x="1698" y="1914"/>
                      </a:lnTo>
                      <a:lnTo>
                        <a:pt x="1641" y="1929"/>
                      </a:lnTo>
                      <a:lnTo>
                        <a:pt x="1614" y="1986"/>
                      </a:lnTo>
                      <a:lnTo>
                        <a:pt x="1578" y="1968"/>
                      </a:lnTo>
                      <a:lnTo>
                        <a:pt x="1542" y="1974"/>
                      </a:lnTo>
                      <a:lnTo>
                        <a:pt x="1518" y="1947"/>
                      </a:lnTo>
                      <a:lnTo>
                        <a:pt x="1504" y="1908"/>
                      </a:lnTo>
                      <a:lnTo>
                        <a:pt x="1467" y="1896"/>
                      </a:lnTo>
                      <a:lnTo>
                        <a:pt x="1437" y="1869"/>
                      </a:lnTo>
                      <a:lnTo>
                        <a:pt x="1383" y="1782"/>
                      </a:lnTo>
                      <a:lnTo>
                        <a:pt x="1323" y="1764"/>
                      </a:lnTo>
                      <a:lnTo>
                        <a:pt x="1209" y="1641"/>
                      </a:lnTo>
                      <a:lnTo>
                        <a:pt x="1218" y="1599"/>
                      </a:lnTo>
                      <a:lnTo>
                        <a:pt x="1161" y="1596"/>
                      </a:lnTo>
                      <a:lnTo>
                        <a:pt x="1107" y="1578"/>
                      </a:lnTo>
                      <a:lnTo>
                        <a:pt x="1104" y="1524"/>
                      </a:lnTo>
                      <a:lnTo>
                        <a:pt x="1053" y="1542"/>
                      </a:lnTo>
                      <a:lnTo>
                        <a:pt x="987" y="1536"/>
                      </a:lnTo>
                      <a:lnTo>
                        <a:pt x="1023" y="1401"/>
                      </a:lnTo>
                      <a:lnTo>
                        <a:pt x="1002" y="1362"/>
                      </a:lnTo>
                      <a:lnTo>
                        <a:pt x="1008" y="1311"/>
                      </a:lnTo>
                      <a:lnTo>
                        <a:pt x="1050" y="1281"/>
                      </a:lnTo>
                      <a:lnTo>
                        <a:pt x="1038" y="1227"/>
                      </a:lnTo>
                      <a:lnTo>
                        <a:pt x="999" y="1197"/>
                      </a:lnTo>
                      <a:lnTo>
                        <a:pt x="906" y="1188"/>
                      </a:lnTo>
                      <a:lnTo>
                        <a:pt x="828" y="1185"/>
                      </a:lnTo>
                      <a:lnTo>
                        <a:pt x="789" y="1227"/>
                      </a:lnTo>
                      <a:lnTo>
                        <a:pt x="750" y="1191"/>
                      </a:lnTo>
                      <a:lnTo>
                        <a:pt x="702" y="1182"/>
                      </a:lnTo>
                      <a:lnTo>
                        <a:pt x="666" y="1206"/>
                      </a:lnTo>
                      <a:lnTo>
                        <a:pt x="597" y="1275"/>
                      </a:lnTo>
                      <a:lnTo>
                        <a:pt x="588" y="1314"/>
                      </a:lnTo>
                      <a:lnTo>
                        <a:pt x="621" y="1254"/>
                      </a:lnTo>
                      <a:lnTo>
                        <a:pt x="681" y="1197"/>
                      </a:lnTo>
                      <a:lnTo>
                        <a:pt x="723" y="1188"/>
                      </a:lnTo>
                      <a:lnTo>
                        <a:pt x="774" y="1206"/>
                      </a:lnTo>
                      <a:lnTo>
                        <a:pt x="813" y="1209"/>
                      </a:lnTo>
                      <a:lnTo>
                        <a:pt x="858" y="1176"/>
                      </a:lnTo>
                      <a:lnTo>
                        <a:pt x="966" y="1188"/>
                      </a:lnTo>
                      <a:lnTo>
                        <a:pt x="1047" y="1245"/>
                      </a:lnTo>
                      <a:lnTo>
                        <a:pt x="1044" y="1305"/>
                      </a:lnTo>
                      <a:lnTo>
                        <a:pt x="987" y="1332"/>
                      </a:lnTo>
                      <a:lnTo>
                        <a:pt x="1014" y="1437"/>
                      </a:lnTo>
                      <a:lnTo>
                        <a:pt x="945" y="1503"/>
                      </a:lnTo>
                      <a:lnTo>
                        <a:pt x="918" y="1560"/>
                      </a:lnTo>
                      <a:lnTo>
                        <a:pt x="864" y="1599"/>
                      </a:lnTo>
                      <a:lnTo>
                        <a:pt x="795" y="1611"/>
                      </a:lnTo>
                      <a:lnTo>
                        <a:pt x="744" y="1644"/>
                      </a:lnTo>
                      <a:lnTo>
                        <a:pt x="675" y="1614"/>
                      </a:lnTo>
                      <a:lnTo>
                        <a:pt x="604" y="1628"/>
                      </a:lnTo>
                      <a:lnTo>
                        <a:pt x="567" y="1638"/>
                      </a:lnTo>
                      <a:lnTo>
                        <a:pt x="525" y="1623"/>
                      </a:lnTo>
                      <a:lnTo>
                        <a:pt x="549" y="1674"/>
                      </a:lnTo>
                      <a:lnTo>
                        <a:pt x="525" y="1734"/>
                      </a:lnTo>
                      <a:lnTo>
                        <a:pt x="576" y="1782"/>
                      </a:lnTo>
                      <a:lnTo>
                        <a:pt x="564" y="1836"/>
                      </a:lnTo>
                      <a:lnTo>
                        <a:pt x="534" y="1893"/>
                      </a:lnTo>
                      <a:close/>
                    </a:path>
                  </a:pathLst>
                </a:custGeom>
                <a:gradFill rotWithShape="0">
                  <a:gsLst>
                    <a:gs pos="0">
                      <a:srgbClr val="339966"/>
                    </a:gs>
                    <a:gs pos="100000">
                      <a:srgbClr val="18472F"/>
                    </a:gs>
                  </a:gsLst>
                  <a:lin ang="5400000" scaled="1"/>
                </a:gradFill>
                <a:ln w="12700" cmpd="sng">
                  <a:solidFill>
                    <a:srgbClr val="000000"/>
                  </a:solidFill>
                  <a:round/>
                  <a:headEnd/>
                  <a:tailEnd/>
                </a:ln>
              </p:spPr>
              <p:txBody>
                <a:bodyPr/>
                <a:lstStyle/>
                <a:p>
                  <a:endParaRPr lang="en-GB"/>
                </a:p>
              </p:txBody>
            </p:sp>
          </p:grpSp>
          <p:grpSp>
            <p:nvGrpSpPr>
              <p:cNvPr id="111649" name="Group 19"/>
              <p:cNvGrpSpPr>
                <a:grpSpLocks/>
              </p:cNvGrpSpPr>
              <p:nvPr/>
            </p:nvGrpSpPr>
            <p:grpSpPr bwMode="auto">
              <a:xfrm>
                <a:off x="6942" y="2988"/>
                <a:ext cx="1145" cy="1646"/>
                <a:chOff x="7830" y="6358"/>
                <a:chExt cx="605" cy="998"/>
              </a:xfrm>
            </p:grpSpPr>
            <p:sp>
              <p:nvSpPr>
                <p:cNvPr id="111654" name="Freeform 20"/>
                <p:cNvSpPr>
                  <a:spLocks/>
                </p:cNvSpPr>
                <p:nvPr/>
              </p:nvSpPr>
              <p:spPr bwMode="auto">
                <a:xfrm flipH="1">
                  <a:off x="7976" y="6908"/>
                  <a:ext cx="301" cy="448"/>
                </a:xfrm>
                <a:custGeom>
                  <a:avLst/>
                  <a:gdLst>
                    <a:gd name="T0" fmla="*/ 25 w 959"/>
                    <a:gd name="T1" fmla="*/ 113 h 1431"/>
                    <a:gd name="T2" fmla="*/ 78 w 959"/>
                    <a:gd name="T3" fmla="*/ 95 h 1431"/>
                    <a:gd name="T4" fmla="*/ 126 w 959"/>
                    <a:gd name="T5" fmla="*/ 112 h 1431"/>
                    <a:gd name="T6" fmla="*/ 114 w 959"/>
                    <a:gd name="T7" fmla="*/ 238 h 1431"/>
                    <a:gd name="T8" fmla="*/ 122 w 959"/>
                    <a:gd name="T9" fmla="*/ 281 h 1431"/>
                    <a:gd name="T10" fmla="*/ 108 w 959"/>
                    <a:gd name="T11" fmla="*/ 392 h 1431"/>
                    <a:gd name="T12" fmla="*/ 83 w 959"/>
                    <a:gd name="T13" fmla="*/ 419 h 1431"/>
                    <a:gd name="T14" fmla="*/ 53 w 959"/>
                    <a:gd name="T15" fmla="*/ 429 h 1431"/>
                    <a:gd name="T16" fmla="*/ 21 w 959"/>
                    <a:gd name="T17" fmla="*/ 448 h 1431"/>
                    <a:gd name="T18" fmla="*/ 104 w 959"/>
                    <a:gd name="T19" fmla="*/ 438 h 1431"/>
                    <a:gd name="T20" fmla="*/ 133 w 959"/>
                    <a:gd name="T21" fmla="*/ 439 h 1431"/>
                    <a:gd name="T22" fmla="*/ 148 w 959"/>
                    <a:gd name="T23" fmla="*/ 430 h 1431"/>
                    <a:gd name="T24" fmla="*/ 197 w 959"/>
                    <a:gd name="T25" fmla="*/ 444 h 1431"/>
                    <a:gd name="T26" fmla="*/ 219 w 959"/>
                    <a:gd name="T27" fmla="*/ 440 h 1431"/>
                    <a:gd name="T28" fmla="*/ 283 w 959"/>
                    <a:gd name="T29" fmla="*/ 443 h 1431"/>
                    <a:gd name="T30" fmla="*/ 264 w 959"/>
                    <a:gd name="T31" fmla="*/ 426 h 1431"/>
                    <a:gd name="T32" fmla="*/ 230 w 959"/>
                    <a:gd name="T33" fmla="*/ 421 h 1431"/>
                    <a:gd name="T34" fmla="*/ 210 w 959"/>
                    <a:gd name="T35" fmla="*/ 416 h 1431"/>
                    <a:gd name="T36" fmla="*/ 185 w 959"/>
                    <a:gd name="T37" fmla="*/ 393 h 1431"/>
                    <a:gd name="T38" fmla="*/ 182 w 959"/>
                    <a:gd name="T39" fmla="*/ 348 h 1431"/>
                    <a:gd name="T40" fmla="*/ 186 w 959"/>
                    <a:gd name="T41" fmla="*/ 309 h 1431"/>
                    <a:gd name="T42" fmla="*/ 181 w 959"/>
                    <a:gd name="T43" fmla="*/ 159 h 1431"/>
                    <a:gd name="T44" fmla="*/ 206 w 959"/>
                    <a:gd name="T45" fmla="*/ 98 h 1431"/>
                    <a:gd name="T46" fmla="*/ 248 w 959"/>
                    <a:gd name="T47" fmla="*/ 110 h 1431"/>
                    <a:gd name="T48" fmla="*/ 301 w 959"/>
                    <a:gd name="T49" fmla="*/ 116 h 1431"/>
                    <a:gd name="T50" fmla="*/ 261 w 959"/>
                    <a:gd name="T51" fmla="*/ 101 h 1431"/>
                    <a:gd name="T52" fmla="*/ 220 w 959"/>
                    <a:gd name="T53" fmla="*/ 86 h 1431"/>
                    <a:gd name="T54" fmla="*/ 225 w 959"/>
                    <a:gd name="T55" fmla="*/ 78 h 1431"/>
                    <a:gd name="T56" fmla="*/ 267 w 959"/>
                    <a:gd name="T57" fmla="*/ 71 h 1431"/>
                    <a:gd name="T58" fmla="*/ 236 w 959"/>
                    <a:gd name="T59" fmla="*/ 61 h 1431"/>
                    <a:gd name="T60" fmla="*/ 179 w 959"/>
                    <a:gd name="T61" fmla="*/ 78 h 1431"/>
                    <a:gd name="T62" fmla="*/ 216 w 959"/>
                    <a:gd name="T63" fmla="*/ 23 h 1431"/>
                    <a:gd name="T64" fmla="*/ 177 w 959"/>
                    <a:gd name="T65" fmla="*/ 41 h 1431"/>
                    <a:gd name="T66" fmla="*/ 157 w 959"/>
                    <a:gd name="T67" fmla="*/ 73 h 1431"/>
                    <a:gd name="T68" fmla="*/ 144 w 959"/>
                    <a:gd name="T69" fmla="*/ 44 h 1431"/>
                    <a:gd name="T70" fmla="*/ 127 w 959"/>
                    <a:gd name="T71" fmla="*/ 0 h 1431"/>
                    <a:gd name="T72" fmla="*/ 121 w 959"/>
                    <a:gd name="T73" fmla="*/ 45 h 1431"/>
                    <a:gd name="T74" fmla="*/ 107 w 959"/>
                    <a:gd name="T75" fmla="*/ 68 h 1431"/>
                    <a:gd name="T76" fmla="*/ 73 w 959"/>
                    <a:gd name="T77" fmla="*/ 54 h 1431"/>
                    <a:gd name="T78" fmla="*/ 47 w 959"/>
                    <a:gd name="T79" fmla="*/ 36 h 1431"/>
                    <a:gd name="T80" fmla="*/ 55 w 959"/>
                    <a:gd name="T81" fmla="*/ 55 h 1431"/>
                    <a:gd name="T82" fmla="*/ 80 w 959"/>
                    <a:gd name="T83" fmla="*/ 71 h 1431"/>
                    <a:gd name="T84" fmla="*/ 92 w 959"/>
                    <a:gd name="T85" fmla="*/ 84 h 1431"/>
                    <a:gd name="T86" fmla="*/ 59 w 959"/>
                    <a:gd name="T87" fmla="*/ 85 h 1431"/>
                    <a:gd name="T88" fmla="*/ 7 w 959"/>
                    <a:gd name="T89" fmla="*/ 106 h 143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959"/>
                    <a:gd name="T136" fmla="*/ 0 h 1431"/>
                    <a:gd name="T137" fmla="*/ 959 w 959"/>
                    <a:gd name="T138" fmla="*/ 1431 h 1431"/>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959" h="1431">
                      <a:moveTo>
                        <a:pt x="22" y="338"/>
                      </a:moveTo>
                      <a:cubicBezTo>
                        <a:pt x="0" y="348"/>
                        <a:pt x="60" y="360"/>
                        <a:pt x="80" y="360"/>
                      </a:cubicBezTo>
                      <a:cubicBezTo>
                        <a:pt x="100" y="360"/>
                        <a:pt x="114" y="347"/>
                        <a:pt x="142" y="338"/>
                      </a:cubicBezTo>
                      <a:lnTo>
                        <a:pt x="248" y="303"/>
                      </a:lnTo>
                      <a:lnTo>
                        <a:pt x="329" y="312"/>
                      </a:lnTo>
                      <a:lnTo>
                        <a:pt x="402" y="358"/>
                      </a:lnTo>
                      <a:lnTo>
                        <a:pt x="389" y="687"/>
                      </a:lnTo>
                      <a:lnTo>
                        <a:pt x="362" y="759"/>
                      </a:lnTo>
                      <a:lnTo>
                        <a:pt x="374" y="825"/>
                      </a:lnTo>
                      <a:lnTo>
                        <a:pt x="389" y="897"/>
                      </a:lnTo>
                      <a:lnTo>
                        <a:pt x="374" y="1074"/>
                      </a:lnTo>
                      <a:lnTo>
                        <a:pt x="344" y="1251"/>
                      </a:lnTo>
                      <a:lnTo>
                        <a:pt x="311" y="1320"/>
                      </a:lnTo>
                      <a:lnTo>
                        <a:pt x="266" y="1338"/>
                      </a:lnTo>
                      <a:lnTo>
                        <a:pt x="194" y="1335"/>
                      </a:lnTo>
                      <a:lnTo>
                        <a:pt x="170" y="1371"/>
                      </a:lnTo>
                      <a:lnTo>
                        <a:pt x="80" y="1380"/>
                      </a:lnTo>
                      <a:lnTo>
                        <a:pt x="68" y="1431"/>
                      </a:lnTo>
                      <a:lnTo>
                        <a:pt x="257" y="1428"/>
                      </a:lnTo>
                      <a:lnTo>
                        <a:pt x="332" y="1398"/>
                      </a:lnTo>
                      <a:lnTo>
                        <a:pt x="368" y="1365"/>
                      </a:lnTo>
                      <a:lnTo>
                        <a:pt x="425" y="1401"/>
                      </a:lnTo>
                      <a:lnTo>
                        <a:pt x="452" y="1422"/>
                      </a:lnTo>
                      <a:lnTo>
                        <a:pt x="470" y="1374"/>
                      </a:lnTo>
                      <a:lnTo>
                        <a:pt x="518" y="1419"/>
                      </a:lnTo>
                      <a:lnTo>
                        <a:pt x="629" y="1419"/>
                      </a:lnTo>
                      <a:lnTo>
                        <a:pt x="638" y="1374"/>
                      </a:lnTo>
                      <a:lnTo>
                        <a:pt x="698" y="1404"/>
                      </a:lnTo>
                      <a:lnTo>
                        <a:pt x="764" y="1419"/>
                      </a:lnTo>
                      <a:lnTo>
                        <a:pt x="902" y="1416"/>
                      </a:lnTo>
                      <a:lnTo>
                        <a:pt x="878" y="1371"/>
                      </a:lnTo>
                      <a:lnTo>
                        <a:pt x="842" y="1362"/>
                      </a:lnTo>
                      <a:lnTo>
                        <a:pt x="779" y="1347"/>
                      </a:lnTo>
                      <a:lnTo>
                        <a:pt x="734" y="1344"/>
                      </a:lnTo>
                      <a:lnTo>
                        <a:pt x="704" y="1323"/>
                      </a:lnTo>
                      <a:lnTo>
                        <a:pt x="668" y="1329"/>
                      </a:lnTo>
                      <a:lnTo>
                        <a:pt x="611" y="1311"/>
                      </a:lnTo>
                      <a:lnTo>
                        <a:pt x="590" y="1254"/>
                      </a:lnTo>
                      <a:lnTo>
                        <a:pt x="587" y="1200"/>
                      </a:lnTo>
                      <a:lnTo>
                        <a:pt x="581" y="1110"/>
                      </a:lnTo>
                      <a:lnTo>
                        <a:pt x="578" y="1044"/>
                      </a:lnTo>
                      <a:lnTo>
                        <a:pt x="593" y="987"/>
                      </a:lnTo>
                      <a:lnTo>
                        <a:pt x="581" y="954"/>
                      </a:lnTo>
                      <a:lnTo>
                        <a:pt x="578" y="507"/>
                      </a:lnTo>
                      <a:lnTo>
                        <a:pt x="599" y="321"/>
                      </a:lnTo>
                      <a:lnTo>
                        <a:pt x="656" y="312"/>
                      </a:lnTo>
                      <a:lnTo>
                        <a:pt x="695" y="354"/>
                      </a:lnTo>
                      <a:lnTo>
                        <a:pt x="791" y="351"/>
                      </a:lnTo>
                      <a:lnTo>
                        <a:pt x="842" y="387"/>
                      </a:lnTo>
                      <a:lnTo>
                        <a:pt x="959" y="372"/>
                      </a:lnTo>
                      <a:lnTo>
                        <a:pt x="932" y="324"/>
                      </a:lnTo>
                      <a:lnTo>
                        <a:pt x="830" y="324"/>
                      </a:lnTo>
                      <a:lnTo>
                        <a:pt x="743" y="303"/>
                      </a:lnTo>
                      <a:lnTo>
                        <a:pt x="701" y="276"/>
                      </a:lnTo>
                      <a:lnTo>
                        <a:pt x="644" y="264"/>
                      </a:lnTo>
                      <a:lnTo>
                        <a:pt x="716" y="249"/>
                      </a:lnTo>
                      <a:lnTo>
                        <a:pt x="779" y="240"/>
                      </a:lnTo>
                      <a:lnTo>
                        <a:pt x="851" y="228"/>
                      </a:lnTo>
                      <a:lnTo>
                        <a:pt x="851" y="189"/>
                      </a:lnTo>
                      <a:lnTo>
                        <a:pt x="752" y="195"/>
                      </a:lnTo>
                      <a:lnTo>
                        <a:pt x="650" y="210"/>
                      </a:lnTo>
                      <a:lnTo>
                        <a:pt x="569" y="249"/>
                      </a:lnTo>
                      <a:lnTo>
                        <a:pt x="587" y="186"/>
                      </a:lnTo>
                      <a:lnTo>
                        <a:pt x="689" y="75"/>
                      </a:lnTo>
                      <a:lnTo>
                        <a:pt x="626" y="54"/>
                      </a:lnTo>
                      <a:lnTo>
                        <a:pt x="563" y="132"/>
                      </a:lnTo>
                      <a:lnTo>
                        <a:pt x="524" y="177"/>
                      </a:lnTo>
                      <a:lnTo>
                        <a:pt x="500" y="234"/>
                      </a:lnTo>
                      <a:lnTo>
                        <a:pt x="488" y="174"/>
                      </a:lnTo>
                      <a:lnTo>
                        <a:pt x="458" y="141"/>
                      </a:lnTo>
                      <a:lnTo>
                        <a:pt x="440" y="93"/>
                      </a:lnTo>
                      <a:lnTo>
                        <a:pt x="404" y="0"/>
                      </a:lnTo>
                      <a:lnTo>
                        <a:pt x="359" y="39"/>
                      </a:lnTo>
                      <a:lnTo>
                        <a:pt x="386" y="144"/>
                      </a:lnTo>
                      <a:lnTo>
                        <a:pt x="398" y="213"/>
                      </a:lnTo>
                      <a:lnTo>
                        <a:pt x="341" y="216"/>
                      </a:lnTo>
                      <a:lnTo>
                        <a:pt x="287" y="180"/>
                      </a:lnTo>
                      <a:lnTo>
                        <a:pt x="233" y="174"/>
                      </a:lnTo>
                      <a:lnTo>
                        <a:pt x="191" y="153"/>
                      </a:lnTo>
                      <a:lnTo>
                        <a:pt x="149" y="114"/>
                      </a:lnTo>
                      <a:lnTo>
                        <a:pt x="82" y="138"/>
                      </a:lnTo>
                      <a:lnTo>
                        <a:pt x="176" y="177"/>
                      </a:lnTo>
                      <a:lnTo>
                        <a:pt x="194" y="210"/>
                      </a:lnTo>
                      <a:lnTo>
                        <a:pt x="254" y="228"/>
                      </a:lnTo>
                      <a:lnTo>
                        <a:pt x="293" y="228"/>
                      </a:lnTo>
                      <a:lnTo>
                        <a:pt x="293" y="267"/>
                      </a:lnTo>
                      <a:lnTo>
                        <a:pt x="230" y="276"/>
                      </a:lnTo>
                      <a:cubicBezTo>
                        <a:pt x="219" y="286"/>
                        <a:pt x="203" y="266"/>
                        <a:pt x="188" y="270"/>
                      </a:cubicBezTo>
                      <a:cubicBezTo>
                        <a:pt x="173" y="274"/>
                        <a:pt x="168" y="289"/>
                        <a:pt x="140" y="300"/>
                      </a:cubicBezTo>
                      <a:cubicBezTo>
                        <a:pt x="112" y="311"/>
                        <a:pt x="47" y="330"/>
                        <a:pt x="22" y="338"/>
                      </a:cubicBezTo>
                      <a:close/>
                    </a:path>
                  </a:pathLst>
                </a:custGeom>
                <a:gradFill rotWithShape="0">
                  <a:gsLst>
                    <a:gs pos="0">
                      <a:srgbClr val="993300"/>
                    </a:gs>
                    <a:gs pos="100000">
                      <a:srgbClr val="C89176"/>
                    </a:gs>
                  </a:gsLst>
                  <a:lin ang="0" scaled="1"/>
                </a:gradFill>
                <a:ln w="12700" cmpd="sng">
                  <a:solidFill>
                    <a:srgbClr val="000000"/>
                  </a:solidFill>
                  <a:round/>
                  <a:headEnd/>
                  <a:tailEnd/>
                </a:ln>
              </p:spPr>
              <p:txBody>
                <a:bodyPr/>
                <a:lstStyle/>
                <a:p>
                  <a:endParaRPr lang="en-GB"/>
                </a:p>
              </p:txBody>
            </p:sp>
            <p:sp>
              <p:nvSpPr>
                <p:cNvPr id="111655" name="Freeform 21"/>
                <p:cNvSpPr>
                  <a:spLocks/>
                </p:cNvSpPr>
                <p:nvPr/>
              </p:nvSpPr>
              <p:spPr bwMode="auto">
                <a:xfrm flipH="1">
                  <a:off x="8039" y="6358"/>
                  <a:ext cx="180" cy="151"/>
                </a:xfrm>
                <a:custGeom>
                  <a:avLst/>
                  <a:gdLst>
                    <a:gd name="T0" fmla="*/ 35 w 573"/>
                    <a:gd name="T1" fmla="*/ 4 h 483"/>
                    <a:gd name="T2" fmla="*/ 25 w 573"/>
                    <a:gd name="T3" fmla="*/ 15 h 483"/>
                    <a:gd name="T4" fmla="*/ 23 w 573"/>
                    <a:gd name="T5" fmla="*/ 29 h 483"/>
                    <a:gd name="T6" fmla="*/ 17 w 573"/>
                    <a:gd name="T7" fmla="*/ 38 h 483"/>
                    <a:gd name="T8" fmla="*/ 4 w 573"/>
                    <a:gd name="T9" fmla="*/ 51 h 483"/>
                    <a:gd name="T10" fmla="*/ 0 w 573"/>
                    <a:gd name="T11" fmla="*/ 80 h 483"/>
                    <a:gd name="T12" fmla="*/ 74 w 573"/>
                    <a:gd name="T13" fmla="*/ 151 h 483"/>
                    <a:gd name="T14" fmla="*/ 178 w 573"/>
                    <a:gd name="T15" fmla="*/ 137 h 483"/>
                    <a:gd name="T16" fmla="*/ 180 w 573"/>
                    <a:gd name="T17" fmla="*/ 105 h 483"/>
                    <a:gd name="T18" fmla="*/ 176 w 573"/>
                    <a:gd name="T19" fmla="*/ 78 h 483"/>
                    <a:gd name="T20" fmla="*/ 161 w 573"/>
                    <a:gd name="T21" fmla="*/ 69 h 483"/>
                    <a:gd name="T22" fmla="*/ 149 w 573"/>
                    <a:gd name="T23" fmla="*/ 75 h 483"/>
                    <a:gd name="T24" fmla="*/ 134 w 573"/>
                    <a:gd name="T25" fmla="*/ 70 h 483"/>
                    <a:gd name="T26" fmla="*/ 110 w 573"/>
                    <a:gd name="T27" fmla="*/ 76 h 483"/>
                    <a:gd name="T28" fmla="*/ 114 w 573"/>
                    <a:gd name="T29" fmla="*/ 107 h 483"/>
                    <a:gd name="T30" fmla="*/ 111 w 573"/>
                    <a:gd name="T31" fmla="*/ 82 h 483"/>
                    <a:gd name="T32" fmla="*/ 98 w 573"/>
                    <a:gd name="T33" fmla="*/ 68 h 483"/>
                    <a:gd name="T34" fmla="*/ 99 w 573"/>
                    <a:gd name="T35" fmla="*/ 53 h 483"/>
                    <a:gd name="T36" fmla="*/ 102 w 573"/>
                    <a:gd name="T37" fmla="*/ 36 h 483"/>
                    <a:gd name="T38" fmla="*/ 84 w 573"/>
                    <a:gd name="T39" fmla="*/ 27 h 483"/>
                    <a:gd name="T40" fmla="*/ 67 w 573"/>
                    <a:gd name="T41" fmla="*/ 23 h 483"/>
                    <a:gd name="T42" fmla="*/ 64 w 573"/>
                    <a:gd name="T43" fmla="*/ 10 h 483"/>
                    <a:gd name="T44" fmla="*/ 52 w 573"/>
                    <a:gd name="T45" fmla="*/ 0 h 483"/>
                    <a:gd name="T46" fmla="*/ 35 w 573"/>
                    <a:gd name="T47" fmla="*/ 4 h 48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73"/>
                    <a:gd name="T73" fmla="*/ 0 h 483"/>
                    <a:gd name="T74" fmla="*/ 573 w 573"/>
                    <a:gd name="T75" fmla="*/ 483 h 48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73" h="483">
                      <a:moveTo>
                        <a:pt x="111" y="12"/>
                      </a:moveTo>
                      <a:lnTo>
                        <a:pt x="81" y="48"/>
                      </a:lnTo>
                      <a:lnTo>
                        <a:pt x="72" y="93"/>
                      </a:lnTo>
                      <a:lnTo>
                        <a:pt x="54" y="123"/>
                      </a:lnTo>
                      <a:lnTo>
                        <a:pt x="12" y="162"/>
                      </a:lnTo>
                      <a:lnTo>
                        <a:pt x="0" y="255"/>
                      </a:lnTo>
                      <a:lnTo>
                        <a:pt x="237" y="483"/>
                      </a:lnTo>
                      <a:lnTo>
                        <a:pt x="567" y="438"/>
                      </a:lnTo>
                      <a:lnTo>
                        <a:pt x="573" y="336"/>
                      </a:lnTo>
                      <a:lnTo>
                        <a:pt x="561" y="249"/>
                      </a:lnTo>
                      <a:lnTo>
                        <a:pt x="513" y="222"/>
                      </a:lnTo>
                      <a:lnTo>
                        <a:pt x="474" y="240"/>
                      </a:lnTo>
                      <a:lnTo>
                        <a:pt x="426" y="225"/>
                      </a:lnTo>
                      <a:lnTo>
                        <a:pt x="351" y="243"/>
                      </a:lnTo>
                      <a:lnTo>
                        <a:pt x="363" y="342"/>
                      </a:lnTo>
                      <a:lnTo>
                        <a:pt x="354" y="261"/>
                      </a:lnTo>
                      <a:lnTo>
                        <a:pt x="312" y="216"/>
                      </a:lnTo>
                      <a:lnTo>
                        <a:pt x="315" y="171"/>
                      </a:lnTo>
                      <a:lnTo>
                        <a:pt x="324" y="114"/>
                      </a:lnTo>
                      <a:lnTo>
                        <a:pt x="267" y="87"/>
                      </a:lnTo>
                      <a:lnTo>
                        <a:pt x="213" y="75"/>
                      </a:lnTo>
                      <a:lnTo>
                        <a:pt x="204" y="33"/>
                      </a:lnTo>
                      <a:lnTo>
                        <a:pt x="165" y="0"/>
                      </a:lnTo>
                      <a:lnTo>
                        <a:pt x="111" y="12"/>
                      </a:lnTo>
                      <a:close/>
                    </a:path>
                  </a:pathLst>
                </a:custGeom>
                <a:solidFill>
                  <a:srgbClr val="45BA42"/>
                </a:solidFill>
                <a:ln w="12700" cmpd="sng">
                  <a:solidFill>
                    <a:srgbClr val="000000"/>
                  </a:solidFill>
                  <a:round/>
                  <a:headEnd/>
                  <a:tailEnd/>
                </a:ln>
              </p:spPr>
              <p:txBody>
                <a:bodyPr/>
                <a:lstStyle/>
                <a:p>
                  <a:endParaRPr lang="en-GB"/>
                </a:p>
              </p:txBody>
            </p:sp>
            <p:sp>
              <p:nvSpPr>
                <p:cNvPr id="111656" name="Freeform 22"/>
                <p:cNvSpPr>
                  <a:spLocks/>
                </p:cNvSpPr>
                <p:nvPr/>
              </p:nvSpPr>
              <p:spPr bwMode="auto">
                <a:xfrm>
                  <a:off x="7830" y="6438"/>
                  <a:ext cx="605" cy="622"/>
                </a:xfrm>
                <a:custGeom>
                  <a:avLst/>
                  <a:gdLst>
                    <a:gd name="T0" fmla="*/ 488 w 605"/>
                    <a:gd name="T1" fmla="*/ 604 h 622"/>
                    <a:gd name="T2" fmla="*/ 539 w 605"/>
                    <a:gd name="T3" fmla="*/ 579 h 622"/>
                    <a:gd name="T4" fmla="*/ 554 w 605"/>
                    <a:gd name="T5" fmla="*/ 495 h 622"/>
                    <a:gd name="T6" fmla="*/ 598 w 605"/>
                    <a:gd name="T7" fmla="*/ 423 h 622"/>
                    <a:gd name="T8" fmla="*/ 602 w 605"/>
                    <a:gd name="T9" fmla="*/ 362 h 622"/>
                    <a:gd name="T10" fmla="*/ 595 w 605"/>
                    <a:gd name="T11" fmla="*/ 304 h 622"/>
                    <a:gd name="T12" fmla="*/ 588 w 605"/>
                    <a:gd name="T13" fmla="*/ 253 h 622"/>
                    <a:gd name="T14" fmla="*/ 547 w 605"/>
                    <a:gd name="T15" fmla="*/ 204 h 622"/>
                    <a:gd name="T16" fmla="*/ 504 w 605"/>
                    <a:gd name="T17" fmla="*/ 174 h 622"/>
                    <a:gd name="T18" fmla="*/ 500 w 605"/>
                    <a:gd name="T19" fmla="*/ 122 h 622"/>
                    <a:gd name="T20" fmla="*/ 508 w 605"/>
                    <a:gd name="T21" fmla="*/ 70 h 622"/>
                    <a:gd name="T22" fmla="*/ 472 w 605"/>
                    <a:gd name="T23" fmla="*/ 76 h 622"/>
                    <a:gd name="T24" fmla="*/ 454 w 605"/>
                    <a:gd name="T25" fmla="*/ 62 h 622"/>
                    <a:gd name="T26" fmla="*/ 436 w 605"/>
                    <a:gd name="T27" fmla="*/ 24 h 622"/>
                    <a:gd name="T28" fmla="*/ 395 w 605"/>
                    <a:gd name="T29" fmla="*/ 0 h 622"/>
                    <a:gd name="T30" fmla="*/ 353 w 605"/>
                    <a:gd name="T31" fmla="*/ 22 h 622"/>
                    <a:gd name="T32" fmla="*/ 320 w 605"/>
                    <a:gd name="T33" fmla="*/ 33 h 622"/>
                    <a:gd name="T34" fmla="*/ 266 w 605"/>
                    <a:gd name="T35" fmla="*/ 14 h 622"/>
                    <a:gd name="T36" fmla="*/ 231 w 605"/>
                    <a:gd name="T37" fmla="*/ 32 h 622"/>
                    <a:gd name="T38" fmla="*/ 211 w 605"/>
                    <a:gd name="T39" fmla="*/ 64 h 622"/>
                    <a:gd name="T40" fmla="*/ 222 w 605"/>
                    <a:gd name="T41" fmla="*/ 68 h 622"/>
                    <a:gd name="T42" fmla="*/ 158 w 605"/>
                    <a:gd name="T43" fmla="*/ 32 h 622"/>
                    <a:gd name="T44" fmla="*/ 138 w 605"/>
                    <a:gd name="T45" fmla="*/ 55 h 622"/>
                    <a:gd name="T46" fmla="*/ 106 w 605"/>
                    <a:gd name="T47" fmla="*/ 75 h 622"/>
                    <a:gd name="T48" fmla="*/ 138 w 605"/>
                    <a:gd name="T49" fmla="*/ 137 h 622"/>
                    <a:gd name="T50" fmla="*/ 120 w 605"/>
                    <a:gd name="T51" fmla="*/ 148 h 622"/>
                    <a:gd name="T52" fmla="*/ 42 w 605"/>
                    <a:gd name="T53" fmla="*/ 168 h 622"/>
                    <a:gd name="T54" fmla="*/ 93 w 605"/>
                    <a:gd name="T55" fmla="*/ 252 h 622"/>
                    <a:gd name="T56" fmla="*/ 144 w 605"/>
                    <a:gd name="T57" fmla="*/ 247 h 622"/>
                    <a:gd name="T58" fmla="*/ 152 w 605"/>
                    <a:gd name="T59" fmla="*/ 275 h 622"/>
                    <a:gd name="T60" fmla="*/ 24 w 605"/>
                    <a:gd name="T61" fmla="*/ 261 h 622"/>
                    <a:gd name="T62" fmla="*/ 12 w 605"/>
                    <a:gd name="T63" fmla="*/ 366 h 622"/>
                    <a:gd name="T64" fmla="*/ 93 w 605"/>
                    <a:gd name="T65" fmla="*/ 348 h 622"/>
                    <a:gd name="T66" fmla="*/ 126 w 605"/>
                    <a:gd name="T67" fmla="*/ 361 h 622"/>
                    <a:gd name="T68" fmla="*/ 95 w 605"/>
                    <a:gd name="T69" fmla="*/ 380 h 622"/>
                    <a:gd name="T70" fmla="*/ 82 w 605"/>
                    <a:gd name="T71" fmla="*/ 423 h 622"/>
                    <a:gd name="T72" fmla="*/ 139 w 605"/>
                    <a:gd name="T73" fmla="*/ 422 h 622"/>
                    <a:gd name="T74" fmla="*/ 142 w 605"/>
                    <a:gd name="T75" fmla="*/ 481 h 622"/>
                    <a:gd name="T76" fmla="*/ 80 w 605"/>
                    <a:gd name="T77" fmla="*/ 498 h 622"/>
                    <a:gd name="T78" fmla="*/ 14 w 605"/>
                    <a:gd name="T79" fmla="*/ 540 h 622"/>
                    <a:gd name="T80" fmla="*/ 62 w 605"/>
                    <a:gd name="T81" fmla="*/ 547 h 622"/>
                    <a:gd name="T82" fmla="*/ 106 w 605"/>
                    <a:gd name="T83" fmla="*/ 521 h 622"/>
                    <a:gd name="T84" fmla="*/ 131 w 605"/>
                    <a:gd name="T85" fmla="*/ 555 h 622"/>
                    <a:gd name="T86" fmla="*/ 83 w 605"/>
                    <a:gd name="T87" fmla="*/ 567 h 622"/>
                    <a:gd name="T88" fmla="*/ 91 w 605"/>
                    <a:gd name="T89" fmla="*/ 604 h 622"/>
                    <a:gd name="T90" fmla="*/ 122 w 605"/>
                    <a:gd name="T91" fmla="*/ 618 h 622"/>
                    <a:gd name="T92" fmla="*/ 146 w 605"/>
                    <a:gd name="T93" fmla="*/ 594 h 622"/>
                    <a:gd name="T94" fmla="*/ 191 w 605"/>
                    <a:gd name="T95" fmla="*/ 552 h 622"/>
                    <a:gd name="T96" fmla="*/ 241 w 605"/>
                    <a:gd name="T97" fmla="*/ 500 h 622"/>
                    <a:gd name="T98" fmla="*/ 275 w 605"/>
                    <a:gd name="T99" fmla="*/ 483 h 622"/>
                    <a:gd name="T100" fmla="*/ 291 w 605"/>
                    <a:gd name="T101" fmla="*/ 427 h 622"/>
                    <a:gd name="T102" fmla="*/ 280 w 605"/>
                    <a:gd name="T103" fmla="*/ 384 h 622"/>
                    <a:gd name="T104" fmla="*/ 346 w 605"/>
                    <a:gd name="T105" fmla="*/ 371 h 622"/>
                    <a:gd name="T106" fmla="*/ 385 w 605"/>
                    <a:gd name="T107" fmla="*/ 370 h 622"/>
                    <a:gd name="T108" fmla="*/ 421 w 605"/>
                    <a:gd name="T109" fmla="*/ 412 h 622"/>
                    <a:gd name="T110" fmla="*/ 379 w 605"/>
                    <a:gd name="T111" fmla="*/ 372 h 622"/>
                    <a:gd name="T112" fmla="*/ 336 w 605"/>
                    <a:gd name="T113" fmla="*/ 368 h 622"/>
                    <a:gd name="T114" fmla="*/ 278 w 605"/>
                    <a:gd name="T115" fmla="*/ 409 h 622"/>
                    <a:gd name="T116" fmla="*/ 309 w 605"/>
                    <a:gd name="T117" fmla="*/ 471 h 622"/>
                    <a:gd name="T118" fmla="*/ 356 w 605"/>
                    <a:gd name="T119" fmla="*/ 505 h 622"/>
                    <a:gd name="T120" fmla="*/ 416 w 605"/>
                    <a:gd name="T121" fmla="*/ 510 h 622"/>
                    <a:gd name="T122" fmla="*/ 433 w 605"/>
                    <a:gd name="T123" fmla="*/ 524 h 622"/>
                    <a:gd name="T124" fmla="*/ 428 w 605"/>
                    <a:gd name="T125" fmla="*/ 575 h 62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05"/>
                    <a:gd name="T190" fmla="*/ 0 h 622"/>
                    <a:gd name="T191" fmla="*/ 605 w 605"/>
                    <a:gd name="T192" fmla="*/ 622 h 622"/>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05" h="622">
                      <a:moveTo>
                        <a:pt x="438" y="593"/>
                      </a:moveTo>
                      <a:lnTo>
                        <a:pt x="457" y="604"/>
                      </a:lnTo>
                      <a:cubicBezTo>
                        <a:pt x="466" y="606"/>
                        <a:pt x="482" y="606"/>
                        <a:pt x="488" y="604"/>
                      </a:cubicBezTo>
                      <a:cubicBezTo>
                        <a:pt x="495" y="602"/>
                        <a:pt x="491" y="593"/>
                        <a:pt x="495" y="590"/>
                      </a:cubicBezTo>
                      <a:lnTo>
                        <a:pt x="516" y="589"/>
                      </a:lnTo>
                      <a:lnTo>
                        <a:pt x="539" y="579"/>
                      </a:lnTo>
                      <a:lnTo>
                        <a:pt x="559" y="559"/>
                      </a:lnTo>
                      <a:lnTo>
                        <a:pt x="568" y="528"/>
                      </a:lnTo>
                      <a:lnTo>
                        <a:pt x="554" y="495"/>
                      </a:lnTo>
                      <a:lnTo>
                        <a:pt x="587" y="475"/>
                      </a:lnTo>
                      <a:lnTo>
                        <a:pt x="600" y="455"/>
                      </a:lnTo>
                      <a:lnTo>
                        <a:pt x="598" y="423"/>
                      </a:lnTo>
                      <a:lnTo>
                        <a:pt x="588" y="397"/>
                      </a:lnTo>
                      <a:lnTo>
                        <a:pt x="602" y="381"/>
                      </a:lnTo>
                      <a:lnTo>
                        <a:pt x="602" y="362"/>
                      </a:lnTo>
                      <a:lnTo>
                        <a:pt x="593" y="339"/>
                      </a:lnTo>
                      <a:lnTo>
                        <a:pt x="599" y="321"/>
                      </a:lnTo>
                      <a:lnTo>
                        <a:pt x="595" y="304"/>
                      </a:lnTo>
                      <a:lnTo>
                        <a:pt x="605" y="288"/>
                      </a:lnTo>
                      <a:lnTo>
                        <a:pt x="587" y="268"/>
                      </a:lnTo>
                      <a:lnTo>
                        <a:pt x="588" y="253"/>
                      </a:lnTo>
                      <a:lnTo>
                        <a:pt x="576" y="241"/>
                      </a:lnTo>
                      <a:lnTo>
                        <a:pt x="555" y="232"/>
                      </a:lnTo>
                      <a:lnTo>
                        <a:pt x="547" y="204"/>
                      </a:lnTo>
                      <a:lnTo>
                        <a:pt x="533" y="198"/>
                      </a:lnTo>
                      <a:lnTo>
                        <a:pt x="519" y="199"/>
                      </a:lnTo>
                      <a:lnTo>
                        <a:pt x="504" y="174"/>
                      </a:lnTo>
                      <a:lnTo>
                        <a:pt x="507" y="156"/>
                      </a:lnTo>
                      <a:lnTo>
                        <a:pt x="495" y="139"/>
                      </a:lnTo>
                      <a:lnTo>
                        <a:pt x="500" y="122"/>
                      </a:lnTo>
                      <a:lnTo>
                        <a:pt x="518" y="110"/>
                      </a:lnTo>
                      <a:lnTo>
                        <a:pt x="512" y="88"/>
                      </a:lnTo>
                      <a:lnTo>
                        <a:pt x="508" y="70"/>
                      </a:lnTo>
                      <a:lnTo>
                        <a:pt x="499" y="60"/>
                      </a:lnTo>
                      <a:lnTo>
                        <a:pt x="485" y="62"/>
                      </a:lnTo>
                      <a:lnTo>
                        <a:pt x="472" y="76"/>
                      </a:lnTo>
                      <a:lnTo>
                        <a:pt x="467" y="92"/>
                      </a:lnTo>
                      <a:lnTo>
                        <a:pt x="456" y="76"/>
                      </a:lnTo>
                      <a:lnTo>
                        <a:pt x="454" y="62"/>
                      </a:lnTo>
                      <a:lnTo>
                        <a:pt x="447" y="44"/>
                      </a:lnTo>
                      <a:lnTo>
                        <a:pt x="439" y="39"/>
                      </a:lnTo>
                      <a:lnTo>
                        <a:pt x="436" y="24"/>
                      </a:lnTo>
                      <a:lnTo>
                        <a:pt x="426" y="12"/>
                      </a:lnTo>
                      <a:lnTo>
                        <a:pt x="410" y="3"/>
                      </a:lnTo>
                      <a:lnTo>
                        <a:pt x="395" y="0"/>
                      </a:lnTo>
                      <a:lnTo>
                        <a:pt x="382" y="3"/>
                      </a:lnTo>
                      <a:lnTo>
                        <a:pt x="369" y="21"/>
                      </a:lnTo>
                      <a:lnTo>
                        <a:pt x="353" y="22"/>
                      </a:lnTo>
                      <a:lnTo>
                        <a:pt x="345" y="35"/>
                      </a:lnTo>
                      <a:lnTo>
                        <a:pt x="330" y="31"/>
                      </a:lnTo>
                      <a:lnTo>
                        <a:pt x="320" y="33"/>
                      </a:lnTo>
                      <a:lnTo>
                        <a:pt x="308" y="39"/>
                      </a:lnTo>
                      <a:lnTo>
                        <a:pt x="290" y="24"/>
                      </a:lnTo>
                      <a:lnTo>
                        <a:pt x="266" y="14"/>
                      </a:lnTo>
                      <a:lnTo>
                        <a:pt x="244" y="23"/>
                      </a:lnTo>
                      <a:lnTo>
                        <a:pt x="236" y="38"/>
                      </a:lnTo>
                      <a:lnTo>
                        <a:pt x="231" y="32"/>
                      </a:lnTo>
                      <a:lnTo>
                        <a:pt x="208" y="28"/>
                      </a:lnTo>
                      <a:lnTo>
                        <a:pt x="195" y="42"/>
                      </a:lnTo>
                      <a:lnTo>
                        <a:pt x="211" y="64"/>
                      </a:lnTo>
                      <a:lnTo>
                        <a:pt x="226" y="71"/>
                      </a:lnTo>
                      <a:lnTo>
                        <a:pt x="227" y="88"/>
                      </a:lnTo>
                      <a:lnTo>
                        <a:pt x="222" y="68"/>
                      </a:lnTo>
                      <a:lnTo>
                        <a:pt x="188" y="40"/>
                      </a:lnTo>
                      <a:lnTo>
                        <a:pt x="172" y="42"/>
                      </a:lnTo>
                      <a:lnTo>
                        <a:pt x="158" y="32"/>
                      </a:lnTo>
                      <a:lnTo>
                        <a:pt x="147" y="29"/>
                      </a:lnTo>
                      <a:lnTo>
                        <a:pt x="140" y="36"/>
                      </a:lnTo>
                      <a:lnTo>
                        <a:pt x="138" y="55"/>
                      </a:lnTo>
                      <a:lnTo>
                        <a:pt x="126" y="52"/>
                      </a:lnTo>
                      <a:lnTo>
                        <a:pt x="115" y="60"/>
                      </a:lnTo>
                      <a:lnTo>
                        <a:pt x="106" y="75"/>
                      </a:lnTo>
                      <a:lnTo>
                        <a:pt x="116" y="92"/>
                      </a:lnTo>
                      <a:lnTo>
                        <a:pt x="142" y="115"/>
                      </a:lnTo>
                      <a:lnTo>
                        <a:pt x="138" y="137"/>
                      </a:lnTo>
                      <a:lnTo>
                        <a:pt x="148" y="170"/>
                      </a:lnTo>
                      <a:lnTo>
                        <a:pt x="132" y="145"/>
                      </a:lnTo>
                      <a:lnTo>
                        <a:pt x="120" y="148"/>
                      </a:lnTo>
                      <a:lnTo>
                        <a:pt x="99" y="129"/>
                      </a:lnTo>
                      <a:cubicBezTo>
                        <a:pt x="91" y="130"/>
                        <a:pt x="81" y="147"/>
                        <a:pt x="72" y="153"/>
                      </a:cubicBezTo>
                      <a:lnTo>
                        <a:pt x="42" y="168"/>
                      </a:lnTo>
                      <a:cubicBezTo>
                        <a:pt x="40" y="177"/>
                        <a:pt x="30" y="199"/>
                        <a:pt x="33" y="210"/>
                      </a:cubicBezTo>
                      <a:cubicBezTo>
                        <a:pt x="36" y="221"/>
                        <a:pt x="53" y="227"/>
                        <a:pt x="63" y="234"/>
                      </a:cubicBezTo>
                      <a:cubicBezTo>
                        <a:pt x="73" y="241"/>
                        <a:pt x="85" y="249"/>
                        <a:pt x="93" y="252"/>
                      </a:cubicBezTo>
                      <a:cubicBezTo>
                        <a:pt x="101" y="255"/>
                        <a:pt x="107" y="254"/>
                        <a:pt x="112" y="254"/>
                      </a:cubicBezTo>
                      <a:cubicBezTo>
                        <a:pt x="117" y="254"/>
                        <a:pt x="120" y="254"/>
                        <a:pt x="125" y="253"/>
                      </a:cubicBezTo>
                      <a:cubicBezTo>
                        <a:pt x="130" y="252"/>
                        <a:pt x="138" y="245"/>
                        <a:pt x="144" y="247"/>
                      </a:cubicBezTo>
                      <a:cubicBezTo>
                        <a:pt x="149" y="249"/>
                        <a:pt x="152" y="262"/>
                        <a:pt x="158" y="265"/>
                      </a:cubicBezTo>
                      <a:cubicBezTo>
                        <a:pt x="164" y="268"/>
                        <a:pt x="180" y="266"/>
                        <a:pt x="179" y="268"/>
                      </a:cubicBezTo>
                      <a:lnTo>
                        <a:pt x="152" y="275"/>
                      </a:lnTo>
                      <a:lnTo>
                        <a:pt x="114" y="279"/>
                      </a:lnTo>
                      <a:lnTo>
                        <a:pt x="72" y="270"/>
                      </a:lnTo>
                      <a:lnTo>
                        <a:pt x="24" y="261"/>
                      </a:lnTo>
                      <a:lnTo>
                        <a:pt x="24" y="288"/>
                      </a:lnTo>
                      <a:lnTo>
                        <a:pt x="0" y="318"/>
                      </a:lnTo>
                      <a:lnTo>
                        <a:pt x="12" y="366"/>
                      </a:lnTo>
                      <a:lnTo>
                        <a:pt x="42" y="372"/>
                      </a:lnTo>
                      <a:lnTo>
                        <a:pt x="63" y="360"/>
                      </a:lnTo>
                      <a:lnTo>
                        <a:pt x="93" y="348"/>
                      </a:lnTo>
                      <a:lnTo>
                        <a:pt x="120" y="336"/>
                      </a:lnTo>
                      <a:lnTo>
                        <a:pt x="153" y="352"/>
                      </a:lnTo>
                      <a:lnTo>
                        <a:pt x="126" y="361"/>
                      </a:lnTo>
                      <a:lnTo>
                        <a:pt x="123" y="380"/>
                      </a:lnTo>
                      <a:lnTo>
                        <a:pt x="108" y="374"/>
                      </a:lnTo>
                      <a:lnTo>
                        <a:pt x="95" y="380"/>
                      </a:lnTo>
                      <a:lnTo>
                        <a:pt x="70" y="391"/>
                      </a:lnTo>
                      <a:lnTo>
                        <a:pt x="65" y="411"/>
                      </a:lnTo>
                      <a:lnTo>
                        <a:pt x="82" y="423"/>
                      </a:lnTo>
                      <a:lnTo>
                        <a:pt x="96" y="434"/>
                      </a:lnTo>
                      <a:lnTo>
                        <a:pt x="117" y="428"/>
                      </a:lnTo>
                      <a:lnTo>
                        <a:pt x="139" y="422"/>
                      </a:lnTo>
                      <a:lnTo>
                        <a:pt x="140" y="444"/>
                      </a:lnTo>
                      <a:lnTo>
                        <a:pt x="131" y="468"/>
                      </a:lnTo>
                      <a:lnTo>
                        <a:pt x="142" y="481"/>
                      </a:lnTo>
                      <a:lnTo>
                        <a:pt x="128" y="504"/>
                      </a:lnTo>
                      <a:lnTo>
                        <a:pt x="96" y="511"/>
                      </a:lnTo>
                      <a:lnTo>
                        <a:pt x="80" y="498"/>
                      </a:lnTo>
                      <a:lnTo>
                        <a:pt x="56" y="516"/>
                      </a:lnTo>
                      <a:lnTo>
                        <a:pt x="25" y="516"/>
                      </a:lnTo>
                      <a:lnTo>
                        <a:pt x="14" y="540"/>
                      </a:lnTo>
                      <a:lnTo>
                        <a:pt x="29" y="549"/>
                      </a:lnTo>
                      <a:lnTo>
                        <a:pt x="44" y="550"/>
                      </a:lnTo>
                      <a:lnTo>
                        <a:pt x="62" y="547"/>
                      </a:lnTo>
                      <a:lnTo>
                        <a:pt x="77" y="536"/>
                      </a:lnTo>
                      <a:lnTo>
                        <a:pt x="88" y="537"/>
                      </a:lnTo>
                      <a:lnTo>
                        <a:pt x="106" y="521"/>
                      </a:lnTo>
                      <a:lnTo>
                        <a:pt x="121" y="521"/>
                      </a:lnTo>
                      <a:lnTo>
                        <a:pt x="147" y="536"/>
                      </a:lnTo>
                      <a:lnTo>
                        <a:pt x="131" y="555"/>
                      </a:lnTo>
                      <a:lnTo>
                        <a:pt x="115" y="564"/>
                      </a:lnTo>
                      <a:lnTo>
                        <a:pt x="94" y="567"/>
                      </a:lnTo>
                      <a:lnTo>
                        <a:pt x="83" y="567"/>
                      </a:lnTo>
                      <a:lnTo>
                        <a:pt x="66" y="587"/>
                      </a:lnTo>
                      <a:lnTo>
                        <a:pt x="73" y="599"/>
                      </a:lnTo>
                      <a:lnTo>
                        <a:pt x="91" y="604"/>
                      </a:lnTo>
                      <a:lnTo>
                        <a:pt x="100" y="622"/>
                      </a:lnTo>
                      <a:lnTo>
                        <a:pt x="111" y="616"/>
                      </a:lnTo>
                      <a:lnTo>
                        <a:pt x="122" y="618"/>
                      </a:lnTo>
                      <a:lnTo>
                        <a:pt x="130" y="610"/>
                      </a:lnTo>
                      <a:lnTo>
                        <a:pt x="134" y="598"/>
                      </a:lnTo>
                      <a:lnTo>
                        <a:pt x="146" y="594"/>
                      </a:lnTo>
                      <a:lnTo>
                        <a:pt x="155" y="585"/>
                      </a:lnTo>
                      <a:lnTo>
                        <a:pt x="172" y="558"/>
                      </a:lnTo>
                      <a:lnTo>
                        <a:pt x="191" y="552"/>
                      </a:lnTo>
                      <a:lnTo>
                        <a:pt x="226" y="514"/>
                      </a:lnTo>
                      <a:lnTo>
                        <a:pt x="224" y="501"/>
                      </a:lnTo>
                      <a:lnTo>
                        <a:pt x="241" y="500"/>
                      </a:lnTo>
                      <a:lnTo>
                        <a:pt x="258" y="494"/>
                      </a:lnTo>
                      <a:lnTo>
                        <a:pt x="259" y="477"/>
                      </a:lnTo>
                      <a:lnTo>
                        <a:pt x="275" y="483"/>
                      </a:lnTo>
                      <a:lnTo>
                        <a:pt x="296" y="481"/>
                      </a:lnTo>
                      <a:lnTo>
                        <a:pt x="285" y="439"/>
                      </a:lnTo>
                      <a:lnTo>
                        <a:pt x="291" y="427"/>
                      </a:lnTo>
                      <a:lnTo>
                        <a:pt x="289" y="411"/>
                      </a:lnTo>
                      <a:lnTo>
                        <a:pt x="276" y="401"/>
                      </a:lnTo>
                      <a:lnTo>
                        <a:pt x="280" y="384"/>
                      </a:lnTo>
                      <a:lnTo>
                        <a:pt x="292" y="375"/>
                      </a:lnTo>
                      <a:lnTo>
                        <a:pt x="321" y="372"/>
                      </a:lnTo>
                      <a:lnTo>
                        <a:pt x="346" y="371"/>
                      </a:lnTo>
                      <a:lnTo>
                        <a:pt x="358" y="384"/>
                      </a:lnTo>
                      <a:lnTo>
                        <a:pt x="370" y="373"/>
                      </a:lnTo>
                      <a:lnTo>
                        <a:pt x="385" y="370"/>
                      </a:lnTo>
                      <a:lnTo>
                        <a:pt x="396" y="378"/>
                      </a:lnTo>
                      <a:lnTo>
                        <a:pt x="418" y="399"/>
                      </a:lnTo>
                      <a:lnTo>
                        <a:pt x="421" y="412"/>
                      </a:lnTo>
                      <a:lnTo>
                        <a:pt x="411" y="393"/>
                      </a:lnTo>
                      <a:lnTo>
                        <a:pt x="392" y="375"/>
                      </a:lnTo>
                      <a:lnTo>
                        <a:pt x="379" y="372"/>
                      </a:lnTo>
                      <a:lnTo>
                        <a:pt x="363" y="378"/>
                      </a:lnTo>
                      <a:lnTo>
                        <a:pt x="350" y="379"/>
                      </a:lnTo>
                      <a:lnTo>
                        <a:pt x="336" y="368"/>
                      </a:lnTo>
                      <a:lnTo>
                        <a:pt x="302" y="372"/>
                      </a:lnTo>
                      <a:lnTo>
                        <a:pt x="277" y="390"/>
                      </a:lnTo>
                      <a:lnTo>
                        <a:pt x="278" y="409"/>
                      </a:lnTo>
                      <a:lnTo>
                        <a:pt x="296" y="417"/>
                      </a:lnTo>
                      <a:lnTo>
                        <a:pt x="287" y="450"/>
                      </a:lnTo>
                      <a:lnTo>
                        <a:pt x="309" y="471"/>
                      </a:lnTo>
                      <a:lnTo>
                        <a:pt x="317" y="489"/>
                      </a:lnTo>
                      <a:lnTo>
                        <a:pt x="334" y="501"/>
                      </a:lnTo>
                      <a:lnTo>
                        <a:pt x="356" y="505"/>
                      </a:lnTo>
                      <a:lnTo>
                        <a:pt x="372" y="515"/>
                      </a:lnTo>
                      <a:lnTo>
                        <a:pt x="394" y="505"/>
                      </a:lnTo>
                      <a:lnTo>
                        <a:pt x="416" y="510"/>
                      </a:lnTo>
                      <a:lnTo>
                        <a:pt x="427" y="513"/>
                      </a:lnTo>
                      <a:lnTo>
                        <a:pt x="441" y="508"/>
                      </a:lnTo>
                      <a:lnTo>
                        <a:pt x="433" y="524"/>
                      </a:lnTo>
                      <a:lnTo>
                        <a:pt x="441" y="543"/>
                      </a:lnTo>
                      <a:lnTo>
                        <a:pt x="425" y="558"/>
                      </a:lnTo>
                      <a:lnTo>
                        <a:pt x="428" y="575"/>
                      </a:lnTo>
                      <a:lnTo>
                        <a:pt x="438" y="593"/>
                      </a:lnTo>
                      <a:close/>
                    </a:path>
                  </a:pathLst>
                </a:custGeom>
                <a:solidFill>
                  <a:srgbClr val="45BA42"/>
                </a:solidFill>
                <a:ln w="12700" cmpd="sng">
                  <a:solidFill>
                    <a:srgbClr val="000000"/>
                  </a:solidFill>
                  <a:round/>
                  <a:headEnd/>
                  <a:tailEnd/>
                </a:ln>
              </p:spPr>
              <p:txBody>
                <a:bodyPr/>
                <a:lstStyle/>
                <a:p>
                  <a:endParaRPr lang="en-GB"/>
                </a:p>
              </p:txBody>
            </p:sp>
          </p:grpSp>
          <p:grpSp>
            <p:nvGrpSpPr>
              <p:cNvPr id="111650" name="Group 23"/>
              <p:cNvGrpSpPr>
                <a:grpSpLocks/>
              </p:cNvGrpSpPr>
              <p:nvPr/>
            </p:nvGrpSpPr>
            <p:grpSpPr bwMode="auto">
              <a:xfrm>
                <a:off x="6645" y="3973"/>
                <a:ext cx="299" cy="706"/>
                <a:chOff x="3886" y="1817"/>
                <a:chExt cx="3239" cy="8760"/>
              </a:xfrm>
            </p:grpSpPr>
            <p:sp>
              <p:nvSpPr>
                <p:cNvPr id="111651" name="Freeform 24"/>
                <p:cNvSpPr>
                  <a:spLocks/>
                </p:cNvSpPr>
                <p:nvPr/>
              </p:nvSpPr>
              <p:spPr bwMode="auto">
                <a:xfrm flipH="1">
                  <a:off x="6211" y="3291"/>
                  <a:ext cx="914" cy="2681"/>
                </a:xfrm>
                <a:custGeom>
                  <a:avLst/>
                  <a:gdLst>
                    <a:gd name="T0" fmla="*/ 869 w 914"/>
                    <a:gd name="T1" fmla="*/ 0 h 2681"/>
                    <a:gd name="T2" fmla="*/ 843 w 914"/>
                    <a:gd name="T3" fmla="*/ 6 h 2681"/>
                    <a:gd name="T4" fmla="*/ 695 w 914"/>
                    <a:gd name="T5" fmla="*/ 86 h 2681"/>
                    <a:gd name="T6" fmla="*/ 512 w 914"/>
                    <a:gd name="T7" fmla="*/ 338 h 2681"/>
                    <a:gd name="T8" fmla="*/ 43 w 914"/>
                    <a:gd name="T9" fmla="*/ 1319 h 2681"/>
                    <a:gd name="T10" fmla="*/ 0 w 914"/>
                    <a:gd name="T11" fmla="*/ 1441 h 2681"/>
                    <a:gd name="T12" fmla="*/ 45 w 914"/>
                    <a:gd name="T13" fmla="*/ 1675 h 2681"/>
                    <a:gd name="T14" fmla="*/ 213 w 914"/>
                    <a:gd name="T15" fmla="*/ 2171 h 2681"/>
                    <a:gd name="T16" fmla="*/ 159 w 914"/>
                    <a:gd name="T17" fmla="*/ 2378 h 2681"/>
                    <a:gd name="T18" fmla="*/ 200 w 914"/>
                    <a:gd name="T19" fmla="*/ 2643 h 2681"/>
                    <a:gd name="T20" fmla="*/ 409 w 914"/>
                    <a:gd name="T21" fmla="*/ 2609 h 2681"/>
                    <a:gd name="T22" fmla="*/ 394 w 914"/>
                    <a:gd name="T23" fmla="*/ 2469 h 2681"/>
                    <a:gd name="T24" fmla="*/ 451 w 914"/>
                    <a:gd name="T25" fmla="*/ 2434 h 2681"/>
                    <a:gd name="T26" fmla="*/ 527 w 914"/>
                    <a:gd name="T27" fmla="*/ 2480 h 2681"/>
                    <a:gd name="T28" fmla="*/ 465 w 914"/>
                    <a:gd name="T29" fmla="*/ 2241 h 2681"/>
                    <a:gd name="T30" fmla="*/ 451 w 914"/>
                    <a:gd name="T31" fmla="*/ 2161 h 2681"/>
                    <a:gd name="T32" fmla="*/ 440 w 914"/>
                    <a:gd name="T33" fmla="*/ 1930 h 2681"/>
                    <a:gd name="T34" fmla="*/ 368 w 914"/>
                    <a:gd name="T35" fmla="*/ 1483 h 2681"/>
                    <a:gd name="T36" fmla="*/ 376 w 914"/>
                    <a:gd name="T37" fmla="*/ 1442 h 2681"/>
                    <a:gd name="T38" fmla="*/ 540 w 914"/>
                    <a:gd name="T39" fmla="*/ 1212 h 2681"/>
                    <a:gd name="T40" fmla="*/ 689 w 914"/>
                    <a:gd name="T41" fmla="*/ 939 h 2681"/>
                    <a:gd name="T42" fmla="*/ 749 w 914"/>
                    <a:gd name="T43" fmla="*/ 759 h 2681"/>
                    <a:gd name="T44" fmla="*/ 914 w 914"/>
                    <a:gd name="T45" fmla="*/ 594 h 2681"/>
                    <a:gd name="T46" fmla="*/ 869 w 914"/>
                    <a:gd name="T47" fmla="*/ 0 h 268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14"/>
                    <a:gd name="T73" fmla="*/ 0 h 2681"/>
                    <a:gd name="T74" fmla="*/ 914 w 914"/>
                    <a:gd name="T75" fmla="*/ 2681 h 268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14" h="2681">
                      <a:moveTo>
                        <a:pt x="869" y="0"/>
                      </a:moveTo>
                      <a:lnTo>
                        <a:pt x="843" y="6"/>
                      </a:lnTo>
                      <a:cubicBezTo>
                        <a:pt x="813" y="21"/>
                        <a:pt x="750" y="31"/>
                        <a:pt x="695" y="86"/>
                      </a:cubicBezTo>
                      <a:cubicBezTo>
                        <a:pt x="640" y="142"/>
                        <a:pt x="620" y="132"/>
                        <a:pt x="512" y="338"/>
                      </a:cubicBezTo>
                      <a:cubicBezTo>
                        <a:pt x="404" y="544"/>
                        <a:pt x="129" y="1136"/>
                        <a:pt x="43" y="1319"/>
                      </a:cubicBezTo>
                      <a:lnTo>
                        <a:pt x="0" y="1441"/>
                      </a:lnTo>
                      <a:cubicBezTo>
                        <a:pt x="0" y="1500"/>
                        <a:pt x="9" y="1553"/>
                        <a:pt x="45" y="1675"/>
                      </a:cubicBezTo>
                      <a:cubicBezTo>
                        <a:pt x="80" y="1796"/>
                        <a:pt x="194" y="2054"/>
                        <a:pt x="213" y="2171"/>
                      </a:cubicBezTo>
                      <a:cubicBezTo>
                        <a:pt x="232" y="2288"/>
                        <a:pt x="161" y="2300"/>
                        <a:pt x="159" y="2378"/>
                      </a:cubicBezTo>
                      <a:cubicBezTo>
                        <a:pt x="156" y="2456"/>
                        <a:pt x="159" y="2605"/>
                        <a:pt x="200" y="2643"/>
                      </a:cubicBezTo>
                      <a:cubicBezTo>
                        <a:pt x="241" y="2681"/>
                        <a:pt x="376" y="2638"/>
                        <a:pt x="409" y="2609"/>
                      </a:cubicBezTo>
                      <a:lnTo>
                        <a:pt x="394" y="2469"/>
                      </a:lnTo>
                      <a:lnTo>
                        <a:pt x="451" y="2434"/>
                      </a:lnTo>
                      <a:lnTo>
                        <a:pt x="527" y="2480"/>
                      </a:lnTo>
                      <a:cubicBezTo>
                        <a:pt x="529" y="2448"/>
                        <a:pt x="478" y="2293"/>
                        <a:pt x="465" y="2241"/>
                      </a:cubicBezTo>
                      <a:cubicBezTo>
                        <a:pt x="452" y="2188"/>
                        <a:pt x="455" y="2213"/>
                        <a:pt x="451" y="2161"/>
                      </a:cubicBezTo>
                      <a:cubicBezTo>
                        <a:pt x="447" y="2110"/>
                        <a:pt x="453" y="2043"/>
                        <a:pt x="440" y="1930"/>
                      </a:cubicBezTo>
                      <a:cubicBezTo>
                        <a:pt x="426" y="1817"/>
                        <a:pt x="378" y="1564"/>
                        <a:pt x="368" y="1483"/>
                      </a:cubicBezTo>
                      <a:lnTo>
                        <a:pt x="376" y="1442"/>
                      </a:lnTo>
                      <a:cubicBezTo>
                        <a:pt x="405" y="1397"/>
                        <a:pt x="488" y="1296"/>
                        <a:pt x="540" y="1212"/>
                      </a:cubicBezTo>
                      <a:cubicBezTo>
                        <a:pt x="592" y="1128"/>
                        <a:pt x="654" y="1014"/>
                        <a:pt x="689" y="939"/>
                      </a:cubicBezTo>
                      <a:lnTo>
                        <a:pt x="749" y="759"/>
                      </a:lnTo>
                      <a:lnTo>
                        <a:pt x="914" y="594"/>
                      </a:lnTo>
                      <a:lnTo>
                        <a:pt x="869" y="0"/>
                      </a:lnTo>
                      <a:close/>
                    </a:path>
                  </a:pathLst>
                </a:custGeom>
                <a:solidFill>
                  <a:srgbClr val="FFD1E8"/>
                </a:solidFill>
                <a:ln w="9525" cmpd="sng">
                  <a:solidFill>
                    <a:srgbClr val="000000"/>
                  </a:solidFill>
                  <a:round/>
                  <a:headEnd/>
                  <a:tailEnd/>
                </a:ln>
              </p:spPr>
              <p:txBody>
                <a:bodyPr/>
                <a:lstStyle/>
                <a:p>
                  <a:endParaRPr lang="en-GB"/>
                </a:p>
              </p:txBody>
            </p:sp>
            <p:sp>
              <p:nvSpPr>
                <p:cNvPr id="111652" name="Freeform 25"/>
                <p:cNvSpPr>
                  <a:spLocks/>
                </p:cNvSpPr>
                <p:nvPr/>
              </p:nvSpPr>
              <p:spPr bwMode="auto">
                <a:xfrm>
                  <a:off x="3886" y="3291"/>
                  <a:ext cx="914" cy="2681"/>
                </a:xfrm>
                <a:custGeom>
                  <a:avLst/>
                  <a:gdLst>
                    <a:gd name="T0" fmla="*/ 869 w 914"/>
                    <a:gd name="T1" fmla="*/ 0 h 2681"/>
                    <a:gd name="T2" fmla="*/ 843 w 914"/>
                    <a:gd name="T3" fmla="*/ 6 h 2681"/>
                    <a:gd name="T4" fmla="*/ 695 w 914"/>
                    <a:gd name="T5" fmla="*/ 86 h 2681"/>
                    <a:gd name="T6" fmla="*/ 512 w 914"/>
                    <a:gd name="T7" fmla="*/ 338 h 2681"/>
                    <a:gd name="T8" fmla="*/ 43 w 914"/>
                    <a:gd name="T9" fmla="*/ 1319 h 2681"/>
                    <a:gd name="T10" fmla="*/ 0 w 914"/>
                    <a:gd name="T11" fmla="*/ 1441 h 2681"/>
                    <a:gd name="T12" fmla="*/ 45 w 914"/>
                    <a:gd name="T13" fmla="*/ 1675 h 2681"/>
                    <a:gd name="T14" fmla="*/ 213 w 914"/>
                    <a:gd name="T15" fmla="*/ 2171 h 2681"/>
                    <a:gd name="T16" fmla="*/ 159 w 914"/>
                    <a:gd name="T17" fmla="*/ 2378 h 2681"/>
                    <a:gd name="T18" fmla="*/ 200 w 914"/>
                    <a:gd name="T19" fmla="*/ 2643 h 2681"/>
                    <a:gd name="T20" fmla="*/ 409 w 914"/>
                    <a:gd name="T21" fmla="*/ 2609 h 2681"/>
                    <a:gd name="T22" fmla="*/ 394 w 914"/>
                    <a:gd name="T23" fmla="*/ 2469 h 2681"/>
                    <a:gd name="T24" fmla="*/ 451 w 914"/>
                    <a:gd name="T25" fmla="*/ 2434 h 2681"/>
                    <a:gd name="T26" fmla="*/ 527 w 914"/>
                    <a:gd name="T27" fmla="*/ 2480 h 2681"/>
                    <a:gd name="T28" fmla="*/ 465 w 914"/>
                    <a:gd name="T29" fmla="*/ 2241 h 2681"/>
                    <a:gd name="T30" fmla="*/ 451 w 914"/>
                    <a:gd name="T31" fmla="*/ 2161 h 2681"/>
                    <a:gd name="T32" fmla="*/ 440 w 914"/>
                    <a:gd name="T33" fmla="*/ 1930 h 2681"/>
                    <a:gd name="T34" fmla="*/ 368 w 914"/>
                    <a:gd name="T35" fmla="*/ 1483 h 2681"/>
                    <a:gd name="T36" fmla="*/ 376 w 914"/>
                    <a:gd name="T37" fmla="*/ 1442 h 2681"/>
                    <a:gd name="T38" fmla="*/ 540 w 914"/>
                    <a:gd name="T39" fmla="*/ 1212 h 2681"/>
                    <a:gd name="T40" fmla="*/ 689 w 914"/>
                    <a:gd name="T41" fmla="*/ 939 h 2681"/>
                    <a:gd name="T42" fmla="*/ 749 w 914"/>
                    <a:gd name="T43" fmla="*/ 759 h 2681"/>
                    <a:gd name="T44" fmla="*/ 914 w 914"/>
                    <a:gd name="T45" fmla="*/ 594 h 2681"/>
                    <a:gd name="T46" fmla="*/ 869 w 914"/>
                    <a:gd name="T47" fmla="*/ 0 h 268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14"/>
                    <a:gd name="T73" fmla="*/ 0 h 2681"/>
                    <a:gd name="T74" fmla="*/ 914 w 914"/>
                    <a:gd name="T75" fmla="*/ 2681 h 268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14" h="2681">
                      <a:moveTo>
                        <a:pt x="869" y="0"/>
                      </a:moveTo>
                      <a:lnTo>
                        <a:pt x="843" y="6"/>
                      </a:lnTo>
                      <a:cubicBezTo>
                        <a:pt x="813" y="21"/>
                        <a:pt x="750" y="31"/>
                        <a:pt x="695" y="86"/>
                      </a:cubicBezTo>
                      <a:cubicBezTo>
                        <a:pt x="640" y="142"/>
                        <a:pt x="620" y="132"/>
                        <a:pt x="512" y="338"/>
                      </a:cubicBezTo>
                      <a:cubicBezTo>
                        <a:pt x="404" y="544"/>
                        <a:pt x="129" y="1136"/>
                        <a:pt x="43" y="1319"/>
                      </a:cubicBezTo>
                      <a:lnTo>
                        <a:pt x="0" y="1441"/>
                      </a:lnTo>
                      <a:cubicBezTo>
                        <a:pt x="0" y="1500"/>
                        <a:pt x="9" y="1553"/>
                        <a:pt x="45" y="1675"/>
                      </a:cubicBezTo>
                      <a:cubicBezTo>
                        <a:pt x="80" y="1796"/>
                        <a:pt x="194" y="2054"/>
                        <a:pt x="213" y="2171"/>
                      </a:cubicBezTo>
                      <a:cubicBezTo>
                        <a:pt x="232" y="2288"/>
                        <a:pt x="161" y="2300"/>
                        <a:pt x="159" y="2378"/>
                      </a:cubicBezTo>
                      <a:cubicBezTo>
                        <a:pt x="156" y="2456"/>
                        <a:pt x="159" y="2605"/>
                        <a:pt x="200" y="2643"/>
                      </a:cubicBezTo>
                      <a:cubicBezTo>
                        <a:pt x="241" y="2681"/>
                        <a:pt x="376" y="2638"/>
                        <a:pt x="409" y="2609"/>
                      </a:cubicBezTo>
                      <a:lnTo>
                        <a:pt x="394" y="2469"/>
                      </a:lnTo>
                      <a:lnTo>
                        <a:pt x="451" y="2434"/>
                      </a:lnTo>
                      <a:lnTo>
                        <a:pt x="527" y="2480"/>
                      </a:lnTo>
                      <a:cubicBezTo>
                        <a:pt x="529" y="2448"/>
                        <a:pt x="478" y="2293"/>
                        <a:pt x="465" y="2241"/>
                      </a:cubicBezTo>
                      <a:cubicBezTo>
                        <a:pt x="452" y="2188"/>
                        <a:pt x="455" y="2213"/>
                        <a:pt x="451" y="2161"/>
                      </a:cubicBezTo>
                      <a:cubicBezTo>
                        <a:pt x="447" y="2110"/>
                        <a:pt x="453" y="2043"/>
                        <a:pt x="440" y="1930"/>
                      </a:cubicBezTo>
                      <a:cubicBezTo>
                        <a:pt x="426" y="1817"/>
                        <a:pt x="378" y="1564"/>
                        <a:pt x="368" y="1483"/>
                      </a:cubicBezTo>
                      <a:lnTo>
                        <a:pt x="376" y="1442"/>
                      </a:lnTo>
                      <a:cubicBezTo>
                        <a:pt x="405" y="1397"/>
                        <a:pt x="488" y="1296"/>
                        <a:pt x="540" y="1212"/>
                      </a:cubicBezTo>
                      <a:cubicBezTo>
                        <a:pt x="592" y="1128"/>
                        <a:pt x="654" y="1014"/>
                        <a:pt x="689" y="939"/>
                      </a:cubicBezTo>
                      <a:lnTo>
                        <a:pt x="749" y="759"/>
                      </a:lnTo>
                      <a:lnTo>
                        <a:pt x="914" y="594"/>
                      </a:lnTo>
                      <a:lnTo>
                        <a:pt x="869" y="0"/>
                      </a:lnTo>
                      <a:close/>
                    </a:path>
                  </a:pathLst>
                </a:custGeom>
                <a:solidFill>
                  <a:srgbClr val="FFD1E8"/>
                </a:solidFill>
                <a:ln w="9525" cmpd="sng">
                  <a:solidFill>
                    <a:srgbClr val="000000"/>
                  </a:solidFill>
                  <a:round/>
                  <a:headEnd/>
                  <a:tailEnd/>
                </a:ln>
              </p:spPr>
              <p:txBody>
                <a:bodyPr/>
                <a:lstStyle/>
                <a:p>
                  <a:endParaRPr lang="en-GB"/>
                </a:p>
              </p:txBody>
            </p:sp>
            <p:sp>
              <p:nvSpPr>
                <p:cNvPr id="111653" name="Freeform 26"/>
                <p:cNvSpPr>
                  <a:spLocks/>
                </p:cNvSpPr>
                <p:nvPr/>
              </p:nvSpPr>
              <p:spPr bwMode="auto">
                <a:xfrm>
                  <a:off x="4070" y="1817"/>
                  <a:ext cx="2700" cy="8760"/>
                </a:xfrm>
                <a:custGeom>
                  <a:avLst/>
                  <a:gdLst>
                    <a:gd name="T0" fmla="*/ 1135 w 2700"/>
                    <a:gd name="T1" fmla="*/ 1303 h 8760"/>
                    <a:gd name="T2" fmla="*/ 1057 w 2700"/>
                    <a:gd name="T3" fmla="*/ 1363 h 8760"/>
                    <a:gd name="T4" fmla="*/ 955 w 2700"/>
                    <a:gd name="T5" fmla="*/ 1348 h 8760"/>
                    <a:gd name="T6" fmla="*/ 568 w 2700"/>
                    <a:gd name="T7" fmla="*/ 1366 h 8760"/>
                    <a:gd name="T8" fmla="*/ 358 w 2700"/>
                    <a:gd name="T9" fmla="*/ 1675 h 8760"/>
                    <a:gd name="T10" fmla="*/ 210 w 2700"/>
                    <a:gd name="T11" fmla="*/ 1953 h 8760"/>
                    <a:gd name="T12" fmla="*/ 619 w 2700"/>
                    <a:gd name="T13" fmla="*/ 2272 h 8760"/>
                    <a:gd name="T14" fmla="*/ 710 w 2700"/>
                    <a:gd name="T15" fmla="*/ 2143 h 8760"/>
                    <a:gd name="T16" fmla="*/ 610 w 2700"/>
                    <a:gd name="T17" fmla="*/ 2241 h 8760"/>
                    <a:gd name="T18" fmla="*/ 670 w 2700"/>
                    <a:gd name="T19" fmla="*/ 2578 h 8760"/>
                    <a:gd name="T20" fmla="*/ 700 w 2700"/>
                    <a:gd name="T21" fmla="*/ 2893 h 8760"/>
                    <a:gd name="T22" fmla="*/ 664 w 2700"/>
                    <a:gd name="T23" fmla="*/ 3079 h 8760"/>
                    <a:gd name="T24" fmla="*/ 598 w 2700"/>
                    <a:gd name="T25" fmla="*/ 3226 h 8760"/>
                    <a:gd name="T26" fmla="*/ 510 w 2700"/>
                    <a:gd name="T27" fmla="*/ 3783 h 8760"/>
                    <a:gd name="T28" fmla="*/ 400 w 2700"/>
                    <a:gd name="T29" fmla="*/ 4978 h 8760"/>
                    <a:gd name="T30" fmla="*/ 408 w 2700"/>
                    <a:gd name="T31" fmla="*/ 6778 h 8760"/>
                    <a:gd name="T32" fmla="*/ 490 w 2700"/>
                    <a:gd name="T33" fmla="*/ 7723 h 8760"/>
                    <a:gd name="T34" fmla="*/ 10 w 2700"/>
                    <a:gd name="T35" fmla="*/ 8583 h 8760"/>
                    <a:gd name="T36" fmla="*/ 430 w 2700"/>
                    <a:gd name="T37" fmla="*/ 8663 h 8760"/>
                    <a:gd name="T38" fmla="*/ 890 w 2700"/>
                    <a:gd name="T39" fmla="*/ 8003 h 8760"/>
                    <a:gd name="T40" fmla="*/ 810 w 2700"/>
                    <a:gd name="T41" fmla="*/ 7623 h 8760"/>
                    <a:gd name="T42" fmla="*/ 970 w 2700"/>
                    <a:gd name="T43" fmla="*/ 6816 h 8760"/>
                    <a:gd name="T44" fmla="*/ 1090 w 2700"/>
                    <a:gd name="T45" fmla="*/ 6103 h 8760"/>
                    <a:gd name="T46" fmla="*/ 1330 w 2700"/>
                    <a:gd name="T47" fmla="*/ 4703 h 8760"/>
                    <a:gd name="T48" fmla="*/ 1398 w 2700"/>
                    <a:gd name="T49" fmla="*/ 4693 h 8760"/>
                    <a:gd name="T50" fmla="*/ 1630 w 2700"/>
                    <a:gd name="T51" fmla="*/ 6088 h 8760"/>
                    <a:gd name="T52" fmla="*/ 1770 w 2700"/>
                    <a:gd name="T53" fmla="*/ 6903 h 8760"/>
                    <a:gd name="T54" fmla="*/ 1970 w 2700"/>
                    <a:gd name="T55" fmla="*/ 7563 h 8760"/>
                    <a:gd name="T56" fmla="*/ 1930 w 2700"/>
                    <a:gd name="T57" fmla="*/ 7933 h 8760"/>
                    <a:gd name="T58" fmla="*/ 2210 w 2700"/>
                    <a:gd name="T59" fmla="*/ 8563 h 8760"/>
                    <a:gd name="T60" fmla="*/ 2610 w 2700"/>
                    <a:gd name="T61" fmla="*/ 8483 h 8760"/>
                    <a:gd name="T62" fmla="*/ 2298 w 2700"/>
                    <a:gd name="T63" fmla="*/ 7678 h 8760"/>
                    <a:gd name="T64" fmla="*/ 2358 w 2700"/>
                    <a:gd name="T65" fmla="*/ 6838 h 8760"/>
                    <a:gd name="T66" fmla="*/ 2370 w 2700"/>
                    <a:gd name="T67" fmla="*/ 6063 h 8760"/>
                    <a:gd name="T68" fmla="*/ 2410 w 2700"/>
                    <a:gd name="T69" fmla="*/ 4803 h 8760"/>
                    <a:gd name="T70" fmla="*/ 2200 w 2700"/>
                    <a:gd name="T71" fmla="*/ 3406 h 8760"/>
                    <a:gd name="T72" fmla="*/ 2182 w 2700"/>
                    <a:gd name="T73" fmla="*/ 3289 h 8760"/>
                    <a:gd name="T74" fmla="*/ 2125 w 2700"/>
                    <a:gd name="T75" fmla="*/ 3136 h 8760"/>
                    <a:gd name="T76" fmla="*/ 2103 w 2700"/>
                    <a:gd name="T77" fmla="*/ 2946 h 8760"/>
                    <a:gd name="T78" fmla="*/ 2230 w 2700"/>
                    <a:gd name="T79" fmla="*/ 2563 h 8760"/>
                    <a:gd name="T80" fmla="*/ 2251 w 2700"/>
                    <a:gd name="T81" fmla="*/ 2377 h 8760"/>
                    <a:gd name="T82" fmla="*/ 2230 w 2700"/>
                    <a:gd name="T83" fmla="*/ 2299 h 8760"/>
                    <a:gd name="T84" fmla="*/ 2290 w 2700"/>
                    <a:gd name="T85" fmla="*/ 2273 h 8760"/>
                    <a:gd name="T86" fmla="*/ 2700 w 2700"/>
                    <a:gd name="T87" fmla="*/ 2013 h 8760"/>
                    <a:gd name="T88" fmla="*/ 2463 w 2700"/>
                    <a:gd name="T89" fmla="*/ 1558 h 8760"/>
                    <a:gd name="T90" fmla="*/ 2223 w 2700"/>
                    <a:gd name="T91" fmla="*/ 1341 h 8760"/>
                    <a:gd name="T92" fmla="*/ 1951 w 2700"/>
                    <a:gd name="T93" fmla="*/ 1354 h 8760"/>
                    <a:gd name="T94" fmla="*/ 1863 w 2700"/>
                    <a:gd name="T95" fmla="*/ 1363 h 8760"/>
                    <a:gd name="T96" fmla="*/ 1803 w 2700"/>
                    <a:gd name="T97" fmla="*/ 1326 h 8760"/>
                    <a:gd name="T98" fmla="*/ 2050 w 2700"/>
                    <a:gd name="T99" fmla="*/ 763 h 8760"/>
                    <a:gd name="T100" fmla="*/ 2010 w 2700"/>
                    <a:gd name="T101" fmla="*/ 323 h 8760"/>
                    <a:gd name="T102" fmla="*/ 1698 w 2700"/>
                    <a:gd name="T103" fmla="*/ 43 h 8760"/>
                    <a:gd name="T104" fmla="*/ 1190 w 2700"/>
                    <a:gd name="T105" fmla="*/ 63 h 8760"/>
                    <a:gd name="T106" fmla="*/ 865 w 2700"/>
                    <a:gd name="T107" fmla="*/ 388 h 8760"/>
                    <a:gd name="T108" fmla="*/ 880 w 2700"/>
                    <a:gd name="T109" fmla="*/ 808 h 8760"/>
                    <a:gd name="T110" fmla="*/ 1135 w 2700"/>
                    <a:gd name="T111" fmla="*/ 1303 h 876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700"/>
                    <a:gd name="T169" fmla="*/ 0 h 8760"/>
                    <a:gd name="T170" fmla="*/ 2700 w 2700"/>
                    <a:gd name="T171" fmla="*/ 8760 h 876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700" h="8760">
                      <a:moveTo>
                        <a:pt x="1135" y="1303"/>
                      </a:moveTo>
                      <a:lnTo>
                        <a:pt x="1057" y="1363"/>
                      </a:lnTo>
                      <a:lnTo>
                        <a:pt x="955" y="1348"/>
                      </a:lnTo>
                      <a:cubicBezTo>
                        <a:pt x="874" y="1348"/>
                        <a:pt x="667" y="1312"/>
                        <a:pt x="568" y="1366"/>
                      </a:cubicBezTo>
                      <a:cubicBezTo>
                        <a:pt x="469" y="1420"/>
                        <a:pt x="418" y="1577"/>
                        <a:pt x="358" y="1675"/>
                      </a:cubicBezTo>
                      <a:lnTo>
                        <a:pt x="210" y="1953"/>
                      </a:lnTo>
                      <a:lnTo>
                        <a:pt x="619" y="2272"/>
                      </a:lnTo>
                      <a:lnTo>
                        <a:pt x="710" y="2143"/>
                      </a:lnTo>
                      <a:lnTo>
                        <a:pt x="610" y="2241"/>
                      </a:lnTo>
                      <a:cubicBezTo>
                        <a:pt x="603" y="2313"/>
                        <a:pt x="655" y="2469"/>
                        <a:pt x="670" y="2578"/>
                      </a:cubicBezTo>
                      <a:cubicBezTo>
                        <a:pt x="685" y="2687"/>
                        <a:pt x="701" y="2810"/>
                        <a:pt x="700" y="2893"/>
                      </a:cubicBezTo>
                      <a:cubicBezTo>
                        <a:pt x="699" y="2976"/>
                        <a:pt x="681" y="3023"/>
                        <a:pt x="664" y="3079"/>
                      </a:cubicBezTo>
                      <a:lnTo>
                        <a:pt x="598" y="3226"/>
                      </a:lnTo>
                      <a:lnTo>
                        <a:pt x="510" y="3783"/>
                      </a:lnTo>
                      <a:lnTo>
                        <a:pt x="400" y="4978"/>
                      </a:lnTo>
                      <a:lnTo>
                        <a:pt x="408" y="6778"/>
                      </a:lnTo>
                      <a:lnTo>
                        <a:pt x="490" y="7723"/>
                      </a:lnTo>
                      <a:lnTo>
                        <a:pt x="10" y="8583"/>
                      </a:lnTo>
                      <a:cubicBezTo>
                        <a:pt x="0" y="8740"/>
                        <a:pt x="283" y="8760"/>
                        <a:pt x="430" y="8663"/>
                      </a:cubicBezTo>
                      <a:lnTo>
                        <a:pt x="890" y="8003"/>
                      </a:lnTo>
                      <a:cubicBezTo>
                        <a:pt x="953" y="7830"/>
                        <a:pt x="797" y="7821"/>
                        <a:pt x="810" y="7623"/>
                      </a:cubicBezTo>
                      <a:lnTo>
                        <a:pt x="970" y="6816"/>
                      </a:lnTo>
                      <a:lnTo>
                        <a:pt x="1090" y="6103"/>
                      </a:lnTo>
                      <a:lnTo>
                        <a:pt x="1330" y="4703"/>
                      </a:lnTo>
                      <a:lnTo>
                        <a:pt x="1398" y="4693"/>
                      </a:lnTo>
                      <a:lnTo>
                        <a:pt x="1630" y="6088"/>
                      </a:lnTo>
                      <a:lnTo>
                        <a:pt x="1770" y="6903"/>
                      </a:lnTo>
                      <a:lnTo>
                        <a:pt x="1970" y="7563"/>
                      </a:lnTo>
                      <a:cubicBezTo>
                        <a:pt x="1997" y="7735"/>
                        <a:pt x="1890" y="7766"/>
                        <a:pt x="1930" y="7933"/>
                      </a:cubicBezTo>
                      <a:lnTo>
                        <a:pt x="2210" y="8563"/>
                      </a:lnTo>
                      <a:cubicBezTo>
                        <a:pt x="2323" y="8655"/>
                        <a:pt x="2595" y="8630"/>
                        <a:pt x="2610" y="8483"/>
                      </a:cubicBezTo>
                      <a:lnTo>
                        <a:pt x="2298" y="7678"/>
                      </a:lnTo>
                      <a:lnTo>
                        <a:pt x="2358" y="6838"/>
                      </a:lnTo>
                      <a:lnTo>
                        <a:pt x="2370" y="6063"/>
                      </a:lnTo>
                      <a:lnTo>
                        <a:pt x="2410" y="4803"/>
                      </a:lnTo>
                      <a:lnTo>
                        <a:pt x="2200" y="3406"/>
                      </a:lnTo>
                      <a:lnTo>
                        <a:pt x="2182" y="3289"/>
                      </a:lnTo>
                      <a:lnTo>
                        <a:pt x="2125" y="3136"/>
                      </a:lnTo>
                      <a:cubicBezTo>
                        <a:pt x="2112" y="3079"/>
                        <a:pt x="2086" y="3041"/>
                        <a:pt x="2103" y="2946"/>
                      </a:cubicBezTo>
                      <a:cubicBezTo>
                        <a:pt x="2120" y="2851"/>
                        <a:pt x="2205" y="2658"/>
                        <a:pt x="2230" y="2563"/>
                      </a:cubicBezTo>
                      <a:cubicBezTo>
                        <a:pt x="2255" y="2468"/>
                        <a:pt x="2251" y="2421"/>
                        <a:pt x="2251" y="2377"/>
                      </a:cubicBezTo>
                      <a:lnTo>
                        <a:pt x="2230" y="2299"/>
                      </a:lnTo>
                      <a:lnTo>
                        <a:pt x="2290" y="2273"/>
                      </a:lnTo>
                      <a:lnTo>
                        <a:pt x="2700" y="2013"/>
                      </a:lnTo>
                      <a:lnTo>
                        <a:pt x="2463" y="1558"/>
                      </a:lnTo>
                      <a:cubicBezTo>
                        <a:pt x="2384" y="1446"/>
                        <a:pt x="2308" y="1375"/>
                        <a:pt x="2223" y="1341"/>
                      </a:cubicBezTo>
                      <a:cubicBezTo>
                        <a:pt x="2138" y="1307"/>
                        <a:pt x="2011" y="1350"/>
                        <a:pt x="1951" y="1354"/>
                      </a:cubicBezTo>
                      <a:lnTo>
                        <a:pt x="1863" y="1363"/>
                      </a:lnTo>
                      <a:lnTo>
                        <a:pt x="1803" y="1326"/>
                      </a:lnTo>
                      <a:lnTo>
                        <a:pt x="2050" y="763"/>
                      </a:lnTo>
                      <a:cubicBezTo>
                        <a:pt x="2084" y="596"/>
                        <a:pt x="2069" y="443"/>
                        <a:pt x="2010" y="323"/>
                      </a:cubicBezTo>
                      <a:cubicBezTo>
                        <a:pt x="1951" y="203"/>
                        <a:pt x="1835" y="86"/>
                        <a:pt x="1698" y="43"/>
                      </a:cubicBezTo>
                      <a:cubicBezTo>
                        <a:pt x="1561" y="0"/>
                        <a:pt x="1329" y="5"/>
                        <a:pt x="1190" y="63"/>
                      </a:cubicBezTo>
                      <a:cubicBezTo>
                        <a:pt x="1051" y="121"/>
                        <a:pt x="917" y="264"/>
                        <a:pt x="865" y="388"/>
                      </a:cubicBezTo>
                      <a:cubicBezTo>
                        <a:pt x="813" y="512"/>
                        <a:pt x="835" y="655"/>
                        <a:pt x="880" y="808"/>
                      </a:cubicBezTo>
                      <a:lnTo>
                        <a:pt x="1135" y="1303"/>
                      </a:lnTo>
                      <a:close/>
                    </a:path>
                  </a:pathLst>
                </a:custGeom>
                <a:solidFill>
                  <a:srgbClr val="FFFF99"/>
                </a:solidFill>
                <a:ln w="9525" cmpd="sng">
                  <a:solidFill>
                    <a:srgbClr val="000000"/>
                  </a:solidFill>
                  <a:round/>
                  <a:headEnd/>
                  <a:tailEnd/>
                </a:ln>
              </p:spPr>
              <p:txBody>
                <a:bodyPr/>
                <a:lstStyle/>
                <a:p>
                  <a:endParaRPr lang="en-GB"/>
                </a:p>
              </p:txBody>
            </p:sp>
          </p:grpSp>
        </p:grpSp>
        <p:sp>
          <p:nvSpPr>
            <p:cNvPr id="111647" name="Text Box 27"/>
            <p:cNvSpPr txBox="1">
              <a:spLocks noChangeArrowheads="1"/>
            </p:cNvSpPr>
            <p:nvPr/>
          </p:nvSpPr>
          <p:spPr bwMode="auto">
            <a:xfrm>
              <a:off x="0" y="1162"/>
              <a:ext cx="793" cy="1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10800" rIns="18000" bIns="10800"/>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latin typeface="Times New Roman" panose="02020603050405020304" pitchFamily="18" charset="0"/>
                </a:rPr>
                <a:t>49.0 J/kg</a:t>
              </a:r>
            </a:p>
            <a:p>
              <a:pPr eaLnBrk="1" hangingPunct="1"/>
              <a:endParaRPr lang="en-GB" altLang="en-US">
                <a:latin typeface="Times New Roman" panose="02020603050405020304" pitchFamily="18" charset="0"/>
              </a:endParaRPr>
            </a:p>
            <a:p>
              <a:pPr eaLnBrk="1" hangingPunct="1"/>
              <a:r>
                <a:rPr lang="en-GB" altLang="en-US">
                  <a:latin typeface="Times New Roman" panose="02020603050405020304" pitchFamily="18" charset="0"/>
                </a:rPr>
                <a:t>39.2 J/kg</a:t>
              </a:r>
            </a:p>
            <a:p>
              <a:pPr eaLnBrk="1" hangingPunct="1"/>
              <a:endParaRPr lang="en-GB" altLang="en-US">
                <a:latin typeface="Times New Roman" panose="02020603050405020304" pitchFamily="18" charset="0"/>
              </a:endParaRPr>
            </a:p>
            <a:p>
              <a:pPr eaLnBrk="1" hangingPunct="1"/>
              <a:r>
                <a:rPr lang="en-GB" altLang="en-US">
                  <a:latin typeface="Times New Roman" panose="02020603050405020304" pitchFamily="18" charset="0"/>
                </a:rPr>
                <a:t>29.4 J/kg</a:t>
              </a:r>
            </a:p>
            <a:p>
              <a:pPr eaLnBrk="1" hangingPunct="1"/>
              <a:endParaRPr lang="en-GB" altLang="en-US">
                <a:latin typeface="Times New Roman" panose="02020603050405020304" pitchFamily="18" charset="0"/>
              </a:endParaRPr>
            </a:p>
            <a:p>
              <a:pPr eaLnBrk="1" hangingPunct="1"/>
              <a:r>
                <a:rPr lang="en-GB" altLang="en-US">
                  <a:latin typeface="Times New Roman" panose="02020603050405020304" pitchFamily="18" charset="0"/>
                </a:rPr>
                <a:t>19.6 J/kg</a:t>
              </a:r>
            </a:p>
            <a:p>
              <a:pPr eaLnBrk="1" hangingPunct="1"/>
              <a:endParaRPr lang="en-GB" altLang="en-US">
                <a:latin typeface="Times New Roman" panose="02020603050405020304" pitchFamily="18" charset="0"/>
              </a:endParaRPr>
            </a:p>
            <a:p>
              <a:pPr eaLnBrk="1" hangingPunct="1"/>
              <a:r>
                <a:rPr lang="en-GB" altLang="en-US">
                  <a:latin typeface="Times New Roman" panose="02020603050405020304" pitchFamily="18" charset="0"/>
                </a:rPr>
                <a:t>  9.8 J/kg</a:t>
              </a:r>
              <a:endParaRPr lang="en-GB" altLang="en-US"/>
            </a:p>
          </p:txBody>
        </p:sp>
      </p:grpSp>
      <p:grpSp>
        <p:nvGrpSpPr>
          <p:cNvPr id="8" name="Group 30"/>
          <p:cNvGrpSpPr>
            <a:grpSpLocks/>
          </p:cNvGrpSpPr>
          <p:nvPr/>
        </p:nvGrpSpPr>
        <p:grpSpPr bwMode="auto">
          <a:xfrm>
            <a:off x="4643438" y="2229739"/>
            <a:ext cx="4140200" cy="4572000"/>
            <a:chOff x="2490" y="3675"/>
            <a:chExt cx="6450" cy="6450"/>
          </a:xfrm>
        </p:grpSpPr>
        <p:grpSp>
          <p:nvGrpSpPr>
            <p:cNvPr id="111621" name="Group 31"/>
            <p:cNvGrpSpPr>
              <a:grpSpLocks/>
            </p:cNvGrpSpPr>
            <p:nvPr/>
          </p:nvGrpSpPr>
          <p:grpSpPr bwMode="auto">
            <a:xfrm>
              <a:off x="5035" y="6240"/>
              <a:ext cx="1293" cy="1283"/>
              <a:chOff x="2350" y="3495"/>
              <a:chExt cx="6461" cy="6458"/>
            </a:xfrm>
          </p:grpSpPr>
          <p:sp>
            <p:nvSpPr>
              <p:cNvPr id="111625" name="Oval 32"/>
              <p:cNvSpPr>
                <a:spLocks noChangeArrowheads="1"/>
              </p:cNvSpPr>
              <p:nvPr/>
            </p:nvSpPr>
            <p:spPr bwMode="auto">
              <a:xfrm>
                <a:off x="2355" y="3495"/>
                <a:ext cx="6450" cy="6450"/>
              </a:xfrm>
              <a:prstGeom prst="ellipse">
                <a:avLst/>
              </a:prstGeom>
              <a:gradFill rotWithShape="0">
                <a:gsLst>
                  <a:gs pos="0">
                    <a:srgbClr val="DDEEFF"/>
                  </a:gs>
                  <a:gs pos="100000">
                    <a:srgbClr val="BECCDB"/>
                  </a:gs>
                </a:gsLst>
                <a:path path="shape">
                  <a:fillToRect l="50000" t="50000" r="50000" b="50000"/>
                </a:path>
              </a:gradFill>
              <a:ln>
                <a:noFill/>
              </a:ln>
              <a:extLst>
                <a:ext uri="{91240B29-F687-4F45-9708-019B960494DF}">
                  <a14:hiddenLine xmlns:a14="http://schemas.microsoft.com/office/drawing/2010/main" w="12700">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1626" name="Group 33"/>
              <p:cNvGrpSpPr>
                <a:grpSpLocks/>
              </p:cNvGrpSpPr>
              <p:nvPr/>
            </p:nvGrpSpPr>
            <p:grpSpPr bwMode="auto">
              <a:xfrm>
                <a:off x="2350" y="4614"/>
                <a:ext cx="6461" cy="5339"/>
                <a:chOff x="2350" y="4614"/>
                <a:chExt cx="6461" cy="5339"/>
              </a:xfrm>
            </p:grpSpPr>
            <p:sp>
              <p:nvSpPr>
                <p:cNvPr id="111627" name="Oval 34"/>
                <p:cNvSpPr>
                  <a:spLocks noChangeArrowheads="1"/>
                </p:cNvSpPr>
                <p:nvPr/>
              </p:nvSpPr>
              <p:spPr bwMode="auto">
                <a:xfrm>
                  <a:off x="4721" y="5794"/>
                  <a:ext cx="1665" cy="1665"/>
                </a:xfrm>
                <a:prstGeom prst="ellipse">
                  <a:avLst/>
                </a:prstGeom>
                <a:gradFill rotWithShape="0">
                  <a:gsLst>
                    <a:gs pos="0">
                      <a:srgbClr val="FFFFFF"/>
                    </a:gs>
                    <a:gs pos="100000">
                      <a:srgbClr val="DDEE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11628" name="Group 35"/>
                <p:cNvGrpSpPr>
                  <a:grpSpLocks/>
                </p:cNvGrpSpPr>
                <p:nvPr/>
              </p:nvGrpSpPr>
              <p:grpSpPr bwMode="auto">
                <a:xfrm>
                  <a:off x="2350" y="4614"/>
                  <a:ext cx="6461" cy="5339"/>
                  <a:chOff x="2350" y="4614"/>
                  <a:chExt cx="6461" cy="5339"/>
                </a:xfrm>
              </p:grpSpPr>
              <p:sp>
                <p:nvSpPr>
                  <p:cNvPr id="111629" name="Freeform 36"/>
                  <p:cNvSpPr>
                    <a:spLocks/>
                  </p:cNvSpPr>
                  <p:nvPr/>
                </p:nvSpPr>
                <p:spPr bwMode="auto">
                  <a:xfrm>
                    <a:off x="5898" y="8931"/>
                    <a:ext cx="42" cy="90"/>
                  </a:xfrm>
                  <a:custGeom>
                    <a:avLst/>
                    <a:gdLst>
                      <a:gd name="T0" fmla="*/ 27 w 42"/>
                      <a:gd name="T1" fmla="*/ 0 h 90"/>
                      <a:gd name="T2" fmla="*/ 3 w 42"/>
                      <a:gd name="T3" fmla="*/ 27 h 90"/>
                      <a:gd name="T4" fmla="*/ 0 w 42"/>
                      <a:gd name="T5" fmla="*/ 69 h 90"/>
                      <a:gd name="T6" fmla="*/ 6 w 42"/>
                      <a:gd name="T7" fmla="*/ 87 h 90"/>
                      <a:gd name="T8" fmla="*/ 27 w 42"/>
                      <a:gd name="T9" fmla="*/ 90 h 90"/>
                      <a:gd name="T10" fmla="*/ 36 w 42"/>
                      <a:gd name="T11" fmla="*/ 60 h 90"/>
                      <a:gd name="T12" fmla="*/ 42 w 42"/>
                      <a:gd name="T13" fmla="*/ 24 h 90"/>
                      <a:gd name="T14" fmla="*/ 27 w 42"/>
                      <a:gd name="T15" fmla="*/ 0 h 90"/>
                      <a:gd name="T16" fmla="*/ 0 60000 65536"/>
                      <a:gd name="T17" fmla="*/ 0 60000 65536"/>
                      <a:gd name="T18" fmla="*/ 0 60000 65536"/>
                      <a:gd name="T19" fmla="*/ 0 60000 65536"/>
                      <a:gd name="T20" fmla="*/ 0 60000 65536"/>
                      <a:gd name="T21" fmla="*/ 0 60000 65536"/>
                      <a:gd name="T22" fmla="*/ 0 60000 65536"/>
                      <a:gd name="T23" fmla="*/ 0 60000 65536"/>
                      <a:gd name="T24" fmla="*/ 0 w 42"/>
                      <a:gd name="T25" fmla="*/ 0 h 90"/>
                      <a:gd name="T26" fmla="*/ 42 w 42"/>
                      <a:gd name="T27" fmla="*/ 90 h 9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2" h="90">
                        <a:moveTo>
                          <a:pt x="27" y="0"/>
                        </a:moveTo>
                        <a:lnTo>
                          <a:pt x="3" y="27"/>
                        </a:lnTo>
                        <a:lnTo>
                          <a:pt x="0" y="69"/>
                        </a:lnTo>
                        <a:lnTo>
                          <a:pt x="6" y="87"/>
                        </a:lnTo>
                        <a:lnTo>
                          <a:pt x="27" y="90"/>
                        </a:lnTo>
                        <a:lnTo>
                          <a:pt x="36" y="60"/>
                        </a:lnTo>
                        <a:lnTo>
                          <a:pt x="42" y="24"/>
                        </a:lnTo>
                        <a:lnTo>
                          <a:pt x="27" y="0"/>
                        </a:lnTo>
                        <a:close/>
                      </a:path>
                    </a:pathLst>
                  </a:custGeom>
                  <a:solidFill>
                    <a:srgbClr val="008000"/>
                  </a:solidFill>
                  <a:ln w="3175" cmpd="sng">
                    <a:solidFill>
                      <a:srgbClr val="000000"/>
                    </a:solidFill>
                    <a:round/>
                    <a:headEnd/>
                    <a:tailEnd/>
                  </a:ln>
                </p:spPr>
                <p:txBody>
                  <a:bodyPr/>
                  <a:lstStyle/>
                  <a:p>
                    <a:endParaRPr lang="en-GB"/>
                  </a:p>
                </p:txBody>
              </p:sp>
              <p:sp>
                <p:nvSpPr>
                  <p:cNvPr id="111630" name="Freeform 37"/>
                  <p:cNvSpPr>
                    <a:spLocks/>
                  </p:cNvSpPr>
                  <p:nvPr/>
                </p:nvSpPr>
                <p:spPr bwMode="auto">
                  <a:xfrm>
                    <a:off x="4470" y="6810"/>
                    <a:ext cx="990" cy="885"/>
                  </a:xfrm>
                  <a:custGeom>
                    <a:avLst/>
                    <a:gdLst>
                      <a:gd name="T0" fmla="*/ 720 w 990"/>
                      <a:gd name="T1" fmla="*/ 38 h 885"/>
                      <a:gd name="T2" fmla="*/ 675 w 990"/>
                      <a:gd name="T3" fmla="*/ 38 h 885"/>
                      <a:gd name="T4" fmla="*/ 630 w 990"/>
                      <a:gd name="T5" fmla="*/ 15 h 885"/>
                      <a:gd name="T6" fmla="*/ 600 w 990"/>
                      <a:gd name="T7" fmla="*/ 53 h 885"/>
                      <a:gd name="T8" fmla="*/ 525 w 990"/>
                      <a:gd name="T9" fmla="*/ 0 h 885"/>
                      <a:gd name="T10" fmla="*/ 510 w 990"/>
                      <a:gd name="T11" fmla="*/ 60 h 885"/>
                      <a:gd name="T12" fmla="*/ 450 w 990"/>
                      <a:gd name="T13" fmla="*/ 53 h 885"/>
                      <a:gd name="T14" fmla="*/ 405 w 990"/>
                      <a:gd name="T15" fmla="*/ 98 h 885"/>
                      <a:gd name="T16" fmla="*/ 458 w 990"/>
                      <a:gd name="T17" fmla="*/ 173 h 885"/>
                      <a:gd name="T18" fmla="*/ 462 w 990"/>
                      <a:gd name="T19" fmla="*/ 219 h 885"/>
                      <a:gd name="T20" fmla="*/ 413 w 990"/>
                      <a:gd name="T21" fmla="*/ 255 h 885"/>
                      <a:gd name="T22" fmla="*/ 375 w 990"/>
                      <a:gd name="T23" fmla="*/ 285 h 885"/>
                      <a:gd name="T24" fmla="*/ 375 w 990"/>
                      <a:gd name="T25" fmla="*/ 330 h 885"/>
                      <a:gd name="T26" fmla="*/ 293 w 990"/>
                      <a:gd name="T27" fmla="*/ 330 h 885"/>
                      <a:gd name="T28" fmla="*/ 300 w 990"/>
                      <a:gd name="T29" fmla="*/ 390 h 885"/>
                      <a:gd name="T30" fmla="*/ 225 w 990"/>
                      <a:gd name="T31" fmla="*/ 413 h 885"/>
                      <a:gd name="T32" fmla="*/ 218 w 990"/>
                      <a:gd name="T33" fmla="*/ 473 h 885"/>
                      <a:gd name="T34" fmla="*/ 158 w 990"/>
                      <a:gd name="T35" fmla="*/ 480 h 885"/>
                      <a:gd name="T36" fmla="*/ 113 w 990"/>
                      <a:gd name="T37" fmla="*/ 540 h 885"/>
                      <a:gd name="T38" fmla="*/ 68 w 990"/>
                      <a:gd name="T39" fmla="*/ 623 h 885"/>
                      <a:gd name="T40" fmla="*/ 33 w 990"/>
                      <a:gd name="T41" fmla="*/ 666 h 885"/>
                      <a:gd name="T42" fmla="*/ 0 w 990"/>
                      <a:gd name="T43" fmla="*/ 773 h 885"/>
                      <a:gd name="T44" fmla="*/ 38 w 990"/>
                      <a:gd name="T45" fmla="*/ 818 h 885"/>
                      <a:gd name="T46" fmla="*/ 8 w 990"/>
                      <a:gd name="T47" fmla="*/ 855 h 885"/>
                      <a:gd name="T48" fmla="*/ 53 w 990"/>
                      <a:gd name="T49" fmla="*/ 885 h 885"/>
                      <a:gd name="T50" fmla="*/ 150 w 990"/>
                      <a:gd name="T51" fmla="*/ 840 h 885"/>
                      <a:gd name="T52" fmla="*/ 300 w 990"/>
                      <a:gd name="T53" fmla="*/ 788 h 885"/>
                      <a:gd name="T54" fmla="*/ 548 w 990"/>
                      <a:gd name="T55" fmla="*/ 795 h 885"/>
                      <a:gd name="T56" fmla="*/ 675 w 990"/>
                      <a:gd name="T57" fmla="*/ 780 h 885"/>
                      <a:gd name="T58" fmla="*/ 675 w 990"/>
                      <a:gd name="T59" fmla="*/ 735 h 885"/>
                      <a:gd name="T60" fmla="*/ 705 w 990"/>
                      <a:gd name="T61" fmla="*/ 683 h 885"/>
                      <a:gd name="T62" fmla="*/ 720 w 990"/>
                      <a:gd name="T63" fmla="*/ 563 h 885"/>
                      <a:gd name="T64" fmla="*/ 810 w 990"/>
                      <a:gd name="T65" fmla="*/ 578 h 885"/>
                      <a:gd name="T66" fmla="*/ 848 w 990"/>
                      <a:gd name="T67" fmla="*/ 525 h 885"/>
                      <a:gd name="T68" fmla="*/ 848 w 990"/>
                      <a:gd name="T69" fmla="*/ 435 h 885"/>
                      <a:gd name="T70" fmla="*/ 893 w 990"/>
                      <a:gd name="T71" fmla="*/ 353 h 885"/>
                      <a:gd name="T72" fmla="*/ 968 w 990"/>
                      <a:gd name="T73" fmla="*/ 285 h 885"/>
                      <a:gd name="T74" fmla="*/ 930 w 990"/>
                      <a:gd name="T75" fmla="*/ 255 h 885"/>
                      <a:gd name="T76" fmla="*/ 990 w 990"/>
                      <a:gd name="T77" fmla="*/ 195 h 885"/>
                      <a:gd name="T78" fmla="*/ 879 w 990"/>
                      <a:gd name="T79" fmla="*/ 153 h 885"/>
                      <a:gd name="T80" fmla="*/ 855 w 990"/>
                      <a:gd name="T81" fmla="*/ 90 h 885"/>
                      <a:gd name="T82" fmla="*/ 788 w 990"/>
                      <a:gd name="T83" fmla="*/ 128 h 885"/>
                      <a:gd name="T84" fmla="*/ 720 w 990"/>
                      <a:gd name="T85" fmla="*/ 38 h 8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990"/>
                      <a:gd name="T130" fmla="*/ 0 h 885"/>
                      <a:gd name="T131" fmla="*/ 990 w 990"/>
                      <a:gd name="T132" fmla="*/ 885 h 88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990" h="885">
                        <a:moveTo>
                          <a:pt x="720" y="38"/>
                        </a:moveTo>
                        <a:lnTo>
                          <a:pt x="675" y="38"/>
                        </a:lnTo>
                        <a:lnTo>
                          <a:pt x="630" y="15"/>
                        </a:lnTo>
                        <a:lnTo>
                          <a:pt x="600" y="53"/>
                        </a:lnTo>
                        <a:lnTo>
                          <a:pt x="525" y="0"/>
                        </a:lnTo>
                        <a:lnTo>
                          <a:pt x="510" y="60"/>
                        </a:lnTo>
                        <a:lnTo>
                          <a:pt x="450" y="53"/>
                        </a:lnTo>
                        <a:lnTo>
                          <a:pt x="405" y="98"/>
                        </a:lnTo>
                        <a:lnTo>
                          <a:pt x="458" y="173"/>
                        </a:lnTo>
                        <a:lnTo>
                          <a:pt x="462" y="219"/>
                        </a:lnTo>
                        <a:lnTo>
                          <a:pt x="413" y="255"/>
                        </a:lnTo>
                        <a:lnTo>
                          <a:pt x="375" y="285"/>
                        </a:lnTo>
                        <a:lnTo>
                          <a:pt x="375" y="330"/>
                        </a:lnTo>
                        <a:lnTo>
                          <a:pt x="293" y="330"/>
                        </a:lnTo>
                        <a:lnTo>
                          <a:pt x="300" y="390"/>
                        </a:lnTo>
                        <a:lnTo>
                          <a:pt x="225" y="413"/>
                        </a:lnTo>
                        <a:lnTo>
                          <a:pt x="218" y="473"/>
                        </a:lnTo>
                        <a:lnTo>
                          <a:pt x="158" y="480"/>
                        </a:lnTo>
                        <a:lnTo>
                          <a:pt x="113" y="540"/>
                        </a:lnTo>
                        <a:lnTo>
                          <a:pt x="68" y="623"/>
                        </a:lnTo>
                        <a:lnTo>
                          <a:pt x="33" y="666"/>
                        </a:lnTo>
                        <a:lnTo>
                          <a:pt x="0" y="773"/>
                        </a:lnTo>
                        <a:lnTo>
                          <a:pt x="38" y="818"/>
                        </a:lnTo>
                        <a:lnTo>
                          <a:pt x="8" y="855"/>
                        </a:lnTo>
                        <a:lnTo>
                          <a:pt x="53" y="885"/>
                        </a:lnTo>
                        <a:lnTo>
                          <a:pt x="150" y="840"/>
                        </a:lnTo>
                        <a:lnTo>
                          <a:pt x="300" y="788"/>
                        </a:lnTo>
                        <a:lnTo>
                          <a:pt x="548" y="795"/>
                        </a:lnTo>
                        <a:lnTo>
                          <a:pt x="675" y="780"/>
                        </a:lnTo>
                        <a:lnTo>
                          <a:pt x="675" y="735"/>
                        </a:lnTo>
                        <a:lnTo>
                          <a:pt x="705" y="683"/>
                        </a:lnTo>
                        <a:lnTo>
                          <a:pt x="720" y="563"/>
                        </a:lnTo>
                        <a:lnTo>
                          <a:pt x="810" y="578"/>
                        </a:lnTo>
                        <a:lnTo>
                          <a:pt x="848" y="525"/>
                        </a:lnTo>
                        <a:lnTo>
                          <a:pt x="848" y="435"/>
                        </a:lnTo>
                        <a:lnTo>
                          <a:pt x="893" y="353"/>
                        </a:lnTo>
                        <a:lnTo>
                          <a:pt x="968" y="285"/>
                        </a:lnTo>
                        <a:lnTo>
                          <a:pt x="930" y="255"/>
                        </a:lnTo>
                        <a:lnTo>
                          <a:pt x="990" y="195"/>
                        </a:lnTo>
                        <a:lnTo>
                          <a:pt x="879" y="153"/>
                        </a:lnTo>
                        <a:lnTo>
                          <a:pt x="855" y="90"/>
                        </a:lnTo>
                        <a:lnTo>
                          <a:pt x="788" y="128"/>
                        </a:lnTo>
                        <a:lnTo>
                          <a:pt x="720" y="38"/>
                        </a:lnTo>
                        <a:close/>
                      </a:path>
                    </a:pathLst>
                  </a:custGeom>
                  <a:solidFill>
                    <a:srgbClr val="FFFFFF"/>
                  </a:solidFill>
                  <a:ln w="3175" cmpd="sng">
                    <a:solidFill>
                      <a:srgbClr val="000000"/>
                    </a:solidFill>
                    <a:round/>
                    <a:headEnd/>
                    <a:tailEnd/>
                  </a:ln>
                </p:spPr>
                <p:txBody>
                  <a:bodyPr/>
                  <a:lstStyle/>
                  <a:p>
                    <a:endParaRPr lang="en-GB"/>
                  </a:p>
                </p:txBody>
              </p:sp>
              <p:sp>
                <p:nvSpPr>
                  <p:cNvPr id="111631" name="Freeform 38"/>
                  <p:cNvSpPr>
                    <a:spLocks/>
                  </p:cNvSpPr>
                  <p:nvPr/>
                </p:nvSpPr>
                <p:spPr bwMode="auto">
                  <a:xfrm>
                    <a:off x="6186" y="6876"/>
                    <a:ext cx="204" cy="354"/>
                  </a:xfrm>
                  <a:custGeom>
                    <a:avLst/>
                    <a:gdLst>
                      <a:gd name="T0" fmla="*/ 12 w 204"/>
                      <a:gd name="T1" fmla="*/ 0 h 354"/>
                      <a:gd name="T2" fmla="*/ 9 w 204"/>
                      <a:gd name="T3" fmla="*/ 63 h 354"/>
                      <a:gd name="T4" fmla="*/ 0 w 204"/>
                      <a:gd name="T5" fmla="*/ 84 h 354"/>
                      <a:gd name="T6" fmla="*/ 9 w 204"/>
                      <a:gd name="T7" fmla="*/ 120 h 354"/>
                      <a:gd name="T8" fmla="*/ 9 w 204"/>
                      <a:gd name="T9" fmla="*/ 165 h 354"/>
                      <a:gd name="T10" fmla="*/ 9 w 204"/>
                      <a:gd name="T11" fmla="*/ 201 h 354"/>
                      <a:gd name="T12" fmla="*/ 39 w 204"/>
                      <a:gd name="T13" fmla="*/ 201 h 354"/>
                      <a:gd name="T14" fmla="*/ 45 w 204"/>
                      <a:gd name="T15" fmla="*/ 234 h 354"/>
                      <a:gd name="T16" fmla="*/ 81 w 204"/>
                      <a:gd name="T17" fmla="*/ 246 h 354"/>
                      <a:gd name="T18" fmla="*/ 87 w 204"/>
                      <a:gd name="T19" fmla="*/ 270 h 354"/>
                      <a:gd name="T20" fmla="*/ 84 w 204"/>
                      <a:gd name="T21" fmla="*/ 300 h 354"/>
                      <a:gd name="T22" fmla="*/ 123 w 204"/>
                      <a:gd name="T23" fmla="*/ 321 h 354"/>
                      <a:gd name="T24" fmla="*/ 129 w 204"/>
                      <a:gd name="T25" fmla="*/ 354 h 354"/>
                      <a:gd name="T26" fmla="*/ 147 w 204"/>
                      <a:gd name="T27" fmla="*/ 354 h 354"/>
                      <a:gd name="T28" fmla="*/ 165 w 204"/>
                      <a:gd name="T29" fmla="*/ 342 h 354"/>
                      <a:gd name="T30" fmla="*/ 201 w 204"/>
                      <a:gd name="T31" fmla="*/ 333 h 354"/>
                      <a:gd name="T32" fmla="*/ 204 w 204"/>
                      <a:gd name="T33" fmla="*/ 294 h 354"/>
                      <a:gd name="T34" fmla="*/ 171 w 204"/>
                      <a:gd name="T35" fmla="*/ 300 h 354"/>
                      <a:gd name="T36" fmla="*/ 138 w 204"/>
                      <a:gd name="T37" fmla="*/ 282 h 354"/>
                      <a:gd name="T38" fmla="*/ 120 w 204"/>
                      <a:gd name="T39" fmla="*/ 246 h 354"/>
                      <a:gd name="T40" fmla="*/ 102 w 204"/>
                      <a:gd name="T41" fmla="*/ 249 h 354"/>
                      <a:gd name="T42" fmla="*/ 78 w 204"/>
                      <a:gd name="T43" fmla="*/ 222 h 354"/>
                      <a:gd name="T44" fmla="*/ 75 w 204"/>
                      <a:gd name="T45" fmla="*/ 165 h 354"/>
                      <a:gd name="T46" fmla="*/ 69 w 204"/>
                      <a:gd name="T47" fmla="*/ 114 h 354"/>
                      <a:gd name="T48" fmla="*/ 69 w 204"/>
                      <a:gd name="T49" fmla="*/ 66 h 354"/>
                      <a:gd name="T50" fmla="*/ 69 w 204"/>
                      <a:gd name="T51" fmla="*/ 39 h 354"/>
                      <a:gd name="T52" fmla="*/ 51 w 204"/>
                      <a:gd name="T53" fmla="*/ 21 h 354"/>
                      <a:gd name="T54" fmla="*/ 27 w 204"/>
                      <a:gd name="T55" fmla="*/ 24 h 3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04"/>
                      <a:gd name="T85" fmla="*/ 0 h 354"/>
                      <a:gd name="T86" fmla="*/ 204 w 204"/>
                      <a:gd name="T87" fmla="*/ 354 h 35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04" h="354">
                        <a:moveTo>
                          <a:pt x="12" y="0"/>
                        </a:moveTo>
                        <a:lnTo>
                          <a:pt x="9" y="63"/>
                        </a:lnTo>
                        <a:lnTo>
                          <a:pt x="0" y="84"/>
                        </a:lnTo>
                        <a:lnTo>
                          <a:pt x="9" y="120"/>
                        </a:lnTo>
                        <a:lnTo>
                          <a:pt x="9" y="165"/>
                        </a:lnTo>
                        <a:lnTo>
                          <a:pt x="9" y="201"/>
                        </a:lnTo>
                        <a:lnTo>
                          <a:pt x="39" y="201"/>
                        </a:lnTo>
                        <a:lnTo>
                          <a:pt x="45" y="234"/>
                        </a:lnTo>
                        <a:lnTo>
                          <a:pt x="81" y="246"/>
                        </a:lnTo>
                        <a:lnTo>
                          <a:pt x="87" y="270"/>
                        </a:lnTo>
                        <a:lnTo>
                          <a:pt x="84" y="300"/>
                        </a:lnTo>
                        <a:lnTo>
                          <a:pt x="123" y="321"/>
                        </a:lnTo>
                        <a:lnTo>
                          <a:pt x="129" y="354"/>
                        </a:lnTo>
                        <a:lnTo>
                          <a:pt x="147" y="354"/>
                        </a:lnTo>
                        <a:lnTo>
                          <a:pt x="165" y="342"/>
                        </a:lnTo>
                        <a:lnTo>
                          <a:pt x="201" y="333"/>
                        </a:lnTo>
                        <a:lnTo>
                          <a:pt x="204" y="294"/>
                        </a:lnTo>
                        <a:lnTo>
                          <a:pt x="171" y="300"/>
                        </a:lnTo>
                        <a:lnTo>
                          <a:pt x="138" y="282"/>
                        </a:lnTo>
                        <a:lnTo>
                          <a:pt x="120" y="246"/>
                        </a:lnTo>
                        <a:lnTo>
                          <a:pt x="102" y="249"/>
                        </a:lnTo>
                        <a:lnTo>
                          <a:pt x="78" y="222"/>
                        </a:lnTo>
                        <a:lnTo>
                          <a:pt x="75" y="165"/>
                        </a:lnTo>
                        <a:lnTo>
                          <a:pt x="69" y="114"/>
                        </a:lnTo>
                        <a:lnTo>
                          <a:pt x="69" y="66"/>
                        </a:lnTo>
                        <a:lnTo>
                          <a:pt x="69" y="39"/>
                        </a:lnTo>
                        <a:lnTo>
                          <a:pt x="51" y="21"/>
                        </a:lnTo>
                        <a:lnTo>
                          <a:pt x="27" y="24"/>
                        </a:lnTo>
                      </a:path>
                    </a:pathLst>
                  </a:custGeom>
                  <a:solidFill>
                    <a:srgbClr val="FFFFFF"/>
                  </a:solidFill>
                  <a:ln w="3175" cmpd="sng">
                    <a:solidFill>
                      <a:srgbClr val="000000"/>
                    </a:solidFill>
                    <a:round/>
                    <a:headEnd/>
                    <a:tailEnd/>
                  </a:ln>
                </p:spPr>
                <p:txBody>
                  <a:bodyPr/>
                  <a:lstStyle/>
                  <a:p>
                    <a:endParaRPr lang="en-GB"/>
                  </a:p>
                </p:txBody>
              </p:sp>
              <p:sp>
                <p:nvSpPr>
                  <p:cNvPr id="111632" name="Freeform 39"/>
                  <p:cNvSpPr>
                    <a:spLocks/>
                  </p:cNvSpPr>
                  <p:nvPr/>
                </p:nvSpPr>
                <p:spPr bwMode="auto">
                  <a:xfrm>
                    <a:off x="6908" y="4733"/>
                    <a:ext cx="217" cy="180"/>
                  </a:xfrm>
                  <a:custGeom>
                    <a:avLst/>
                    <a:gdLst>
                      <a:gd name="T0" fmla="*/ 0 w 217"/>
                      <a:gd name="T1" fmla="*/ 45 h 180"/>
                      <a:gd name="T2" fmla="*/ 45 w 217"/>
                      <a:gd name="T3" fmla="*/ 60 h 180"/>
                      <a:gd name="T4" fmla="*/ 67 w 217"/>
                      <a:gd name="T5" fmla="*/ 105 h 180"/>
                      <a:gd name="T6" fmla="*/ 82 w 217"/>
                      <a:gd name="T7" fmla="*/ 180 h 180"/>
                      <a:gd name="T8" fmla="*/ 127 w 217"/>
                      <a:gd name="T9" fmla="*/ 180 h 180"/>
                      <a:gd name="T10" fmla="*/ 118 w 217"/>
                      <a:gd name="T11" fmla="*/ 157 h 180"/>
                      <a:gd name="T12" fmla="*/ 150 w 217"/>
                      <a:gd name="T13" fmla="*/ 127 h 180"/>
                      <a:gd name="T14" fmla="*/ 175 w 217"/>
                      <a:gd name="T15" fmla="*/ 130 h 180"/>
                      <a:gd name="T16" fmla="*/ 193 w 217"/>
                      <a:gd name="T17" fmla="*/ 154 h 180"/>
                      <a:gd name="T18" fmla="*/ 217 w 217"/>
                      <a:gd name="T19" fmla="*/ 142 h 180"/>
                      <a:gd name="T20" fmla="*/ 180 w 217"/>
                      <a:gd name="T21" fmla="*/ 75 h 180"/>
                      <a:gd name="T22" fmla="*/ 142 w 217"/>
                      <a:gd name="T23" fmla="*/ 15 h 180"/>
                      <a:gd name="T24" fmla="*/ 106 w 217"/>
                      <a:gd name="T25" fmla="*/ 46 h 180"/>
                      <a:gd name="T26" fmla="*/ 76 w 217"/>
                      <a:gd name="T27" fmla="*/ 22 h 180"/>
                      <a:gd name="T28" fmla="*/ 45 w 217"/>
                      <a:gd name="T29" fmla="*/ 0 h 180"/>
                      <a:gd name="T30" fmla="*/ 0 w 217"/>
                      <a:gd name="T31" fmla="*/ 45 h 18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17"/>
                      <a:gd name="T49" fmla="*/ 0 h 180"/>
                      <a:gd name="T50" fmla="*/ 217 w 217"/>
                      <a:gd name="T51" fmla="*/ 180 h 18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17" h="180">
                        <a:moveTo>
                          <a:pt x="0" y="45"/>
                        </a:moveTo>
                        <a:lnTo>
                          <a:pt x="45" y="60"/>
                        </a:lnTo>
                        <a:lnTo>
                          <a:pt x="67" y="105"/>
                        </a:lnTo>
                        <a:lnTo>
                          <a:pt x="82" y="180"/>
                        </a:lnTo>
                        <a:lnTo>
                          <a:pt x="127" y="180"/>
                        </a:lnTo>
                        <a:lnTo>
                          <a:pt x="118" y="157"/>
                        </a:lnTo>
                        <a:lnTo>
                          <a:pt x="150" y="127"/>
                        </a:lnTo>
                        <a:lnTo>
                          <a:pt x="175" y="130"/>
                        </a:lnTo>
                        <a:lnTo>
                          <a:pt x="193" y="154"/>
                        </a:lnTo>
                        <a:lnTo>
                          <a:pt x="217" y="142"/>
                        </a:lnTo>
                        <a:lnTo>
                          <a:pt x="180" y="75"/>
                        </a:lnTo>
                        <a:lnTo>
                          <a:pt x="142" y="15"/>
                        </a:lnTo>
                        <a:lnTo>
                          <a:pt x="106" y="46"/>
                        </a:lnTo>
                        <a:lnTo>
                          <a:pt x="76" y="22"/>
                        </a:lnTo>
                        <a:lnTo>
                          <a:pt x="45" y="0"/>
                        </a:lnTo>
                        <a:lnTo>
                          <a:pt x="0" y="45"/>
                        </a:lnTo>
                        <a:close/>
                      </a:path>
                    </a:pathLst>
                  </a:custGeom>
                  <a:solidFill>
                    <a:srgbClr val="008000"/>
                  </a:solidFill>
                  <a:ln w="6350" cmpd="sng">
                    <a:solidFill>
                      <a:srgbClr val="000000"/>
                    </a:solidFill>
                    <a:round/>
                    <a:headEnd/>
                    <a:tailEnd/>
                  </a:ln>
                </p:spPr>
                <p:txBody>
                  <a:bodyPr/>
                  <a:lstStyle/>
                  <a:p>
                    <a:endParaRPr lang="en-GB"/>
                  </a:p>
                </p:txBody>
              </p:sp>
              <p:sp>
                <p:nvSpPr>
                  <p:cNvPr id="111633" name="Freeform 40"/>
                  <p:cNvSpPr>
                    <a:spLocks/>
                  </p:cNvSpPr>
                  <p:nvPr/>
                </p:nvSpPr>
                <p:spPr bwMode="auto">
                  <a:xfrm>
                    <a:off x="7137" y="4614"/>
                    <a:ext cx="453" cy="192"/>
                  </a:xfrm>
                  <a:custGeom>
                    <a:avLst/>
                    <a:gdLst>
                      <a:gd name="T0" fmla="*/ 0 w 453"/>
                      <a:gd name="T1" fmla="*/ 162 h 192"/>
                      <a:gd name="T2" fmla="*/ 9 w 453"/>
                      <a:gd name="T3" fmla="*/ 180 h 192"/>
                      <a:gd name="T4" fmla="*/ 33 w 453"/>
                      <a:gd name="T5" fmla="*/ 165 h 192"/>
                      <a:gd name="T6" fmla="*/ 48 w 453"/>
                      <a:gd name="T7" fmla="*/ 180 h 192"/>
                      <a:gd name="T8" fmla="*/ 66 w 453"/>
                      <a:gd name="T9" fmla="*/ 183 h 192"/>
                      <a:gd name="T10" fmla="*/ 69 w 453"/>
                      <a:gd name="T11" fmla="*/ 150 h 192"/>
                      <a:gd name="T12" fmla="*/ 93 w 453"/>
                      <a:gd name="T13" fmla="*/ 147 h 192"/>
                      <a:gd name="T14" fmla="*/ 114 w 453"/>
                      <a:gd name="T15" fmla="*/ 132 h 192"/>
                      <a:gd name="T16" fmla="*/ 147 w 453"/>
                      <a:gd name="T17" fmla="*/ 123 h 192"/>
                      <a:gd name="T18" fmla="*/ 210 w 453"/>
                      <a:gd name="T19" fmla="*/ 117 h 192"/>
                      <a:gd name="T20" fmla="*/ 225 w 453"/>
                      <a:gd name="T21" fmla="*/ 135 h 192"/>
                      <a:gd name="T22" fmla="*/ 273 w 453"/>
                      <a:gd name="T23" fmla="*/ 138 h 192"/>
                      <a:gd name="T24" fmla="*/ 246 w 453"/>
                      <a:gd name="T25" fmla="*/ 162 h 192"/>
                      <a:gd name="T26" fmla="*/ 258 w 453"/>
                      <a:gd name="T27" fmla="*/ 183 h 192"/>
                      <a:gd name="T28" fmla="*/ 291 w 453"/>
                      <a:gd name="T29" fmla="*/ 168 h 192"/>
                      <a:gd name="T30" fmla="*/ 318 w 453"/>
                      <a:gd name="T31" fmla="*/ 168 h 192"/>
                      <a:gd name="T32" fmla="*/ 369 w 453"/>
                      <a:gd name="T33" fmla="*/ 150 h 192"/>
                      <a:gd name="T34" fmla="*/ 372 w 453"/>
                      <a:gd name="T35" fmla="*/ 174 h 192"/>
                      <a:gd name="T36" fmla="*/ 411 w 453"/>
                      <a:gd name="T37" fmla="*/ 192 h 192"/>
                      <a:gd name="T38" fmla="*/ 432 w 453"/>
                      <a:gd name="T39" fmla="*/ 192 h 192"/>
                      <a:gd name="T40" fmla="*/ 414 w 453"/>
                      <a:gd name="T41" fmla="*/ 177 h 192"/>
                      <a:gd name="T42" fmla="*/ 396 w 453"/>
                      <a:gd name="T43" fmla="*/ 153 h 192"/>
                      <a:gd name="T44" fmla="*/ 402 w 453"/>
                      <a:gd name="T45" fmla="*/ 132 h 192"/>
                      <a:gd name="T46" fmla="*/ 429 w 453"/>
                      <a:gd name="T47" fmla="*/ 126 h 192"/>
                      <a:gd name="T48" fmla="*/ 453 w 453"/>
                      <a:gd name="T49" fmla="*/ 99 h 192"/>
                      <a:gd name="T50" fmla="*/ 435 w 453"/>
                      <a:gd name="T51" fmla="*/ 75 h 192"/>
                      <a:gd name="T52" fmla="*/ 408 w 453"/>
                      <a:gd name="T53" fmla="*/ 78 h 192"/>
                      <a:gd name="T54" fmla="*/ 366 w 453"/>
                      <a:gd name="T55" fmla="*/ 93 h 192"/>
                      <a:gd name="T56" fmla="*/ 345 w 453"/>
                      <a:gd name="T57" fmla="*/ 93 h 192"/>
                      <a:gd name="T58" fmla="*/ 327 w 453"/>
                      <a:gd name="T59" fmla="*/ 111 h 192"/>
                      <a:gd name="T60" fmla="*/ 321 w 453"/>
                      <a:gd name="T61" fmla="*/ 75 h 192"/>
                      <a:gd name="T62" fmla="*/ 300 w 453"/>
                      <a:gd name="T63" fmla="*/ 66 h 192"/>
                      <a:gd name="T64" fmla="*/ 300 w 453"/>
                      <a:gd name="T65" fmla="*/ 45 h 192"/>
                      <a:gd name="T66" fmla="*/ 270 w 453"/>
                      <a:gd name="T67" fmla="*/ 42 h 192"/>
                      <a:gd name="T68" fmla="*/ 258 w 453"/>
                      <a:gd name="T69" fmla="*/ 12 h 192"/>
                      <a:gd name="T70" fmla="*/ 216 w 453"/>
                      <a:gd name="T71" fmla="*/ 27 h 192"/>
                      <a:gd name="T72" fmla="*/ 189 w 453"/>
                      <a:gd name="T73" fmla="*/ 18 h 192"/>
                      <a:gd name="T74" fmla="*/ 174 w 453"/>
                      <a:gd name="T75" fmla="*/ 0 h 192"/>
                      <a:gd name="T76" fmla="*/ 144 w 453"/>
                      <a:gd name="T77" fmla="*/ 27 h 192"/>
                      <a:gd name="T78" fmla="*/ 111 w 453"/>
                      <a:gd name="T79" fmla="*/ 54 h 192"/>
                      <a:gd name="T80" fmla="*/ 108 w 453"/>
                      <a:gd name="T81" fmla="*/ 78 h 192"/>
                      <a:gd name="T82" fmla="*/ 48 w 453"/>
                      <a:gd name="T83" fmla="*/ 90 h 192"/>
                      <a:gd name="T84" fmla="*/ 9 w 453"/>
                      <a:gd name="T85" fmla="*/ 108 h 192"/>
                      <a:gd name="T86" fmla="*/ 15 w 453"/>
                      <a:gd name="T87" fmla="*/ 135 h 192"/>
                      <a:gd name="T88" fmla="*/ 21 w 453"/>
                      <a:gd name="T89" fmla="*/ 153 h 19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53"/>
                      <a:gd name="T136" fmla="*/ 0 h 192"/>
                      <a:gd name="T137" fmla="*/ 453 w 453"/>
                      <a:gd name="T138" fmla="*/ 192 h 19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53" h="192">
                        <a:moveTo>
                          <a:pt x="0" y="162"/>
                        </a:moveTo>
                        <a:lnTo>
                          <a:pt x="9" y="180"/>
                        </a:lnTo>
                        <a:lnTo>
                          <a:pt x="33" y="165"/>
                        </a:lnTo>
                        <a:lnTo>
                          <a:pt x="48" y="180"/>
                        </a:lnTo>
                        <a:lnTo>
                          <a:pt x="66" y="183"/>
                        </a:lnTo>
                        <a:lnTo>
                          <a:pt x="69" y="150"/>
                        </a:lnTo>
                        <a:lnTo>
                          <a:pt x="93" y="147"/>
                        </a:lnTo>
                        <a:lnTo>
                          <a:pt x="114" y="132"/>
                        </a:lnTo>
                        <a:lnTo>
                          <a:pt x="147" y="123"/>
                        </a:lnTo>
                        <a:lnTo>
                          <a:pt x="210" y="117"/>
                        </a:lnTo>
                        <a:lnTo>
                          <a:pt x="225" y="135"/>
                        </a:lnTo>
                        <a:lnTo>
                          <a:pt x="273" y="138"/>
                        </a:lnTo>
                        <a:lnTo>
                          <a:pt x="246" y="162"/>
                        </a:lnTo>
                        <a:lnTo>
                          <a:pt x="258" y="183"/>
                        </a:lnTo>
                        <a:lnTo>
                          <a:pt x="291" y="168"/>
                        </a:lnTo>
                        <a:lnTo>
                          <a:pt x="318" y="168"/>
                        </a:lnTo>
                        <a:lnTo>
                          <a:pt x="369" y="150"/>
                        </a:lnTo>
                        <a:lnTo>
                          <a:pt x="372" y="174"/>
                        </a:lnTo>
                        <a:lnTo>
                          <a:pt x="411" y="192"/>
                        </a:lnTo>
                        <a:lnTo>
                          <a:pt x="432" y="192"/>
                        </a:lnTo>
                        <a:lnTo>
                          <a:pt x="414" y="177"/>
                        </a:lnTo>
                        <a:lnTo>
                          <a:pt x="396" y="153"/>
                        </a:lnTo>
                        <a:lnTo>
                          <a:pt x="402" y="132"/>
                        </a:lnTo>
                        <a:lnTo>
                          <a:pt x="429" y="126"/>
                        </a:lnTo>
                        <a:lnTo>
                          <a:pt x="453" y="99"/>
                        </a:lnTo>
                        <a:lnTo>
                          <a:pt x="435" y="75"/>
                        </a:lnTo>
                        <a:lnTo>
                          <a:pt x="408" y="78"/>
                        </a:lnTo>
                        <a:lnTo>
                          <a:pt x="366" y="93"/>
                        </a:lnTo>
                        <a:lnTo>
                          <a:pt x="345" y="93"/>
                        </a:lnTo>
                        <a:lnTo>
                          <a:pt x="327" y="111"/>
                        </a:lnTo>
                        <a:lnTo>
                          <a:pt x="321" y="75"/>
                        </a:lnTo>
                        <a:lnTo>
                          <a:pt x="300" y="66"/>
                        </a:lnTo>
                        <a:lnTo>
                          <a:pt x="300" y="45"/>
                        </a:lnTo>
                        <a:lnTo>
                          <a:pt x="270" y="42"/>
                        </a:lnTo>
                        <a:lnTo>
                          <a:pt x="258" y="12"/>
                        </a:lnTo>
                        <a:lnTo>
                          <a:pt x="216" y="27"/>
                        </a:lnTo>
                        <a:lnTo>
                          <a:pt x="189" y="18"/>
                        </a:lnTo>
                        <a:lnTo>
                          <a:pt x="174" y="0"/>
                        </a:lnTo>
                        <a:lnTo>
                          <a:pt x="144" y="27"/>
                        </a:lnTo>
                        <a:lnTo>
                          <a:pt x="111" y="54"/>
                        </a:lnTo>
                        <a:lnTo>
                          <a:pt x="108" y="78"/>
                        </a:lnTo>
                        <a:lnTo>
                          <a:pt x="48" y="90"/>
                        </a:lnTo>
                        <a:lnTo>
                          <a:pt x="9" y="108"/>
                        </a:lnTo>
                        <a:lnTo>
                          <a:pt x="15" y="135"/>
                        </a:lnTo>
                        <a:lnTo>
                          <a:pt x="21" y="153"/>
                        </a:lnTo>
                      </a:path>
                    </a:pathLst>
                  </a:custGeom>
                  <a:solidFill>
                    <a:srgbClr val="008000"/>
                  </a:solidFill>
                  <a:ln w="6350" cmpd="sng">
                    <a:solidFill>
                      <a:srgbClr val="000000"/>
                    </a:solidFill>
                    <a:round/>
                    <a:headEnd/>
                    <a:tailEnd/>
                  </a:ln>
                </p:spPr>
                <p:txBody>
                  <a:bodyPr/>
                  <a:lstStyle/>
                  <a:p>
                    <a:endParaRPr lang="en-GB"/>
                  </a:p>
                </p:txBody>
              </p:sp>
              <p:sp>
                <p:nvSpPr>
                  <p:cNvPr id="111634" name="Freeform 41"/>
                  <p:cNvSpPr>
                    <a:spLocks/>
                  </p:cNvSpPr>
                  <p:nvPr/>
                </p:nvSpPr>
                <p:spPr bwMode="auto">
                  <a:xfrm>
                    <a:off x="5010" y="7748"/>
                    <a:ext cx="248" cy="142"/>
                  </a:xfrm>
                  <a:custGeom>
                    <a:avLst/>
                    <a:gdLst>
                      <a:gd name="T0" fmla="*/ 53 w 248"/>
                      <a:gd name="T1" fmla="*/ 0 h 142"/>
                      <a:gd name="T2" fmla="*/ 8 w 248"/>
                      <a:gd name="T3" fmla="*/ 7 h 142"/>
                      <a:gd name="T4" fmla="*/ 0 w 248"/>
                      <a:gd name="T5" fmla="*/ 52 h 142"/>
                      <a:gd name="T6" fmla="*/ 45 w 248"/>
                      <a:gd name="T7" fmla="*/ 82 h 142"/>
                      <a:gd name="T8" fmla="*/ 75 w 248"/>
                      <a:gd name="T9" fmla="*/ 142 h 142"/>
                      <a:gd name="T10" fmla="*/ 158 w 248"/>
                      <a:gd name="T11" fmla="*/ 135 h 142"/>
                      <a:gd name="T12" fmla="*/ 233 w 248"/>
                      <a:gd name="T13" fmla="*/ 135 h 142"/>
                      <a:gd name="T14" fmla="*/ 248 w 248"/>
                      <a:gd name="T15" fmla="*/ 90 h 142"/>
                      <a:gd name="T16" fmla="*/ 218 w 248"/>
                      <a:gd name="T17" fmla="*/ 15 h 142"/>
                      <a:gd name="T18" fmla="*/ 135 w 248"/>
                      <a:gd name="T19" fmla="*/ 30 h 142"/>
                      <a:gd name="T20" fmla="*/ 105 w 248"/>
                      <a:gd name="T21" fmla="*/ 82 h 142"/>
                      <a:gd name="T22" fmla="*/ 75 w 248"/>
                      <a:gd name="T23" fmla="*/ 45 h 142"/>
                      <a:gd name="T24" fmla="*/ 60 w 248"/>
                      <a:gd name="T25" fmla="*/ 22 h 142"/>
                      <a:gd name="T26" fmla="*/ 53 w 248"/>
                      <a:gd name="T27" fmla="*/ 0 h 1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8"/>
                      <a:gd name="T43" fmla="*/ 0 h 142"/>
                      <a:gd name="T44" fmla="*/ 248 w 248"/>
                      <a:gd name="T45" fmla="*/ 142 h 14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8" h="142">
                        <a:moveTo>
                          <a:pt x="53" y="0"/>
                        </a:moveTo>
                        <a:lnTo>
                          <a:pt x="8" y="7"/>
                        </a:lnTo>
                        <a:lnTo>
                          <a:pt x="0" y="52"/>
                        </a:lnTo>
                        <a:lnTo>
                          <a:pt x="45" y="82"/>
                        </a:lnTo>
                        <a:lnTo>
                          <a:pt x="75" y="142"/>
                        </a:lnTo>
                        <a:lnTo>
                          <a:pt x="158" y="135"/>
                        </a:lnTo>
                        <a:lnTo>
                          <a:pt x="233" y="135"/>
                        </a:lnTo>
                        <a:lnTo>
                          <a:pt x="248" y="90"/>
                        </a:lnTo>
                        <a:lnTo>
                          <a:pt x="218" y="15"/>
                        </a:lnTo>
                        <a:lnTo>
                          <a:pt x="135" y="30"/>
                        </a:lnTo>
                        <a:lnTo>
                          <a:pt x="105" y="82"/>
                        </a:lnTo>
                        <a:lnTo>
                          <a:pt x="75" y="45"/>
                        </a:lnTo>
                        <a:lnTo>
                          <a:pt x="60" y="22"/>
                        </a:lnTo>
                        <a:lnTo>
                          <a:pt x="53" y="0"/>
                        </a:lnTo>
                        <a:close/>
                      </a:path>
                    </a:pathLst>
                  </a:custGeom>
                  <a:solidFill>
                    <a:srgbClr val="FFFFFF"/>
                  </a:solidFill>
                  <a:ln w="9525">
                    <a:solidFill>
                      <a:srgbClr val="000000"/>
                    </a:solidFill>
                    <a:round/>
                    <a:headEnd/>
                    <a:tailEnd/>
                  </a:ln>
                </p:spPr>
                <p:txBody>
                  <a:bodyPr/>
                  <a:lstStyle/>
                  <a:p>
                    <a:endParaRPr lang="en-GB"/>
                  </a:p>
                </p:txBody>
              </p:sp>
              <p:sp>
                <p:nvSpPr>
                  <p:cNvPr id="111635" name="Freeform 42"/>
                  <p:cNvSpPr>
                    <a:spLocks/>
                  </p:cNvSpPr>
                  <p:nvPr/>
                </p:nvSpPr>
                <p:spPr bwMode="auto">
                  <a:xfrm>
                    <a:off x="5343" y="8205"/>
                    <a:ext cx="258" cy="411"/>
                  </a:xfrm>
                  <a:custGeom>
                    <a:avLst/>
                    <a:gdLst>
                      <a:gd name="T0" fmla="*/ 69 w 258"/>
                      <a:gd name="T1" fmla="*/ 0 h 411"/>
                      <a:gd name="T2" fmla="*/ 54 w 258"/>
                      <a:gd name="T3" fmla="*/ 39 h 411"/>
                      <a:gd name="T4" fmla="*/ 18 w 258"/>
                      <a:gd name="T5" fmla="*/ 6 h 411"/>
                      <a:gd name="T6" fmla="*/ 0 w 258"/>
                      <a:gd name="T7" fmla="*/ 36 h 411"/>
                      <a:gd name="T8" fmla="*/ 24 w 258"/>
                      <a:gd name="T9" fmla="*/ 51 h 411"/>
                      <a:gd name="T10" fmla="*/ 57 w 258"/>
                      <a:gd name="T11" fmla="*/ 72 h 411"/>
                      <a:gd name="T12" fmla="*/ 36 w 258"/>
                      <a:gd name="T13" fmla="*/ 81 h 411"/>
                      <a:gd name="T14" fmla="*/ 51 w 258"/>
                      <a:gd name="T15" fmla="*/ 108 h 411"/>
                      <a:gd name="T16" fmla="*/ 57 w 258"/>
                      <a:gd name="T17" fmla="*/ 138 h 411"/>
                      <a:gd name="T18" fmla="*/ 75 w 258"/>
                      <a:gd name="T19" fmla="*/ 141 h 411"/>
                      <a:gd name="T20" fmla="*/ 57 w 258"/>
                      <a:gd name="T21" fmla="*/ 153 h 411"/>
                      <a:gd name="T22" fmla="*/ 48 w 258"/>
                      <a:gd name="T23" fmla="*/ 189 h 411"/>
                      <a:gd name="T24" fmla="*/ 72 w 258"/>
                      <a:gd name="T25" fmla="*/ 201 h 411"/>
                      <a:gd name="T26" fmla="*/ 90 w 258"/>
                      <a:gd name="T27" fmla="*/ 192 h 411"/>
                      <a:gd name="T28" fmla="*/ 105 w 258"/>
                      <a:gd name="T29" fmla="*/ 213 h 411"/>
                      <a:gd name="T30" fmla="*/ 105 w 258"/>
                      <a:gd name="T31" fmla="*/ 246 h 411"/>
                      <a:gd name="T32" fmla="*/ 105 w 258"/>
                      <a:gd name="T33" fmla="*/ 267 h 411"/>
                      <a:gd name="T34" fmla="*/ 84 w 258"/>
                      <a:gd name="T35" fmla="*/ 270 h 411"/>
                      <a:gd name="T36" fmla="*/ 48 w 258"/>
                      <a:gd name="T37" fmla="*/ 264 h 411"/>
                      <a:gd name="T38" fmla="*/ 57 w 258"/>
                      <a:gd name="T39" fmla="*/ 288 h 411"/>
                      <a:gd name="T40" fmla="*/ 63 w 258"/>
                      <a:gd name="T41" fmla="*/ 306 h 411"/>
                      <a:gd name="T42" fmla="*/ 66 w 258"/>
                      <a:gd name="T43" fmla="*/ 324 h 411"/>
                      <a:gd name="T44" fmla="*/ 33 w 258"/>
                      <a:gd name="T45" fmla="*/ 330 h 411"/>
                      <a:gd name="T46" fmla="*/ 24 w 258"/>
                      <a:gd name="T47" fmla="*/ 348 h 411"/>
                      <a:gd name="T48" fmla="*/ 63 w 258"/>
                      <a:gd name="T49" fmla="*/ 342 h 411"/>
                      <a:gd name="T50" fmla="*/ 96 w 258"/>
                      <a:gd name="T51" fmla="*/ 345 h 411"/>
                      <a:gd name="T52" fmla="*/ 66 w 258"/>
                      <a:gd name="T53" fmla="*/ 360 h 411"/>
                      <a:gd name="T54" fmla="*/ 36 w 258"/>
                      <a:gd name="T55" fmla="*/ 375 h 411"/>
                      <a:gd name="T56" fmla="*/ 15 w 258"/>
                      <a:gd name="T57" fmla="*/ 390 h 411"/>
                      <a:gd name="T58" fmla="*/ 18 w 258"/>
                      <a:gd name="T59" fmla="*/ 411 h 411"/>
                      <a:gd name="T60" fmla="*/ 48 w 258"/>
                      <a:gd name="T61" fmla="*/ 399 h 411"/>
                      <a:gd name="T62" fmla="*/ 69 w 258"/>
                      <a:gd name="T63" fmla="*/ 405 h 411"/>
                      <a:gd name="T64" fmla="*/ 96 w 258"/>
                      <a:gd name="T65" fmla="*/ 390 h 411"/>
                      <a:gd name="T66" fmla="*/ 114 w 258"/>
                      <a:gd name="T67" fmla="*/ 399 h 411"/>
                      <a:gd name="T68" fmla="*/ 144 w 258"/>
                      <a:gd name="T69" fmla="*/ 390 h 411"/>
                      <a:gd name="T70" fmla="*/ 168 w 258"/>
                      <a:gd name="T71" fmla="*/ 402 h 411"/>
                      <a:gd name="T72" fmla="*/ 192 w 258"/>
                      <a:gd name="T73" fmla="*/ 387 h 411"/>
                      <a:gd name="T74" fmla="*/ 237 w 258"/>
                      <a:gd name="T75" fmla="*/ 381 h 411"/>
                      <a:gd name="T76" fmla="*/ 225 w 258"/>
                      <a:gd name="T77" fmla="*/ 360 h 411"/>
                      <a:gd name="T78" fmla="*/ 243 w 258"/>
                      <a:gd name="T79" fmla="*/ 345 h 411"/>
                      <a:gd name="T80" fmla="*/ 258 w 258"/>
                      <a:gd name="T81" fmla="*/ 318 h 411"/>
                      <a:gd name="T82" fmla="*/ 243 w 258"/>
                      <a:gd name="T83" fmla="*/ 294 h 411"/>
                      <a:gd name="T84" fmla="*/ 213 w 258"/>
                      <a:gd name="T85" fmla="*/ 291 h 411"/>
                      <a:gd name="T86" fmla="*/ 174 w 258"/>
                      <a:gd name="T87" fmla="*/ 270 h 411"/>
                      <a:gd name="T88" fmla="*/ 198 w 258"/>
                      <a:gd name="T89" fmla="*/ 267 h 411"/>
                      <a:gd name="T90" fmla="*/ 201 w 258"/>
                      <a:gd name="T91" fmla="*/ 240 h 411"/>
                      <a:gd name="T92" fmla="*/ 171 w 258"/>
                      <a:gd name="T93" fmla="*/ 213 h 411"/>
                      <a:gd name="T94" fmla="*/ 147 w 258"/>
                      <a:gd name="T95" fmla="*/ 186 h 411"/>
                      <a:gd name="T96" fmla="*/ 144 w 258"/>
                      <a:gd name="T97" fmla="*/ 156 h 411"/>
                      <a:gd name="T98" fmla="*/ 129 w 258"/>
                      <a:gd name="T99" fmla="*/ 129 h 411"/>
                      <a:gd name="T100" fmla="*/ 135 w 258"/>
                      <a:gd name="T101" fmla="*/ 96 h 411"/>
                      <a:gd name="T102" fmla="*/ 144 w 258"/>
                      <a:gd name="T103" fmla="*/ 78 h 411"/>
                      <a:gd name="T104" fmla="*/ 123 w 258"/>
                      <a:gd name="T105" fmla="*/ 57 h 411"/>
                      <a:gd name="T106" fmla="*/ 93 w 258"/>
                      <a:gd name="T107" fmla="*/ 69 h 411"/>
                      <a:gd name="T108" fmla="*/ 90 w 258"/>
                      <a:gd name="T109" fmla="*/ 51 h 411"/>
                      <a:gd name="T110" fmla="*/ 105 w 258"/>
                      <a:gd name="T111" fmla="*/ 39 h 411"/>
                      <a:gd name="T112" fmla="*/ 114 w 258"/>
                      <a:gd name="T113" fmla="*/ 9 h 411"/>
                      <a:gd name="T114" fmla="*/ 90 w 258"/>
                      <a:gd name="T115" fmla="*/ 9 h 4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58"/>
                      <a:gd name="T175" fmla="*/ 0 h 411"/>
                      <a:gd name="T176" fmla="*/ 258 w 258"/>
                      <a:gd name="T177" fmla="*/ 411 h 4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58" h="411">
                        <a:moveTo>
                          <a:pt x="69" y="0"/>
                        </a:moveTo>
                        <a:lnTo>
                          <a:pt x="54" y="39"/>
                        </a:lnTo>
                        <a:lnTo>
                          <a:pt x="18" y="6"/>
                        </a:lnTo>
                        <a:lnTo>
                          <a:pt x="0" y="36"/>
                        </a:lnTo>
                        <a:lnTo>
                          <a:pt x="24" y="51"/>
                        </a:lnTo>
                        <a:lnTo>
                          <a:pt x="57" y="72"/>
                        </a:lnTo>
                        <a:lnTo>
                          <a:pt x="36" y="81"/>
                        </a:lnTo>
                        <a:lnTo>
                          <a:pt x="51" y="108"/>
                        </a:lnTo>
                        <a:lnTo>
                          <a:pt x="57" y="138"/>
                        </a:lnTo>
                        <a:lnTo>
                          <a:pt x="75" y="141"/>
                        </a:lnTo>
                        <a:lnTo>
                          <a:pt x="57" y="153"/>
                        </a:lnTo>
                        <a:lnTo>
                          <a:pt x="48" y="189"/>
                        </a:lnTo>
                        <a:lnTo>
                          <a:pt x="72" y="201"/>
                        </a:lnTo>
                        <a:lnTo>
                          <a:pt x="90" y="192"/>
                        </a:lnTo>
                        <a:lnTo>
                          <a:pt x="105" y="213"/>
                        </a:lnTo>
                        <a:lnTo>
                          <a:pt x="105" y="246"/>
                        </a:lnTo>
                        <a:lnTo>
                          <a:pt x="105" y="267"/>
                        </a:lnTo>
                        <a:lnTo>
                          <a:pt x="84" y="270"/>
                        </a:lnTo>
                        <a:lnTo>
                          <a:pt x="48" y="264"/>
                        </a:lnTo>
                        <a:lnTo>
                          <a:pt x="57" y="288"/>
                        </a:lnTo>
                        <a:lnTo>
                          <a:pt x="63" y="306"/>
                        </a:lnTo>
                        <a:lnTo>
                          <a:pt x="66" y="324"/>
                        </a:lnTo>
                        <a:lnTo>
                          <a:pt x="33" y="330"/>
                        </a:lnTo>
                        <a:lnTo>
                          <a:pt x="24" y="348"/>
                        </a:lnTo>
                        <a:lnTo>
                          <a:pt x="63" y="342"/>
                        </a:lnTo>
                        <a:lnTo>
                          <a:pt x="96" y="345"/>
                        </a:lnTo>
                        <a:lnTo>
                          <a:pt x="66" y="360"/>
                        </a:lnTo>
                        <a:lnTo>
                          <a:pt x="36" y="375"/>
                        </a:lnTo>
                        <a:lnTo>
                          <a:pt x="15" y="390"/>
                        </a:lnTo>
                        <a:lnTo>
                          <a:pt x="18" y="411"/>
                        </a:lnTo>
                        <a:lnTo>
                          <a:pt x="48" y="399"/>
                        </a:lnTo>
                        <a:lnTo>
                          <a:pt x="69" y="405"/>
                        </a:lnTo>
                        <a:lnTo>
                          <a:pt x="96" y="390"/>
                        </a:lnTo>
                        <a:lnTo>
                          <a:pt x="114" y="399"/>
                        </a:lnTo>
                        <a:lnTo>
                          <a:pt x="144" y="390"/>
                        </a:lnTo>
                        <a:lnTo>
                          <a:pt x="168" y="402"/>
                        </a:lnTo>
                        <a:lnTo>
                          <a:pt x="192" y="387"/>
                        </a:lnTo>
                        <a:lnTo>
                          <a:pt x="237" y="381"/>
                        </a:lnTo>
                        <a:lnTo>
                          <a:pt x="225" y="360"/>
                        </a:lnTo>
                        <a:lnTo>
                          <a:pt x="243" y="345"/>
                        </a:lnTo>
                        <a:lnTo>
                          <a:pt x="258" y="318"/>
                        </a:lnTo>
                        <a:lnTo>
                          <a:pt x="243" y="294"/>
                        </a:lnTo>
                        <a:lnTo>
                          <a:pt x="213" y="291"/>
                        </a:lnTo>
                        <a:lnTo>
                          <a:pt x="174" y="270"/>
                        </a:lnTo>
                        <a:lnTo>
                          <a:pt x="198" y="267"/>
                        </a:lnTo>
                        <a:lnTo>
                          <a:pt x="201" y="240"/>
                        </a:lnTo>
                        <a:lnTo>
                          <a:pt x="171" y="213"/>
                        </a:lnTo>
                        <a:lnTo>
                          <a:pt x="147" y="186"/>
                        </a:lnTo>
                        <a:lnTo>
                          <a:pt x="144" y="156"/>
                        </a:lnTo>
                        <a:lnTo>
                          <a:pt x="129" y="129"/>
                        </a:lnTo>
                        <a:lnTo>
                          <a:pt x="135" y="96"/>
                        </a:lnTo>
                        <a:lnTo>
                          <a:pt x="144" y="78"/>
                        </a:lnTo>
                        <a:lnTo>
                          <a:pt x="123" y="57"/>
                        </a:lnTo>
                        <a:lnTo>
                          <a:pt x="93" y="69"/>
                        </a:lnTo>
                        <a:lnTo>
                          <a:pt x="90" y="51"/>
                        </a:lnTo>
                        <a:lnTo>
                          <a:pt x="105" y="39"/>
                        </a:lnTo>
                        <a:lnTo>
                          <a:pt x="114" y="9"/>
                        </a:lnTo>
                        <a:lnTo>
                          <a:pt x="90" y="9"/>
                        </a:lnTo>
                      </a:path>
                    </a:pathLst>
                  </a:custGeom>
                  <a:solidFill>
                    <a:srgbClr val="008000"/>
                  </a:solidFill>
                  <a:ln w="3175" cmpd="sng">
                    <a:solidFill>
                      <a:srgbClr val="000000"/>
                    </a:solidFill>
                    <a:round/>
                    <a:headEnd/>
                    <a:tailEnd/>
                  </a:ln>
                </p:spPr>
                <p:txBody>
                  <a:bodyPr/>
                  <a:lstStyle/>
                  <a:p>
                    <a:endParaRPr lang="en-GB"/>
                  </a:p>
                </p:txBody>
              </p:sp>
              <p:sp>
                <p:nvSpPr>
                  <p:cNvPr id="111636" name="Freeform 43"/>
                  <p:cNvSpPr>
                    <a:spLocks/>
                  </p:cNvSpPr>
                  <p:nvPr/>
                </p:nvSpPr>
                <p:spPr bwMode="auto">
                  <a:xfrm>
                    <a:off x="5187" y="8364"/>
                    <a:ext cx="180" cy="180"/>
                  </a:xfrm>
                  <a:custGeom>
                    <a:avLst/>
                    <a:gdLst>
                      <a:gd name="T0" fmla="*/ 102 w 180"/>
                      <a:gd name="T1" fmla="*/ 0 h 180"/>
                      <a:gd name="T2" fmla="*/ 96 w 180"/>
                      <a:gd name="T3" fmla="*/ 21 h 180"/>
                      <a:gd name="T4" fmla="*/ 75 w 180"/>
                      <a:gd name="T5" fmla="*/ 33 h 180"/>
                      <a:gd name="T6" fmla="*/ 45 w 180"/>
                      <a:gd name="T7" fmla="*/ 33 h 180"/>
                      <a:gd name="T8" fmla="*/ 54 w 180"/>
                      <a:gd name="T9" fmla="*/ 63 h 180"/>
                      <a:gd name="T10" fmla="*/ 24 w 180"/>
                      <a:gd name="T11" fmla="*/ 69 h 180"/>
                      <a:gd name="T12" fmla="*/ 18 w 180"/>
                      <a:gd name="T13" fmla="*/ 96 h 180"/>
                      <a:gd name="T14" fmla="*/ 69 w 180"/>
                      <a:gd name="T15" fmla="*/ 105 h 180"/>
                      <a:gd name="T16" fmla="*/ 21 w 180"/>
                      <a:gd name="T17" fmla="*/ 114 h 180"/>
                      <a:gd name="T18" fmla="*/ 0 w 180"/>
                      <a:gd name="T19" fmla="*/ 123 h 180"/>
                      <a:gd name="T20" fmla="*/ 24 w 180"/>
                      <a:gd name="T21" fmla="*/ 132 h 180"/>
                      <a:gd name="T22" fmla="*/ 27 w 180"/>
                      <a:gd name="T23" fmla="*/ 153 h 180"/>
                      <a:gd name="T24" fmla="*/ 9 w 180"/>
                      <a:gd name="T25" fmla="*/ 150 h 180"/>
                      <a:gd name="T26" fmla="*/ 36 w 180"/>
                      <a:gd name="T27" fmla="*/ 165 h 180"/>
                      <a:gd name="T28" fmla="*/ 48 w 180"/>
                      <a:gd name="T29" fmla="*/ 180 h 180"/>
                      <a:gd name="T30" fmla="*/ 72 w 180"/>
                      <a:gd name="T31" fmla="*/ 162 h 180"/>
                      <a:gd name="T32" fmla="*/ 108 w 180"/>
                      <a:gd name="T33" fmla="*/ 165 h 180"/>
                      <a:gd name="T34" fmla="*/ 165 w 180"/>
                      <a:gd name="T35" fmla="*/ 150 h 180"/>
                      <a:gd name="T36" fmla="*/ 159 w 180"/>
                      <a:gd name="T37" fmla="*/ 132 h 180"/>
                      <a:gd name="T38" fmla="*/ 168 w 180"/>
                      <a:gd name="T39" fmla="*/ 99 h 180"/>
                      <a:gd name="T40" fmla="*/ 168 w 180"/>
                      <a:gd name="T41" fmla="*/ 69 h 180"/>
                      <a:gd name="T42" fmla="*/ 177 w 180"/>
                      <a:gd name="T43" fmla="*/ 39 h 180"/>
                      <a:gd name="T44" fmla="*/ 180 w 180"/>
                      <a:gd name="T45" fmla="*/ 21 h 180"/>
                      <a:gd name="T46" fmla="*/ 129 w 180"/>
                      <a:gd name="T47" fmla="*/ 12 h 180"/>
                      <a:gd name="T48" fmla="*/ 102 w 180"/>
                      <a:gd name="T49" fmla="*/ 0 h 18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80"/>
                      <a:gd name="T76" fmla="*/ 0 h 180"/>
                      <a:gd name="T77" fmla="*/ 180 w 180"/>
                      <a:gd name="T78" fmla="*/ 180 h 18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80" h="180">
                        <a:moveTo>
                          <a:pt x="102" y="0"/>
                        </a:moveTo>
                        <a:lnTo>
                          <a:pt x="96" y="21"/>
                        </a:lnTo>
                        <a:lnTo>
                          <a:pt x="75" y="33"/>
                        </a:lnTo>
                        <a:lnTo>
                          <a:pt x="45" y="33"/>
                        </a:lnTo>
                        <a:lnTo>
                          <a:pt x="54" y="63"/>
                        </a:lnTo>
                        <a:lnTo>
                          <a:pt x="24" y="69"/>
                        </a:lnTo>
                        <a:lnTo>
                          <a:pt x="18" y="96"/>
                        </a:lnTo>
                        <a:lnTo>
                          <a:pt x="69" y="105"/>
                        </a:lnTo>
                        <a:lnTo>
                          <a:pt x="21" y="114"/>
                        </a:lnTo>
                        <a:lnTo>
                          <a:pt x="0" y="123"/>
                        </a:lnTo>
                        <a:lnTo>
                          <a:pt x="24" y="132"/>
                        </a:lnTo>
                        <a:lnTo>
                          <a:pt x="27" y="153"/>
                        </a:lnTo>
                        <a:lnTo>
                          <a:pt x="9" y="150"/>
                        </a:lnTo>
                        <a:lnTo>
                          <a:pt x="36" y="165"/>
                        </a:lnTo>
                        <a:lnTo>
                          <a:pt x="48" y="180"/>
                        </a:lnTo>
                        <a:lnTo>
                          <a:pt x="72" y="162"/>
                        </a:lnTo>
                        <a:lnTo>
                          <a:pt x="108" y="165"/>
                        </a:lnTo>
                        <a:lnTo>
                          <a:pt x="165" y="150"/>
                        </a:lnTo>
                        <a:lnTo>
                          <a:pt x="159" y="132"/>
                        </a:lnTo>
                        <a:lnTo>
                          <a:pt x="168" y="99"/>
                        </a:lnTo>
                        <a:lnTo>
                          <a:pt x="168" y="69"/>
                        </a:lnTo>
                        <a:lnTo>
                          <a:pt x="177" y="39"/>
                        </a:lnTo>
                        <a:lnTo>
                          <a:pt x="180" y="21"/>
                        </a:lnTo>
                        <a:lnTo>
                          <a:pt x="129" y="12"/>
                        </a:lnTo>
                        <a:lnTo>
                          <a:pt x="102" y="0"/>
                        </a:lnTo>
                        <a:close/>
                      </a:path>
                    </a:pathLst>
                  </a:custGeom>
                  <a:solidFill>
                    <a:srgbClr val="008000"/>
                  </a:solidFill>
                  <a:ln w="3175" cmpd="sng">
                    <a:solidFill>
                      <a:srgbClr val="000000"/>
                    </a:solidFill>
                    <a:round/>
                    <a:headEnd/>
                    <a:tailEnd/>
                  </a:ln>
                </p:spPr>
                <p:txBody>
                  <a:bodyPr/>
                  <a:lstStyle/>
                  <a:p>
                    <a:endParaRPr lang="en-GB"/>
                  </a:p>
                </p:txBody>
              </p:sp>
              <p:sp>
                <p:nvSpPr>
                  <p:cNvPr id="111637" name="Freeform 44"/>
                  <p:cNvSpPr>
                    <a:spLocks/>
                  </p:cNvSpPr>
                  <p:nvPr/>
                </p:nvSpPr>
                <p:spPr bwMode="auto">
                  <a:xfrm>
                    <a:off x="5901" y="9048"/>
                    <a:ext cx="48" cy="105"/>
                  </a:xfrm>
                  <a:custGeom>
                    <a:avLst/>
                    <a:gdLst>
                      <a:gd name="T0" fmla="*/ 9 w 48"/>
                      <a:gd name="T1" fmla="*/ 0 h 105"/>
                      <a:gd name="T2" fmla="*/ 0 w 48"/>
                      <a:gd name="T3" fmla="*/ 36 h 105"/>
                      <a:gd name="T4" fmla="*/ 3 w 48"/>
                      <a:gd name="T5" fmla="*/ 54 h 105"/>
                      <a:gd name="T6" fmla="*/ 15 w 48"/>
                      <a:gd name="T7" fmla="*/ 87 h 105"/>
                      <a:gd name="T8" fmla="*/ 24 w 48"/>
                      <a:gd name="T9" fmla="*/ 105 h 105"/>
                      <a:gd name="T10" fmla="*/ 39 w 48"/>
                      <a:gd name="T11" fmla="*/ 81 h 105"/>
                      <a:gd name="T12" fmla="*/ 42 w 48"/>
                      <a:gd name="T13" fmla="*/ 45 h 105"/>
                      <a:gd name="T14" fmla="*/ 48 w 48"/>
                      <a:gd name="T15" fmla="*/ 12 h 105"/>
                      <a:gd name="T16" fmla="*/ 9 w 48"/>
                      <a:gd name="T17" fmla="*/ 0 h 1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8"/>
                      <a:gd name="T28" fmla="*/ 0 h 105"/>
                      <a:gd name="T29" fmla="*/ 48 w 48"/>
                      <a:gd name="T30" fmla="*/ 105 h 10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8" h="105">
                        <a:moveTo>
                          <a:pt x="9" y="0"/>
                        </a:moveTo>
                        <a:lnTo>
                          <a:pt x="0" y="36"/>
                        </a:lnTo>
                        <a:lnTo>
                          <a:pt x="3" y="54"/>
                        </a:lnTo>
                        <a:lnTo>
                          <a:pt x="15" y="87"/>
                        </a:lnTo>
                        <a:lnTo>
                          <a:pt x="24" y="105"/>
                        </a:lnTo>
                        <a:lnTo>
                          <a:pt x="39" y="81"/>
                        </a:lnTo>
                        <a:lnTo>
                          <a:pt x="42" y="45"/>
                        </a:lnTo>
                        <a:lnTo>
                          <a:pt x="48" y="12"/>
                        </a:lnTo>
                        <a:lnTo>
                          <a:pt x="9" y="0"/>
                        </a:lnTo>
                        <a:close/>
                      </a:path>
                    </a:pathLst>
                  </a:custGeom>
                  <a:solidFill>
                    <a:srgbClr val="008000"/>
                  </a:solidFill>
                  <a:ln w="3175" cmpd="sng">
                    <a:solidFill>
                      <a:srgbClr val="000000"/>
                    </a:solidFill>
                    <a:round/>
                    <a:headEnd/>
                    <a:tailEnd/>
                  </a:ln>
                </p:spPr>
                <p:txBody>
                  <a:bodyPr/>
                  <a:lstStyle/>
                  <a:p>
                    <a:endParaRPr lang="en-GB"/>
                  </a:p>
                </p:txBody>
              </p:sp>
              <p:sp>
                <p:nvSpPr>
                  <p:cNvPr id="111638" name="Freeform 45"/>
                  <p:cNvSpPr>
                    <a:spLocks/>
                  </p:cNvSpPr>
                  <p:nvPr/>
                </p:nvSpPr>
                <p:spPr bwMode="auto">
                  <a:xfrm>
                    <a:off x="6099" y="9108"/>
                    <a:ext cx="123" cy="72"/>
                  </a:xfrm>
                  <a:custGeom>
                    <a:avLst/>
                    <a:gdLst>
                      <a:gd name="T0" fmla="*/ 105 w 123"/>
                      <a:gd name="T1" fmla="*/ 0 h 72"/>
                      <a:gd name="T2" fmla="*/ 84 w 123"/>
                      <a:gd name="T3" fmla="*/ 21 h 72"/>
                      <a:gd name="T4" fmla="*/ 57 w 123"/>
                      <a:gd name="T5" fmla="*/ 24 h 72"/>
                      <a:gd name="T6" fmla="*/ 0 w 123"/>
                      <a:gd name="T7" fmla="*/ 39 h 72"/>
                      <a:gd name="T8" fmla="*/ 45 w 123"/>
                      <a:gd name="T9" fmla="*/ 60 h 72"/>
                      <a:gd name="T10" fmla="*/ 81 w 123"/>
                      <a:gd name="T11" fmla="*/ 63 h 72"/>
                      <a:gd name="T12" fmla="*/ 120 w 123"/>
                      <a:gd name="T13" fmla="*/ 72 h 72"/>
                      <a:gd name="T14" fmla="*/ 123 w 123"/>
                      <a:gd name="T15" fmla="*/ 39 h 72"/>
                      <a:gd name="T16" fmla="*/ 105 w 123"/>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3"/>
                      <a:gd name="T28" fmla="*/ 0 h 72"/>
                      <a:gd name="T29" fmla="*/ 123 w 123"/>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3" h="72">
                        <a:moveTo>
                          <a:pt x="105" y="0"/>
                        </a:moveTo>
                        <a:lnTo>
                          <a:pt x="84" y="21"/>
                        </a:lnTo>
                        <a:lnTo>
                          <a:pt x="57" y="24"/>
                        </a:lnTo>
                        <a:lnTo>
                          <a:pt x="0" y="39"/>
                        </a:lnTo>
                        <a:lnTo>
                          <a:pt x="45" y="60"/>
                        </a:lnTo>
                        <a:lnTo>
                          <a:pt x="81" y="63"/>
                        </a:lnTo>
                        <a:lnTo>
                          <a:pt x="120" y="72"/>
                        </a:lnTo>
                        <a:lnTo>
                          <a:pt x="123" y="39"/>
                        </a:lnTo>
                        <a:lnTo>
                          <a:pt x="105" y="0"/>
                        </a:lnTo>
                        <a:close/>
                      </a:path>
                    </a:pathLst>
                  </a:custGeom>
                  <a:solidFill>
                    <a:srgbClr val="008000"/>
                  </a:solidFill>
                  <a:ln w="3175" cmpd="sng">
                    <a:solidFill>
                      <a:srgbClr val="000000"/>
                    </a:solidFill>
                    <a:round/>
                    <a:headEnd/>
                    <a:tailEnd/>
                  </a:ln>
                </p:spPr>
                <p:txBody>
                  <a:bodyPr/>
                  <a:lstStyle/>
                  <a:p>
                    <a:endParaRPr lang="en-GB"/>
                  </a:p>
                </p:txBody>
              </p:sp>
              <p:sp>
                <p:nvSpPr>
                  <p:cNvPr id="111639" name="Freeform 46"/>
                  <p:cNvSpPr>
                    <a:spLocks/>
                  </p:cNvSpPr>
                  <p:nvPr/>
                </p:nvSpPr>
                <p:spPr bwMode="auto">
                  <a:xfrm>
                    <a:off x="4701" y="4866"/>
                    <a:ext cx="4110" cy="5087"/>
                  </a:xfrm>
                  <a:custGeom>
                    <a:avLst/>
                    <a:gdLst>
                      <a:gd name="T0" fmla="*/ 387 w 4110"/>
                      <a:gd name="T1" fmla="*/ 4533 h 5087"/>
                      <a:gd name="T2" fmla="*/ 738 w 4110"/>
                      <a:gd name="T3" fmla="*/ 4461 h 5087"/>
                      <a:gd name="T4" fmla="*/ 1239 w 4110"/>
                      <a:gd name="T5" fmla="*/ 4365 h 5087"/>
                      <a:gd name="T6" fmla="*/ 1686 w 4110"/>
                      <a:gd name="T7" fmla="*/ 4452 h 5087"/>
                      <a:gd name="T8" fmla="*/ 2070 w 4110"/>
                      <a:gd name="T9" fmla="*/ 4374 h 5087"/>
                      <a:gd name="T10" fmla="*/ 2436 w 4110"/>
                      <a:gd name="T11" fmla="*/ 3990 h 5087"/>
                      <a:gd name="T12" fmla="*/ 2160 w 4110"/>
                      <a:gd name="T13" fmla="*/ 4080 h 5087"/>
                      <a:gd name="T14" fmla="*/ 2067 w 4110"/>
                      <a:gd name="T15" fmla="*/ 3891 h 5087"/>
                      <a:gd name="T16" fmla="*/ 2382 w 4110"/>
                      <a:gd name="T17" fmla="*/ 3549 h 5087"/>
                      <a:gd name="T18" fmla="*/ 2166 w 4110"/>
                      <a:gd name="T19" fmla="*/ 3582 h 5087"/>
                      <a:gd name="T20" fmla="*/ 1950 w 4110"/>
                      <a:gd name="T21" fmla="*/ 3726 h 5087"/>
                      <a:gd name="T22" fmla="*/ 1845 w 4110"/>
                      <a:gd name="T23" fmla="*/ 4038 h 5087"/>
                      <a:gd name="T24" fmla="*/ 1815 w 4110"/>
                      <a:gd name="T25" fmla="*/ 4194 h 5087"/>
                      <a:gd name="T26" fmla="*/ 1485 w 4110"/>
                      <a:gd name="T27" fmla="*/ 4002 h 5087"/>
                      <a:gd name="T28" fmla="*/ 1458 w 4110"/>
                      <a:gd name="T29" fmla="*/ 4080 h 5087"/>
                      <a:gd name="T30" fmla="*/ 1560 w 4110"/>
                      <a:gd name="T31" fmla="*/ 4266 h 5087"/>
                      <a:gd name="T32" fmla="*/ 1233 w 4110"/>
                      <a:gd name="T33" fmla="*/ 4014 h 5087"/>
                      <a:gd name="T34" fmla="*/ 864 w 4110"/>
                      <a:gd name="T35" fmla="*/ 4200 h 5087"/>
                      <a:gd name="T36" fmla="*/ 633 w 4110"/>
                      <a:gd name="T37" fmla="*/ 4374 h 5087"/>
                      <a:gd name="T38" fmla="*/ 438 w 4110"/>
                      <a:gd name="T39" fmla="*/ 4212 h 5087"/>
                      <a:gd name="T40" fmla="*/ 752 w 4110"/>
                      <a:gd name="T41" fmla="*/ 4067 h 5087"/>
                      <a:gd name="T42" fmla="*/ 777 w 4110"/>
                      <a:gd name="T43" fmla="*/ 3831 h 5087"/>
                      <a:gd name="T44" fmla="*/ 1011 w 4110"/>
                      <a:gd name="T45" fmla="*/ 3603 h 5087"/>
                      <a:gd name="T46" fmla="*/ 1269 w 4110"/>
                      <a:gd name="T47" fmla="*/ 3534 h 5087"/>
                      <a:gd name="T48" fmla="*/ 1458 w 4110"/>
                      <a:gd name="T49" fmla="*/ 3276 h 5087"/>
                      <a:gd name="T50" fmla="*/ 1386 w 4110"/>
                      <a:gd name="T51" fmla="*/ 3114 h 5087"/>
                      <a:gd name="T52" fmla="*/ 1284 w 4110"/>
                      <a:gd name="T53" fmla="*/ 3189 h 5087"/>
                      <a:gd name="T54" fmla="*/ 1170 w 4110"/>
                      <a:gd name="T55" fmla="*/ 3333 h 5087"/>
                      <a:gd name="T56" fmla="*/ 1011 w 4110"/>
                      <a:gd name="T57" fmla="*/ 3207 h 5087"/>
                      <a:gd name="T58" fmla="*/ 1143 w 4110"/>
                      <a:gd name="T59" fmla="*/ 2886 h 5087"/>
                      <a:gd name="T60" fmla="*/ 1464 w 4110"/>
                      <a:gd name="T61" fmla="*/ 2655 h 5087"/>
                      <a:gd name="T62" fmla="*/ 1587 w 4110"/>
                      <a:gd name="T63" fmla="*/ 2838 h 5087"/>
                      <a:gd name="T64" fmla="*/ 1653 w 4110"/>
                      <a:gd name="T65" fmla="*/ 2595 h 5087"/>
                      <a:gd name="T66" fmla="*/ 1875 w 4110"/>
                      <a:gd name="T67" fmla="*/ 2187 h 5087"/>
                      <a:gd name="T68" fmla="*/ 1893 w 4110"/>
                      <a:gd name="T69" fmla="*/ 2052 h 5087"/>
                      <a:gd name="T70" fmla="*/ 1638 w 4110"/>
                      <a:gd name="T71" fmla="*/ 1824 h 5087"/>
                      <a:gd name="T72" fmla="*/ 1629 w 4110"/>
                      <a:gd name="T73" fmla="*/ 1458 h 5087"/>
                      <a:gd name="T74" fmla="*/ 1584 w 4110"/>
                      <a:gd name="T75" fmla="*/ 1128 h 5087"/>
                      <a:gd name="T76" fmla="*/ 1353 w 4110"/>
                      <a:gd name="T77" fmla="*/ 918 h 5087"/>
                      <a:gd name="T78" fmla="*/ 903 w 4110"/>
                      <a:gd name="T79" fmla="*/ 702 h 5087"/>
                      <a:gd name="T80" fmla="*/ 837 w 4110"/>
                      <a:gd name="T81" fmla="*/ 540 h 5087"/>
                      <a:gd name="T82" fmla="*/ 1116 w 4110"/>
                      <a:gd name="T83" fmla="*/ 303 h 5087"/>
                      <a:gd name="T84" fmla="*/ 1434 w 4110"/>
                      <a:gd name="T85" fmla="*/ 129 h 5087"/>
                      <a:gd name="T86" fmla="*/ 1641 w 4110"/>
                      <a:gd name="T87" fmla="*/ 96 h 5087"/>
                      <a:gd name="T88" fmla="*/ 1416 w 4110"/>
                      <a:gd name="T89" fmla="*/ 450 h 5087"/>
                      <a:gd name="T90" fmla="*/ 1767 w 4110"/>
                      <a:gd name="T91" fmla="*/ 498 h 5087"/>
                      <a:gd name="T92" fmla="*/ 2049 w 4110"/>
                      <a:gd name="T93" fmla="*/ 396 h 5087"/>
                      <a:gd name="T94" fmla="*/ 2166 w 4110"/>
                      <a:gd name="T95" fmla="*/ 129 h 5087"/>
                      <a:gd name="T96" fmla="*/ 2178 w 4110"/>
                      <a:gd name="T97" fmla="*/ 255 h 5087"/>
                      <a:gd name="T98" fmla="*/ 2745 w 4110"/>
                      <a:gd name="T99" fmla="*/ 288 h 5087"/>
                      <a:gd name="T100" fmla="*/ 3408 w 4110"/>
                      <a:gd name="T101" fmla="*/ 285 h 5087"/>
                      <a:gd name="T102" fmla="*/ 3522 w 4110"/>
                      <a:gd name="T103" fmla="*/ 579 h 5087"/>
                      <a:gd name="T104" fmla="*/ 3737 w 4110"/>
                      <a:gd name="T105" fmla="*/ 699 h 5087"/>
                      <a:gd name="T106" fmla="*/ 3444 w 4110"/>
                      <a:gd name="T107" fmla="*/ 1080 h 5087"/>
                      <a:gd name="T108" fmla="*/ 3977 w 4110"/>
                      <a:gd name="T109" fmla="*/ 1622 h 5087"/>
                      <a:gd name="T110" fmla="*/ 4089 w 4110"/>
                      <a:gd name="T111" fmla="*/ 2178 h 5087"/>
                      <a:gd name="T112" fmla="*/ 3912 w 4110"/>
                      <a:gd name="T113" fmla="*/ 2802 h 5087"/>
                      <a:gd name="T114" fmla="*/ 3726 w 4110"/>
                      <a:gd name="T115" fmla="*/ 3048 h 5087"/>
                      <a:gd name="T116" fmla="*/ 3480 w 4110"/>
                      <a:gd name="T117" fmla="*/ 3687 h 5087"/>
                      <a:gd name="T118" fmla="*/ 2694 w 4110"/>
                      <a:gd name="T119" fmla="*/ 4329 h 5087"/>
                      <a:gd name="T120" fmla="*/ 2747 w 4110"/>
                      <a:gd name="T121" fmla="*/ 4487 h 508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10"/>
                      <a:gd name="T184" fmla="*/ 0 h 5087"/>
                      <a:gd name="T185" fmla="*/ 4110 w 4110"/>
                      <a:gd name="T186" fmla="*/ 5087 h 508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10" h="5087">
                        <a:moveTo>
                          <a:pt x="0" y="4944"/>
                        </a:moveTo>
                        <a:lnTo>
                          <a:pt x="39" y="4875"/>
                        </a:lnTo>
                        <a:lnTo>
                          <a:pt x="66" y="4821"/>
                        </a:lnTo>
                        <a:lnTo>
                          <a:pt x="102" y="4758"/>
                        </a:lnTo>
                        <a:lnTo>
                          <a:pt x="156" y="4701"/>
                        </a:lnTo>
                        <a:lnTo>
                          <a:pt x="222" y="4626"/>
                        </a:lnTo>
                        <a:lnTo>
                          <a:pt x="303" y="4572"/>
                        </a:lnTo>
                        <a:lnTo>
                          <a:pt x="387" y="4533"/>
                        </a:lnTo>
                        <a:lnTo>
                          <a:pt x="447" y="4524"/>
                        </a:lnTo>
                        <a:lnTo>
                          <a:pt x="504" y="4494"/>
                        </a:lnTo>
                        <a:lnTo>
                          <a:pt x="546" y="4485"/>
                        </a:lnTo>
                        <a:lnTo>
                          <a:pt x="576" y="4485"/>
                        </a:lnTo>
                        <a:lnTo>
                          <a:pt x="594" y="4461"/>
                        </a:lnTo>
                        <a:lnTo>
                          <a:pt x="603" y="4437"/>
                        </a:lnTo>
                        <a:lnTo>
                          <a:pt x="657" y="4464"/>
                        </a:lnTo>
                        <a:lnTo>
                          <a:pt x="738" y="4461"/>
                        </a:lnTo>
                        <a:lnTo>
                          <a:pt x="789" y="4449"/>
                        </a:lnTo>
                        <a:lnTo>
                          <a:pt x="834" y="4431"/>
                        </a:lnTo>
                        <a:lnTo>
                          <a:pt x="861" y="4398"/>
                        </a:lnTo>
                        <a:lnTo>
                          <a:pt x="981" y="4377"/>
                        </a:lnTo>
                        <a:lnTo>
                          <a:pt x="1068" y="4380"/>
                        </a:lnTo>
                        <a:lnTo>
                          <a:pt x="1104" y="4362"/>
                        </a:lnTo>
                        <a:lnTo>
                          <a:pt x="1185" y="4374"/>
                        </a:lnTo>
                        <a:lnTo>
                          <a:pt x="1239" y="4365"/>
                        </a:lnTo>
                        <a:lnTo>
                          <a:pt x="1284" y="4344"/>
                        </a:lnTo>
                        <a:lnTo>
                          <a:pt x="1332" y="4371"/>
                        </a:lnTo>
                        <a:lnTo>
                          <a:pt x="1347" y="4404"/>
                        </a:lnTo>
                        <a:lnTo>
                          <a:pt x="1386" y="4434"/>
                        </a:lnTo>
                        <a:lnTo>
                          <a:pt x="1461" y="4446"/>
                        </a:lnTo>
                        <a:lnTo>
                          <a:pt x="1539" y="4446"/>
                        </a:lnTo>
                        <a:lnTo>
                          <a:pt x="1623" y="4449"/>
                        </a:lnTo>
                        <a:lnTo>
                          <a:pt x="1686" y="4452"/>
                        </a:lnTo>
                        <a:lnTo>
                          <a:pt x="1758" y="4446"/>
                        </a:lnTo>
                        <a:lnTo>
                          <a:pt x="1794" y="4422"/>
                        </a:lnTo>
                        <a:lnTo>
                          <a:pt x="1833" y="4389"/>
                        </a:lnTo>
                        <a:lnTo>
                          <a:pt x="1866" y="4362"/>
                        </a:lnTo>
                        <a:lnTo>
                          <a:pt x="1938" y="4362"/>
                        </a:lnTo>
                        <a:lnTo>
                          <a:pt x="1944" y="4383"/>
                        </a:lnTo>
                        <a:lnTo>
                          <a:pt x="2016" y="4365"/>
                        </a:lnTo>
                        <a:lnTo>
                          <a:pt x="2070" y="4374"/>
                        </a:lnTo>
                        <a:lnTo>
                          <a:pt x="2190" y="4335"/>
                        </a:lnTo>
                        <a:lnTo>
                          <a:pt x="2253" y="4311"/>
                        </a:lnTo>
                        <a:lnTo>
                          <a:pt x="2274" y="4275"/>
                        </a:lnTo>
                        <a:lnTo>
                          <a:pt x="2316" y="4227"/>
                        </a:lnTo>
                        <a:lnTo>
                          <a:pt x="2385" y="4209"/>
                        </a:lnTo>
                        <a:lnTo>
                          <a:pt x="2469" y="4164"/>
                        </a:lnTo>
                        <a:lnTo>
                          <a:pt x="2451" y="4095"/>
                        </a:lnTo>
                        <a:lnTo>
                          <a:pt x="2436" y="3990"/>
                        </a:lnTo>
                        <a:lnTo>
                          <a:pt x="2400" y="3912"/>
                        </a:lnTo>
                        <a:lnTo>
                          <a:pt x="2352" y="3924"/>
                        </a:lnTo>
                        <a:lnTo>
                          <a:pt x="2313" y="3972"/>
                        </a:lnTo>
                        <a:lnTo>
                          <a:pt x="2274" y="4011"/>
                        </a:lnTo>
                        <a:lnTo>
                          <a:pt x="2238" y="4014"/>
                        </a:lnTo>
                        <a:lnTo>
                          <a:pt x="2190" y="4017"/>
                        </a:lnTo>
                        <a:lnTo>
                          <a:pt x="2178" y="4047"/>
                        </a:lnTo>
                        <a:lnTo>
                          <a:pt x="2160" y="4080"/>
                        </a:lnTo>
                        <a:lnTo>
                          <a:pt x="2115" y="4071"/>
                        </a:lnTo>
                        <a:lnTo>
                          <a:pt x="2094" y="4095"/>
                        </a:lnTo>
                        <a:lnTo>
                          <a:pt x="2052" y="4101"/>
                        </a:lnTo>
                        <a:lnTo>
                          <a:pt x="2022" y="4056"/>
                        </a:lnTo>
                        <a:lnTo>
                          <a:pt x="1980" y="4017"/>
                        </a:lnTo>
                        <a:lnTo>
                          <a:pt x="1983" y="3975"/>
                        </a:lnTo>
                        <a:lnTo>
                          <a:pt x="2043" y="3936"/>
                        </a:lnTo>
                        <a:lnTo>
                          <a:pt x="2067" y="3891"/>
                        </a:lnTo>
                        <a:lnTo>
                          <a:pt x="2124" y="3825"/>
                        </a:lnTo>
                        <a:lnTo>
                          <a:pt x="2175" y="3786"/>
                        </a:lnTo>
                        <a:lnTo>
                          <a:pt x="2229" y="3747"/>
                        </a:lnTo>
                        <a:lnTo>
                          <a:pt x="2328" y="3723"/>
                        </a:lnTo>
                        <a:lnTo>
                          <a:pt x="2370" y="3702"/>
                        </a:lnTo>
                        <a:lnTo>
                          <a:pt x="2427" y="3639"/>
                        </a:lnTo>
                        <a:lnTo>
                          <a:pt x="2433" y="3564"/>
                        </a:lnTo>
                        <a:lnTo>
                          <a:pt x="2382" y="3549"/>
                        </a:lnTo>
                        <a:lnTo>
                          <a:pt x="2328" y="3546"/>
                        </a:lnTo>
                        <a:lnTo>
                          <a:pt x="2253" y="3555"/>
                        </a:lnTo>
                        <a:lnTo>
                          <a:pt x="2199" y="3552"/>
                        </a:lnTo>
                        <a:lnTo>
                          <a:pt x="2220" y="3510"/>
                        </a:lnTo>
                        <a:lnTo>
                          <a:pt x="2187" y="3459"/>
                        </a:lnTo>
                        <a:lnTo>
                          <a:pt x="2154" y="3519"/>
                        </a:lnTo>
                        <a:lnTo>
                          <a:pt x="2094" y="3552"/>
                        </a:lnTo>
                        <a:lnTo>
                          <a:pt x="2166" y="3582"/>
                        </a:lnTo>
                        <a:lnTo>
                          <a:pt x="2121" y="3657"/>
                        </a:lnTo>
                        <a:lnTo>
                          <a:pt x="2076" y="3642"/>
                        </a:lnTo>
                        <a:lnTo>
                          <a:pt x="2052" y="3609"/>
                        </a:lnTo>
                        <a:lnTo>
                          <a:pt x="2022" y="3630"/>
                        </a:lnTo>
                        <a:lnTo>
                          <a:pt x="1995" y="3603"/>
                        </a:lnTo>
                        <a:lnTo>
                          <a:pt x="1965" y="3630"/>
                        </a:lnTo>
                        <a:lnTo>
                          <a:pt x="1959" y="3687"/>
                        </a:lnTo>
                        <a:lnTo>
                          <a:pt x="1950" y="3726"/>
                        </a:lnTo>
                        <a:lnTo>
                          <a:pt x="1947" y="3762"/>
                        </a:lnTo>
                        <a:lnTo>
                          <a:pt x="1971" y="3798"/>
                        </a:lnTo>
                        <a:lnTo>
                          <a:pt x="1938" y="3852"/>
                        </a:lnTo>
                        <a:lnTo>
                          <a:pt x="1980" y="3873"/>
                        </a:lnTo>
                        <a:lnTo>
                          <a:pt x="2013" y="3906"/>
                        </a:lnTo>
                        <a:lnTo>
                          <a:pt x="1953" y="3969"/>
                        </a:lnTo>
                        <a:lnTo>
                          <a:pt x="1872" y="3984"/>
                        </a:lnTo>
                        <a:lnTo>
                          <a:pt x="1845" y="4038"/>
                        </a:lnTo>
                        <a:lnTo>
                          <a:pt x="1809" y="4077"/>
                        </a:lnTo>
                        <a:lnTo>
                          <a:pt x="1845" y="4110"/>
                        </a:lnTo>
                        <a:lnTo>
                          <a:pt x="1875" y="4092"/>
                        </a:lnTo>
                        <a:lnTo>
                          <a:pt x="1908" y="4110"/>
                        </a:lnTo>
                        <a:lnTo>
                          <a:pt x="1890" y="4134"/>
                        </a:lnTo>
                        <a:lnTo>
                          <a:pt x="1866" y="4170"/>
                        </a:lnTo>
                        <a:lnTo>
                          <a:pt x="1845" y="4194"/>
                        </a:lnTo>
                        <a:lnTo>
                          <a:pt x="1815" y="4194"/>
                        </a:lnTo>
                        <a:lnTo>
                          <a:pt x="1770" y="4158"/>
                        </a:lnTo>
                        <a:lnTo>
                          <a:pt x="1695" y="4128"/>
                        </a:lnTo>
                        <a:lnTo>
                          <a:pt x="1653" y="4080"/>
                        </a:lnTo>
                        <a:lnTo>
                          <a:pt x="1617" y="4041"/>
                        </a:lnTo>
                        <a:lnTo>
                          <a:pt x="1584" y="4017"/>
                        </a:lnTo>
                        <a:lnTo>
                          <a:pt x="1548" y="4011"/>
                        </a:lnTo>
                        <a:lnTo>
                          <a:pt x="1527" y="4023"/>
                        </a:lnTo>
                        <a:lnTo>
                          <a:pt x="1485" y="4002"/>
                        </a:lnTo>
                        <a:lnTo>
                          <a:pt x="1452" y="3978"/>
                        </a:lnTo>
                        <a:lnTo>
                          <a:pt x="1404" y="3948"/>
                        </a:lnTo>
                        <a:lnTo>
                          <a:pt x="1344" y="3930"/>
                        </a:lnTo>
                        <a:lnTo>
                          <a:pt x="1302" y="3960"/>
                        </a:lnTo>
                        <a:lnTo>
                          <a:pt x="1332" y="3993"/>
                        </a:lnTo>
                        <a:lnTo>
                          <a:pt x="1371" y="4026"/>
                        </a:lnTo>
                        <a:lnTo>
                          <a:pt x="1410" y="4047"/>
                        </a:lnTo>
                        <a:lnTo>
                          <a:pt x="1458" y="4080"/>
                        </a:lnTo>
                        <a:lnTo>
                          <a:pt x="1524" y="4101"/>
                        </a:lnTo>
                        <a:lnTo>
                          <a:pt x="1590" y="4107"/>
                        </a:lnTo>
                        <a:lnTo>
                          <a:pt x="1626" y="4137"/>
                        </a:lnTo>
                        <a:lnTo>
                          <a:pt x="1569" y="4146"/>
                        </a:lnTo>
                        <a:lnTo>
                          <a:pt x="1554" y="4182"/>
                        </a:lnTo>
                        <a:lnTo>
                          <a:pt x="1584" y="4200"/>
                        </a:lnTo>
                        <a:lnTo>
                          <a:pt x="1566" y="4227"/>
                        </a:lnTo>
                        <a:lnTo>
                          <a:pt x="1560" y="4266"/>
                        </a:lnTo>
                        <a:lnTo>
                          <a:pt x="1539" y="4254"/>
                        </a:lnTo>
                        <a:lnTo>
                          <a:pt x="1536" y="4209"/>
                        </a:lnTo>
                        <a:lnTo>
                          <a:pt x="1512" y="4179"/>
                        </a:lnTo>
                        <a:lnTo>
                          <a:pt x="1458" y="4164"/>
                        </a:lnTo>
                        <a:lnTo>
                          <a:pt x="1416" y="4152"/>
                        </a:lnTo>
                        <a:lnTo>
                          <a:pt x="1350" y="4101"/>
                        </a:lnTo>
                        <a:lnTo>
                          <a:pt x="1272" y="4065"/>
                        </a:lnTo>
                        <a:lnTo>
                          <a:pt x="1233" y="4014"/>
                        </a:lnTo>
                        <a:lnTo>
                          <a:pt x="1185" y="4023"/>
                        </a:lnTo>
                        <a:lnTo>
                          <a:pt x="1125" y="4059"/>
                        </a:lnTo>
                        <a:lnTo>
                          <a:pt x="1086" y="4098"/>
                        </a:lnTo>
                        <a:lnTo>
                          <a:pt x="1038" y="4083"/>
                        </a:lnTo>
                        <a:lnTo>
                          <a:pt x="978" y="4083"/>
                        </a:lnTo>
                        <a:lnTo>
                          <a:pt x="969" y="4134"/>
                        </a:lnTo>
                        <a:lnTo>
                          <a:pt x="939" y="4167"/>
                        </a:lnTo>
                        <a:lnTo>
                          <a:pt x="864" y="4200"/>
                        </a:lnTo>
                        <a:lnTo>
                          <a:pt x="834" y="4245"/>
                        </a:lnTo>
                        <a:lnTo>
                          <a:pt x="813" y="4296"/>
                        </a:lnTo>
                        <a:lnTo>
                          <a:pt x="792" y="4329"/>
                        </a:lnTo>
                        <a:lnTo>
                          <a:pt x="768" y="4353"/>
                        </a:lnTo>
                        <a:lnTo>
                          <a:pt x="741" y="4383"/>
                        </a:lnTo>
                        <a:lnTo>
                          <a:pt x="708" y="4392"/>
                        </a:lnTo>
                        <a:lnTo>
                          <a:pt x="678" y="4392"/>
                        </a:lnTo>
                        <a:lnTo>
                          <a:pt x="633" y="4374"/>
                        </a:lnTo>
                        <a:lnTo>
                          <a:pt x="600" y="4380"/>
                        </a:lnTo>
                        <a:lnTo>
                          <a:pt x="582" y="4398"/>
                        </a:lnTo>
                        <a:lnTo>
                          <a:pt x="549" y="4371"/>
                        </a:lnTo>
                        <a:lnTo>
                          <a:pt x="525" y="4341"/>
                        </a:lnTo>
                        <a:lnTo>
                          <a:pt x="489" y="4338"/>
                        </a:lnTo>
                        <a:lnTo>
                          <a:pt x="438" y="4344"/>
                        </a:lnTo>
                        <a:lnTo>
                          <a:pt x="423" y="4266"/>
                        </a:lnTo>
                        <a:lnTo>
                          <a:pt x="438" y="4212"/>
                        </a:lnTo>
                        <a:lnTo>
                          <a:pt x="468" y="4161"/>
                        </a:lnTo>
                        <a:lnTo>
                          <a:pt x="483" y="4107"/>
                        </a:lnTo>
                        <a:lnTo>
                          <a:pt x="459" y="4074"/>
                        </a:lnTo>
                        <a:lnTo>
                          <a:pt x="525" y="4029"/>
                        </a:lnTo>
                        <a:lnTo>
                          <a:pt x="561" y="4050"/>
                        </a:lnTo>
                        <a:lnTo>
                          <a:pt x="651" y="4062"/>
                        </a:lnTo>
                        <a:lnTo>
                          <a:pt x="675" y="4053"/>
                        </a:lnTo>
                        <a:lnTo>
                          <a:pt x="752" y="4067"/>
                        </a:lnTo>
                        <a:lnTo>
                          <a:pt x="780" y="4044"/>
                        </a:lnTo>
                        <a:lnTo>
                          <a:pt x="789" y="3984"/>
                        </a:lnTo>
                        <a:lnTo>
                          <a:pt x="777" y="3936"/>
                        </a:lnTo>
                        <a:lnTo>
                          <a:pt x="756" y="3903"/>
                        </a:lnTo>
                        <a:lnTo>
                          <a:pt x="699" y="3864"/>
                        </a:lnTo>
                        <a:lnTo>
                          <a:pt x="642" y="3828"/>
                        </a:lnTo>
                        <a:lnTo>
                          <a:pt x="708" y="3810"/>
                        </a:lnTo>
                        <a:lnTo>
                          <a:pt x="777" y="3831"/>
                        </a:lnTo>
                        <a:lnTo>
                          <a:pt x="804" y="3804"/>
                        </a:lnTo>
                        <a:lnTo>
                          <a:pt x="831" y="3771"/>
                        </a:lnTo>
                        <a:lnTo>
                          <a:pt x="897" y="3750"/>
                        </a:lnTo>
                        <a:lnTo>
                          <a:pt x="927" y="3702"/>
                        </a:lnTo>
                        <a:lnTo>
                          <a:pt x="975" y="3708"/>
                        </a:lnTo>
                        <a:lnTo>
                          <a:pt x="984" y="3669"/>
                        </a:lnTo>
                        <a:lnTo>
                          <a:pt x="1032" y="3657"/>
                        </a:lnTo>
                        <a:lnTo>
                          <a:pt x="1011" y="3603"/>
                        </a:lnTo>
                        <a:lnTo>
                          <a:pt x="1065" y="3603"/>
                        </a:lnTo>
                        <a:lnTo>
                          <a:pt x="1119" y="3572"/>
                        </a:lnTo>
                        <a:lnTo>
                          <a:pt x="1104" y="3498"/>
                        </a:lnTo>
                        <a:lnTo>
                          <a:pt x="1067" y="3459"/>
                        </a:lnTo>
                        <a:lnTo>
                          <a:pt x="1134" y="3414"/>
                        </a:lnTo>
                        <a:lnTo>
                          <a:pt x="1140" y="3492"/>
                        </a:lnTo>
                        <a:lnTo>
                          <a:pt x="1164" y="3527"/>
                        </a:lnTo>
                        <a:lnTo>
                          <a:pt x="1269" y="3534"/>
                        </a:lnTo>
                        <a:lnTo>
                          <a:pt x="1329" y="3504"/>
                        </a:lnTo>
                        <a:lnTo>
                          <a:pt x="1353" y="3477"/>
                        </a:lnTo>
                        <a:lnTo>
                          <a:pt x="1398" y="3462"/>
                        </a:lnTo>
                        <a:lnTo>
                          <a:pt x="1428" y="3489"/>
                        </a:lnTo>
                        <a:lnTo>
                          <a:pt x="1472" y="3429"/>
                        </a:lnTo>
                        <a:lnTo>
                          <a:pt x="1479" y="3393"/>
                        </a:lnTo>
                        <a:lnTo>
                          <a:pt x="1446" y="3357"/>
                        </a:lnTo>
                        <a:lnTo>
                          <a:pt x="1458" y="3276"/>
                        </a:lnTo>
                        <a:lnTo>
                          <a:pt x="1527" y="3261"/>
                        </a:lnTo>
                        <a:lnTo>
                          <a:pt x="1464" y="3234"/>
                        </a:lnTo>
                        <a:lnTo>
                          <a:pt x="1470" y="3180"/>
                        </a:lnTo>
                        <a:lnTo>
                          <a:pt x="1554" y="3123"/>
                        </a:lnTo>
                        <a:lnTo>
                          <a:pt x="1572" y="3075"/>
                        </a:lnTo>
                        <a:lnTo>
                          <a:pt x="1479" y="3144"/>
                        </a:lnTo>
                        <a:lnTo>
                          <a:pt x="1428" y="3141"/>
                        </a:lnTo>
                        <a:lnTo>
                          <a:pt x="1386" y="3114"/>
                        </a:lnTo>
                        <a:lnTo>
                          <a:pt x="1374" y="3069"/>
                        </a:lnTo>
                        <a:lnTo>
                          <a:pt x="1368" y="2922"/>
                        </a:lnTo>
                        <a:lnTo>
                          <a:pt x="1352" y="2904"/>
                        </a:lnTo>
                        <a:lnTo>
                          <a:pt x="1332" y="2928"/>
                        </a:lnTo>
                        <a:lnTo>
                          <a:pt x="1323" y="3000"/>
                        </a:lnTo>
                        <a:lnTo>
                          <a:pt x="1281" y="3051"/>
                        </a:lnTo>
                        <a:lnTo>
                          <a:pt x="1262" y="3107"/>
                        </a:lnTo>
                        <a:lnTo>
                          <a:pt x="1284" y="3189"/>
                        </a:lnTo>
                        <a:lnTo>
                          <a:pt x="1332" y="3225"/>
                        </a:lnTo>
                        <a:lnTo>
                          <a:pt x="1317" y="3273"/>
                        </a:lnTo>
                        <a:lnTo>
                          <a:pt x="1308" y="3339"/>
                        </a:lnTo>
                        <a:lnTo>
                          <a:pt x="1302" y="3408"/>
                        </a:lnTo>
                        <a:lnTo>
                          <a:pt x="1266" y="3456"/>
                        </a:lnTo>
                        <a:lnTo>
                          <a:pt x="1233" y="3438"/>
                        </a:lnTo>
                        <a:lnTo>
                          <a:pt x="1197" y="3381"/>
                        </a:lnTo>
                        <a:lnTo>
                          <a:pt x="1170" y="3333"/>
                        </a:lnTo>
                        <a:lnTo>
                          <a:pt x="1140" y="3288"/>
                        </a:lnTo>
                        <a:lnTo>
                          <a:pt x="1116" y="3306"/>
                        </a:lnTo>
                        <a:lnTo>
                          <a:pt x="1083" y="3339"/>
                        </a:lnTo>
                        <a:lnTo>
                          <a:pt x="1032" y="3360"/>
                        </a:lnTo>
                        <a:lnTo>
                          <a:pt x="999" y="3324"/>
                        </a:lnTo>
                        <a:lnTo>
                          <a:pt x="987" y="3258"/>
                        </a:lnTo>
                        <a:lnTo>
                          <a:pt x="1038" y="3216"/>
                        </a:lnTo>
                        <a:lnTo>
                          <a:pt x="1011" y="3207"/>
                        </a:lnTo>
                        <a:lnTo>
                          <a:pt x="981" y="3183"/>
                        </a:lnTo>
                        <a:lnTo>
                          <a:pt x="1020" y="3141"/>
                        </a:lnTo>
                        <a:lnTo>
                          <a:pt x="1038" y="3096"/>
                        </a:lnTo>
                        <a:lnTo>
                          <a:pt x="1077" y="3081"/>
                        </a:lnTo>
                        <a:lnTo>
                          <a:pt x="1113" y="3078"/>
                        </a:lnTo>
                        <a:lnTo>
                          <a:pt x="1113" y="3027"/>
                        </a:lnTo>
                        <a:lnTo>
                          <a:pt x="1134" y="2985"/>
                        </a:lnTo>
                        <a:lnTo>
                          <a:pt x="1143" y="2886"/>
                        </a:lnTo>
                        <a:lnTo>
                          <a:pt x="1179" y="2847"/>
                        </a:lnTo>
                        <a:lnTo>
                          <a:pt x="1173" y="2811"/>
                        </a:lnTo>
                        <a:lnTo>
                          <a:pt x="1179" y="2760"/>
                        </a:lnTo>
                        <a:lnTo>
                          <a:pt x="1230" y="2736"/>
                        </a:lnTo>
                        <a:lnTo>
                          <a:pt x="1302" y="2661"/>
                        </a:lnTo>
                        <a:lnTo>
                          <a:pt x="1371" y="2625"/>
                        </a:lnTo>
                        <a:lnTo>
                          <a:pt x="1407" y="2646"/>
                        </a:lnTo>
                        <a:lnTo>
                          <a:pt x="1464" y="2655"/>
                        </a:lnTo>
                        <a:lnTo>
                          <a:pt x="1551" y="2634"/>
                        </a:lnTo>
                        <a:lnTo>
                          <a:pt x="1632" y="2649"/>
                        </a:lnTo>
                        <a:lnTo>
                          <a:pt x="1629" y="2685"/>
                        </a:lnTo>
                        <a:lnTo>
                          <a:pt x="1611" y="2730"/>
                        </a:lnTo>
                        <a:lnTo>
                          <a:pt x="1539" y="2748"/>
                        </a:lnTo>
                        <a:lnTo>
                          <a:pt x="1563" y="2769"/>
                        </a:lnTo>
                        <a:lnTo>
                          <a:pt x="1572" y="2808"/>
                        </a:lnTo>
                        <a:lnTo>
                          <a:pt x="1587" y="2838"/>
                        </a:lnTo>
                        <a:lnTo>
                          <a:pt x="1650" y="2820"/>
                        </a:lnTo>
                        <a:lnTo>
                          <a:pt x="1632" y="2790"/>
                        </a:lnTo>
                        <a:lnTo>
                          <a:pt x="1662" y="2757"/>
                        </a:lnTo>
                        <a:lnTo>
                          <a:pt x="1650" y="2721"/>
                        </a:lnTo>
                        <a:lnTo>
                          <a:pt x="1671" y="2676"/>
                        </a:lnTo>
                        <a:lnTo>
                          <a:pt x="1713" y="2637"/>
                        </a:lnTo>
                        <a:lnTo>
                          <a:pt x="1689" y="2601"/>
                        </a:lnTo>
                        <a:lnTo>
                          <a:pt x="1653" y="2595"/>
                        </a:lnTo>
                        <a:lnTo>
                          <a:pt x="1638" y="2565"/>
                        </a:lnTo>
                        <a:lnTo>
                          <a:pt x="1683" y="2541"/>
                        </a:lnTo>
                        <a:lnTo>
                          <a:pt x="1713" y="2496"/>
                        </a:lnTo>
                        <a:lnTo>
                          <a:pt x="1758" y="2433"/>
                        </a:lnTo>
                        <a:lnTo>
                          <a:pt x="1779" y="2367"/>
                        </a:lnTo>
                        <a:lnTo>
                          <a:pt x="1809" y="2304"/>
                        </a:lnTo>
                        <a:lnTo>
                          <a:pt x="1809" y="2235"/>
                        </a:lnTo>
                        <a:lnTo>
                          <a:pt x="1875" y="2187"/>
                        </a:lnTo>
                        <a:lnTo>
                          <a:pt x="1749" y="2163"/>
                        </a:lnTo>
                        <a:lnTo>
                          <a:pt x="1710" y="2091"/>
                        </a:lnTo>
                        <a:lnTo>
                          <a:pt x="1728" y="2052"/>
                        </a:lnTo>
                        <a:lnTo>
                          <a:pt x="1818" y="2073"/>
                        </a:lnTo>
                        <a:lnTo>
                          <a:pt x="1914" y="2088"/>
                        </a:lnTo>
                        <a:lnTo>
                          <a:pt x="1959" y="2058"/>
                        </a:lnTo>
                        <a:lnTo>
                          <a:pt x="1950" y="2013"/>
                        </a:lnTo>
                        <a:lnTo>
                          <a:pt x="1893" y="2052"/>
                        </a:lnTo>
                        <a:lnTo>
                          <a:pt x="1818" y="2019"/>
                        </a:lnTo>
                        <a:lnTo>
                          <a:pt x="1764" y="2025"/>
                        </a:lnTo>
                        <a:lnTo>
                          <a:pt x="1692" y="1992"/>
                        </a:lnTo>
                        <a:lnTo>
                          <a:pt x="1746" y="1953"/>
                        </a:lnTo>
                        <a:lnTo>
                          <a:pt x="1772" y="1907"/>
                        </a:lnTo>
                        <a:lnTo>
                          <a:pt x="1710" y="1902"/>
                        </a:lnTo>
                        <a:lnTo>
                          <a:pt x="1686" y="1824"/>
                        </a:lnTo>
                        <a:lnTo>
                          <a:pt x="1638" y="1824"/>
                        </a:lnTo>
                        <a:lnTo>
                          <a:pt x="1629" y="1779"/>
                        </a:lnTo>
                        <a:lnTo>
                          <a:pt x="1569" y="1712"/>
                        </a:lnTo>
                        <a:lnTo>
                          <a:pt x="1607" y="1622"/>
                        </a:lnTo>
                        <a:lnTo>
                          <a:pt x="1532" y="1607"/>
                        </a:lnTo>
                        <a:lnTo>
                          <a:pt x="1509" y="1554"/>
                        </a:lnTo>
                        <a:lnTo>
                          <a:pt x="1509" y="1502"/>
                        </a:lnTo>
                        <a:lnTo>
                          <a:pt x="1575" y="1476"/>
                        </a:lnTo>
                        <a:lnTo>
                          <a:pt x="1629" y="1458"/>
                        </a:lnTo>
                        <a:lnTo>
                          <a:pt x="1637" y="1419"/>
                        </a:lnTo>
                        <a:lnTo>
                          <a:pt x="1599" y="1329"/>
                        </a:lnTo>
                        <a:lnTo>
                          <a:pt x="1560" y="1287"/>
                        </a:lnTo>
                        <a:lnTo>
                          <a:pt x="1569" y="1248"/>
                        </a:lnTo>
                        <a:lnTo>
                          <a:pt x="1572" y="1215"/>
                        </a:lnTo>
                        <a:lnTo>
                          <a:pt x="1617" y="1179"/>
                        </a:lnTo>
                        <a:lnTo>
                          <a:pt x="1623" y="1146"/>
                        </a:lnTo>
                        <a:lnTo>
                          <a:pt x="1584" y="1128"/>
                        </a:lnTo>
                        <a:lnTo>
                          <a:pt x="1542" y="1095"/>
                        </a:lnTo>
                        <a:lnTo>
                          <a:pt x="1521" y="1041"/>
                        </a:lnTo>
                        <a:lnTo>
                          <a:pt x="1449" y="1095"/>
                        </a:lnTo>
                        <a:lnTo>
                          <a:pt x="1416" y="1065"/>
                        </a:lnTo>
                        <a:lnTo>
                          <a:pt x="1419" y="1007"/>
                        </a:lnTo>
                        <a:lnTo>
                          <a:pt x="1374" y="1011"/>
                        </a:lnTo>
                        <a:lnTo>
                          <a:pt x="1347" y="960"/>
                        </a:lnTo>
                        <a:lnTo>
                          <a:pt x="1353" y="918"/>
                        </a:lnTo>
                        <a:lnTo>
                          <a:pt x="1305" y="897"/>
                        </a:lnTo>
                        <a:lnTo>
                          <a:pt x="1260" y="885"/>
                        </a:lnTo>
                        <a:lnTo>
                          <a:pt x="1266" y="810"/>
                        </a:lnTo>
                        <a:lnTo>
                          <a:pt x="1176" y="777"/>
                        </a:lnTo>
                        <a:lnTo>
                          <a:pt x="1104" y="777"/>
                        </a:lnTo>
                        <a:lnTo>
                          <a:pt x="1083" y="711"/>
                        </a:lnTo>
                        <a:lnTo>
                          <a:pt x="1017" y="753"/>
                        </a:lnTo>
                        <a:lnTo>
                          <a:pt x="903" y="702"/>
                        </a:lnTo>
                        <a:lnTo>
                          <a:pt x="843" y="675"/>
                        </a:lnTo>
                        <a:lnTo>
                          <a:pt x="822" y="642"/>
                        </a:lnTo>
                        <a:lnTo>
                          <a:pt x="768" y="585"/>
                        </a:lnTo>
                        <a:lnTo>
                          <a:pt x="744" y="612"/>
                        </a:lnTo>
                        <a:lnTo>
                          <a:pt x="684" y="561"/>
                        </a:lnTo>
                        <a:lnTo>
                          <a:pt x="738" y="549"/>
                        </a:lnTo>
                        <a:lnTo>
                          <a:pt x="738" y="492"/>
                        </a:lnTo>
                        <a:lnTo>
                          <a:pt x="837" y="540"/>
                        </a:lnTo>
                        <a:lnTo>
                          <a:pt x="888" y="558"/>
                        </a:lnTo>
                        <a:lnTo>
                          <a:pt x="900" y="498"/>
                        </a:lnTo>
                        <a:lnTo>
                          <a:pt x="957" y="471"/>
                        </a:lnTo>
                        <a:lnTo>
                          <a:pt x="927" y="402"/>
                        </a:lnTo>
                        <a:lnTo>
                          <a:pt x="987" y="387"/>
                        </a:lnTo>
                        <a:lnTo>
                          <a:pt x="1050" y="345"/>
                        </a:lnTo>
                        <a:lnTo>
                          <a:pt x="1074" y="342"/>
                        </a:lnTo>
                        <a:lnTo>
                          <a:pt x="1116" y="303"/>
                        </a:lnTo>
                        <a:lnTo>
                          <a:pt x="1131" y="258"/>
                        </a:lnTo>
                        <a:lnTo>
                          <a:pt x="1167" y="303"/>
                        </a:lnTo>
                        <a:lnTo>
                          <a:pt x="1194" y="318"/>
                        </a:lnTo>
                        <a:lnTo>
                          <a:pt x="1335" y="309"/>
                        </a:lnTo>
                        <a:lnTo>
                          <a:pt x="1377" y="252"/>
                        </a:lnTo>
                        <a:lnTo>
                          <a:pt x="1410" y="210"/>
                        </a:lnTo>
                        <a:lnTo>
                          <a:pt x="1398" y="156"/>
                        </a:lnTo>
                        <a:lnTo>
                          <a:pt x="1434" y="129"/>
                        </a:lnTo>
                        <a:lnTo>
                          <a:pt x="1440" y="84"/>
                        </a:lnTo>
                        <a:lnTo>
                          <a:pt x="1503" y="87"/>
                        </a:lnTo>
                        <a:lnTo>
                          <a:pt x="1569" y="12"/>
                        </a:lnTo>
                        <a:lnTo>
                          <a:pt x="1599" y="54"/>
                        </a:lnTo>
                        <a:lnTo>
                          <a:pt x="1644" y="0"/>
                        </a:lnTo>
                        <a:lnTo>
                          <a:pt x="1671" y="18"/>
                        </a:lnTo>
                        <a:lnTo>
                          <a:pt x="1668" y="51"/>
                        </a:lnTo>
                        <a:lnTo>
                          <a:pt x="1641" y="96"/>
                        </a:lnTo>
                        <a:lnTo>
                          <a:pt x="1641" y="153"/>
                        </a:lnTo>
                        <a:lnTo>
                          <a:pt x="1605" y="225"/>
                        </a:lnTo>
                        <a:lnTo>
                          <a:pt x="1560" y="267"/>
                        </a:lnTo>
                        <a:lnTo>
                          <a:pt x="1497" y="291"/>
                        </a:lnTo>
                        <a:lnTo>
                          <a:pt x="1446" y="333"/>
                        </a:lnTo>
                        <a:lnTo>
                          <a:pt x="1362" y="363"/>
                        </a:lnTo>
                        <a:lnTo>
                          <a:pt x="1407" y="405"/>
                        </a:lnTo>
                        <a:lnTo>
                          <a:pt x="1416" y="450"/>
                        </a:lnTo>
                        <a:lnTo>
                          <a:pt x="1482" y="417"/>
                        </a:lnTo>
                        <a:lnTo>
                          <a:pt x="1530" y="417"/>
                        </a:lnTo>
                        <a:lnTo>
                          <a:pt x="1554" y="375"/>
                        </a:lnTo>
                        <a:lnTo>
                          <a:pt x="1608" y="375"/>
                        </a:lnTo>
                        <a:lnTo>
                          <a:pt x="1662" y="402"/>
                        </a:lnTo>
                        <a:lnTo>
                          <a:pt x="1674" y="441"/>
                        </a:lnTo>
                        <a:lnTo>
                          <a:pt x="1737" y="438"/>
                        </a:lnTo>
                        <a:lnTo>
                          <a:pt x="1767" y="498"/>
                        </a:lnTo>
                        <a:lnTo>
                          <a:pt x="1824" y="522"/>
                        </a:lnTo>
                        <a:lnTo>
                          <a:pt x="1863" y="555"/>
                        </a:lnTo>
                        <a:lnTo>
                          <a:pt x="1908" y="519"/>
                        </a:lnTo>
                        <a:lnTo>
                          <a:pt x="1968" y="534"/>
                        </a:lnTo>
                        <a:lnTo>
                          <a:pt x="2016" y="516"/>
                        </a:lnTo>
                        <a:lnTo>
                          <a:pt x="2067" y="492"/>
                        </a:lnTo>
                        <a:lnTo>
                          <a:pt x="2061" y="441"/>
                        </a:lnTo>
                        <a:lnTo>
                          <a:pt x="2049" y="396"/>
                        </a:lnTo>
                        <a:lnTo>
                          <a:pt x="2049" y="342"/>
                        </a:lnTo>
                        <a:lnTo>
                          <a:pt x="2001" y="330"/>
                        </a:lnTo>
                        <a:lnTo>
                          <a:pt x="2022" y="276"/>
                        </a:lnTo>
                        <a:lnTo>
                          <a:pt x="2061" y="255"/>
                        </a:lnTo>
                        <a:lnTo>
                          <a:pt x="2076" y="192"/>
                        </a:lnTo>
                        <a:lnTo>
                          <a:pt x="2094" y="132"/>
                        </a:lnTo>
                        <a:lnTo>
                          <a:pt x="2136" y="177"/>
                        </a:lnTo>
                        <a:lnTo>
                          <a:pt x="2166" y="129"/>
                        </a:lnTo>
                        <a:lnTo>
                          <a:pt x="2217" y="36"/>
                        </a:lnTo>
                        <a:lnTo>
                          <a:pt x="2256" y="66"/>
                        </a:lnTo>
                        <a:lnTo>
                          <a:pt x="2220" y="129"/>
                        </a:lnTo>
                        <a:lnTo>
                          <a:pt x="2169" y="189"/>
                        </a:lnTo>
                        <a:lnTo>
                          <a:pt x="2118" y="237"/>
                        </a:lnTo>
                        <a:lnTo>
                          <a:pt x="2106" y="276"/>
                        </a:lnTo>
                        <a:lnTo>
                          <a:pt x="2130" y="285"/>
                        </a:lnTo>
                        <a:lnTo>
                          <a:pt x="2178" y="255"/>
                        </a:lnTo>
                        <a:lnTo>
                          <a:pt x="2232" y="213"/>
                        </a:lnTo>
                        <a:lnTo>
                          <a:pt x="2337" y="198"/>
                        </a:lnTo>
                        <a:lnTo>
                          <a:pt x="2535" y="165"/>
                        </a:lnTo>
                        <a:lnTo>
                          <a:pt x="2601" y="180"/>
                        </a:lnTo>
                        <a:lnTo>
                          <a:pt x="2640" y="225"/>
                        </a:lnTo>
                        <a:lnTo>
                          <a:pt x="2640" y="267"/>
                        </a:lnTo>
                        <a:lnTo>
                          <a:pt x="2694" y="285"/>
                        </a:lnTo>
                        <a:lnTo>
                          <a:pt x="2745" y="288"/>
                        </a:lnTo>
                        <a:lnTo>
                          <a:pt x="2817" y="267"/>
                        </a:lnTo>
                        <a:lnTo>
                          <a:pt x="2955" y="276"/>
                        </a:lnTo>
                        <a:lnTo>
                          <a:pt x="3018" y="258"/>
                        </a:lnTo>
                        <a:lnTo>
                          <a:pt x="3137" y="279"/>
                        </a:lnTo>
                        <a:lnTo>
                          <a:pt x="3210" y="297"/>
                        </a:lnTo>
                        <a:lnTo>
                          <a:pt x="3276" y="279"/>
                        </a:lnTo>
                        <a:lnTo>
                          <a:pt x="3354" y="294"/>
                        </a:lnTo>
                        <a:lnTo>
                          <a:pt x="3408" y="285"/>
                        </a:lnTo>
                        <a:lnTo>
                          <a:pt x="3474" y="264"/>
                        </a:lnTo>
                        <a:lnTo>
                          <a:pt x="3522" y="288"/>
                        </a:lnTo>
                        <a:lnTo>
                          <a:pt x="3587" y="287"/>
                        </a:lnTo>
                        <a:lnTo>
                          <a:pt x="3507" y="318"/>
                        </a:lnTo>
                        <a:lnTo>
                          <a:pt x="3467" y="354"/>
                        </a:lnTo>
                        <a:lnTo>
                          <a:pt x="3407" y="459"/>
                        </a:lnTo>
                        <a:lnTo>
                          <a:pt x="3452" y="542"/>
                        </a:lnTo>
                        <a:lnTo>
                          <a:pt x="3522" y="579"/>
                        </a:lnTo>
                        <a:lnTo>
                          <a:pt x="3603" y="558"/>
                        </a:lnTo>
                        <a:lnTo>
                          <a:pt x="3684" y="572"/>
                        </a:lnTo>
                        <a:lnTo>
                          <a:pt x="3735" y="603"/>
                        </a:lnTo>
                        <a:lnTo>
                          <a:pt x="3797" y="617"/>
                        </a:lnTo>
                        <a:lnTo>
                          <a:pt x="3849" y="654"/>
                        </a:lnTo>
                        <a:lnTo>
                          <a:pt x="3849" y="692"/>
                        </a:lnTo>
                        <a:lnTo>
                          <a:pt x="3780" y="687"/>
                        </a:lnTo>
                        <a:lnTo>
                          <a:pt x="3737" y="699"/>
                        </a:lnTo>
                        <a:lnTo>
                          <a:pt x="3699" y="732"/>
                        </a:lnTo>
                        <a:lnTo>
                          <a:pt x="3645" y="741"/>
                        </a:lnTo>
                        <a:lnTo>
                          <a:pt x="3585" y="750"/>
                        </a:lnTo>
                        <a:lnTo>
                          <a:pt x="3549" y="804"/>
                        </a:lnTo>
                        <a:lnTo>
                          <a:pt x="3507" y="870"/>
                        </a:lnTo>
                        <a:lnTo>
                          <a:pt x="3462" y="909"/>
                        </a:lnTo>
                        <a:lnTo>
                          <a:pt x="3444" y="977"/>
                        </a:lnTo>
                        <a:lnTo>
                          <a:pt x="3444" y="1080"/>
                        </a:lnTo>
                        <a:lnTo>
                          <a:pt x="3486" y="1146"/>
                        </a:lnTo>
                        <a:lnTo>
                          <a:pt x="3519" y="1262"/>
                        </a:lnTo>
                        <a:lnTo>
                          <a:pt x="3617" y="1299"/>
                        </a:lnTo>
                        <a:lnTo>
                          <a:pt x="3663" y="1377"/>
                        </a:lnTo>
                        <a:lnTo>
                          <a:pt x="3737" y="1412"/>
                        </a:lnTo>
                        <a:lnTo>
                          <a:pt x="3789" y="1494"/>
                        </a:lnTo>
                        <a:lnTo>
                          <a:pt x="3924" y="1562"/>
                        </a:lnTo>
                        <a:lnTo>
                          <a:pt x="3977" y="1622"/>
                        </a:lnTo>
                        <a:lnTo>
                          <a:pt x="4044" y="1689"/>
                        </a:lnTo>
                        <a:lnTo>
                          <a:pt x="4104" y="1713"/>
                        </a:lnTo>
                        <a:lnTo>
                          <a:pt x="4110" y="1776"/>
                        </a:lnTo>
                        <a:lnTo>
                          <a:pt x="4110" y="1848"/>
                        </a:lnTo>
                        <a:lnTo>
                          <a:pt x="4107" y="1929"/>
                        </a:lnTo>
                        <a:lnTo>
                          <a:pt x="4107" y="2007"/>
                        </a:lnTo>
                        <a:lnTo>
                          <a:pt x="4095" y="2124"/>
                        </a:lnTo>
                        <a:lnTo>
                          <a:pt x="4089" y="2178"/>
                        </a:lnTo>
                        <a:lnTo>
                          <a:pt x="4080" y="2265"/>
                        </a:lnTo>
                        <a:lnTo>
                          <a:pt x="4071" y="2334"/>
                        </a:lnTo>
                        <a:lnTo>
                          <a:pt x="4050" y="2469"/>
                        </a:lnTo>
                        <a:lnTo>
                          <a:pt x="4020" y="2586"/>
                        </a:lnTo>
                        <a:lnTo>
                          <a:pt x="4008" y="2658"/>
                        </a:lnTo>
                        <a:lnTo>
                          <a:pt x="3984" y="2730"/>
                        </a:lnTo>
                        <a:lnTo>
                          <a:pt x="3966" y="2793"/>
                        </a:lnTo>
                        <a:lnTo>
                          <a:pt x="3912" y="2802"/>
                        </a:lnTo>
                        <a:lnTo>
                          <a:pt x="3888" y="2814"/>
                        </a:lnTo>
                        <a:lnTo>
                          <a:pt x="3843" y="2826"/>
                        </a:lnTo>
                        <a:lnTo>
                          <a:pt x="3807" y="2841"/>
                        </a:lnTo>
                        <a:lnTo>
                          <a:pt x="3768" y="2874"/>
                        </a:lnTo>
                        <a:lnTo>
                          <a:pt x="3759" y="2913"/>
                        </a:lnTo>
                        <a:lnTo>
                          <a:pt x="3708" y="2916"/>
                        </a:lnTo>
                        <a:lnTo>
                          <a:pt x="3708" y="2964"/>
                        </a:lnTo>
                        <a:lnTo>
                          <a:pt x="3726" y="3048"/>
                        </a:lnTo>
                        <a:lnTo>
                          <a:pt x="3672" y="3096"/>
                        </a:lnTo>
                        <a:lnTo>
                          <a:pt x="3669" y="3177"/>
                        </a:lnTo>
                        <a:lnTo>
                          <a:pt x="3615" y="3270"/>
                        </a:lnTo>
                        <a:lnTo>
                          <a:pt x="3597" y="3387"/>
                        </a:lnTo>
                        <a:lnTo>
                          <a:pt x="3579" y="3456"/>
                        </a:lnTo>
                        <a:lnTo>
                          <a:pt x="3537" y="3504"/>
                        </a:lnTo>
                        <a:lnTo>
                          <a:pt x="3549" y="3582"/>
                        </a:lnTo>
                        <a:lnTo>
                          <a:pt x="3480" y="3687"/>
                        </a:lnTo>
                        <a:lnTo>
                          <a:pt x="3465" y="3792"/>
                        </a:lnTo>
                        <a:lnTo>
                          <a:pt x="3336" y="3948"/>
                        </a:lnTo>
                        <a:lnTo>
                          <a:pt x="3165" y="4134"/>
                        </a:lnTo>
                        <a:lnTo>
                          <a:pt x="2973" y="4314"/>
                        </a:lnTo>
                        <a:lnTo>
                          <a:pt x="2883" y="4383"/>
                        </a:lnTo>
                        <a:lnTo>
                          <a:pt x="2822" y="4382"/>
                        </a:lnTo>
                        <a:lnTo>
                          <a:pt x="2757" y="4338"/>
                        </a:lnTo>
                        <a:lnTo>
                          <a:pt x="2694" y="4329"/>
                        </a:lnTo>
                        <a:lnTo>
                          <a:pt x="2667" y="4293"/>
                        </a:lnTo>
                        <a:lnTo>
                          <a:pt x="2544" y="4232"/>
                        </a:lnTo>
                        <a:lnTo>
                          <a:pt x="2439" y="4269"/>
                        </a:lnTo>
                        <a:lnTo>
                          <a:pt x="2514" y="4329"/>
                        </a:lnTo>
                        <a:lnTo>
                          <a:pt x="2562" y="4311"/>
                        </a:lnTo>
                        <a:lnTo>
                          <a:pt x="2612" y="4367"/>
                        </a:lnTo>
                        <a:lnTo>
                          <a:pt x="2687" y="4427"/>
                        </a:lnTo>
                        <a:lnTo>
                          <a:pt x="2747" y="4487"/>
                        </a:lnTo>
                        <a:lnTo>
                          <a:pt x="2499" y="4652"/>
                        </a:lnTo>
                        <a:lnTo>
                          <a:pt x="2349" y="4727"/>
                        </a:lnTo>
                        <a:lnTo>
                          <a:pt x="2049" y="4869"/>
                        </a:lnTo>
                        <a:lnTo>
                          <a:pt x="1622" y="5012"/>
                        </a:lnTo>
                        <a:lnTo>
                          <a:pt x="1142" y="5087"/>
                        </a:lnTo>
                        <a:lnTo>
                          <a:pt x="594" y="5087"/>
                        </a:lnTo>
                        <a:lnTo>
                          <a:pt x="0" y="4944"/>
                        </a:lnTo>
                        <a:close/>
                      </a:path>
                    </a:pathLst>
                  </a:custGeom>
                  <a:solidFill>
                    <a:srgbClr val="008000"/>
                  </a:solidFill>
                  <a:ln w="3175" cmpd="sng">
                    <a:solidFill>
                      <a:srgbClr val="000000"/>
                    </a:solidFill>
                    <a:round/>
                    <a:headEnd/>
                    <a:tailEnd/>
                  </a:ln>
                </p:spPr>
                <p:txBody>
                  <a:bodyPr/>
                  <a:lstStyle/>
                  <a:p>
                    <a:endParaRPr lang="en-GB"/>
                  </a:p>
                </p:txBody>
              </p:sp>
              <p:sp>
                <p:nvSpPr>
                  <p:cNvPr id="111640" name="Freeform 47"/>
                  <p:cNvSpPr>
                    <a:spLocks/>
                  </p:cNvSpPr>
                  <p:nvPr/>
                </p:nvSpPr>
                <p:spPr bwMode="auto">
                  <a:xfrm>
                    <a:off x="7140" y="7935"/>
                    <a:ext cx="507" cy="426"/>
                  </a:xfrm>
                  <a:custGeom>
                    <a:avLst/>
                    <a:gdLst>
                      <a:gd name="T0" fmla="*/ 0 w 507"/>
                      <a:gd name="T1" fmla="*/ 159 h 426"/>
                      <a:gd name="T2" fmla="*/ 33 w 507"/>
                      <a:gd name="T3" fmla="*/ 174 h 426"/>
                      <a:gd name="T4" fmla="*/ 18 w 507"/>
                      <a:gd name="T5" fmla="*/ 195 h 426"/>
                      <a:gd name="T6" fmla="*/ 24 w 507"/>
                      <a:gd name="T7" fmla="*/ 219 h 426"/>
                      <a:gd name="T8" fmla="*/ 45 w 507"/>
                      <a:gd name="T9" fmla="*/ 219 h 426"/>
                      <a:gd name="T10" fmla="*/ 63 w 507"/>
                      <a:gd name="T11" fmla="*/ 267 h 426"/>
                      <a:gd name="T12" fmla="*/ 93 w 507"/>
                      <a:gd name="T13" fmla="*/ 279 h 426"/>
                      <a:gd name="T14" fmla="*/ 186 w 507"/>
                      <a:gd name="T15" fmla="*/ 303 h 426"/>
                      <a:gd name="T16" fmla="*/ 270 w 507"/>
                      <a:gd name="T17" fmla="*/ 303 h 426"/>
                      <a:gd name="T18" fmla="*/ 321 w 507"/>
                      <a:gd name="T19" fmla="*/ 297 h 426"/>
                      <a:gd name="T20" fmla="*/ 315 w 507"/>
                      <a:gd name="T21" fmla="*/ 324 h 426"/>
                      <a:gd name="T22" fmla="*/ 315 w 507"/>
                      <a:gd name="T23" fmla="*/ 360 h 426"/>
                      <a:gd name="T24" fmla="*/ 333 w 507"/>
                      <a:gd name="T25" fmla="*/ 399 h 426"/>
                      <a:gd name="T26" fmla="*/ 372 w 507"/>
                      <a:gd name="T27" fmla="*/ 426 h 426"/>
                      <a:gd name="T28" fmla="*/ 408 w 507"/>
                      <a:gd name="T29" fmla="*/ 402 h 426"/>
                      <a:gd name="T30" fmla="*/ 447 w 507"/>
                      <a:gd name="T31" fmla="*/ 399 h 426"/>
                      <a:gd name="T32" fmla="*/ 483 w 507"/>
                      <a:gd name="T33" fmla="*/ 363 h 426"/>
                      <a:gd name="T34" fmla="*/ 507 w 507"/>
                      <a:gd name="T35" fmla="*/ 315 h 426"/>
                      <a:gd name="T36" fmla="*/ 486 w 507"/>
                      <a:gd name="T37" fmla="*/ 294 h 426"/>
                      <a:gd name="T38" fmla="*/ 465 w 507"/>
                      <a:gd name="T39" fmla="*/ 297 h 426"/>
                      <a:gd name="T40" fmla="*/ 405 w 507"/>
                      <a:gd name="T41" fmla="*/ 303 h 426"/>
                      <a:gd name="T42" fmla="*/ 411 w 507"/>
                      <a:gd name="T43" fmla="*/ 282 h 426"/>
                      <a:gd name="T44" fmla="*/ 369 w 507"/>
                      <a:gd name="T45" fmla="*/ 282 h 426"/>
                      <a:gd name="T46" fmla="*/ 381 w 507"/>
                      <a:gd name="T47" fmla="*/ 246 h 426"/>
                      <a:gd name="T48" fmla="*/ 399 w 507"/>
                      <a:gd name="T49" fmla="*/ 219 h 426"/>
                      <a:gd name="T50" fmla="*/ 369 w 507"/>
                      <a:gd name="T51" fmla="*/ 192 h 426"/>
                      <a:gd name="T52" fmla="*/ 399 w 507"/>
                      <a:gd name="T53" fmla="*/ 159 h 426"/>
                      <a:gd name="T54" fmla="*/ 387 w 507"/>
                      <a:gd name="T55" fmla="*/ 129 h 426"/>
                      <a:gd name="T56" fmla="*/ 327 w 507"/>
                      <a:gd name="T57" fmla="*/ 132 h 426"/>
                      <a:gd name="T58" fmla="*/ 324 w 507"/>
                      <a:gd name="T59" fmla="*/ 159 h 426"/>
                      <a:gd name="T60" fmla="*/ 279 w 507"/>
                      <a:gd name="T61" fmla="*/ 138 h 426"/>
                      <a:gd name="T62" fmla="*/ 258 w 507"/>
                      <a:gd name="T63" fmla="*/ 150 h 426"/>
                      <a:gd name="T64" fmla="*/ 192 w 507"/>
                      <a:gd name="T65" fmla="*/ 156 h 426"/>
                      <a:gd name="T66" fmla="*/ 150 w 507"/>
                      <a:gd name="T67" fmla="*/ 144 h 426"/>
                      <a:gd name="T68" fmla="*/ 171 w 507"/>
                      <a:gd name="T69" fmla="*/ 111 h 426"/>
                      <a:gd name="T70" fmla="*/ 147 w 507"/>
                      <a:gd name="T71" fmla="*/ 96 h 426"/>
                      <a:gd name="T72" fmla="*/ 159 w 507"/>
                      <a:gd name="T73" fmla="*/ 69 h 426"/>
                      <a:gd name="T74" fmla="*/ 207 w 507"/>
                      <a:gd name="T75" fmla="*/ 45 h 426"/>
                      <a:gd name="T76" fmla="*/ 225 w 507"/>
                      <a:gd name="T77" fmla="*/ 15 h 426"/>
                      <a:gd name="T78" fmla="*/ 195 w 507"/>
                      <a:gd name="T79" fmla="*/ 12 h 426"/>
                      <a:gd name="T80" fmla="*/ 153 w 507"/>
                      <a:gd name="T81" fmla="*/ 0 h 426"/>
                      <a:gd name="T82" fmla="*/ 114 w 507"/>
                      <a:gd name="T83" fmla="*/ 24 h 426"/>
                      <a:gd name="T84" fmla="*/ 81 w 507"/>
                      <a:gd name="T85" fmla="*/ 93 h 426"/>
                      <a:gd name="T86" fmla="*/ 54 w 507"/>
                      <a:gd name="T87" fmla="*/ 123 h 426"/>
                      <a:gd name="T88" fmla="*/ 0 w 507"/>
                      <a:gd name="T89" fmla="*/ 159 h 42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07"/>
                      <a:gd name="T136" fmla="*/ 0 h 426"/>
                      <a:gd name="T137" fmla="*/ 507 w 507"/>
                      <a:gd name="T138" fmla="*/ 426 h 42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07" h="426">
                        <a:moveTo>
                          <a:pt x="0" y="159"/>
                        </a:moveTo>
                        <a:lnTo>
                          <a:pt x="33" y="174"/>
                        </a:lnTo>
                        <a:lnTo>
                          <a:pt x="18" y="195"/>
                        </a:lnTo>
                        <a:lnTo>
                          <a:pt x="24" y="219"/>
                        </a:lnTo>
                        <a:lnTo>
                          <a:pt x="45" y="219"/>
                        </a:lnTo>
                        <a:lnTo>
                          <a:pt x="63" y="267"/>
                        </a:lnTo>
                        <a:lnTo>
                          <a:pt x="93" y="279"/>
                        </a:lnTo>
                        <a:lnTo>
                          <a:pt x="186" y="303"/>
                        </a:lnTo>
                        <a:lnTo>
                          <a:pt x="270" y="303"/>
                        </a:lnTo>
                        <a:lnTo>
                          <a:pt x="321" y="297"/>
                        </a:lnTo>
                        <a:lnTo>
                          <a:pt x="315" y="324"/>
                        </a:lnTo>
                        <a:lnTo>
                          <a:pt x="315" y="360"/>
                        </a:lnTo>
                        <a:lnTo>
                          <a:pt x="333" y="399"/>
                        </a:lnTo>
                        <a:lnTo>
                          <a:pt x="372" y="426"/>
                        </a:lnTo>
                        <a:lnTo>
                          <a:pt x="408" y="402"/>
                        </a:lnTo>
                        <a:lnTo>
                          <a:pt x="447" y="399"/>
                        </a:lnTo>
                        <a:lnTo>
                          <a:pt x="483" y="363"/>
                        </a:lnTo>
                        <a:lnTo>
                          <a:pt x="507" y="315"/>
                        </a:lnTo>
                        <a:lnTo>
                          <a:pt x="486" y="294"/>
                        </a:lnTo>
                        <a:lnTo>
                          <a:pt x="465" y="297"/>
                        </a:lnTo>
                        <a:lnTo>
                          <a:pt x="405" y="303"/>
                        </a:lnTo>
                        <a:lnTo>
                          <a:pt x="411" y="282"/>
                        </a:lnTo>
                        <a:lnTo>
                          <a:pt x="369" y="282"/>
                        </a:lnTo>
                        <a:lnTo>
                          <a:pt x="381" y="246"/>
                        </a:lnTo>
                        <a:lnTo>
                          <a:pt x="399" y="219"/>
                        </a:lnTo>
                        <a:lnTo>
                          <a:pt x="369" y="192"/>
                        </a:lnTo>
                        <a:lnTo>
                          <a:pt x="399" y="159"/>
                        </a:lnTo>
                        <a:lnTo>
                          <a:pt x="387" y="129"/>
                        </a:lnTo>
                        <a:lnTo>
                          <a:pt x="327" y="132"/>
                        </a:lnTo>
                        <a:lnTo>
                          <a:pt x="324" y="159"/>
                        </a:lnTo>
                        <a:lnTo>
                          <a:pt x="279" y="138"/>
                        </a:lnTo>
                        <a:lnTo>
                          <a:pt x="258" y="150"/>
                        </a:lnTo>
                        <a:lnTo>
                          <a:pt x="192" y="156"/>
                        </a:lnTo>
                        <a:lnTo>
                          <a:pt x="150" y="144"/>
                        </a:lnTo>
                        <a:lnTo>
                          <a:pt x="171" y="111"/>
                        </a:lnTo>
                        <a:lnTo>
                          <a:pt x="147" y="96"/>
                        </a:lnTo>
                        <a:lnTo>
                          <a:pt x="159" y="69"/>
                        </a:lnTo>
                        <a:lnTo>
                          <a:pt x="207" y="45"/>
                        </a:lnTo>
                        <a:lnTo>
                          <a:pt x="225" y="15"/>
                        </a:lnTo>
                        <a:lnTo>
                          <a:pt x="195" y="12"/>
                        </a:lnTo>
                        <a:lnTo>
                          <a:pt x="153" y="0"/>
                        </a:lnTo>
                        <a:lnTo>
                          <a:pt x="114" y="24"/>
                        </a:lnTo>
                        <a:lnTo>
                          <a:pt x="81" y="93"/>
                        </a:lnTo>
                        <a:lnTo>
                          <a:pt x="54" y="123"/>
                        </a:lnTo>
                        <a:lnTo>
                          <a:pt x="0" y="159"/>
                        </a:lnTo>
                        <a:close/>
                      </a:path>
                    </a:pathLst>
                  </a:custGeom>
                  <a:solidFill>
                    <a:srgbClr val="DDEEFF"/>
                  </a:solidFill>
                  <a:ln w="6350" cmpd="sng">
                    <a:solidFill>
                      <a:srgbClr val="000000"/>
                    </a:solidFill>
                    <a:round/>
                    <a:headEnd/>
                    <a:tailEnd/>
                  </a:ln>
                </p:spPr>
                <p:txBody>
                  <a:bodyPr/>
                  <a:lstStyle/>
                  <a:p>
                    <a:endParaRPr lang="en-GB"/>
                  </a:p>
                </p:txBody>
              </p:sp>
              <p:grpSp>
                <p:nvGrpSpPr>
                  <p:cNvPr id="111641" name="Group 48"/>
                  <p:cNvGrpSpPr>
                    <a:grpSpLocks/>
                  </p:cNvGrpSpPr>
                  <p:nvPr/>
                </p:nvGrpSpPr>
                <p:grpSpPr bwMode="auto">
                  <a:xfrm>
                    <a:off x="2350" y="4662"/>
                    <a:ext cx="3164" cy="3898"/>
                    <a:chOff x="2350" y="4662"/>
                    <a:chExt cx="3164" cy="3898"/>
                  </a:xfrm>
                </p:grpSpPr>
                <p:sp>
                  <p:nvSpPr>
                    <p:cNvPr id="111642" name="Freeform 49"/>
                    <p:cNvSpPr>
                      <a:spLocks/>
                    </p:cNvSpPr>
                    <p:nvPr/>
                  </p:nvSpPr>
                  <p:spPr bwMode="auto">
                    <a:xfrm>
                      <a:off x="5154" y="4791"/>
                      <a:ext cx="84" cy="66"/>
                    </a:xfrm>
                    <a:custGeom>
                      <a:avLst/>
                      <a:gdLst>
                        <a:gd name="T0" fmla="*/ 0 w 84"/>
                        <a:gd name="T1" fmla="*/ 57 h 66"/>
                        <a:gd name="T2" fmla="*/ 42 w 84"/>
                        <a:gd name="T3" fmla="*/ 66 h 66"/>
                        <a:gd name="T4" fmla="*/ 72 w 84"/>
                        <a:gd name="T5" fmla="*/ 48 h 66"/>
                        <a:gd name="T6" fmla="*/ 84 w 84"/>
                        <a:gd name="T7" fmla="*/ 24 h 66"/>
                        <a:gd name="T8" fmla="*/ 81 w 84"/>
                        <a:gd name="T9" fmla="*/ 0 h 66"/>
                        <a:gd name="T10" fmla="*/ 69 w 84"/>
                        <a:gd name="T11" fmla="*/ 30 h 66"/>
                        <a:gd name="T12" fmla="*/ 48 w 84"/>
                        <a:gd name="T13" fmla="*/ 33 h 66"/>
                        <a:gd name="T14" fmla="*/ 18 w 84"/>
                        <a:gd name="T15" fmla="*/ 54 h 66"/>
                        <a:gd name="T16" fmla="*/ 0 60000 65536"/>
                        <a:gd name="T17" fmla="*/ 0 60000 65536"/>
                        <a:gd name="T18" fmla="*/ 0 60000 65536"/>
                        <a:gd name="T19" fmla="*/ 0 60000 65536"/>
                        <a:gd name="T20" fmla="*/ 0 60000 65536"/>
                        <a:gd name="T21" fmla="*/ 0 60000 65536"/>
                        <a:gd name="T22" fmla="*/ 0 60000 65536"/>
                        <a:gd name="T23" fmla="*/ 0 60000 65536"/>
                        <a:gd name="T24" fmla="*/ 0 w 84"/>
                        <a:gd name="T25" fmla="*/ 0 h 66"/>
                        <a:gd name="T26" fmla="*/ 84 w 84"/>
                        <a:gd name="T27" fmla="*/ 66 h 6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4" h="66">
                          <a:moveTo>
                            <a:pt x="0" y="57"/>
                          </a:moveTo>
                          <a:lnTo>
                            <a:pt x="42" y="66"/>
                          </a:lnTo>
                          <a:lnTo>
                            <a:pt x="72" y="48"/>
                          </a:lnTo>
                          <a:lnTo>
                            <a:pt x="84" y="24"/>
                          </a:lnTo>
                          <a:lnTo>
                            <a:pt x="81" y="0"/>
                          </a:lnTo>
                          <a:lnTo>
                            <a:pt x="69" y="30"/>
                          </a:lnTo>
                          <a:lnTo>
                            <a:pt x="48" y="33"/>
                          </a:lnTo>
                          <a:lnTo>
                            <a:pt x="18" y="54"/>
                          </a:lnTo>
                        </a:path>
                      </a:pathLst>
                    </a:custGeom>
                    <a:solidFill>
                      <a:srgbClr val="FFFFFF"/>
                    </a:solidFill>
                    <a:ln w="6350" cmpd="sng">
                      <a:solidFill>
                        <a:srgbClr val="000000"/>
                      </a:solidFill>
                      <a:round/>
                      <a:headEnd/>
                      <a:tailEnd/>
                    </a:ln>
                  </p:spPr>
                  <p:txBody>
                    <a:bodyPr/>
                    <a:lstStyle/>
                    <a:p>
                      <a:endParaRPr lang="en-GB"/>
                    </a:p>
                  </p:txBody>
                </p:sp>
                <p:sp>
                  <p:nvSpPr>
                    <p:cNvPr id="111643" name="Freeform 50"/>
                    <p:cNvSpPr>
                      <a:spLocks/>
                    </p:cNvSpPr>
                    <p:nvPr/>
                  </p:nvSpPr>
                  <p:spPr bwMode="auto">
                    <a:xfrm>
                      <a:off x="5238" y="4662"/>
                      <a:ext cx="276" cy="93"/>
                    </a:xfrm>
                    <a:custGeom>
                      <a:avLst/>
                      <a:gdLst>
                        <a:gd name="T0" fmla="*/ 18 w 276"/>
                        <a:gd name="T1" fmla="*/ 93 h 93"/>
                        <a:gd name="T2" fmla="*/ 24 w 276"/>
                        <a:gd name="T3" fmla="*/ 84 h 93"/>
                        <a:gd name="T4" fmla="*/ 33 w 276"/>
                        <a:gd name="T5" fmla="*/ 81 h 93"/>
                        <a:gd name="T6" fmla="*/ 60 w 276"/>
                        <a:gd name="T7" fmla="*/ 75 h 93"/>
                        <a:gd name="T8" fmla="*/ 84 w 276"/>
                        <a:gd name="T9" fmla="*/ 72 h 93"/>
                        <a:gd name="T10" fmla="*/ 111 w 276"/>
                        <a:gd name="T11" fmla="*/ 51 h 93"/>
                        <a:gd name="T12" fmla="*/ 144 w 276"/>
                        <a:gd name="T13" fmla="*/ 60 h 93"/>
                        <a:gd name="T14" fmla="*/ 174 w 276"/>
                        <a:gd name="T15" fmla="*/ 45 h 93"/>
                        <a:gd name="T16" fmla="*/ 210 w 276"/>
                        <a:gd name="T17" fmla="*/ 30 h 93"/>
                        <a:gd name="T18" fmla="*/ 258 w 276"/>
                        <a:gd name="T19" fmla="*/ 36 h 93"/>
                        <a:gd name="T20" fmla="*/ 276 w 276"/>
                        <a:gd name="T21" fmla="*/ 21 h 93"/>
                        <a:gd name="T22" fmla="*/ 270 w 276"/>
                        <a:gd name="T23" fmla="*/ 0 h 93"/>
                        <a:gd name="T24" fmla="*/ 246 w 276"/>
                        <a:gd name="T25" fmla="*/ 27 h 93"/>
                        <a:gd name="T26" fmla="*/ 228 w 276"/>
                        <a:gd name="T27" fmla="*/ 6 h 93"/>
                        <a:gd name="T28" fmla="*/ 210 w 276"/>
                        <a:gd name="T29" fmla="*/ 18 h 93"/>
                        <a:gd name="T30" fmla="*/ 186 w 276"/>
                        <a:gd name="T31" fmla="*/ 9 h 93"/>
                        <a:gd name="T32" fmla="*/ 162 w 276"/>
                        <a:gd name="T33" fmla="*/ 30 h 93"/>
                        <a:gd name="T34" fmla="*/ 135 w 276"/>
                        <a:gd name="T35" fmla="*/ 21 h 93"/>
                        <a:gd name="T36" fmla="*/ 132 w 276"/>
                        <a:gd name="T37" fmla="*/ 48 h 93"/>
                        <a:gd name="T38" fmla="*/ 96 w 276"/>
                        <a:gd name="T39" fmla="*/ 33 h 93"/>
                        <a:gd name="T40" fmla="*/ 75 w 276"/>
                        <a:gd name="T41" fmla="*/ 48 h 93"/>
                        <a:gd name="T42" fmla="*/ 66 w 276"/>
                        <a:gd name="T43" fmla="*/ 21 h 93"/>
                        <a:gd name="T44" fmla="*/ 39 w 276"/>
                        <a:gd name="T45" fmla="*/ 27 h 93"/>
                        <a:gd name="T46" fmla="*/ 36 w 276"/>
                        <a:gd name="T47" fmla="*/ 54 h 93"/>
                        <a:gd name="T48" fmla="*/ 12 w 276"/>
                        <a:gd name="T49" fmla="*/ 63 h 93"/>
                        <a:gd name="T50" fmla="*/ 0 w 276"/>
                        <a:gd name="T51" fmla="*/ 87 h 93"/>
                        <a:gd name="T52" fmla="*/ 18 w 276"/>
                        <a:gd name="T53" fmla="*/ 93 h 9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6"/>
                        <a:gd name="T82" fmla="*/ 0 h 93"/>
                        <a:gd name="T83" fmla="*/ 276 w 276"/>
                        <a:gd name="T84" fmla="*/ 93 h 9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6" h="93">
                          <a:moveTo>
                            <a:pt x="18" y="93"/>
                          </a:moveTo>
                          <a:cubicBezTo>
                            <a:pt x="20" y="90"/>
                            <a:pt x="21" y="86"/>
                            <a:pt x="24" y="84"/>
                          </a:cubicBezTo>
                          <a:cubicBezTo>
                            <a:pt x="26" y="82"/>
                            <a:pt x="33" y="81"/>
                            <a:pt x="33" y="81"/>
                          </a:cubicBezTo>
                          <a:lnTo>
                            <a:pt x="60" y="75"/>
                          </a:lnTo>
                          <a:lnTo>
                            <a:pt x="84" y="72"/>
                          </a:lnTo>
                          <a:lnTo>
                            <a:pt x="111" y="51"/>
                          </a:lnTo>
                          <a:lnTo>
                            <a:pt x="144" y="60"/>
                          </a:lnTo>
                          <a:lnTo>
                            <a:pt x="174" y="45"/>
                          </a:lnTo>
                          <a:lnTo>
                            <a:pt x="210" y="30"/>
                          </a:lnTo>
                          <a:lnTo>
                            <a:pt x="258" y="36"/>
                          </a:lnTo>
                          <a:lnTo>
                            <a:pt x="276" y="21"/>
                          </a:lnTo>
                          <a:lnTo>
                            <a:pt x="270" y="0"/>
                          </a:lnTo>
                          <a:lnTo>
                            <a:pt x="246" y="27"/>
                          </a:lnTo>
                          <a:lnTo>
                            <a:pt x="228" y="6"/>
                          </a:lnTo>
                          <a:lnTo>
                            <a:pt x="210" y="18"/>
                          </a:lnTo>
                          <a:lnTo>
                            <a:pt x="186" y="9"/>
                          </a:lnTo>
                          <a:lnTo>
                            <a:pt x="162" y="30"/>
                          </a:lnTo>
                          <a:lnTo>
                            <a:pt x="135" y="21"/>
                          </a:lnTo>
                          <a:lnTo>
                            <a:pt x="132" y="48"/>
                          </a:lnTo>
                          <a:lnTo>
                            <a:pt x="96" y="33"/>
                          </a:lnTo>
                          <a:lnTo>
                            <a:pt x="75" y="48"/>
                          </a:lnTo>
                          <a:lnTo>
                            <a:pt x="66" y="21"/>
                          </a:lnTo>
                          <a:lnTo>
                            <a:pt x="39" y="27"/>
                          </a:lnTo>
                          <a:lnTo>
                            <a:pt x="36" y="54"/>
                          </a:lnTo>
                          <a:lnTo>
                            <a:pt x="12" y="63"/>
                          </a:lnTo>
                          <a:lnTo>
                            <a:pt x="0" y="87"/>
                          </a:lnTo>
                          <a:lnTo>
                            <a:pt x="18" y="93"/>
                          </a:lnTo>
                          <a:close/>
                        </a:path>
                      </a:pathLst>
                    </a:custGeom>
                    <a:solidFill>
                      <a:srgbClr val="FFFFFF"/>
                    </a:solidFill>
                    <a:ln w="6350" cmpd="sng">
                      <a:solidFill>
                        <a:srgbClr val="000000"/>
                      </a:solidFill>
                      <a:round/>
                      <a:headEnd/>
                      <a:tailEnd/>
                    </a:ln>
                  </p:spPr>
                  <p:txBody>
                    <a:bodyPr/>
                    <a:lstStyle/>
                    <a:p>
                      <a:endParaRPr lang="en-GB"/>
                    </a:p>
                  </p:txBody>
                </p:sp>
                <p:sp>
                  <p:nvSpPr>
                    <p:cNvPr id="111644" name="Freeform 51"/>
                    <p:cNvSpPr>
                      <a:spLocks/>
                    </p:cNvSpPr>
                    <p:nvPr/>
                  </p:nvSpPr>
                  <p:spPr bwMode="auto">
                    <a:xfrm>
                      <a:off x="2350" y="4866"/>
                      <a:ext cx="2993" cy="3694"/>
                    </a:xfrm>
                    <a:custGeom>
                      <a:avLst/>
                      <a:gdLst>
                        <a:gd name="T0" fmla="*/ 330 w 2993"/>
                        <a:gd name="T1" fmla="*/ 2204 h 3694"/>
                        <a:gd name="T2" fmla="*/ 404 w 2993"/>
                        <a:gd name="T3" fmla="*/ 2442 h 3694"/>
                        <a:gd name="T4" fmla="*/ 490 w 2993"/>
                        <a:gd name="T5" fmla="*/ 1834 h 3694"/>
                        <a:gd name="T6" fmla="*/ 845 w 2993"/>
                        <a:gd name="T7" fmla="*/ 1278 h 3694"/>
                        <a:gd name="T8" fmla="*/ 1150 w 2993"/>
                        <a:gd name="T9" fmla="*/ 924 h 3694"/>
                        <a:gd name="T10" fmla="*/ 1367 w 2993"/>
                        <a:gd name="T11" fmla="*/ 564 h 3694"/>
                        <a:gd name="T12" fmla="*/ 1610 w 2993"/>
                        <a:gd name="T13" fmla="*/ 555 h 3694"/>
                        <a:gd name="T14" fmla="*/ 1751 w 2993"/>
                        <a:gd name="T15" fmla="*/ 564 h 3694"/>
                        <a:gd name="T16" fmla="*/ 1898 w 2993"/>
                        <a:gd name="T17" fmla="*/ 597 h 3694"/>
                        <a:gd name="T18" fmla="*/ 2117 w 2993"/>
                        <a:gd name="T19" fmla="*/ 609 h 3694"/>
                        <a:gd name="T20" fmla="*/ 2435 w 2993"/>
                        <a:gd name="T21" fmla="*/ 537 h 3694"/>
                        <a:gd name="T22" fmla="*/ 2561 w 2993"/>
                        <a:gd name="T23" fmla="*/ 456 h 3694"/>
                        <a:gd name="T24" fmla="*/ 2579 w 2993"/>
                        <a:gd name="T25" fmla="*/ 255 h 3694"/>
                        <a:gd name="T26" fmla="*/ 2681 w 2993"/>
                        <a:gd name="T27" fmla="*/ 105 h 3694"/>
                        <a:gd name="T28" fmla="*/ 2750 w 2993"/>
                        <a:gd name="T29" fmla="*/ 78 h 3694"/>
                        <a:gd name="T30" fmla="*/ 2633 w 2993"/>
                        <a:gd name="T31" fmla="*/ 288 h 3694"/>
                        <a:gd name="T32" fmla="*/ 2720 w 2993"/>
                        <a:gd name="T33" fmla="*/ 291 h 3694"/>
                        <a:gd name="T34" fmla="*/ 2816 w 2993"/>
                        <a:gd name="T35" fmla="*/ 321 h 3694"/>
                        <a:gd name="T36" fmla="*/ 2861 w 2993"/>
                        <a:gd name="T37" fmla="*/ 426 h 3694"/>
                        <a:gd name="T38" fmla="*/ 2810 w 2993"/>
                        <a:gd name="T39" fmla="*/ 546 h 3694"/>
                        <a:gd name="T40" fmla="*/ 2984 w 2993"/>
                        <a:gd name="T41" fmla="*/ 555 h 3694"/>
                        <a:gd name="T42" fmla="*/ 2939 w 2993"/>
                        <a:gd name="T43" fmla="*/ 672 h 3694"/>
                        <a:gd name="T44" fmla="*/ 2885 w 2993"/>
                        <a:gd name="T45" fmla="*/ 831 h 3694"/>
                        <a:gd name="T46" fmla="*/ 2648 w 2993"/>
                        <a:gd name="T47" fmla="*/ 918 h 3694"/>
                        <a:gd name="T48" fmla="*/ 2438 w 2993"/>
                        <a:gd name="T49" fmla="*/ 1053 h 3694"/>
                        <a:gd name="T50" fmla="*/ 2381 w 2993"/>
                        <a:gd name="T51" fmla="*/ 1191 h 3694"/>
                        <a:gd name="T52" fmla="*/ 2276 w 2993"/>
                        <a:gd name="T53" fmla="*/ 1281 h 3694"/>
                        <a:gd name="T54" fmla="*/ 2477 w 2993"/>
                        <a:gd name="T55" fmla="*/ 1233 h 3694"/>
                        <a:gd name="T56" fmla="*/ 2414 w 2993"/>
                        <a:gd name="T57" fmla="*/ 1401 h 3694"/>
                        <a:gd name="T58" fmla="*/ 2093 w 2993"/>
                        <a:gd name="T59" fmla="*/ 1530 h 3694"/>
                        <a:gd name="T60" fmla="*/ 2135 w 2993"/>
                        <a:gd name="T61" fmla="*/ 1776 h 3694"/>
                        <a:gd name="T62" fmla="*/ 2045 w 2993"/>
                        <a:gd name="T63" fmla="*/ 1872 h 3694"/>
                        <a:gd name="T64" fmla="*/ 1847 w 2993"/>
                        <a:gd name="T65" fmla="*/ 1881 h 3694"/>
                        <a:gd name="T66" fmla="*/ 1685 w 2993"/>
                        <a:gd name="T67" fmla="*/ 1596 h 3694"/>
                        <a:gd name="T68" fmla="*/ 1451 w 2993"/>
                        <a:gd name="T69" fmla="*/ 1911 h 3694"/>
                        <a:gd name="T70" fmla="*/ 1721 w 2993"/>
                        <a:gd name="T71" fmla="*/ 2070 h 3694"/>
                        <a:gd name="T72" fmla="*/ 2168 w 2993"/>
                        <a:gd name="T73" fmla="*/ 2109 h 3694"/>
                        <a:gd name="T74" fmla="*/ 1925 w 2993"/>
                        <a:gd name="T75" fmla="*/ 2073 h 3694"/>
                        <a:gd name="T76" fmla="*/ 1793 w 2993"/>
                        <a:gd name="T77" fmla="*/ 2340 h 3694"/>
                        <a:gd name="T78" fmla="*/ 1661 w 2993"/>
                        <a:gd name="T79" fmla="*/ 2757 h 3694"/>
                        <a:gd name="T80" fmla="*/ 1481 w 2993"/>
                        <a:gd name="T81" fmla="*/ 2991 h 3694"/>
                        <a:gd name="T82" fmla="*/ 1541 w 2993"/>
                        <a:gd name="T83" fmla="*/ 3024 h 3694"/>
                        <a:gd name="T84" fmla="*/ 1577 w 2993"/>
                        <a:gd name="T85" fmla="*/ 3270 h 3694"/>
                        <a:gd name="T86" fmla="*/ 1361 w 2993"/>
                        <a:gd name="T87" fmla="*/ 3267 h 3694"/>
                        <a:gd name="T88" fmla="*/ 1160 w 2993"/>
                        <a:gd name="T89" fmla="*/ 3099 h 3694"/>
                        <a:gd name="T90" fmla="*/ 728 w 2993"/>
                        <a:gd name="T91" fmla="*/ 2943 h 3694"/>
                        <a:gd name="T92" fmla="*/ 752 w 2993"/>
                        <a:gd name="T93" fmla="*/ 2865 h 3694"/>
                        <a:gd name="T94" fmla="*/ 560 w 2993"/>
                        <a:gd name="T95" fmla="*/ 2634 h 3694"/>
                        <a:gd name="T96" fmla="*/ 380 w 2993"/>
                        <a:gd name="T97" fmla="*/ 2799 h 3694"/>
                        <a:gd name="T98" fmla="*/ 620 w 2993"/>
                        <a:gd name="T99" fmla="*/ 3639 h 3694"/>
                        <a:gd name="T100" fmla="*/ 89 w 2993"/>
                        <a:gd name="T101" fmla="*/ 2589 h 3694"/>
                        <a:gd name="T102" fmla="*/ 8 w 2993"/>
                        <a:gd name="T103" fmla="*/ 1707 h 369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993"/>
                        <a:gd name="T157" fmla="*/ 0 h 3694"/>
                        <a:gd name="T158" fmla="*/ 2993 w 2993"/>
                        <a:gd name="T159" fmla="*/ 3694 h 369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993" h="3694">
                          <a:moveTo>
                            <a:pt x="170" y="1814"/>
                          </a:moveTo>
                          <a:lnTo>
                            <a:pt x="200" y="1890"/>
                          </a:lnTo>
                          <a:lnTo>
                            <a:pt x="248" y="1914"/>
                          </a:lnTo>
                          <a:lnTo>
                            <a:pt x="310" y="2004"/>
                          </a:lnTo>
                          <a:lnTo>
                            <a:pt x="330" y="2204"/>
                          </a:lnTo>
                          <a:lnTo>
                            <a:pt x="326" y="2283"/>
                          </a:lnTo>
                          <a:lnTo>
                            <a:pt x="314" y="2394"/>
                          </a:lnTo>
                          <a:lnTo>
                            <a:pt x="338" y="2478"/>
                          </a:lnTo>
                          <a:lnTo>
                            <a:pt x="380" y="2493"/>
                          </a:lnTo>
                          <a:lnTo>
                            <a:pt x="404" y="2442"/>
                          </a:lnTo>
                          <a:lnTo>
                            <a:pt x="440" y="2334"/>
                          </a:lnTo>
                          <a:lnTo>
                            <a:pt x="460" y="2164"/>
                          </a:lnTo>
                          <a:lnTo>
                            <a:pt x="470" y="2024"/>
                          </a:lnTo>
                          <a:lnTo>
                            <a:pt x="497" y="1920"/>
                          </a:lnTo>
                          <a:lnTo>
                            <a:pt x="490" y="1834"/>
                          </a:lnTo>
                          <a:lnTo>
                            <a:pt x="515" y="1776"/>
                          </a:lnTo>
                          <a:lnTo>
                            <a:pt x="530" y="1654"/>
                          </a:lnTo>
                          <a:lnTo>
                            <a:pt x="650" y="1544"/>
                          </a:lnTo>
                          <a:lnTo>
                            <a:pt x="770" y="1324"/>
                          </a:lnTo>
                          <a:lnTo>
                            <a:pt x="845" y="1278"/>
                          </a:lnTo>
                          <a:lnTo>
                            <a:pt x="910" y="1214"/>
                          </a:lnTo>
                          <a:lnTo>
                            <a:pt x="810" y="1234"/>
                          </a:lnTo>
                          <a:lnTo>
                            <a:pt x="740" y="1214"/>
                          </a:lnTo>
                          <a:lnTo>
                            <a:pt x="930" y="1044"/>
                          </a:lnTo>
                          <a:lnTo>
                            <a:pt x="1150" y="924"/>
                          </a:lnTo>
                          <a:lnTo>
                            <a:pt x="1319" y="681"/>
                          </a:lnTo>
                          <a:lnTo>
                            <a:pt x="1322" y="651"/>
                          </a:lnTo>
                          <a:lnTo>
                            <a:pt x="1340" y="627"/>
                          </a:lnTo>
                          <a:lnTo>
                            <a:pt x="1358" y="588"/>
                          </a:lnTo>
                          <a:lnTo>
                            <a:pt x="1367" y="564"/>
                          </a:lnTo>
                          <a:lnTo>
                            <a:pt x="1442" y="540"/>
                          </a:lnTo>
                          <a:lnTo>
                            <a:pt x="1475" y="531"/>
                          </a:lnTo>
                          <a:lnTo>
                            <a:pt x="1538" y="534"/>
                          </a:lnTo>
                          <a:lnTo>
                            <a:pt x="1535" y="558"/>
                          </a:lnTo>
                          <a:lnTo>
                            <a:pt x="1610" y="555"/>
                          </a:lnTo>
                          <a:lnTo>
                            <a:pt x="1694" y="504"/>
                          </a:lnTo>
                          <a:lnTo>
                            <a:pt x="1700" y="528"/>
                          </a:lnTo>
                          <a:lnTo>
                            <a:pt x="1682" y="552"/>
                          </a:lnTo>
                          <a:lnTo>
                            <a:pt x="1721" y="576"/>
                          </a:lnTo>
                          <a:lnTo>
                            <a:pt x="1751" y="564"/>
                          </a:lnTo>
                          <a:lnTo>
                            <a:pt x="1802" y="597"/>
                          </a:lnTo>
                          <a:lnTo>
                            <a:pt x="1817" y="546"/>
                          </a:lnTo>
                          <a:lnTo>
                            <a:pt x="1871" y="570"/>
                          </a:lnTo>
                          <a:lnTo>
                            <a:pt x="1877" y="603"/>
                          </a:lnTo>
                          <a:lnTo>
                            <a:pt x="1898" y="597"/>
                          </a:lnTo>
                          <a:lnTo>
                            <a:pt x="1973" y="585"/>
                          </a:lnTo>
                          <a:lnTo>
                            <a:pt x="2000" y="585"/>
                          </a:lnTo>
                          <a:lnTo>
                            <a:pt x="2069" y="552"/>
                          </a:lnTo>
                          <a:lnTo>
                            <a:pt x="2075" y="582"/>
                          </a:lnTo>
                          <a:lnTo>
                            <a:pt x="2117" y="609"/>
                          </a:lnTo>
                          <a:lnTo>
                            <a:pt x="2162" y="579"/>
                          </a:lnTo>
                          <a:lnTo>
                            <a:pt x="2225" y="594"/>
                          </a:lnTo>
                          <a:lnTo>
                            <a:pt x="2261" y="579"/>
                          </a:lnTo>
                          <a:lnTo>
                            <a:pt x="2372" y="522"/>
                          </a:lnTo>
                          <a:lnTo>
                            <a:pt x="2435" y="537"/>
                          </a:lnTo>
                          <a:lnTo>
                            <a:pt x="2459" y="504"/>
                          </a:lnTo>
                          <a:lnTo>
                            <a:pt x="2432" y="480"/>
                          </a:lnTo>
                          <a:lnTo>
                            <a:pt x="2498" y="456"/>
                          </a:lnTo>
                          <a:lnTo>
                            <a:pt x="2534" y="489"/>
                          </a:lnTo>
                          <a:lnTo>
                            <a:pt x="2561" y="456"/>
                          </a:lnTo>
                          <a:lnTo>
                            <a:pt x="2552" y="390"/>
                          </a:lnTo>
                          <a:lnTo>
                            <a:pt x="2576" y="360"/>
                          </a:lnTo>
                          <a:lnTo>
                            <a:pt x="2555" y="339"/>
                          </a:lnTo>
                          <a:lnTo>
                            <a:pt x="2576" y="288"/>
                          </a:lnTo>
                          <a:lnTo>
                            <a:pt x="2579" y="255"/>
                          </a:lnTo>
                          <a:lnTo>
                            <a:pt x="2609" y="237"/>
                          </a:lnTo>
                          <a:lnTo>
                            <a:pt x="2627" y="195"/>
                          </a:lnTo>
                          <a:lnTo>
                            <a:pt x="2624" y="177"/>
                          </a:lnTo>
                          <a:lnTo>
                            <a:pt x="2666" y="132"/>
                          </a:lnTo>
                          <a:lnTo>
                            <a:pt x="2681" y="105"/>
                          </a:lnTo>
                          <a:lnTo>
                            <a:pt x="2735" y="63"/>
                          </a:lnTo>
                          <a:lnTo>
                            <a:pt x="2747" y="42"/>
                          </a:lnTo>
                          <a:lnTo>
                            <a:pt x="2756" y="0"/>
                          </a:lnTo>
                          <a:lnTo>
                            <a:pt x="2762" y="45"/>
                          </a:lnTo>
                          <a:lnTo>
                            <a:pt x="2750" y="78"/>
                          </a:lnTo>
                          <a:lnTo>
                            <a:pt x="2699" y="141"/>
                          </a:lnTo>
                          <a:lnTo>
                            <a:pt x="2690" y="171"/>
                          </a:lnTo>
                          <a:lnTo>
                            <a:pt x="2672" y="195"/>
                          </a:lnTo>
                          <a:lnTo>
                            <a:pt x="2654" y="249"/>
                          </a:lnTo>
                          <a:lnTo>
                            <a:pt x="2633" y="288"/>
                          </a:lnTo>
                          <a:lnTo>
                            <a:pt x="2636" y="306"/>
                          </a:lnTo>
                          <a:lnTo>
                            <a:pt x="2660" y="282"/>
                          </a:lnTo>
                          <a:lnTo>
                            <a:pt x="2684" y="291"/>
                          </a:lnTo>
                          <a:lnTo>
                            <a:pt x="2708" y="315"/>
                          </a:lnTo>
                          <a:lnTo>
                            <a:pt x="2720" y="291"/>
                          </a:lnTo>
                          <a:lnTo>
                            <a:pt x="2741" y="273"/>
                          </a:lnTo>
                          <a:lnTo>
                            <a:pt x="2756" y="309"/>
                          </a:lnTo>
                          <a:lnTo>
                            <a:pt x="2789" y="309"/>
                          </a:lnTo>
                          <a:lnTo>
                            <a:pt x="2819" y="294"/>
                          </a:lnTo>
                          <a:lnTo>
                            <a:pt x="2816" y="321"/>
                          </a:lnTo>
                          <a:lnTo>
                            <a:pt x="2864" y="339"/>
                          </a:lnTo>
                          <a:lnTo>
                            <a:pt x="2915" y="357"/>
                          </a:lnTo>
                          <a:lnTo>
                            <a:pt x="2909" y="381"/>
                          </a:lnTo>
                          <a:lnTo>
                            <a:pt x="2882" y="393"/>
                          </a:lnTo>
                          <a:lnTo>
                            <a:pt x="2861" y="426"/>
                          </a:lnTo>
                          <a:lnTo>
                            <a:pt x="2825" y="444"/>
                          </a:lnTo>
                          <a:lnTo>
                            <a:pt x="2819" y="468"/>
                          </a:lnTo>
                          <a:lnTo>
                            <a:pt x="2801" y="483"/>
                          </a:lnTo>
                          <a:lnTo>
                            <a:pt x="2795" y="510"/>
                          </a:lnTo>
                          <a:lnTo>
                            <a:pt x="2810" y="546"/>
                          </a:lnTo>
                          <a:lnTo>
                            <a:pt x="2843" y="549"/>
                          </a:lnTo>
                          <a:lnTo>
                            <a:pt x="2885" y="504"/>
                          </a:lnTo>
                          <a:lnTo>
                            <a:pt x="2921" y="540"/>
                          </a:lnTo>
                          <a:lnTo>
                            <a:pt x="2942" y="528"/>
                          </a:lnTo>
                          <a:lnTo>
                            <a:pt x="2984" y="555"/>
                          </a:lnTo>
                          <a:lnTo>
                            <a:pt x="2963" y="582"/>
                          </a:lnTo>
                          <a:lnTo>
                            <a:pt x="2915" y="609"/>
                          </a:lnTo>
                          <a:lnTo>
                            <a:pt x="2924" y="633"/>
                          </a:lnTo>
                          <a:lnTo>
                            <a:pt x="2903" y="636"/>
                          </a:lnTo>
                          <a:lnTo>
                            <a:pt x="2939" y="672"/>
                          </a:lnTo>
                          <a:lnTo>
                            <a:pt x="2993" y="693"/>
                          </a:lnTo>
                          <a:lnTo>
                            <a:pt x="2963" y="738"/>
                          </a:lnTo>
                          <a:lnTo>
                            <a:pt x="2945" y="765"/>
                          </a:lnTo>
                          <a:lnTo>
                            <a:pt x="2936" y="789"/>
                          </a:lnTo>
                          <a:lnTo>
                            <a:pt x="2885" y="831"/>
                          </a:lnTo>
                          <a:lnTo>
                            <a:pt x="2885" y="852"/>
                          </a:lnTo>
                          <a:lnTo>
                            <a:pt x="2855" y="864"/>
                          </a:lnTo>
                          <a:lnTo>
                            <a:pt x="2837" y="879"/>
                          </a:lnTo>
                          <a:lnTo>
                            <a:pt x="2759" y="897"/>
                          </a:lnTo>
                          <a:lnTo>
                            <a:pt x="2648" y="918"/>
                          </a:lnTo>
                          <a:lnTo>
                            <a:pt x="2594" y="954"/>
                          </a:lnTo>
                          <a:lnTo>
                            <a:pt x="2498" y="975"/>
                          </a:lnTo>
                          <a:lnTo>
                            <a:pt x="2423" y="984"/>
                          </a:lnTo>
                          <a:lnTo>
                            <a:pt x="2465" y="1023"/>
                          </a:lnTo>
                          <a:lnTo>
                            <a:pt x="2438" y="1053"/>
                          </a:lnTo>
                          <a:lnTo>
                            <a:pt x="2453" y="1095"/>
                          </a:lnTo>
                          <a:lnTo>
                            <a:pt x="2417" y="1146"/>
                          </a:lnTo>
                          <a:lnTo>
                            <a:pt x="2396" y="1158"/>
                          </a:lnTo>
                          <a:lnTo>
                            <a:pt x="2381" y="1170"/>
                          </a:lnTo>
                          <a:lnTo>
                            <a:pt x="2381" y="1191"/>
                          </a:lnTo>
                          <a:lnTo>
                            <a:pt x="2327" y="1200"/>
                          </a:lnTo>
                          <a:lnTo>
                            <a:pt x="2324" y="1224"/>
                          </a:lnTo>
                          <a:lnTo>
                            <a:pt x="2303" y="1230"/>
                          </a:lnTo>
                          <a:lnTo>
                            <a:pt x="2273" y="1254"/>
                          </a:lnTo>
                          <a:lnTo>
                            <a:pt x="2276" y="1281"/>
                          </a:lnTo>
                          <a:lnTo>
                            <a:pt x="2294" y="1302"/>
                          </a:lnTo>
                          <a:lnTo>
                            <a:pt x="2339" y="1347"/>
                          </a:lnTo>
                          <a:lnTo>
                            <a:pt x="2381" y="1299"/>
                          </a:lnTo>
                          <a:lnTo>
                            <a:pt x="2405" y="1245"/>
                          </a:lnTo>
                          <a:lnTo>
                            <a:pt x="2477" y="1233"/>
                          </a:lnTo>
                          <a:lnTo>
                            <a:pt x="2522" y="1269"/>
                          </a:lnTo>
                          <a:lnTo>
                            <a:pt x="2543" y="1311"/>
                          </a:lnTo>
                          <a:lnTo>
                            <a:pt x="2540" y="1332"/>
                          </a:lnTo>
                          <a:lnTo>
                            <a:pt x="2480" y="1386"/>
                          </a:lnTo>
                          <a:lnTo>
                            <a:pt x="2414" y="1401"/>
                          </a:lnTo>
                          <a:lnTo>
                            <a:pt x="2321" y="1419"/>
                          </a:lnTo>
                          <a:lnTo>
                            <a:pt x="2261" y="1458"/>
                          </a:lnTo>
                          <a:lnTo>
                            <a:pt x="2180" y="1518"/>
                          </a:lnTo>
                          <a:lnTo>
                            <a:pt x="2114" y="1485"/>
                          </a:lnTo>
                          <a:lnTo>
                            <a:pt x="2093" y="1530"/>
                          </a:lnTo>
                          <a:lnTo>
                            <a:pt x="2099" y="1566"/>
                          </a:lnTo>
                          <a:lnTo>
                            <a:pt x="2189" y="1608"/>
                          </a:lnTo>
                          <a:lnTo>
                            <a:pt x="2198" y="1686"/>
                          </a:lnTo>
                          <a:lnTo>
                            <a:pt x="2120" y="1728"/>
                          </a:lnTo>
                          <a:lnTo>
                            <a:pt x="2135" y="1776"/>
                          </a:lnTo>
                          <a:lnTo>
                            <a:pt x="2066" y="1797"/>
                          </a:lnTo>
                          <a:lnTo>
                            <a:pt x="2150" y="1851"/>
                          </a:lnTo>
                          <a:lnTo>
                            <a:pt x="2108" y="1899"/>
                          </a:lnTo>
                          <a:lnTo>
                            <a:pt x="2057" y="1908"/>
                          </a:lnTo>
                          <a:lnTo>
                            <a:pt x="2045" y="1872"/>
                          </a:lnTo>
                          <a:lnTo>
                            <a:pt x="1943" y="1839"/>
                          </a:lnTo>
                          <a:lnTo>
                            <a:pt x="1889" y="1965"/>
                          </a:lnTo>
                          <a:lnTo>
                            <a:pt x="1838" y="1953"/>
                          </a:lnTo>
                          <a:lnTo>
                            <a:pt x="1826" y="1923"/>
                          </a:lnTo>
                          <a:lnTo>
                            <a:pt x="1847" y="1881"/>
                          </a:lnTo>
                          <a:lnTo>
                            <a:pt x="1865" y="1830"/>
                          </a:lnTo>
                          <a:lnTo>
                            <a:pt x="1841" y="1752"/>
                          </a:lnTo>
                          <a:lnTo>
                            <a:pt x="1811" y="1695"/>
                          </a:lnTo>
                          <a:lnTo>
                            <a:pt x="1745" y="1635"/>
                          </a:lnTo>
                          <a:lnTo>
                            <a:pt x="1685" y="1596"/>
                          </a:lnTo>
                          <a:lnTo>
                            <a:pt x="1622" y="1641"/>
                          </a:lnTo>
                          <a:lnTo>
                            <a:pt x="1553" y="1656"/>
                          </a:lnTo>
                          <a:lnTo>
                            <a:pt x="1478" y="1785"/>
                          </a:lnTo>
                          <a:lnTo>
                            <a:pt x="1484" y="1848"/>
                          </a:lnTo>
                          <a:lnTo>
                            <a:pt x="1451" y="1911"/>
                          </a:lnTo>
                          <a:lnTo>
                            <a:pt x="1478" y="1968"/>
                          </a:lnTo>
                          <a:lnTo>
                            <a:pt x="1508" y="2031"/>
                          </a:lnTo>
                          <a:lnTo>
                            <a:pt x="1550" y="2085"/>
                          </a:lnTo>
                          <a:lnTo>
                            <a:pt x="1622" y="2040"/>
                          </a:lnTo>
                          <a:lnTo>
                            <a:pt x="1721" y="2070"/>
                          </a:lnTo>
                          <a:lnTo>
                            <a:pt x="1805" y="2037"/>
                          </a:lnTo>
                          <a:lnTo>
                            <a:pt x="1970" y="2022"/>
                          </a:lnTo>
                          <a:lnTo>
                            <a:pt x="2024" y="2070"/>
                          </a:lnTo>
                          <a:lnTo>
                            <a:pt x="2198" y="2043"/>
                          </a:lnTo>
                          <a:lnTo>
                            <a:pt x="2168" y="2109"/>
                          </a:lnTo>
                          <a:lnTo>
                            <a:pt x="2117" y="2109"/>
                          </a:lnTo>
                          <a:lnTo>
                            <a:pt x="2123" y="2157"/>
                          </a:lnTo>
                          <a:lnTo>
                            <a:pt x="2036" y="2160"/>
                          </a:lnTo>
                          <a:lnTo>
                            <a:pt x="1985" y="2136"/>
                          </a:lnTo>
                          <a:lnTo>
                            <a:pt x="1925" y="2073"/>
                          </a:lnTo>
                          <a:lnTo>
                            <a:pt x="1874" y="2097"/>
                          </a:lnTo>
                          <a:lnTo>
                            <a:pt x="1850" y="2160"/>
                          </a:lnTo>
                          <a:lnTo>
                            <a:pt x="1823" y="2217"/>
                          </a:lnTo>
                          <a:lnTo>
                            <a:pt x="1799" y="2280"/>
                          </a:lnTo>
                          <a:lnTo>
                            <a:pt x="1793" y="2340"/>
                          </a:lnTo>
                          <a:lnTo>
                            <a:pt x="1838" y="2379"/>
                          </a:lnTo>
                          <a:lnTo>
                            <a:pt x="1730" y="2520"/>
                          </a:lnTo>
                          <a:lnTo>
                            <a:pt x="1712" y="2571"/>
                          </a:lnTo>
                          <a:lnTo>
                            <a:pt x="1676" y="2673"/>
                          </a:lnTo>
                          <a:lnTo>
                            <a:pt x="1661" y="2757"/>
                          </a:lnTo>
                          <a:lnTo>
                            <a:pt x="1631" y="2814"/>
                          </a:lnTo>
                          <a:lnTo>
                            <a:pt x="1568" y="2808"/>
                          </a:lnTo>
                          <a:lnTo>
                            <a:pt x="1553" y="2862"/>
                          </a:lnTo>
                          <a:lnTo>
                            <a:pt x="1532" y="2928"/>
                          </a:lnTo>
                          <a:lnTo>
                            <a:pt x="1481" y="2991"/>
                          </a:lnTo>
                          <a:lnTo>
                            <a:pt x="1439" y="3012"/>
                          </a:lnTo>
                          <a:lnTo>
                            <a:pt x="1385" y="3024"/>
                          </a:lnTo>
                          <a:lnTo>
                            <a:pt x="1442" y="3084"/>
                          </a:lnTo>
                          <a:lnTo>
                            <a:pt x="1508" y="3075"/>
                          </a:lnTo>
                          <a:lnTo>
                            <a:pt x="1541" y="3024"/>
                          </a:lnTo>
                          <a:lnTo>
                            <a:pt x="1589" y="3057"/>
                          </a:lnTo>
                          <a:lnTo>
                            <a:pt x="1646" y="3132"/>
                          </a:lnTo>
                          <a:lnTo>
                            <a:pt x="1655" y="3186"/>
                          </a:lnTo>
                          <a:lnTo>
                            <a:pt x="1625" y="3234"/>
                          </a:lnTo>
                          <a:lnTo>
                            <a:pt x="1577" y="3270"/>
                          </a:lnTo>
                          <a:lnTo>
                            <a:pt x="1532" y="3306"/>
                          </a:lnTo>
                          <a:lnTo>
                            <a:pt x="1463" y="3306"/>
                          </a:lnTo>
                          <a:lnTo>
                            <a:pt x="1382" y="3339"/>
                          </a:lnTo>
                          <a:lnTo>
                            <a:pt x="1316" y="3333"/>
                          </a:lnTo>
                          <a:lnTo>
                            <a:pt x="1361" y="3267"/>
                          </a:lnTo>
                          <a:lnTo>
                            <a:pt x="1355" y="3225"/>
                          </a:lnTo>
                          <a:lnTo>
                            <a:pt x="1385" y="3174"/>
                          </a:lnTo>
                          <a:lnTo>
                            <a:pt x="1325" y="3114"/>
                          </a:lnTo>
                          <a:lnTo>
                            <a:pt x="1229" y="3093"/>
                          </a:lnTo>
                          <a:lnTo>
                            <a:pt x="1160" y="3099"/>
                          </a:lnTo>
                          <a:lnTo>
                            <a:pt x="1064" y="3051"/>
                          </a:lnTo>
                          <a:lnTo>
                            <a:pt x="965" y="3054"/>
                          </a:lnTo>
                          <a:lnTo>
                            <a:pt x="917" y="2967"/>
                          </a:lnTo>
                          <a:lnTo>
                            <a:pt x="824" y="2934"/>
                          </a:lnTo>
                          <a:lnTo>
                            <a:pt x="728" y="2943"/>
                          </a:lnTo>
                          <a:lnTo>
                            <a:pt x="677" y="2949"/>
                          </a:lnTo>
                          <a:lnTo>
                            <a:pt x="632" y="2907"/>
                          </a:lnTo>
                          <a:lnTo>
                            <a:pt x="680" y="2907"/>
                          </a:lnTo>
                          <a:lnTo>
                            <a:pt x="725" y="2901"/>
                          </a:lnTo>
                          <a:lnTo>
                            <a:pt x="752" y="2865"/>
                          </a:lnTo>
                          <a:lnTo>
                            <a:pt x="725" y="2799"/>
                          </a:lnTo>
                          <a:lnTo>
                            <a:pt x="698" y="2742"/>
                          </a:lnTo>
                          <a:lnTo>
                            <a:pt x="659" y="2685"/>
                          </a:lnTo>
                          <a:lnTo>
                            <a:pt x="602" y="2643"/>
                          </a:lnTo>
                          <a:lnTo>
                            <a:pt x="560" y="2634"/>
                          </a:lnTo>
                          <a:lnTo>
                            <a:pt x="524" y="2568"/>
                          </a:lnTo>
                          <a:lnTo>
                            <a:pt x="455" y="2514"/>
                          </a:lnTo>
                          <a:lnTo>
                            <a:pt x="404" y="2595"/>
                          </a:lnTo>
                          <a:lnTo>
                            <a:pt x="365" y="2649"/>
                          </a:lnTo>
                          <a:lnTo>
                            <a:pt x="380" y="2799"/>
                          </a:lnTo>
                          <a:lnTo>
                            <a:pt x="425" y="2964"/>
                          </a:lnTo>
                          <a:lnTo>
                            <a:pt x="491" y="3030"/>
                          </a:lnTo>
                          <a:lnTo>
                            <a:pt x="518" y="3111"/>
                          </a:lnTo>
                          <a:lnTo>
                            <a:pt x="575" y="3204"/>
                          </a:lnTo>
                          <a:lnTo>
                            <a:pt x="620" y="3639"/>
                          </a:lnTo>
                          <a:lnTo>
                            <a:pt x="590" y="3694"/>
                          </a:lnTo>
                          <a:lnTo>
                            <a:pt x="460" y="3514"/>
                          </a:lnTo>
                          <a:lnTo>
                            <a:pt x="290" y="3194"/>
                          </a:lnTo>
                          <a:lnTo>
                            <a:pt x="161" y="2859"/>
                          </a:lnTo>
                          <a:lnTo>
                            <a:pt x="89" y="2589"/>
                          </a:lnTo>
                          <a:lnTo>
                            <a:pt x="44" y="2379"/>
                          </a:lnTo>
                          <a:lnTo>
                            <a:pt x="20" y="2184"/>
                          </a:lnTo>
                          <a:lnTo>
                            <a:pt x="8" y="2031"/>
                          </a:lnTo>
                          <a:lnTo>
                            <a:pt x="0" y="1894"/>
                          </a:lnTo>
                          <a:lnTo>
                            <a:pt x="8" y="1707"/>
                          </a:lnTo>
                          <a:lnTo>
                            <a:pt x="80" y="1740"/>
                          </a:lnTo>
                          <a:lnTo>
                            <a:pt x="170" y="1814"/>
                          </a:lnTo>
                          <a:close/>
                        </a:path>
                      </a:pathLst>
                    </a:custGeom>
                    <a:gradFill rotWithShape="0">
                      <a:gsLst>
                        <a:gs pos="0">
                          <a:srgbClr val="008000"/>
                        </a:gs>
                        <a:gs pos="100000">
                          <a:srgbClr val="FFFFFF"/>
                        </a:gs>
                      </a:gsLst>
                      <a:lin ang="0" scaled="1"/>
                    </a:gradFill>
                    <a:ln w="3175" cmpd="sng">
                      <a:solidFill>
                        <a:srgbClr val="000000"/>
                      </a:solidFill>
                      <a:round/>
                      <a:headEnd/>
                      <a:tailEnd/>
                    </a:ln>
                  </p:spPr>
                  <p:txBody>
                    <a:bodyPr/>
                    <a:lstStyle/>
                    <a:p>
                      <a:endParaRPr lang="en-GB"/>
                    </a:p>
                  </p:txBody>
                </p:sp>
              </p:grpSp>
            </p:grpSp>
          </p:grpSp>
        </p:grpSp>
        <p:sp>
          <p:nvSpPr>
            <p:cNvPr id="111622" name="Oval 52"/>
            <p:cNvSpPr>
              <a:spLocks noChangeArrowheads="1"/>
            </p:cNvSpPr>
            <p:nvPr/>
          </p:nvSpPr>
          <p:spPr bwMode="auto">
            <a:xfrm>
              <a:off x="4890" y="6105"/>
              <a:ext cx="1575" cy="1575"/>
            </a:xfrm>
            <a:prstGeom prst="ellipse">
              <a:avLst/>
            </a:prstGeom>
            <a:noFill/>
            <a:ln w="19050">
              <a:solidFill>
                <a:srgbClr val="0000FF"/>
              </a:solidFill>
              <a:prstDash val="sysDot"/>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1623" name="Oval 53"/>
            <p:cNvSpPr>
              <a:spLocks noChangeArrowheads="1"/>
            </p:cNvSpPr>
            <p:nvPr/>
          </p:nvSpPr>
          <p:spPr bwMode="auto">
            <a:xfrm>
              <a:off x="4035" y="5235"/>
              <a:ext cx="3285" cy="3285"/>
            </a:xfrm>
            <a:prstGeom prst="ellipse">
              <a:avLst/>
            </a:prstGeom>
            <a:noFill/>
            <a:ln w="19050">
              <a:solidFill>
                <a:srgbClr val="0000FF"/>
              </a:solidFill>
              <a:prstDash val="sysDot"/>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1624" name="Oval 54"/>
            <p:cNvSpPr>
              <a:spLocks noChangeArrowheads="1"/>
            </p:cNvSpPr>
            <p:nvPr/>
          </p:nvSpPr>
          <p:spPr bwMode="auto">
            <a:xfrm>
              <a:off x="2490" y="3675"/>
              <a:ext cx="6450" cy="6450"/>
            </a:xfrm>
            <a:prstGeom prst="ellipse">
              <a:avLst/>
            </a:prstGeom>
            <a:noFill/>
            <a:ln w="19050">
              <a:solidFill>
                <a:srgbClr val="0000FF"/>
              </a:solidFill>
              <a:prstDash val="sysDot"/>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Tree>
    <p:extLst>
      <p:ext uri="{BB962C8B-B14F-4D97-AF65-F5344CB8AC3E}">
        <p14:creationId xmlns:p14="http://schemas.microsoft.com/office/powerpoint/2010/main" val="13924835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457200" y="859854"/>
            <a:ext cx="8229600" cy="1143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ltLang="en-US" b="1" smtClean="0"/>
              <a:t>Gravitational equipotentials</a:t>
            </a:r>
          </a:p>
        </p:txBody>
      </p:sp>
      <p:sp>
        <p:nvSpPr>
          <p:cNvPr id="176131" name="Rectangle 3"/>
          <p:cNvSpPr>
            <a:spLocks noGrp="1" noChangeArrowheads="1"/>
          </p:cNvSpPr>
          <p:nvPr>
            <p:ph type="body" sz="half" idx="1"/>
          </p:nvPr>
        </p:nvSpPr>
        <p:spPr bwMode="auto">
          <a:xfrm>
            <a:off x="468313" y="2069529"/>
            <a:ext cx="4319587" cy="3173031"/>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indent="0" eaLnBrk="1" hangingPunct="1">
              <a:buFontTx/>
              <a:buNone/>
            </a:pPr>
            <a:r>
              <a:rPr lang="en-GB" altLang="en-US" sz="2400" b="1" smtClean="0">
                <a:solidFill>
                  <a:schemeClr val="accent2"/>
                </a:solidFill>
              </a:rPr>
              <a:t>These are surfaces that join up points of equal potential.</a:t>
            </a:r>
          </a:p>
          <a:p>
            <a:pPr marL="533400" lvl="1" indent="-261938" eaLnBrk="1" hangingPunct="1"/>
            <a:r>
              <a:rPr lang="en-GB" altLang="en-US" sz="2000" smtClean="0"/>
              <a:t>No work is done by gravitational force when a mass is moved along an equipotential surface.</a:t>
            </a:r>
          </a:p>
          <a:p>
            <a:pPr marL="533400" lvl="1" indent="-261938" eaLnBrk="1" hangingPunct="1"/>
            <a:r>
              <a:rPr lang="en-GB" altLang="en-US" sz="2000" smtClean="0"/>
              <a:t>Equipotentials are always perpendicular to field lines.</a:t>
            </a:r>
          </a:p>
          <a:p>
            <a:pPr marL="533400" lvl="1" indent="-261938" eaLnBrk="1" hangingPunct="1"/>
            <a:r>
              <a:rPr lang="en-GB" altLang="en-US" sz="2000" smtClean="0">
                <a:cs typeface="Arial" panose="020B0604020202020204" pitchFamily="34" charset="0"/>
              </a:rPr>
              <a:t>Examples include: contour lines on maps, sea level, the floor of a room, the bench top surface.</a:t>
            </a:r>
            <a:endParaRPr lang="el-GR" altLang="en-US" sz="2000" smtClean="0">
              <a:cs typeface="Arial" panose="020B0604020202020204" pitchFamily="34" charset="0"/>
            </a:endParaRPr>
          </a:p>
        </p:txBody>
      </p:sp>
      <p:sp>
        <p:nvSpPr>
          <p:cNvPr id="24580" name="Text Box 5"/>
          <p:cNvSpPr txBox="1">
            <a:spLocks noChangeArrowheads="1"/>
          </p:cNvSpPr>
          <p:nvPr/>
        </p:nvSpPr>
        <p:spPr bwMode="auto">
          <a:xfrm>
            <a:off x="4932363" y="2142554"/>
            <a:ext cx="33131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ltLang="en-US"/>
          </a:p>
        </p:txBody>
      </p:sp>
      <p:pic>
        <p:nvPicPr>
          <p:cNvPr id="176136" name="Picture 8" descr="p057a"/>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037138" y="2042541"/>
            <a:ext cx="3538537"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6278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6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613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6131">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613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761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29915"/>
            <a:ext cx="8229600" cy="792162"/>
          </a:xfrm>
        </p:spPr>
        <p:txBody>
          <a:bodyPr/>
          <a:lstStyle/>
          <a:p>
            <a:r>
              <a:rPr lang="en-GB" u="sng" dirty="0" smtClean="0"/>
              <a:t>Potential Gradients</a:t>
            </a:r>
            <a:endParaRPr lang="en-GB" u="sng" dirty="0"/>
          </a:p>
        </p:txBody>
      </p:sp>
      <p:sp>
        <p:nvSpPr>
          <p:cNvPr id="3" name="Content Placeholder 2"/>
          <p:cNvSpPr>
            <a:spLocks noGrp="1"/>
          </p:cNvSpPr>
          <p:nvPr>
            <p:ph idx="1"/>
          </p:nvPr>
        </p:nvSpPr>
        <p:spPr>
          <a:xfrm>
            <a:off x="0" y="1644315"/>
            <a:ext cx="5718008" cy="3657600"/>
          </a:xfrm>
        </p:spPr>
        <p:txBody>
          <a:bodyPr>
            <a:normAutofit lnSpcReduction="10000"/>
          </a:bodyPr>
          <a:lstStyle/>
          <a:p>
            <a:r>
              <a:rPr lang="en-GB" dirty="0" smtClean="0"/>
              <a:t>The potential gradient at a point in a field is</a:t>
            </a:r>
            <a:r>
              <a:rPr lang="en-GB" b="1" i="1" dirty="0" smtClean="0"/>
              <a:t> </a:t>
            </a:r>
            <a:r>
              <a:rPr lang="en-GB" b="1" dirty="0" smtClean="0"/>
              <a:t>change of potential per metre</a:t>
            </a:r>
            <a:r>
              <a:rPr lang="en-GB" dirty="0" smtClean="0"/>
              <a:t> at that point</a:t>
            </a:r>
          </a:p>
          <a:p>
            <a:endParaRPr lang="en-GB" dirty="0"/>
          </a:p>
          <a:p>
            <a:endParaRPr lang="en-GB" dirty="0" smtClean="0"/>
          </a:p>
          <a:p>
            <a:endParaRPr lang="en-GB" dirty="0"/>
          </a:p>
          <a:p>
            <a:r>
              <a:rPr lang="en-GB" dirty="0" smtClean="0"/>
              <a:t>At the surface of planet Earth this is 9.8 J kg</a:t>
            </a:r>
            <a:r>
              <a:rPr lang="en-GB" baseline="30000" dirty="0" smtClean="0"/>
              <a:t>-1</a:t>
            </a:r>
            <a:r>
              <a:rPr lang="en-GB" dirty="0" smtClean="0"/>
              <a:t> m</a:t>
            </a:r>
            <a:r>
              <a:rPr lang="en-GB" baseline="30000" dirty="0" smtClean="0"/>
              <a:t>-1</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1301314"/>
              </p:ext>
            </p:extLst>
          </p:nvPr>
        </p:nvGraphicFramePr>
        <p:xfrm>
          <a:off x="228600" y="2787315"/>
          <a:ext cx="5056239" cy="1295400"/>
        </p:xfrm>
        <a:graphic>
          <a:graphicData uri="http://schemas.openxmlformats.org/presentationml/2006/ole">
            <mc:AlternateContent xmlns:mc="http://schemas.openxmlformats.org/markup-compatibility/2006">
              <mc:Choice xmlns:v="urn:schemas-microsoft-com:vml" Requires="v">
                <p:oleObj spid="_x0000_s1026" name="Equation" r:id="rId3" imgW="1536480" imgH="393480" progId="Equation.3">
                  <p:embed/>
                </p:oleObj>
              </mc:Choice>
              <mc:Fallback>
                <p:oleObj name="Equation" r:id="rId3" imgW="1536480" imgH="393480" progId="Equation.3">
                  <p:embed/>
                  <p:pic>
                    <p:nvPicPr>
                      <p:cNvPr id="4" name="Object 3"/>
                      <p:cNvPicPr/>
                      <p:nvPr/>
                    </p:nvPicPr>
                    <p:blipFill>
                      <a:blip r:embed="rId4"/>
                      <a:stretch>
                        <a:fillRect/>
                      </a:stretch>
                    </p:blipFill>
                    <p:spPr>
                      <a:xfrm>
                        <a:off x="228600" y="2787315"/>
                        <a:ext cx="5056239" cy="1295400"/>
                      </a:xfrm>
                      <a:prstGeom prst="rect">
                        <a:avLst/>
                      </a:prstGeom>
                    </p:spPr>
                  </p:pic>
                </p:oleObj>
              </mc:Fallback>
            </mc:AlternateContent>
          </a:graphicData>
        </a:graphic>
      </p:graphicFrame>
      <p:sp>
        <p:nvSpPr>
          <p:cNvPr id="5" name="TextBox 4"/>
          <p:cNvSpPr txBox="1"/>
          <p:nvPr/>
        </p:nvSpPr>
        <p:spPr>
          <a:xfrm>
            <a:off x="5550568" y="4700253"/>
            <a:ext cx="3593432" cy="1815882"/>
          </a:xfrm>
          <a:prstGeom prst="rect">
            <a:avLst/>
          </a:prstGeom>
          <a:noFill/>
        </p:spPr>
        <p:txBody>
          <a:bodyPr wrap="square" rtlCol="0">
            <a:spAutoFit/>
          </a:bodyPr>
          <a:lstStyle/>
          <a:p>
            <a:r>
              <a:rPr lang="en-GB" sz="2800" dirty="0" smtClean="0"/>
              <a:t>Note: Gravitational Field Strength is simply the negative of the potential gradient</a:t>
            </a:r>
            <a:endParaRPr lang="en-GB" sz="2800" dirty="0"/>
          </a:p>
        </p:txBody>
      </p:sp>
      <p:graphicFrame>
        <p:nvGraphicFramePr>
          <p:cNvPr id="6" name="Object 5"/>
          <p:cNvGraphicFramePr>
            <a:graphicFrameLocks noChangeAspect="1"/>
          </p:cNvGraphicFramePr>
          <p:nvPr>
            <p:extLst>
              <p:ext uri="{D42A27DB-BD31-4B8C-83A1-F6EECF244321}">
                <p14:modId xmlns:p14="http://schemas.microsoft.com/office/powerpoint/2010/main" val="3887185408"/>
              </p:ext>
            </p:extLst>
          </p:nvPr>
        </p:nvGraphicFramePr>
        <p:xfrm>
          <a:off x="3222656" y="5039184"/>
          <a:ext cx="1769128" cy="1143000"/>
        </p:xfrm>
        <a:graphic>
          <a:graphicData uri="http://schemas.openxmlformats.org/presentationml/2006/ole">
            <mc:AlternateContent xmlns:mc="http://schemas.openxmlformats.org/markup-compatibility/2006">
              <mc:Choice xmlns:v="urn:schemas-microsoft-com:vml" Requires="v">
                <p:oleObj spid="_x0000_s1027" name="Equation" r:id="rId5" imgW="609480" imgH="393480" progId="Equation.3">
                  <p:embed/>
                </p:oleObj>
              </mc:Choice>
              <mc:Fallback>
                <p:oleObj name="Equation" r:id="rId5" imgW="609480" imgH="393480" progId="Equation.3">
                  <p:embed/>
                  <p:pic>
                    <p:nvPicPr>
                      <p:cNvPr id="6" name="Object 5"/>
                      <p:cNvPicPr>
                        <a:picLocks noChangeAspect="1" noChangeArrowheads="1"/>
                      </p:cNvPicPr>
                      <p:nvPr/>
                    </p:nvPicPr>
                    <p:blipFill>
                      <a:blip r:embed="rId6"/>
                      <a:srcRect/>
                      <a:stretch>
                        <a:fillRect/>
                      </a:stretch>
                    </p:blipFill>
                    <p:spPr bwMode="auto">
                      <a:xfrm>
                        <a:off x="3222656" y="5039184"/>
                        <a:ext cx="1769128" cy="1143000"/>
                      </a:xfrm>
                      <a:prstGeom prst="rect">
                        <a:avLst/>
                      </a:prstGeom>
                      <a:noFill/>
                      <a:ln>
                        <a:noFill/>
                      </a:ln>
                    </p:spPr>
                  </p:pic>
                </p:oleObj>
              </mc:Fallback>
            </mc:AlternateContent>
          </a:graphicData>
        </a:graphic>
      </p:graphicFrame>
      <p:pic>
        <p:nvPicPr>
          <p:cNvPr id="7" name="Picture 7" descr="p057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46608" y="1061535"/>
            <a:ext cx="2997200" cy="2847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695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250825" y="833374"/>
            <a:ext cx="8435975" cy="1143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normAutofit fontScale="90000"/>
          </a:bodyPr>
          <a:lstStyle/>
          <a:p>
            <a:pPr eaLnBrk="1" hangingPunct="1"/>
            <a:r>
              <a:rPr lang="en-GB" altLang="en-US" sz="4000" b="1" smtClean="0"/>
              <a:t>Gravitational potential </a:t>
            </a:r>
            <a:br>
              <a:rPr lang="en-GB" altLang="en-US" sz="4000" b="1" smtClean="0"/>
            </a:br>
            <a:r>
              <a:rPr lang="en-GB" altLang="en-US" sz="4000" b="1" smtClean="0"/>
              <a:t>difference (</a:t>
            </a:r>
            <a:r>
              <a:rPr lang="el-GR" altLang="en-US" sz="4000" b="1" i="1" smtClean="0">
                <a:solidFill>
                  <a:srgbClr val="FF3300"/>
                </a:solidFill>
                <a:cs typeface="Arial" panose="020B0604020202020204" pitchFamily="34" charset="0"/>
              </a:rPr>
              <a:t>Δ</a:t>
            </a:r>
            <a:r>
              <a:rPr lang="en-GB" altLang="en-US" sz="4000" b="1" i="1" smtClean="0">
                <a:solidFill>
                  <a:srgbClr val="FF3300"/>
                </a:solidFill>
              </a:rPr>
              <a:t>V</a:t>
            </a:r>
            <a:r>
              <a:rPr lang="en-GB" altLang="en-US" sz="4000" b="1" i="1" smtClean="0"/>
              <a:t> </a:t>
            </a:r>
            <a:r>
              <a:rPr lang="en-GB" altLang="en-US" sz="4000" b="1" smtClean="0"/>
              <a:t>) and Work (</a:t>
            </a:r>
            <a:r>
              <a:rPr lang="en-GB" altLang="en-US" sz="4000" b="1" i="1" smtClean="0">
                <a:solidFill>
                  <a:srgbClr val="FF3300"/>
                </a:solidFill>
              </a:rPr>
              <a:t>W</a:t>
            </a:r>
            <a:r>
              <a:rPr lang="en-GB" altLang="en-US" sz="4000" b="1" smtClean="0"/>
              <a:t>)</a:t>
            </a:r>
          </a:p>
        </p:txBody>
      </p:sp>
      <p:sp>
        <p:nvSpPr>
          <p:cNvPr id="136195" name="Rectangle 3"/>
          <p:cNvSpPr>
            <a:spLocks noGrp="1" noChangeArrowheads="1"/>
          </p:cNvSpPr>
          <p:nvPr>
            <p:ph type="body" idx="1"/>
          </p:nvPr>
        </p:nvSpPr>
        <p:spPr bwMode="auto">
          <a:xfrm>
            <a:off x="373063" y="2797112"/>
            <a:ext cx="8262937" cy="3165475"/>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indent="0" eaLnBrk="1" hangingPunct="1">
              <a:buFontTx/>
              <a:buNone/>
            </a:pPr>
            <a:r>
              <a:rPr lang="en-GB" altLang="en-US" b="1" smtClean="0">
                <a:cs typeface="Arial" panose="020B0604020202020204" pitchFamily="34" charset="0"/>
              </a:rPr>
              <a:t>When a mass, </a:t>
            </a:r>
            <a:r>
              <a:rPr lang="en-GB" altLang="en-US" b="1" i="1" smtClean="0">
                <a:solidFill>
                  <a:srgbClr val="FF3300"/>
                </a:solidFill>
                <a:cs typeface="Arial" panose="020B0604020202020204" pitchFamily="34" charset="0"/>
              </a:rPr>
              <a:t>m</a:t>
            </a:r>
            <a:r>
              <a:rPr lang="en-GB" altLang="en-US" b="1" smtClean="0">
                <a:cs typeface="Arial" panose="020B0604020202020204" pitchFamily="34" charset="0"/>
              </a:rPr>
              <a:t> is moved through a gravitational potential difference of </a:t>
            </a:r>
            <a:r>
              <a:rPr lang="el-GR" altLang="en-US" b="1" i="1" smtClean="0">
                <a:solidFill>
                  <a:srgbClr val="FF3300"/>
                </a:solidFill>
                <a:cs typeface="Arial" panose="020B0604020202020204" pitchFamily="34" charset="0"/>
              </a:rPr>
              <a:t>Δ</a:t>
            </a:r>
            <a:r>
              <a:rPr lang="en-GB" altLang="en-US" b="1" i="1" smtClean="0">
                <a:solidFill>
                  <a:srgbClr val="FF3300"/>
                </a:solidFill>
                <a:cs typeface="Arial" panose="020B0604020202020204" pitchFamily="34" charset="0"/>
              </a:rPr>
              <a:t>V</a:t>
            </a:r>
            <a:r>
              <a:rPr lang="en-GB" altLang="en-US" b="1" smtClean="0">
                <a:cs typeface="Arial" panose="020B0604020202020204" pitchFamily="34" charset="0"/>
              </a:rPr>
              <a:t> the work done </a:t>
            </a:r>
            <a:r>
              <a:rPr lang="el-GR" altLang="en-US" b="1" i="1" smtClean="0">
                <a:solidFill>
                  <a:srgbClr val="FF3300"/>
                </a:solidFill>
                <a:cs typeface="Arial" panose="020B0604020202020204" pitchFamily="34" charset="0"/>
              </a:rPr>
              <a:t>Δ</a:t>
            </a:r>
            <a:r>
              <a:rPr lang="en-GB" altLang="en-US" b="1" i="1" smtClean="0">
                <a:solidFill>
                  <a:srgbClr val="FF3300"/>
                </a:solidFill>
                <a:cs typeface="Arial" panose="020B0604020202020204" pitchFamily="34" charset="0"/>
              </a:rPr>
              <a:t>W</a:t>
            </a:r>
            <a:r>
              <a:rPr lang="en-GB" altLang="en-US" b="1" smtClean="0">
                <a:cs typeface="Arial" panose="020B0604020202020204" pitchFamily="34" charset="0"/>
              </a:rPr>
              <a:t> is given by:</a:t>
            </a:r>
          </a:p>
          <a:p>
            <a:pPr marL="0" indent="0" eaLnBrk="1" hangingPunct="1">
              <a:buFontTx/>
              <a:buNone/>
            </a:pPr>
            <a:endParaRPr lang="en-GB" altLang="en-US" b="1" smtClean="0">
              <a:solidFill>
                <a:srgbClr val="FF3300"/>
              </a:solidFill>
              <a:cs typeface="Arial" panose="020B0604020202020204" pitchFamily="34" charset="0"/>
            </a:endParaRPr>
          </a:p>
          <a:p>
            <a:pPr marL="0" indent="0" eaLnBrk="1" hangingPunct="1">
              <a:buFontTx/>
              <a:buNone/>
            </a:pPr>
            <a:r>
              <a:rPr lang="en-GB" altLang="en-US" b="1" smtClean="0">
                <a:solidFill>
                  <a:srgbClr val="FF3300"/>
                </a:solidFill>
                <a:cs typeface="Arial" panose="020B0604020202020204" pitchFamily="34" charset="0"/>
              </a:rPr>
              <a:t>		</a:t>
            </a:r>
            <a:r>
              <a:rPr lang="el-GR" altLang="en-US" sz="4000" b="1" smtClean="0">
                <a:solidFill>
                  <a:srgbClr val="FF3300"/>
                </a:solidFill>
                <a:cs typeface="Arial" panose="020B0604020202020204" pitchFamily="34" charset="0"/>
              </a:rPr>
              <a:t>Δ</a:t>
            </a:r>
            <a:r>
              <a:rPr lang="en-GB" altLang="en-US" sz="4000" b="1" smtClean="0">
                <a:solidFill>
                  <a:srgbClr val="FF3300"/>
                </a:solidFill>
                <a:cs typeface="Arial" panose="020B0604020202020204" pitchFamily="34" charset="0"/>
              </a:rPr>
              <a:t>W  =  m x </a:t>
            </a:r>
            <a:r>
              <a:rPr lang="el-GR" altLang="en-US" sz="4000" b="1" smtClean="0">
                <a:solidFill>
                  <a:srgbClr val="FF3300"/>
                </a:solidFill>
                <a:cs typeface="Arial" panose="020B0604020202020204" pitchFamily="34" charset="0"/>
              </a:rPr>
              <a:t>Δ</a:t>
            </a:r>
            <a:r>
              <a:rPr lang="en-GB" altLang="en-US" sz="4000" b="1" smtClean="0">
                <a:solidFill>
                  <a:srgbClr val="FF3300"/>
                </a:solidFill>
                <a:cs typeface="Arial" panose="020B0604020202020204" pitchFamily="34" charset="0"/>
              </a:rPr>
              <a:t>V</a:t>
            </a:r>
            <a:r>
              <a:rPr lang="en-GB" altLang="en-US" b="1" smtClean="0">
                <a:solidFill>
                  <a:srgbClr val="FF3300"/>
                </a:solidFill>
                <a:cs typeface="Arial" panose="020B0604020202020204" pitchFamily="34" charset="0"/>
              </a:rPr>
              <a:t> </a:t>
            </a:r>
            <a:endParaRPr lang="el-GR" altLang="en-US" b="1" smtClean="0">
              <a:cs typeface="Arial" panose="020B0604020202020204" pitchFamily="34" charset="0"/>
            </a:endParaRPr>
          </a:p>
          <a:p>
            <a:pPr marL="0" indent="0" eaLnBrk="1" hangingPunct="1">
              <a:buFontTx/>
              <a:buNone/>
            </a:pPr>
            <a:endParaRPr lang="en-GB" altLang="en-US" b="1" smtClean="0"/>
          </a:p>
        </p:txBody>
      </p:sp>
    </p:spTree>
    <p:extLst>
      <p:ext uri="{BB962C8B-B14F-4D97-AF65-F5344CB8AC3E}">
        <p14:creationId xmlns:p14="http://schemas.microsoft.com/office/powerpoint/2010/main" val="21099803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209550" y="1158240"/>
            <a:ext cx="8934450"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i="1" dirty="0" smtClean="0">
                <a:latin typeface="Comic Sans MS" panose="030F0702030302020204" pitchFamily="66" charset="0"/>
              </a:rPr>
              <a:t>Work </a:t>
            </a:r>
            <a:r>
              <a:rPr lang="en-US" altLang="en-US" i="1" dirty="0">
                <a:latin typeface="Comic Sans MS" panose="030F0702030302020204" pitchFamily="66" charset="0"/>
              </a:rPr>
              <a:t>is done when a force moves an object some distance in the direction of the force. </a:t>
            </a:r>
          </a:p>
          <a:p>
            <a:r>
              <a:rPr lang="en-US" altLang="en-US" i="1" dirty="0">
                <a:latin typeface="Comic Sans MS" panose="030F0702030302020204" pitchFamily="66" charset="0"/>
              </a:rPr>
              <a:t>This work done is stored as gravitational potential energy in the object. </a:t>
            </a:r>
          </a:p>
          <a:p>
            <a:endParaRPr lang="en-US" altLang="en-US" dirty="0">
              <a:latin typeface="Comic Sans MS" panose="030F0702030302020204" pitchFamily="66" charset="0"/>
            </a:endParaRPr>
          </a:p>
          <a:p>
            <a:pPr algn="ctr"/>
            <a:r>
              <a:rPr lang="en-US" altLang="en-US" dirty="0">
                <a:latin typeface="Comic Sans MS" panose="030F0702030302020204" pitchFamily="66" charset="0"/>
              </a:rPr>
              <a:t>Work done = gravitational potential energy = </a:t>
            </a:r>
            <a:r>
              <a:rPr lang="en-US" altLang="en-US" dirty="0" err="1" smtClean="0">
                <a:latin typeface="Comic Sans MS" panose="030F0702030302020204" pitchFamily="66" charset="0"/>
              </a:rPr>
              <a:t>mgh</a:t>
            </a:r>
            <a:endParaRPr lang="en-US" altLang="en-US" dirty="0" smtClean="0">
              <a:latin typeface="Comic Sans MS" panose="030F0702030302020204" pitchFamily="66" charset="0"/>
            </a:endParaRPr>
          </a:p>
          <a:p>
            <a:pPr algn="ctr"/>
            <a:endParaRPr lang="en-US" altLang="en-US" dirty="0">
              <a:latin typeface="Comic Sans MS" panose="030F0702030302020204" pitchFamily="66" charset="0"/>
            </a:endParaRPr>
          </a:p>
          <a:p>
            <a:pPr algn="ctr"/>
            <a:r>
              <a:rPr lang="en-US" altLang="en-US" dirty="0" smtClean="0">
                <a:latin typeface="Comic Sans MS" panose="030F0702030302020204" pitchFamily="66" charset="0"/>
              </a:rPr>
              <a:t>Why is this wrong?</a:t>
            </a:r>
            <a:endParaRPr lang="en-US" altLang="en-US" dirty="0">
              <a:latin typeface="Comic Sans MS" panose="030F0702030302020204" pitchFamily="66" charset="0"/>
            </a:endParaRPr>
          </a:p>
        </p:txBody>
      </p:sp>
      <p:pic>
        <p:nvPicPr>
          <p:cNvPr id="1146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7251" y="3172333"/>
            <a:ext cx="2970212" cy="2744788"/>
          </a:xfrm>
          <a:prstGeom prst="rect">
            <a:avLst/>
          </a:prstGeom>
          <a:noFill/>
          <a:extLst>
            <a:ext uri="{909E8E84-426E-40DD-AFC4-6F175D3DCCD1}">
              <a14:hiddenFill xmlns:a14="http://schemas.microsoft.com/office/drawing/2010/main">
                <a:solidFill>
                  <a:srgbClr val="FFFFFF"/>
                </a:solidFill>
              </a14:hiddenFill>
            </a:ext>
          </a:extLst>
        </p:spPr>
      </p:pic>
      <p:sp>
        <p:nvSpPr>
          <p:cNvPr id="114692" name="Rectangle 4"/>
          <p:cNvSpPr>
            <a:spLocks noChangeArrowheads="1"/>
          </p:cNvSpPr>
          <p:nvPr/>
        </p:nvSpPr>
        <p:spPr bwMode="auto">
          <a:xfrm>
            <a:off x="0" y="3608797"/>
            <a:ext cx="6313488"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dirty="0">
                <a:latin typeface="Comic Sans MS" panose="030F0702030302020204" pitchFamily="66" charset="0"/>
              </a:rPr>
              <a:t>The further you raise the object, the more work you do and the greater the change in </a:t>
            </a:r>
            <a:r>
              <a:rPr lang="en-GB" altLang="en-US" dirty="0" err="1">
                <a:latin typeface="Comic Sans MS" panose="030F0702030302020204" pitchFamily="66" charset="0"/>
              </a:rPr>
              <a:t>gpe</a:t>
            </a:r>
            <a:r>
              <a:rPr lang="en-GB" altLang="en-US" dirty="0">
                <a:latin typeface="Comic Sans MS" panose="030F0702030302020204" pitchFamily="66" charset="0"/>
              </a:rPr>
              <a:t>. </a:t>
            </a:r>
            <a:r>
              <a:rPr lang="en-GB" altLang="en-US" dirty="0">
                <a:solidFill>
                  <a:srgbClr val="FF0000"/>
                </a:solidFill>
                <a:latin typeface="Comic Sans MS" panose="030F0702030302020204" pitchFamily="66" charset="0"/>
              </a:rPr>
              <a:t>GPE INCREASES WITH DISTANCE</a:t>
            </a:r>
            <a:r>
              <a:rPr lang="en-GB" altLang="en-US" dirty="0" smtClean="0">
                <a:solidFill>
                  <a:srgbClr val="FF0000"/>
                </a:solidFill>
                <a:latin typeface="Comic Sans MS" panose="030F0702030302020204" pitchFamily="66" charset="0"/>
              </a:rPr>
              <a:t>!!</a:t>
            </a:r>
          </a:p>
          <a:p>
            <a:endParaRPr lang="en-GB" altLang="en-US" dirty="0">
              <a:solidFill>
                <a:srgbClr val="FF0000"/>
              </a:solidFill>
              <a:latin typeface="Comic Sans MS" panose="030F0702030302020204" pitchFamily="66" charset="0"/>
            </a:endParaRPr>
          </a:p>
          <a:p>
            <a:r>
              <a:rPr lang="en-GB" altLang="en-US" dirty="0" smtClean="0">
                <a:solidFill>
                  <a:srgbClr val="FF0000"/>
                </a:solidFill>
                <a:latin typeface="Comic Sans MS" panose="030F0702030302020204" pitchFamily="66" charset="0"/>
              </a:rPr>
              <a:t>But</a:t>
            </a:r>
            <a:endParaRPr lang="en-GB" altLang="en-US" dirty="0" smtClean="0">
              <a:latin typeface="Comic Sans MS" panose="030F0702030302020204" pitchFamily="66" charset="0"/>
            </a:endParaRPr>
          </a:p>
          <a:p>
            <a:endParaRPr lang="en-GB" altLang="en-US" dirty="0">
              <a:latin typeface="Comic Sans MS" panose="030F0702030302020204" pitchFamily="66" charset="0"/>
            </a:endParaRPr>
          </a:p>
          <a:p>
            <a:r>
              <a:rPr lang="en-GB" altLang="en-US" dirty="0">
                <a:latin typeface="Comic Sans MS" panose="030F0702030302020204" pitchFamily="66" charset="0"/>
              </a:rPr>
              <a:t>If the object is far enough away from the planet, then the gravitational force on it is negligible – it is no longer in the gravitational field.  </a:t>
            </a:r>
            <a:r>
              <a:rPr lang="en-GB" altLang="en-US" dirty="0">
                <a:solidFill>
                  <a:srgbClr val="FF0000"/>
                </a:solidFill>
                <a:latin typeface="Comic Sans MS" panose="030F0702030302020204" pitchFamily="66" charset="0"/>
              </a:rPr>
              <a:t>GPE IS ZERO AT INFINITY!!</a:t>
            </a:r>
          </a:p>
        </p:txBody>
      </p:sp>
      <p:sp>
        <p:nvSpPr>
          <p:cNvPr id="114694" name="Rectangle 6"/>
          <p:cNvSpPr>
            <a:spLocks noChangeArrowheads="1"/>
          </p:cNvSpPr>
          <p:nvPr/>
        </p:nvSpPr>
        <p:spPr bwMode="auto">
          <a:xfrm>
            <a:off x="6584950" y="7700328"/>
            <a:ext cx="256833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400">
                <a:latin typeface="Comic Sans MS" panose="030F0702030302020204" pitchFamily="66" charset="0"/>
              </a:rPr>
              <a:t>Next: gravitational potential</a:t>
            </a:r>
          </a:p>
        </p:txBody>
      </p:sp>
    </p:spTree>
    <p:extLst>
      <p:ext uri="{BB962C8B-B14F-4D97-AF65-F5344CB8AC3E}">
        <p14:creationId xmlns:p14="http://schemas.microsoft.com/office/powerpoint/2010/main" val="2363324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46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469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469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4690">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469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4692">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4692">
                                            <p:txEl>
                                              <p:pRg st="4" end="4"/>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46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74989" y="761049"/>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b="1" dirty="0" smtClean="0">
                <a:latin typeface="Comic Sans MS" panose="030F0702030302020204" pitchFamily="66" charset="0"/>
              </a:rPr>
              <a:t>The gravitational potential (V) </a:t>
            </a:r>
            <a:r>
              <a:rPr lang="en-GB" altLang="en-US" b="1" dirty="0" smtClean="0">
                <a:latin typeface="Comic Sans MS" panose="030F0702030302020204" pitchFamily="66" charset="0"/>
              </a:rPr>
              <a:t>is the energy of an object due to its position in a field.</a:t>
            </a:r>
            <a:endParaRPr lang="en-GB" altLang="en-US" dirty="0" smtClean="0">
              <a:latin typeface="Comic Sans MS" panose="030F0702030302020204" pitchFamily="66" charset="0"/>
            </a:endParaRPr>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l="14610" t="20056" r="61282" b="17685"/>
          <a:stretch>
            <a:fillRect/>
          </a:stretch>
        </p:blipFill>
        <p:spPr bwMode="auto">
          <a:xfrm>
            <a:off x="2656105" y="1482195"/>
            <a:ext cx="3698437" cy="3488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7"/>
          <p:cNvSpPr/>
          <p:nvPr/>
        </p:nvSpPr>
        <p:spPr>
          <a:xfrm>
            <a:off x="213026" y="5178679"/>
            <a:ext cx="8567969" cy="923330"/>
          </a:xfrm>
          <a:prstGeom prst="rect">
            <a:avLst/>
          </a:prstGeom>
        </p:spPr>
        <p:txBody>
          <a:bodyPr wrap="square">
            <a:spAutoFit/>
          </a:bodyPr>
          <a:lstStyle/>
          <a:p>
            <a:pPr algn="ctr"/>
            <a:r>
              <a:rPr lang="en-GB" b="1" dirty="0" smtClean="0"/>
              <a:t>As you move towards the object then you lose energy (i.e. you would need to exert energy to move away from the object and hence gain potential energy) so all potential energy values will be negative values</a:t>
            </a:r>
            <a:endParaRPr lang="en-GB" b="1" dirty="0"/>
          </a:p>
        </p:txBody>
      </p:sp>
    </p:spTree>
    <p:extLst>
      <p:ext uri="{BB962C8B-B14F-4D97-AF65-F5344CB8AC3E}">
        <p14:creationId xmlns:p14="http://schemas.microsoft.com/office/powerpoint/2010/main" val="268604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0" y="1428735"/>
            <a:ext cx="914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altLang="en-US" b="1" dirty="0" smtClean="0">
                <a:latin typeface="Comic Sans MS" panose="030F0702030302020204" pitchFamily="66" charset="0"/>
              </a:rPr>
              <a:t>The gravitational potential (V) at a point in a field, is the work done (W) per kilogram of mass (m) to move it from infinity to that point.</a:t>
            </a:r>
            <a:r>
              <a:rPr lang="en-GB" altLang="en-US" dirty="0" smtClean="0">
                <a:latin typeface="Comic Sans MS" panose="030F0702030302020204" pitchFamily="66" charset="0"/>
              </a:rPr>
              <a:t>   </a:t>
            </a:r>
          </a:p>
        </p:txBody>
      </p:sp>
      <p:sp>
        <p:nvSpPr>
          <p:cNvPr id="3" name="Rectangle 2"/>
          <p:cNvSpPr>
            <a:spLocks noChangeArrowheads="1"/>
          </p:cNvSpPr>
          <p:nvPr/>
        </p:nvSpPr>
        <p:spPr bwMode="auto">
          <a:xfrm>
            <a:off x="0" y="2821691"/>
            <a:ext cx="867568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r>
              <a:rPr lang="en-GB" altLang="en-US" sz="1600" dirty="0" smtClean="0">
                <a:latin typeface="Comic Sans MS" panose="030F0702030302020204" pitchFamily="66" charset="0"/>
              </a:rPr>
              <a:t>The </a:t>
            </a:r>
            <a:r>
              <a:rPr lang="en-GB" altLang="en-US" sz="1600" b="1" dirty="0">
                <a:latin typeface="Comic Sans MS" panose="030F0702030302020204" pitchFamily="66" charset="0"/>
              </a:rPr>
              <a:t>gravitational potential</a:t>
            </a:r>
            <a:r>
              <a:rPr lang="en-GB" altLang="en-US" sz="1600" dirty="0">
                <a:latin typeface="Comic Sans MS" panose="030F0702030302020204" pitchFamily="66" charset="0"/>
              </a:rPr>
              <a:t> is the gravitational potential energy per unit mass (1kg </a:t>
            </a:r>
            <a:r>
              <a:rPr lang="en-GB" altLang="en-US" sz="1600" dirty="0" smtClean="0">
                <a:latin typeface="Comic Sans MS" panose="030F0702030302020204" pitchFamily="66" charset="0"/>
              </a:rPr>
              <a:t>mass).</a:t>
            </a:r>
          </a:p>
        </p:txBody>
      </p:sp>
      <p:sp>
        <p:nvSpPr>
          <p:cNvPr id="4" name="Rectangle 3"/>
          <p:cNvSpPr>
            <a:spLocks noChangeArrowheads="1"/>
          </p:cNvSpPr>
          <p:nvPr/>
        </p:nvSpPr>
        <p:spPr bwMode="auto">
          <a:xfrm>
            <a:off x="334962" y="3468022"/>
            <a:ext cx="8340725" cy="1740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eaLnBrk="1" hangingPunct="1">
              <a:lnSpc>
                <a:spcPct val="90000"/>
              </a:lnSpc>
              <a:buFontTx/>
              <a:buNone/>
            </a:pPr>
            <a:r>
              <a:rPr lang="en-GB" altLang="en-US" sz="1800" dirty="0" smtClean="0">
                <a:latin typeface="Comic Sans MS" panose="030F0702030302020204" pitchFamily="66" charset="0"/>
              </a:rPr>
              <a:t>Notes</a:t>
            </a:r>
            <a:r>
              <a:rPr lang="en-GB" altLang="en-US" sz="1800" dirty="0">
                <a:latin typeface="Comic Sans MS" panose="030F0702030302020204" pitchFamily="66" charset="0"/>
              </a:rPr>
              <a:t>:</a:t>
            </a:r>
          </a:p>
          <a:p>
            <a:pPr eaLnBrk="1" hangingPunct="1">
              <a:lnSpc>
                <a:spcPct val="90000"/>
              </a:lnSpc>
              <a:buFontTx/>
              <a:buAutoNum type="arabicPeriod"/>
            </a:pPr>
            <a:r>
              <a:rPr lang="en-GB" altLang="en-US" sz="1800" dirty="0">
                <a:latin typeface="Comic Sans MS" panose="030F0702030302020204" pitchFamily="66" charset="0"/>
              </a:rPr>
              <a:t>The gravitational potential at infinity is </a:t>
            </a:r>
            <a:r>
              <a:rPr lang="en-GB" altLang="en-US" sz="1800" b="1" dirty="0">
                <a:solidFill>
                  <a:schemeClr val="accent2"/>
                </a:solidFill>
                <a:latin typeface="Comic Sans MS" panose="030F0702030302020204" pitchFamily="66" charset="0"/>
              </a:rPr>
              <a:t>ZERO</a:t>
            </a:r>
            <a:r>
              <a:rPr lang="en-GB" altLang="en-US" sz="1800" dirty="0">
                <a:latin typeface="Comic Sans MS" panose="030F0702030302020204" pitchFamily="66" charset="0"/>
              </a:rPr>
              <a:t>.</a:t>
            </a:r>
          </a:p>
          <a:p>
            <a:pPr eaLnBrk="1" hangingPunct="1">
              <a:lnSpc>
                <a:spcPct val="90000"/>
              </a:lnSpc>
              <a:buFontTx/>
              <a:buAutoNum type="arabicPeriod"/>
            </a:pPr>
            <a:r>
              <a:rPr lang="en-GB" altLang="en-US" sz="1800" dirty="0">
                <a:latin typeface="Comic Sans MS" panose="030F0702030302020204" pitchFamily="66" charset="0"/>
              </a:rPr>
              <a:t> All other points will have </a:t>
            </a:r>
            <a:r>
              <a:rPr lang="en-GB" altLang="en-US" sz="1800" b="1" dirty="0">
                <a:solidFill>
                  <a:schemeClr val="accent2"/>
                </a:solidFill>
                <a:latin typeface="Comic Sans MS" panose="030F0702030302020204" pitchFamily="66" charset="0"/>
              </a:rPr>
              <a:t>negative</a:t>
            </a:r>
            <a:r>
              <a:rPr lang="en-GB" altLang="en-US" sz="1800" dirty="0">
                <a:latin typeface="Comic Sans MS" panose="030F0702030302020204" pitchFamily="66" charset="0"/>
              </a:rPr>
              <a:t> potential values.</a:t>
            </a:r>
          </a:p>
          <a:p>
            <a:pPr eaLnBrk="1" hangingPunct="1">
              <a:lnSpc>
                <a:spcPct val="90000"/>
              </a:lnSpc>
              <a:buFontTx/>
              <a:buAutoNum type="arabicPeriod"/>
            </a:pPr>
            <a:r>
              <a:rPr lang="en-GB" altLang="en-US" sz="1800" dirty="0">
                <a:latin typeface="Comic Sans MS" panose="030F0702030302020204" pitchFamily="66" charset="0"/>
              </a:rPr>
              <a:t> Gravitational potential is measured in </a:t>
            </a:r>
            <a:r>
              <a:rPr lang="en-GB" altLang="en-US" sz="1800" b="1" dirty="0">
                <a:solidFill>
                  <a:schemeClr val="accent2"/>
                </a:solidFill>
                <a:latin typeface="Comic Sans MS" panose="030F0702030302020204" pitchFamily="66" charset="0"/>
              </a:rPr>
              <a:t>joules per kilogram</a:t>
            </a:r>
            <a:r>
              <a:rPr lang="en-GB" altLang="en-US" sz="1800" dirty="0">
                <a:latin typeface="Comic Sans MS" panose="030F0702030302020204" pitchFamily="66" charset="0"/>
              </a:rPr>
              <a:t> (J kg</a:t>
            </a:r>
            <a:r>
              <a:rPr lang="en-GB" altLang="en-US" sz="1800" baseline="30000" dirty="0">
                <a:latin typeface="Comic Sans MS" panose="030F0702030302020204" pitchFamily="66" charset="0"/>
              </a:rPr>
              <a:t>-1</a:t>
            </a:r>
            <a:r>
              <a:rPr lang="en-GB" altLang="en-US" sz="1800" dirty="0">
                <a:latin typeface="Comic Sans MS" panose="030F0702030302020204" pitchFamily="66" charset="0"/>
              </a:rPr>
              <a:t>).</a:t>
            </a:r>
          </a:p>
          <a:p>
            <a:pPr eaLnBrk="1" hangingPunct="1">
              <a:lnSpc>
                <a:spcPct val="90000"/>
              </a:lnSpc>
              <a:buFontTx/>
              <a:buAutoNum type="arabicPeriod"/>
            </a:pPr>
            <a:r>
              <a:rPr lang="en-GB" altLang="en-US" sz="1800" dirty="0">
                <a:latin typeface="Comic Sans MS" panose="030F0702030302020204" pitchFamily="66" charset="0"/>
              </a:rPr>
              <a:t> Gravitational potential is a </a:t>
            </a:r>
            <a:r>
              <a:rPr lang="en-GB" altLang="en-US" sz="1800" b="1" dirty="0">
                <a:solidFill>
                  <a:schemeClr val="accent2"/>
                </a:solidFill>
                <a:latin typeface="Comic Sans MS" panose="030F0702030302020204" pitchFamily="66" charset="0"/>
              </a:rPr>
              <a:t>SCALAR</a:t>
            </a:r>
            <a:r>
              <a:rPr lang="en-GB" altLang="en-US" sz="1800" dirty="0">
                <a:latin typeface="Comic Sans MS" panose="030F0702030302020204" pitchFamily="66" charset="0"/>
              </a:rPr>
              <a:t> </a:t>
            </a:r>
            <a:r>
              <a:rPr lang="en-GB" altLang="en-US" sz="1800" dirty="0" smtClean="0">
                <a:latin typeface="Comic Sans MS" panose="030F0702030302020204" pitchFamily="66" charset="0"/>
              </a:rPr>
              <a:t>quantity</a:t>
            </a:r>
            <a:endParaRPr lang="en-GB" altLang="en-US" sz="1800" dirty="0">
              <a:latin typeface="Comic Sans MS" panose="030F0702030302020204" pitchFamily="66" charset="0"/>
            </a:endParaRPr>
          </a:p>
        </p:txBody>
      </p:sp>
      <p:sp>
        <p:nvSpPr>
          <p:cNvPr id="5" name="Rectangle 4"/>
          <p:cNvSpPr/>
          <p:nvPr/>
        </p:nvSpPr>
        <p:spPr>
          <a:xfrm>
            <a:off x="2286000" y="2175360"/>
            <a:ext cx="4572000" cy="646331"/>
          </a:xfrm>
          <a:prstGeom prst="rect">
            <a:avLst/>
          </a:prstGeom>
        </p:spPr>
        <p:txBody>
          <a:bodyPr wrap="square">
            <a:spAutoFit/>
          </a:bodyPr>
          <a:lstStyle/>
          <a:p>
            <a:pPr algn="ctr"/>
            <a:r>
              <a:rPr lang="en-GB" altLang="en-US" dirty="0" smtClean="0">
                <a:latin typeface="Comic Sans MS" panose="030F0702030302020204" pitchFamily="66" charset="0"/>
              </a:rPr>
              <a:t>V = </a:t>
            </a:r>
            <a:r>
              <a:rPr lang="en-GB" altLang="en-US" u="sng" dirty="0" smtClean="0">
                <a:latin typeface="Comic Sans MS" panose="030F0702030302020204" pitchFamily="66" charset="0"/>
              </a:rPr>
              <a:t>W   </a:t>
            </a:r>
          </a:p>
          <a:p>
            <a:pPr algn="ctr"/>
            <a:r>
              <a:rPr lang="en-GB" altLang="en-US" dirty="0" smtClean="0">
                <a:latin typeface="Comic Sans MS" panose="030F0702030302020204" pitchFamily="66" charset="0"/>
              </a:rPr>
              <a:t>       m</a:t>
            </a:r>
            <a:endParaRPr lang="en-US" altLang="en-US" dirty="0">
              <a:latin typeface="Comic Sans MS" panose="030F0702030302020204" pitchFamily="66" charset="0"/>
            </a:endParaRPr>
          </a:p>
        </p:txBody>
      </p:sp>
    </p:spTree>
    <p:extLst>
      <p:ext uri="{BB962C8B-B14F-4D97-AF65-F5344CB8AC3E}">
        <p14:creationId xmlns:p14="http://schemas.microsoft.com/office/powerpoint/2010/main" val="1458757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1225614"/>
            <a:ext cx="8220075" cy="762000"/>
          </a:xfrm>
          <a:prstGeom prst="rect">
            <a:avLst/>
          </a:prstGeom>
          <a:solidFill>
            <a:srgbClr val="FFFFFF"/>
          </a:solidFill>
          <a:ln>
            <a:solidFill>
              <a:srgbClr val="000000"/>
            </a:solid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ltLang="en-US" dirty="0" smtClean="0"/>
              <a:t>Questions</a:t>
            </a:r>
          </a:p>
        </p:txBody>
      </p:sp>
      <p:sp>
        <p:nvSpPr>
          <p:cNvPr id="143363" name="Rectangle 3"/>
          <p:cNvSpPr>
            <a:spLocks noGrp="1" noChangeArrowheads="1"/>
          </p:cNvSpPr>
          <p:nvPr>
            <p:ph type="body" idx="1"/>
          </p:nvPr>
        </p:nvSpPr>
        <p:spPr bwMode="auto">
          <a:xfrm>
            <a:off x="496888" y="2041589"/>
            <a:ext cx="8248650" cy="3478212"/>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90000"/>
              </a:lnSpc>
              <a:buFontTx/>
              <a:buNone/>
            </a:pPr>
            <a:r>
              <a:rPr lang="en-GB" altLang="en-US" i="1" smtClean="0"/>
              <a:t>(a) What work would be needed to remove the astronaut completely from the Earth’s gravitational field?</a:t>
            </a:r>
          </a:p>
          <a:p>
            <a:pPr marL="0" indent="0" eaLnBrk="1" hangingPunct="1">
              <a:lnSpc>
                <a:spcPct val="90000"/>
              </a:lnSpc>
              <a:buFontTx/>
              <a:buNone/>
            </a:pPr>
            <a:r>
              <a:rPr lang="en-GB" altLang="en-US" i="1" smtClean="0"/>
              <a:t>(b) If this work came from a conversion of initial kinetic energy (the astronaut is projected from the Earth’s surface), what would be the astronaut’s initial speed?</a:t>
            </a:r>
            <a:endParaRPr lang="en-GB" altLang="en-US" smtClean="0">
              <a:cs typeface="Arial" panose="020B0604020202020204" pitchFamily="34" charset="0"/>
            </a:endParaRPr>
          </a:p>
        </p:txBody>
      </p:sp>
    </p:spTree>
    <p:extLst>
      <p:ext uri="{BB962C8B-B14F-4D97-AF65-F5344CB8AC3E}">
        <p14:creationId xmlns:p14="http://schemas.microsoft.com/office/powerpoint/2010/main" val="32588206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ChangeArrowheads="1"/>
          </p:cNvSpPr>
          <p:nvPr>
            <p:ph type="body" idx="1"/>
          </p:nvPr>
        </p:nvSpPr>
        <p:spPr bwMode="auto">
          <a:xfrm>
            <a:off x="370777" y="953453"/>
            <a:ext cx="8229600" cy="5678487"/>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indent="0" eaLnBrk="1" hangingPunct="1">
              <a:buFontTx/>
              <a:buNone/>
            </a:pPr>
            <a:r>
              <a:rPr lang="en-GB" altLang="en-US" sz="2800" i="1" smtClean="0"/>
              <a:t>(a) </a:t>
            </a:r>
            <a:r>
              <a:rPr lang="el-GR" altLang="en-US" sz="2800" b="1" i="1" smtClean="0">
                <a:solidFill>
                  <a:srgbClr val="FF3300"/>
                </a:solidFill>
                <a:cs typeface="Arial" panose="020B0604020202020204" pitchFamily="34" charset="0"/>
              </a:rPr>
              <a:t>Δ</a:t>
            </a:r>
            <a:r>
              <a:rPr lang="en-GB" altLang="en-US" sz="2800" b="1" i="1" smtClean="0">
                <a:solidFill>
                  <a:srgbClr val="FF3300"/>
                </a:solidFill>
                <a:cs typeface="Arial" panose="020B0604020202020204" pitchFamily="34" charset="0"/>
              </a:rPr>
              <a:t>V</a:t>
            </a:r>
            <a:r>
              <a:rPr lang="en-GB" altLang="en-US" sz="2800" smtClean="0">
                <a:cs typeface="Arial" panose="020B0604020202020204" pitchFamily="34" charset="0"/>
              </a:rPr>
              <a:t> = (6.26 – 0) </a:t>
            </a:r>
            <a:r>
              <a:rPr lang="en-GB" altLang="en-US" sz="2800" smtClean="0"/>
              <a:t>x 10 </a:t>
            </a:r>
            <a:r>
              <a:rPr lang="en-GB" altLang="en-US" sz="2800" baseline="30000" smtClean="0"/>
              <a:t>7</a:t>
            </a:r>
            <a:r>
              <a:rPr lang="en-GB" altLang="en-US" sz="2800" smtClean="0"/>
              <a:t> Jkg</a:t>
            </a:r>
            <a:r>
              <a:rPr lang="en-GB" altLang="en-US" sz="2800" baseline="30000" smtClean="0"/>
              <a:t>-1</a:t>
            </a:r>
            <a:r>
              <a:rPr lang="en-GB" altLang="en-US" sz="2800" smtClean="0"/>
              <a:t>  </a:t>
            </a:r>
            <a:r>
              <a:rPr lang="en-GB" altLang="en-US" sz="2800" smtClean="0">
                <a:cs typeface="Arial" panose="020B0604020202020204" pitchFamily="34" charset="0"/>
              </a:rPr>
              <a:t>= 6.26 </a:t>
            </a:r>
            <a:r>
              <a:rPr lang="en-GB" altLang="en-US" sz="2800" smtClean="0"/>
              <a:t>x 10 </a:t>
            </a:r>
            <a:r>
              <a:rPr lang="en-GB" altLang="en-US" sz="2800" baseline="30000" smtClean="0"/>
              <a:t>7</a:t>
            </a:r>
            <a:r>
              <a:rPr lang="en-GB" altLang="en-US" sz="2800" smtClean="0"/>
              <a:t> Jkg</a:t>
            </a:r>
            <a:r>
              <a:rPr lang="en-GB" altLang="en-US" sz="2800" baseline="30000" smtClean="0"/>
              <a:t>-1</a:t>
            </a:r>
          </a:p>
          <a:p>
            <a:pPr marL="0" indent="0" eaLnBrk="1" hangingPunct="1">
              <a:buFontTx/>
              <a:buNone/>
            </a:pPr>
            <a:r>
              <a:rPr lang="el-GR" altLang="en-US" sz="2800" b="1" i="1" smtClean="0">
                <a:solidFill>
                  <a:srgbClr val="FF3300"/>
                </a:solidFill>
                <a:cs typeface="Arial" panose="020B0604020202020204" pitchFamily="34" charset="0"/>
              </a:rPr>
              <a:t>Δ</a:t>
            </a:r>
            <a:r>
              <a:rPr lang="en-GB" altLang="en-US" sz="2800" b="1" i="1" smtClean="0">
                <a:solidFill>
                  <a:srgbClr val="FF3300"/>
                </a:solidFill>
                <a:cs typeface="Arial" panose="020B0604020202020204" pitchFamily="34" charset="0"/>
              </a:rPr>
              <a:t>W  =  m x </a:t>
            </a:r>
            <a:r>
              <a:rPr lang="el-GR" altLang="en-US" sz="2800" b="1" i="1" smtClean="0">
                <a:solidFill>
                  <a:srgbClr val="FF3300"/>
                </a:solidFill>
                <a:cs typeface="Arial" panose="020B0604020202020204" pitchFamily="34" charset="0"/>
              </a:rPr>
              <a:t>Δ</a:t>
            </a:r>
            <a:r>
              <a:rPr lang="en-GB" altLang="en-US" sz="2800" b="1" i="1" smtClean="0">
                <a:solidFill>
                  <a:srgbClr val="FF3300"/>
                </a:solidFill>
                <a:cs typeface="Arial" panose="020B0604020202020204" pitchFamily="34" charset="0"/>
              </a:rPr>
              <a:t>V</a:t>
            </a:r>
          </a:p>
          <a:p>
            <a:pPr marL="0" indent="0" eaLnBrk="1" hangingPunct="1">
              <a:buFontTx/>
              <a:buNone/>
            </a:pPr>
            <a:r>
              <a:rPr lang="en-GB" altLang="en-US" sz="2800" smtClean="0">
                <a:cs typeface="Arial" panose="020B0604020202020204" pitchFamily="34" charset="0"/>
              </a:rPr>
              <a:t>= 80 kg x 6.26 </a:t>
            </a:r>
            <a:r>
              <a:rPr lang="en-GB" altLang="en-US" sz="2800" smtClean="0"/>
              <a:t>x 10 </a:t>
            </a:r>
            <a:r>
              <a:rPr lang="en-GB" altLang="en-US" sz="2800" baseline="30000" smtClean="0"/>
              <a:t>7</a:t>
            </a:r>
            <a:r>
              <a:rPr lang="en-GB" altLang="en-US" sz="2800" smtClean="0"/>
              <a:t> Jkg</a:t>
            </a:r>
            <a:r>
              <a:rPr lang="en-GB" altLang="en-US" sz="2800" baseline="30000" smtClean="0"/>
              <a:t>-1</a:t>
            </a:r>
          </a:p>
          <a:p>
            <a:pPr marL="0" indent="0" eaLnBrk="1" hangingPunct="1">
              <a:buFontTx/>
              <a:buNone/>
            </a:pPr>
            <a:r>
              <a:rPr lang="en-GB" altLang="en-US" sz="2800" b="1" smtClean="0">
                <a:solidFill>
                  <a:srgbClr val="FF3300"/>
                </a:solidFill>
                <a:cs typeface="Arial" panose="020B0604020202020204" pitchFamily="34" charset="0"/>
              </a:rPr>
              <a:t>Work = 5.01 x 10 </a:t>
            </a:r>
            <a:r>
              <a:rPr lang="en-GB" altLang="en-US" sz="2800" b="1" baseline="30000" smtClean="0">
                <a:solidFill>
                  <a:srgbClr val="FF3300"/>
                </a:solidFill>
                <a:cs typeface="Arial" panose="020B0604020202020204" pitchFamily="34" charset="0"/>
              </a:rPr>
              <a:t>9</a:t>
            </a:r>
            <a:r>
              <a:rPr lang="en-GB" altLang="en-US" sz="2800" b="1" smtClean="0">
                <a:solidFill>
                  <a:srgbClr val="FF3300"/>
                </a:solidFill>
                <a:cs typeface="Arial" panose="020B0604020202020204" pitchFamily="34" charset="0"/>
              </a:rPr>
              <a:t> J  = 5 010 MJ</a:t>
            </a:r>
          </a:p>
          <a:p>
            <a:pPr marL="0" indent="0" eaLnBrk="1" hangingPunct="1">
              <a:buFontTx/>
              <a:buNone/>
            </a:pPr>
            <a:endParaRPr lang="en-GB" altLang="en-US" sz="2800" i="1" smtClean="0"/>
          </a:p>
          <a:p>
            <a:pPr marL="0" indent="0" eaLnBrk="1" hangingPunct="1">
              <a:buFontTx/>
              <a:buNone/>
            </a:pPr>
            <a:r>
              <a:rPr lang="en-GB" altLang="en-US" sz="2800" i="1" smtClean="0"/>
              <a:t>(b) </a:t>
            </a:r>
            <a:r>
              <a:rPr lang="en-US" altLang="en-US" sz="2800" b="1" i="1" smtClean="0">
                <a:solidFill>
                  <a:srgbClr val="FF3300"/>
                </a:solidFill>
                <a:cs typeface="Arial" panose="020B0604020202020204" pitchFamily="34" charset="0"/>
              </a:rPr>
              <a:t>½ m v </a:t>
            </a:r>
            <a:r>
              <a:rPr lang="en-US" altLang="en-US" sz="2800" b="1" i="1" baseline="30000" smtClean="0">
                <a:solidFill>
                  <a:srgbClr val="FF3300"/>
                </a:solidFill>
                <a:cs typeface="Arial" panose="020B0604020202020204" pitchFamily="34" charset="0"/>
              </a:rPr>
              <a:t>2</a:t>
            </a:r>
            <a:r>
              <a:rPr lang="en-US" altLang="en-US" sz="2800" b="1" i="1" smtClean="0">
                <a:solidFill>
                  <a:srgbClr val="FF3300"/>
                </a:solidFill>
                <a:cs typeface="Arial" panose="020B0604020202020204" pitchFamily="34" charset="0"/>
              </a:rPr>
              <a:t> = </a:t>
            </a:r>
            <a:r>
              <a:rPr lang="el-GR" altLang="en-US" sz="2800" b="1" i="1" smtClean="0">
                <a:solidFill>
                  <a:srgbClr val="FF3300"/>
                </a:solidFill>
                <a:cs typeface="Arial" panose="020B0604020202020204" pitchFamily="34" charset="0"/>
              </a:rPr>
              <a:t>Δ</a:t>
            </a:r>
            <a:r>
              <a:rPr lang="en-GB" altLang="en-US" sz="2800" b="1" i="1" smtClean="0">
                <a:solidFill>
                  <a:srgbClr val="FF3300"/>
                </a:solidFill>
                <a:cs typeface="Arial" panose="020B0604020202020204" pitchFamily="34" charset="0"/>
              </a:rPr>
              <a:t>W</a:t>
            </a:r>
            <a:r>
              <a:rPr lang="en-GB" altLang="en-US" sz="2800" smtClean="0">
                <a:cs typeface="Arial" panose="020B0604020202020204" pitchFamily="34" charset="0"/>
              </a:rPr>
              <a:t> = 5.01 x 10 </a:t>
            </a:r>
            <a:r>
              <a:rPr lang="en-GB" altLang="en-US" sz="2800" baseline="30000" smtClean="0">
                <a:cs typeface="Arial" panose="020B0604020202020204" pitchFamily="34" charset="0"/>
              </a:rPr>
              <a:t>9</a:t>
            </a:r>
            <a:r>
              <a:rPr lang="en-GB" altLang="en-US" sz="2800" smtClean="0">
                <a:cs typeface="Arial" panose="020B0604020202020204" pitchFamily="34" charset="0"/>
              </a:rPr>
              <a:t> J</a:t>
            </a:r>
          </a:p>
          <a:p>
            <a:pPr marL="0" indent="0" eaLnBrk="1" hangingPunct="1">
              <a:buFontTx/>
              <a:buNone/>
            </a:pPr>
            <a:r>
              <a:rPr lang="en-GB" altLang="en-US" sz="2800" b="1" i="1" smtClean="0">
                <a:solidFill>
                  <a:srgbClr val="FF3300"/>
                </a:solidFill>
                <a:cs typeface="Arial" panose="020B0604020202020204" pitchFamily="34" charset="0"/>
              </a:rPr>
              <a:t>v</a:t>
            </a:r>
            <a:r>
              <a:rPr lang="en-GB" altLang="en-US" sz="2800" b="1" i="1" baseline="30000" smtClean="0">
                <a:solidFill>
                  <a:srgbClr val="FF3300"/>
                </a:solidFill>
                <a:cs typeface="Arial" panose="020B0604020202020204" pitchFamily="34" charset="0"/>
              </a:rPr>
              <a:t>2</a:t>
            </a:r>
            <a:r>
              <a:rPr lang="en-GB" altLang="en-US" sz="2800" smtClean="0">
                <a:cs typeface="Arial" panose="020B0604020202020204" pitchFamily="34" charset="0"/>
              </a:rPr>
              <a:t> = (2 x 5.01 x 10 </a:t>
            </a:r>
            <a:r>
              <a:rPr lang="en-GB" altLang="en-US" sz="2800" baseline="30000" smtClean="0">
                <a:cs typeface="Arial" panose="020B0604020202020204" pitchFamily="34" charset="0"/>
              </a:rPr>
              <a:t>9</a:t>
            </a:r>
            <a:r>
              <a:rPr lang="en-GB" altLang="en-US" sz="2800" smtClean="0">
                <a:cs typeface="Arial" panose="020B0604020202020204" pitchFamily="34" charset="0"/>
              </a:rPr>
              <a:t> J) / 80 kg</a:t>
            </a:r>
          </a:p>
          <a:p>
            <a:pPr marL="0" indent="0" eaLnBrk="1" hangingPunct="1">
              <a:buFontTx/>
              <a:buNone/>
            </a:pPr>
            <a:r>
              <a:rPr lang="en-GB" altLang="en-US" sz="2800" b="1" i="1" smtClean="0">
                <a:solidFill>
                  <a:srgbClr val="FF3300"/>
                </a:solidFill>
                <a:cs typeface="Arial" panose="020B0604020202020204" pitchFamily="34" charset="0"/>
              </a:rPr>
              <a:t>v</a:t>
            </a:r>
            <a:r>
              <a:rPr lang="en-GB" altLang="en-US" sz="2800" b="1" i="1" baseline="30000" smtClean="0">
                <a:solidFill>
                  <a:srgbClr val="FF3300"/>
                </a:solidFill>
                <a:cs typeface="Arial" panose="020B0604020202020204" pitchFamily="34" charset="0"/>
              </a:rPr>
              <a:t>2</a:t>
            </a:r>
            <a:r>
              <a:rPr lang="en-GB" altLang="en-US" sz="2800" smtClean="0">
                <a:cs typeface="Arial" panose="020B0604020202020204" pitchFamily="34" charset="0"/>
              </a:rPr>
              <a:t> = (10.02 x 10 </a:t>
            </a:r>
            <a:r>
              <a:rPr lang="en-GB" altLang="en-US" sz="2800" baseline="30000" smtClean="0">
                <a:cs typeface="Arial" panose="020B0604020202020204" pitchFamily="34" charset="0"/>
              </a:rPr>
              <a:t>9</a:t>
            </a:r>
            <a:r>
              <a:rPr lang="en-GB" altLang="en-US" sz="2800" smtClean="0">
                <a:cs typeface="Arial" panose="020B0604020202020204" pitchFamily="34" charset="0"/>
              </a:rPr>
              <a:t> J) / 80 kg</a:t>
            </a:r>
          </a:p>
          <a:p>
            <a:pPr marL="0" indent="0" eaLnBrk="1" hangingPunct="1">
              <a:buFontTx/>
              <a:buNone/>
            </a:pPr>
            <a:r>
              <a:rPr lang="en-GB" altLang="en-US" sz="2800" b="1" i="1" smtClean="0">
                <a:solidFill>
                  <a:srgbClr val="FF3300"/>
                </a:solidFill>
                <a:cs typeface="Arial" panose="020B0604020202020204" pitchFamily="34" charset="0"/>
              </a:rPr>
              <a:t>v</a:t>
            </a:r>
            <a:r>
              <a:rPr lang="en-GB" altLang="en-US" sz="2800" b="1" i="1" baseline="30000" smtClean="0">
                <a:solidFill>
                  <a:srgbClr val="FF3300"/>
                </a:solidFill>
                <a:cs typeface="Arial" panose="020B0604020202020204" pitchFamily="34" charset="0"/>
              </a:rPr>
              <a:t>2</a:t>
            </a:r>
            <a:r>
              <a:rPr lang="en-GB" altLang="en-US" sz="2800" smtClean="0">
                <a:cs typeface="Arial" panose="020B0604020202020204" pitchFamily="34" charset="0"/>
              </a:rPr>
              <a:t> = 1.25 x 10 </a:t>
            </a:r>
            <a:r>
              <a:rPr lang="en-GB" altLang="en-US" sz="2800" baseline="30000" smtClean="0">
                <a:cs typeface="Arial" panose="020B0604020202020204" pitchFamily="34" charset="0"/>
              </a:rPr>
              <a:t>8</a:t>
            </a:r>
            <a:endParaRPr lang="en-GB" altLang="en-US" sz="2800" smtClean="0">
              <a:cs typeface="Arial" panose="020B0604020202020204" pitchFamily="34" charset="0"/>
            </a:endParaRPr>
          </a:p>
          <a:p>
            <a:pPr marL="0" indent="0" eaLnBrk="1" hangingPunct="1">
              <a:buFontTx/>
              <a:buNone/>
            </a:pPr>
            <a:r>
              <a:rPr lang="en-GB" altLang="en-US" sz="2800" b="1" smtClean="0">
                <a:solidFill>
                  <a:srgbClr val="FF3300"/>
                </a:solidFill>
                <a:cs typeface="Arial" panose="020B0604020202020204" pitchFamily="34" charset="0"/>
              </a:rPr>
              <a:t>speed, </a:t>
            </a:r>
            <a:r>
              <a:rPr lang="en-GB" altLang="en-US" sz="2800" b="1" i="1" smtClean="0">
                <a:solidFill>
                  <a:srgbClr val="FF3300"/>
                </a:solidFill>
                <a:cs typeface="Arial" panose="020B0604020202020204" pitchFamily="34" charset="0"/>
              </a:rPr>
              <a:t>v</a:t>
            </a:r>
            <a:r>
              <a:rPr lang="en-GB" altLang="en-US" sz="2800" b="1" smtClean="0">
                <a:solidFill>
                  <a:srgbClr val="FF3300"/>
                </a:solidFill>
                <a:cs typeface="Arial" panose="020B0604020202020204" pitchFamily="34" charset="0"/>
              </a:rPr>
              <a:t> = 1.12 x 10</a:t>
            </a:r>
            <a:r>
              <a:rPr lang="en-GB" altLang="en-US" sz="2800" b="1" baseline="30000" smtClean="0">
                <a:solidFill>
                  <a:srgbClr val="FF3300"/>
                </a:solidFill>
                <a:cs typeface="Arial" panose="020B0604020202020204" pitchFamily="34" charset="0"/>
              </a:rPr>
              <a:t>4</a:t>
            </a:r>
            <a:r>
              <a:rPr lang="en-GB" altLang="en-US" sz="2800" b="1" smtClean="0">
                <a:solidFill>
                  <a:srgbClr val="FF3300"/>
                </a:solidFill>
                <a:cs typeface="Arial" panose="020B0604020202020204" pitchFamily="34" charset="0"/>
              </a:rPr>
              <a:t> ms</a:t>
            </a:r>
            <a:r>
              <a:rPr lang="en-GB" altLang="en-US" sz="2800" b="1" baseline="30000" smtClean="0">
                <a:solidFill>
                  <a:srgbClr val="FF3300"/>
                </a:solidFill>
                <a:cs typeface="Arial" panose="020B0604020202020204" pitchFamily="34" charset="0"/>
              </a:rPr>
              <a:t>-1</a:t>
            </a:r>
            <a:r>
              <a:rPr lang="en-GB" altLang="en-US" sz="2800" b="1" smtClean="0">
                <a:solidFill>
                  <a:srgbClr val="FF3300"/>
                </a:solidFill>
                <a:cs typeface="Arial" panose="020B0604020202020204" pitchFamily="34" charset="0"/>
              </a:rPr>
              <a:t>  (11 kms</a:t>
            </a:r>
            <a:r>
              <a:rPr lang="en-GB" altLang="en-US" sz="2800" b="1" baseline="30000" smtClean="0">
                <a:solidFill>
                  <a:srgbClr val="FF3300"/>
                </a:solidFill>
                <a:cs typeface="Arial" panose="020B0604020202020204" pitchFamily="34" charset="0"/>
              </a:rPr>
              <a:t>-1</a:t>
            </a:r>
            <a:r>
              <a:rPr lang="en-GB" altLang="en-US" sz="2800" b="1" smtClean="0">
                <a:solidFill>
                  <a:srgbClr val="FF3300"/>
                </a:solidFill>
                <a:cs typeface="Arial" panose="020B0604020202020204" pitchFamily="34" charset="0"/>
              </a:rPr>
              <a:t>)</a:t>
            </a:r>
          </a:p>
          <a:p>
            <a:pPr marL="0" indent="0" eaLnBrk="1" hangingPunct="1">
              <a:buFontTx/>
              <a:buNone/>
            </a:pPr>
            <a:r>
              <a:rPr lang="en-GB" altLang="en-US" sz="2800" smtClean="0">
                <a:cs typeface="Arial" panose="020B0604020202020204" pitchFamily="34" charset="0"/>
              </a:rPr>
              <a:t>This is called the </a:t>
            </a:r>
            <a:r>
              <a:rPr lang="en-GB" altLang="en-US" sz="2800" b="1" smtClean="0">
                <a:solidFill>
                  <a:schemeClr val="accent2"/>
                </a:solidFill>
                <a:cs typeface="Arial" panose="020B0604020202020204" pitchFamily="34" charset="0"/>
              </a:rPr>
              <a:t>escape speed</a:t>
            </a:r>
            <a:r>
              <a:rPr lang="en-GB" altLang="en-US" sz="2800" smtClean="0">
                <a:cs typeface="Arial" panose="020B0604020202020204" pitchFamily="34" charset="0"/>
              </a:rPr>
              <a:t>.</a:t>
            </a:r>
            <a:endParaRPr lang="en-GB" altLang="en-US" sz="2800" b="1" smtClean="0">
              <a:solidFill>
                <a:srgbClr val="FF3300"/>
              </a:solidFill>
              <a:cs typeface="Arial" panose="020B0604020202020204" pitchFamily="34" charset="0"/>
            </a:endParaRPr>
          </a:p>
        </p:txBody>
      </p:sp>
    </p:spTree>
    <p:extLst>
      <p:ext uri="{BB962C8B-B14F-4D97-AF65-F5344CB8AC3E}">
        <p14:creationId xmlns:p14="http://schemas.microsoft.com/office/powerpoint/2010/main" val="18098466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233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2339">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2339">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2339">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42339">
                                            <p:txEl>
                                              <p:pRg st="9" end="9"/>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423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ext Box 2"/>
          <p:cNvSpPr txBox="1">
            <a:spLocks noChangeArrowheads="1"/>
          </p:cNvSpPr>
          <p:nvPr/>
        </p:nvSpPr>
        <p:spPr bwMode="auto">
          <a:xfrm>
            <a:off x="124714" y="922592"/>
            <a:ext cx="8921750" cy="670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2000" dirty="0" smtClean="0">
                <a:latin typeface="Comic Sans MS" panose="030F0702030302020204" pitchFamily="66" charset="0"/>
              </a:rPr>
              <a:t>A </a:t>
            </a:r>
            <a:r>
              <a:rPr lang="en-GB" altLang="en-US" sz="2000" dirty="0">
                <a:latin typeface="Comic Sans MS" panose="030F0702030302020204" pitchFamily="66" charset="0"/>
              </a:rPr>
              <a:t>rocket has a mass of 200kg on a planet with a gravitational potential of -50MJkg</a:t>
            </a:r>
            <a:r>
              <a:rPr lang="en-GB" altLang="en-US" sz="2000" baseline="30000" dirty="0">
                <a:latin typeface="Comic Sans MS" panose="030F0702030302020204" pitchFamily="66" charset="0"/>
              </a:rPr>
              <a:t>-1 </a:t>
            </a:r>
            <a:r>
              <a:rPr lang="en-GB" altLang="en-US" sz="2000" dirty="0">
                <a:latin typeface="Comic Sans MS" panose="030F0702030302020204" pitchFamily="66" charset="0"/>
              </a:rPr>
              <a:t>at its surface.</a:t>
            </a:r>
          </a:p>
          <a:p>
            <a:pPr>
              <a:spcBef>
                <a:spcPct val="50000"/>
              </a:spcBef>
            </a:pPr>
            <a:r>
              <a:rPr lang="en-GB" altLang="en-US" sz="2000" dirty="0">
                <a:latin typeface="Comic Sans MS" panose="030F0702030302020204" pitchFamily="66" charset="0"/>
              </a:rPr>
              <a:t>a. Calculate the work done needed for the rocket to escape the planet’s gravity.</a:t>
            </a:r>
          </a:p>
          <a:p>
            <a:pPr>
              <a:spcBef>
                <a:spcPct val="50000"/>
              </a:spcBef>
            </a:pPr>
            <a:r>
              <a:rPr lang="en-GB" altLang="en-US" sz="2000" dirty="0">
                <a:latin typeface="Comic Sans MS" panose="030F0702030302020204" pitchFamily="66" charset="0"/>
              </a:rPr>
              <a:t>b. Calculate the work done when the rocket moves from gravitational potential V</a:t>
            </a:r>
            <a:r>
              <a:rPr lang="en-GB" altLang="en-US" sz="2000" baseline="-25000" dirty="0">
                <a:latin typeface="Comic Sans MS" panose="030F0702030302020204" pitchFamily="66" charset="0"/>
              </a:rPr>
              <a:t>1</a:t>
            </a:r>
            <a:r>
              <a:rPr lang="en-GB" altLang="en-US" sz="2000" dirty="0">
                <a:latin typeface="Comic Sans MS" panose="030F0702030302020204" pitchFamily="66" charset="0"/>
              </a:rPr>
              <a:t> to gravitational potential V</a:t>
            </a:r>
            <a:r>
              <a:rPr lang="en-GB" altLang="en-US" sz="2000" baseline="-25000" dirty="0">
                <a:latin typeface="Comic Sans MS" panose="030F0702030302020204" pitchFamily="66" charset="0"/>
              </a:rPr>
              <a:t>2</a:t>
            </a:r>
            <a:r>
              <a:rPr lang="en-GB" altLang="en-US" sz="2000" dirty="0">
                <a:latin typeface="Comic Sans MS" panose="030F0702030302020204" pitchFamily="66" charset="0"/>
              </a:rPr>
              <a:t> (where V</a:t>
            </a:r>
            <a:r>
              <a:rPr lang="en-GB" altLang="en-US" sz="2000" baseline="-25000" dirty="0">
                <a:latin typeface="Comic Sans MS" panose="030F0702030302020204" pitchFamily="66" charset="0"/>
              </a:rPr>
              <a:t>1</a:t>
            </a:r>
            <a:r>
              <a:rPr lang="en-GB" altLang="en-US" sz="2000" dirty="0">
                <a:latin typeface="Comic Sans MS" panose="030F0702030302020204" pitchFamily="66" charset="0"/>
              </a:rPr>
              <a:t>=-30MJkg</a:t>
            </a:r>
            <a:r>
              <a:rPr lang="en-GB" altLang="en-US" sz="2000" baseline="30000" dirty="0">
                <a:latin typeface="Comic Sans MS" panose="030F0702030302020204" pitchFamily="66" charset="0"/>
              </a:rPr>
              <a:t>-1</a:t>
            </a:r>
            <a:r>
              <a:rPr lang="en-GB" altLang="en-US" sz="2000" dirty="0">
                <a:latin typeface="Comic Sans MS" panose="030F0702030302020204" pitchFamily="66" charset="0"/>
              </a:rPr>
              <a:t>, V</a:t>
            </a:r>
            <a:r>
              <a:rPr lang="en-GB" altLang="en-US" sz="2000" baseline="-25000" dirty="0">
                <a:latin typeface="Comic Sans MS" panose="030F0702030302020204" pitchFamily="66" charset="0"/>
              </a:rPr>
              <a:t>2</a:t>
            </a:r>
            <a:r>
              <a:rPr lang="en-GB" altLang="en-US" sz="2000" dirty="0">
                <a:latin typeface="Comic Sans MS" panose="030F0702030302020204" pitchFamily="66" charset="0"/>
              </a:rPr>
              <a:t>= -20MJkg</a:t>
            </a:r>
            <a:r>
              <a:rPr lang="en-GB" altLang="en-US" sz="2000" baseline="30000" dirty="0">
                <a:latin typeface="Comic Sans MS" panose="030F0702030302020204" pitchFamily="66" charset="0"/>
              </a:rPr>
              <a:t>-1</a:t>
            </a:r>
            <a:r>
              <a:rPr lang="en-GB" altLang="en-US" sz="2000" dirty="0">
                <a:latin typeface="Comic Sans MS" panose="030F0702030302020204" pitchFamily="66" charset="0"/>
              </a:rPr>
              <a:t>)</a:t>
            </a:r>
          </a:p>
          <a:p>
            <a:pPr>
              <a:spcBef>
                <a:spcPct val="50000"/>
              </a:spcBef>
            </a:pPr>
            <a:endParaRPr lang="en-GB" altLang="en-US" sz="2000" dirty="0">
              <a:latin typeface="Comic Sans MS" panose="030F0702030302020204" pitchFamily="66" charset="0"/>
            </a:endParaRPr>
          </a:p>
          <a:p>
            <a:pPr>
              <a:spcBef>
                <a:spcPct val="50000"/>
              </a:spcBef>
            </a:pPr>
            <a:r>
              <a:rPr lang="en-GB" altLang="en-US" sz="2000" dirty="0">
                <a:latin typeface="Comic Sans MS" panose="030F0702030302020204" pitchFamily="66" charset="0"/>
              </a:rPr>
              <a:t>a. Work done =  m x V</a:t>
            </a:r>
          </a:p>
          <a:p>
            <a:pPr>
              <a:spcBef>
                <a:spcPct val="50000"/>
              </a:spcBef>
            </a:pPr>
            <a:r>
              <a:rPr lang="en-GB" altLang="en-US" sz="2000" dirty="0">
                <a:latin typeface="Comic Sans MS" panose="030F0702030302020204" pitchFamily="66" charset="0"/>
              </a:rPr>
              <a:t>Work done = 200 x -50 = -10,000 MJ</a:t>
            </a:r>
          </a:p>
          <a:p>
            <a:pPr>
              <a:spcBef>
                <a:spcPct val="50000"/>
              </a:spcBef>
            </a:pPr>
            <a:r>
              <a:rPr lang="en-GB" altLang="en-US" sz="2000" dirty="0">
                <a:latin typeface="Comic Sans MS" panose="030F0702030302020204" pitchFamily="66" charset="0"/>
              </a:rPr>
              <a:t>The rocket’s GPE must increase from -10,000 MJ to zero </a:t>
            </a:r>
          </a:p>
          <a:p>
            <a:pPr>
              <a:spcBef>
                <a:spcPct val="50000"/>
              </a:spcBef>
            </a:pPr>
            <a:endParaRPr lang="en-GB" altLang="en-US" sz="2000" dirty="0">
              <a:latin typeface="Comic Sans MS" panose="030F0702030302020204" pitchFamily="66" charset="0"/>
            </a:endParaRPr>
          </a:p>
          <a:p>
            <a:pPr>
              <a:spcBef>
                <a:spcPct val="50000"/>
              </a:spcBef>
            </a:pPr>
            <a:r>
              <a:rPr lang="en-GB" altLang="en-US" sz="2000" dirty="0">
                <a:latin typeface="Comic Sans MS" panose="030F0702030302020204" pitchFamily="66" charset="0"/>
              </a:rPr>
              <a:t>b. Work done = m x </a:t>
            </a:r>
            <a:r>
              <a:rPr lang="el-GR" altLang="en-US" sz="2000" dirty="0">
                <a:latin typeface="Comic Sans MS" panose="030F0702030302020204" pitchFamily="66" charset="0"/>
                <a:cs typeface="Arial" panose="020B0604020202020204" pitchFamily="34" charset="0"/>
              </a:rPr>
              <a:t>Δ</a:t>
            </a:r>
            <a:r>
              <a:rPr lang="en-GB" altLang="en-US" sz="2000" dirty="0">
                <a:latin typeface="Comic Sans MS" panose="030F0702030302020204" pitchFamily="66" charset="0"/>
                <a:cs typeface="Arial" panose="020B0604020202020204" pitchFamily="34" charset="0"/>
              </a:rPr>
              <a:t>V</a:t>
            </a:r>
          </a:p>
          <a:p>
            <a:pPr>
              <a:spcBef>
                <a:spcPct val="50000"/>
              </a:spcBef>
            </a:pPr>
            <a:r>
              <a:rPr lang="en-GB" altLang="en-US" sz="2000" dirty="0">
                <a:latin typeface="Comic Sans MS" panose="030F0702030302020204" pitchFamily="66" charset="0"/>
                <a:cs typeface="Arial" panose="020B0604020202020204" pitchFamily="34" charset="0"/>
              </a:rPr>
              <a:t>Work done = 200 (-10) = -2000 MJ</a:t>
            </a:r>
            <a:endParaRPr lang="el-GR" altLang="en-US" sz="2000" dirty="0">
              <a:latin typeface="Comic Sans MS" panose="030F0702030302020204" pitchFamily="66" charset="0"/>
              <a:cs typeface="Arial" panose="020B0604020202020204" pitchFamily="34" charset="0"/>
            </a:endParaRPr>
          </a:p>
          <a:p>
            <a:pPr>
              <a:spcBef>
                <a:spcPct val="50000"/>
              </a:spcBef>
            </a:pPr>
            <a:endParaRPr lang="en-GB" altLang="en-US" sz="2000" dirty="0">
              <a:latin typeface="Comic Sans MS" panose="030F0702030302020204" pitchFamily="66" charset="0"/>
            </a:endParaRPr>
          </a:p>
          <a:p>
            <a:pPr>
              <a:spcBef>
                <a:spcPct val="50000"/>
              </a:spcBef>
            </a:pPr>
            <a:endParaRPr lang="en-GB" altLang="en-US" sz="2000" dirty="0">
              <a:latin typeface="Comic Sans MS" panose="030F0702030302020204" pitchFamily="66" charset="0"/>
            </a:endParaRPr>
          </a:p>
        </p:txBody>
      </p:sp>
    </p:spTree>
    <p:extLst>
      <p:ext uri="{BB962C8B-B14F-4D97-AF65-F5344CB8AC3E}">
        <p14:creationId xmlns:p14="http://schemas.microsoft.com/office/powerpoint/2010/main" val="18793621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7762">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7762">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7762">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7762">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776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8340"/>
            <a:ext cx="8229600" cy="639762"/>
          </a:xfrm>
        </p:spPr>
        <p:txBody>
          <a:bodyPr>
            <a:normAutofit fontScale="90000"/>
          </a:bodyPr>
          <a:lstStyle/>
          <a:p>
            <a:r>
              <a:rPr lang="en-GB" u="sng" dirty="0" smtClean="0"/>
              <a:t>Equipotentials</a:t>
            </a:r>
            <a:endParaRPr lang="en-GB" u="sng" dirty="0"/>
          </a:p>
        </p:txBody>
      </p:sp>
      <p:sp>
        <p:nvSpPr>
          <p:cNvPr id="3" name="Content Placeholder 2"/>
          <p:cNvSpPr>
            <a:spLocks noGrp="1"/>
          </p:cNvSpPr>
          <p:nvPr>
            <p:ph idx="1"/>
          </p:nvPr>
        </p:nvSpPr>
        <p:spPr>
          <a:xfrm>
            <a:off x="228600" y="1666703"/>
            <a:ext cx="3581400" cy="5419724"/>
          </a:xfrm>
        </p:spPr>
        <p:txBody>
          <a:bodyPr>
            <a:normAutofit/>
          </a:bodyPr>
          <a:lstStyle/>
          <a:p>
            <a:pPr marL="0" indent="0">
              <a:buNone/>
            </a:pPr>
            <a:r>
              <a:rPr lang="en-GB" dirty="0" smtClean="0"/>
              <a:t>On a map there are contour lines that show all of the places that have the same height (and hence the same gravitational potential) – without friction it would take no energy to move along these lines</a:t>
            </a:r>
            <a:endParaRPr lang="en-GB" dirty="0"/>
          </a:p>
        </p:txBody>
      </p:sp>
      <p:pic>
        <p:nvPicPr>
          <p:cNvPr id="5122" name="Picture 2" descr="https://upload.wikimedia.org/wikipedia/commons/thumb/d/d1/Courbe_niveau.svg/2000px-Courbe_niveau.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56364" y="1438102"/>
            <a:ext cx="4858481" cy="55513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09822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122523" y="956163"/>
            <a:ext cx="4046538" cy="3890964"/>
            <a:chOff x="975" y="754"/>
            <a:chExt cx="3674" cy="3447"/>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6" y="915"/>
              <a:ext cx="3402" cy="3149"/>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p:cNvSpPr>
              <a:spLocks noChangeArrowheads="1"/>
            </p:cNvSpPr>
            <p:nvPr/>
          </p:nvSpPr>
          <p:spPr bwMode="auto">
            <a:xfrm>
              <a:off x="1973" y="1661"/>
              <a:ext cx="1724" cy="1679"/>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en-GB">
                <a:latin typeface="Comic Sans MS" panose="030F0702030302020204" pitchFamily="66" charset="0"/>
              </a:endParaRPr>
            </a:p>
          </p:txBody>
        </p:sp>
        <p:sp>
          <p:nvSpPr>
            <p:cNvPr id="5" name="Oval 4"/>
            <p:cNvSpPr>
              <a:spLocks noChangeArrowheads="1"/>
            </p:cNvSpPr>
            <p:nvPr/>
          </p:nvSpPr>
          <p:spPr bwMode="auto">
            <a:xfrm>
              <a:off x="1791" y="1480"/>
              <a:ext cx="2086" cy="199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en-GB">
                <a:latin typeface="Comic Sans MS" panose="030F0702030302020204" pitchFamily="66" charset="0"/>
              </a:endParaRPr>
            </a:p>
          </p:txBody>
        </p:sp>
        <p:sp>
          <p:nvSpPr>
            <p:cNvPr id="6" name="Oval 5"/>
            <p:cNvSpPr>
              <a:spLocks noChangeArrowheads="1"/>
            </p:cNvSpPr>
            <p:nvPr/>
          </p:nvSpPr>
          <p:spPr bwMode="auto">
            <a:xfrm>
              <a:off x="975" y="754"/>
              <a:ext cx="3674" cy="3447"/>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en-GB">
                <a:latin typeface="Comic Sans MS" panose="030F0702030302020204" pitchFamily="66" charset="0"/>
              </a:endParaRPr>
            </a:p>
          </p:txBody>
        </p:sp>
        <p:sp>
          <p:nvSpPr>
            <p:cNvPr id="7" name="Oval 6"/>
            <p:cNvSpPr>
              <a:spLocks noChangeArrowheads="1"/>
            </p:cNvSpPr>
            <p:nvPr/>
          </p:nvSpPr>
          <p:spPr bwMode="auto">
            <a:xfrm>
              <a:off x="1474" y="1162"/>
              <a:ext cx="2722" cy="263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endParaRPr lang="en-GB">
                <a:latin typeface="Comic Sans MS" panose="030F0702030302020204" pitchFamily="66" charset="0"/>
              </a:endParaRPr>
            </a:p>
          </p:txBody>
        </p:sp>
      </p:grpSp>
      <p:sp>
        <p:nvSpPr>
          <p:cNvPr id="8" name="Rectangle 7"/>
          <p:cNvSpPr/>
          <p:nvPr/>
        </p:nvSpPr>
        <p:spPr>
          <a:xfrm>
            <a:off x="4419079" y="876809"/>
            <a:ext cx="4448335" cy="397031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altLang="en-US" dirty="0" smtClean="0">
                <a:latin typeface="Comic Sans MS" panose="030F0702030302020204" pitchFamily="66" charset="0"/>
              </a:rPr>
              <a:t>If you draw </a:t>
            </a:r>
            <a:r>
              <a:rPr lang="en-US" altLang="en-US" dirty="0" err="1" smtClean="0">
                <a:latin typeface="Comic Sans MS" panose="030F0702030302020204" pitchFamily="66" charset="0"/>
              </a:rPr>
              <a:t>equipotentials</a:t>
            </a:r>
            <a:r>
              <a:rPr lang="en-US" altLang="en-US" dirty="0" smtClean="0">
                <a:latin typeface="Comic Sans MS" panose="030F0702030302020204" pitchFamily="66" charset="0"/>
              </a:rPr>
              <a:t> showing uniform, regular changes (steps) in potential i.e. an equipotential every 10MJkg-1, you will notice that the space between them increases as you move away from the Earth.</a:t>
            </a:r>
          </a:p>
          <a:p>
            <a:pPr marL="285750" indent="-285750">
              <a:buFont typeface="Arial" panose="020B0604020202020204" pitchFamily="34" charset="0"/>
              <a:buChar char="•"/>
            </a:pPr>
            <a:r>
              <a:rPr lang="en-US" altLang="en-US" dirty="0" smtClean="0">
                <a:latin typeface="Comic Sans MS" panose="030F0702030302020204" pitchFamily="66" charset="0"/>
              </a:rPr>
              <a:t>This shows that the potential changes more rapidly for changes in height near the Earth than for changes of height a long distance away from the Earth.</a:t>
            </a:r>
          </a:p>
          <a:p>
            <a:pPr marL="285750" indent="-285750">
              <a:buFont typeface="Arial" panose="020B0604020202020204" pitchFamily="34" charset="0"/>
              <a:buChar char="•"/>
            </a:pPr>
            <a:r>
              <a:rPr lang="en-US" altLang="en-US" b="1" dirty="0" smtClean="0">
                <a:latin typeface="Comic Sans MS" panose="030F0702030302020204" pitchFamily="66" charset="0"/>
              </a:rPr>
              <a:t>In fact, it can be shown that:</a:t>
            </a:r>
            <a:endParaRPr lang="en-US" altLang="en-US" dirty="0" smtClean="0">
              <a:latin typeface="Comic Sans MS" panose="030F0702030302020204" pitchFamily="66" charset="0"/>
            </a:endParaRPr>
          </a:p>
          <a:p>
            <a:pPr marL="285750" indent="-285750">
              <a:buFont typeface="Arial" panose="020B0604020202020204" pitchFamily="34" charset="0"/>
              <a:buChar char="•"/>
            </a:pPr>
            <a:r>
              <a:rPr lang="en-US" altLang="en-US" dirty="0" smtClean="0">
                <a:latin typeface="Comic Sans MS" panose="030F0702030302020204" pitchFamily="66" charset="0"/>
              </a:rPr>
              <a:t>Potential gradient = gravitational field strength, g.</a:t>
            </a:r>
            <a:endParaRPr lang="en-US" altLang="en-US" dirty="0">
              <a:latin typeface="Comic Sans MS" panose="030F0702030302020204" pitchFamily="66" charset="0"/>
            </a:endParaRPr>
          </a:p>
        </p:txBody>
      </p:sp>
      <p:sp>
        <p:nvSpPr>
          <p:cNvPr id="9" name="Rectangle 8"/>
          <p:cNvSpPr/>
          <p:nvPr/>
        </p:nvSpPr>
        <p:spPr>
          <a:xfrm>
            <a:off x="427323" y="5359528"/>
            <a:ext cx="8245019" cy="1200329"/>
          </a:xfrm>
          <a:prstGeom prst="rect">
            <a:avLst/>
          </a:prstGeom>
        </p:spPr>
        <p:txBody>
          <a:bodyPr wrap="square">
            <a:spAutoFit/>
          </a:bodyPr>
          <a:lstStyle/>
          <a:p>
            <a:pPr algn="ctr"/>
            <a:r>
              <a:rPr lang="en-US" altLang="en-US" b="1" dirty="0" smtClean="0">
                <a:latin typeface="Comic Sans MS" panose="030F0702030302020204" pitchFamily="66" charset="0"/>
              </a:rPr>
              <a:t>Potential gradient at a point in a field is the change of potential per </a:t>
            </a:r>
            <a:r>
              <a:rPr lang="en-US" altLang="en-US" b="1" dirty="0" err="1" smtClean="0">
                <a:latin typeface="Comic Sans MS" panose="030F0702030302020204" pitchFamily="66" charset="0"/>
              </a:rPr>
              <a:t>metre</a:t>
            </a:r>
            <a:r>
              <a:rPr lang="en-US" altLang="en-US" b="1" dirty="0" smtClean="0">
                <a:latin typeface="Comic Sans MS" panose="030F0702030302020204" pitchFamily="66" charset="0"/>
              </a:rPr>
              <a:t> at that point </a:t>
            </a:r>
          </a:p>
          <a:p>
            <a:endParaRPr lang="en-US" b="1" dirty="0">
              <a:latin typeface="Comic Sans MS" panose="030F0702030302020204" pitchFamily="66" charset="0"/>
            </a:endParaRPr>
          </a:p>
          <a:p>
            <a:endParaRPr lang="en-GB" b="1" dirty="0">
              <a:latin typeface="Comic Sans MS" panose="030F0702030302020204" pitchFamily="66" charset="0"/>
            </a:endParaRPr>
          </a:p>
        </p:txBody>
      </p:sp>
    </p:spTree>
    <p:extLst>
      <p:ext uri="{BB962C8B-B14F-4D97-AF65-F5344CB8AC3E}">
        <p14:creationId xmlns:p14="http://schemas.microsoft.com/office/powerpoint/2010/main" val="608350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939</Words>
  <Application>Microsoft Office PowerPoint</Application>
  <PresentationFormat>On-screen Show (4:3)</PresentationFormat>
  <Paragraphs>101</Paragraphs>
  <Slides>13</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Times New Roman</vt:lpstr>
      <vt:lpstr>Office Theme</vt:lpstr>
      <vt:lpstr>Equation</vt:lpstr>
      <vt:lpstr>PowerPoint Presentation</vt:lpstr>
      <vt:lpstr>PowerPoint Presentation</vt:lpstr>
      <vt:lpstr>PowerPoint Presentation</vt:lpstr>
      <vt:lpstr>PowerPoint Presentation</vt:lpstr>
      <vt:lpstr>Questions</vt:lpstr>
      <vt:lpstr>PowerPoint Presentation</vt:lpstr>
      <vt:lpstr>PowerPoint Presentation</vt:lpstr>
      <vt:lpstr>Equipotentials</vt:lpstr>
      <vt:lpstr>PowerPoint Presentation</vt:lpstr>
      <vt:lpstr>PowerPoint Presentation</vt:lpstr>
      <vt:lpstr>Gravitational equipotentials</vt:lpstr>
      <vt:lpstr>Potential Gradients</vt:lpstr>
      <vt:lpstr>Gravitational potential  difference (ΔV ) and Work (W)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 Duddy</cp:lastModifiedBy>
  <cp:revision>7</cp:revision>
  <dcterms:created xsi:type="dcterms:W3CDTF">2015-10-19T10:37:37Z</dcterms:created>
  <dcterms:modified xsi:type="dcterms:W3CDTF">2018-10-02T12:09:35Z</dcterms:modified>
</cp:coreProperties>
</file>