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28" r:id="rId2"/>
    <p:sldId id="330" r:id="rId3"/>
    <p:sldId id="329" r:id="rId4"/>
    <p:sldId id="331" r:id="rId5"/>
    <p:sldId id="332" r:id="rId6"/>
    <p:sldId id="333" r:id="rId7"/>
    <p:sldId id="334" r:id="rId8"/>
    <p:sldId id="335" r:id="rId9"/>
    <p:sldId id="336" r:id="rId10"/>
    <p:sldId id="342" r:id="rId11"/>
    <p:sldId id="337" r:id="rId12"/>
    <p:sldId id="347" r:id="rId13"/>
    <p:sldId id="344" r:id="rId14"/>
    <p:sldId id="338" r:id="rId15"/>
    <p:sldId id="345" r:id="rId16"/>
    <p:sldId id="346" r:id="rId17"/>
    <p:sldId id="348" r:id="rId18"/>
    <p:sldId id="352" r:id="rId19"/>
    <p:sldId id="353" r:id="rId20"/>
    <p:sldId id="354" r:id="rId21"/>
    <p:sldId id="355" r:id="rId22"/>
    <p:sldId id="349" r:id="rId23"/>
    <p:sldId id="350" r:id="rId24"/>
    <p:sldId id="351" r:id="rId25"/>
    <p:sldId id="356" r:id="rId26"/>
    <p:sldId id="358" r:id="rId27"/>
    <p:sldId id="357" r:id="rId28"/>
    <p:sldId id="359" r:id="rId29"/>
    <p:sldId id="360" r:id="rId30"/>
    <p:sldId id="361" r:id="rId31"/>
    <p:sldId id="362" r:id="rId32"/>
    <p:sldId id="363" r:id="rId33"/>
    <p:sldId id="368" r:id="rId34"/>
    <p:sldId id="369" r:id="rId35"/>
    <p:sldId id="364" r:id="rId36"/>
    <p:sldId id="367" r:id="rId37"/>
    <p:sldId id="371" r:id="rId38"/>
    <p:sldId id="370" r:id="rId39"/>
    <p:sldId id="373" r:id="rId40"/>
    <p:sldId id="37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5FCF"/>
    <a:srgbClr val="FF0000"/>
    <a:srgbClr val="F20ED1"/>
    <a:srgbClr val="4D1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10" autoAdjust="0"/>
  </p:normalViewPr>
  <p:slideViewPr>
    <p:cSldViewPr>
      <p:cViewPr>
        <p:scale>
          <a:sx n="59" d="100"/>
          <a:sy n="59" d="100"/>
        </p:scale>
        <p:origin x="-167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7004250-EE9F-4B39-95FB-207890B7183E}" type="datetimeFigureOut">
              <a:rPr lang="en-GB"/>
              <a:pPr>
                <a:defRPr/>
              </a:pPr>
              <a:t>25/04/2016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2BF05A8-6E5E-4FE6-9F5E-A9FC6B67F423}" type="slidenum">
              <a:rPr lang="en-GB"/>
              <a:pPr>
                <a:defRPr/>
              </a:pPr>
              <a:t>‹#›</a:t>
            </a:fld>
            <a:endParaRPr lang="en-GB"/>
          </a:p>
        </p:txBody>
      </p:sp>
    </p:spTree>
    <p:extLst>
      <p:ext uri="{BB962C8B-B14F-4D97-AF65-F5344CB8AC3E}">
        <p14:creationId xmlns:p14="http://schemas.microsoft.com/office/powerpoint/2010/main" val="185360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Need to add something about potential gradient.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985BE4C-F319-4F51-A0A8-AC5FD91FA291}" type="datetime4">
              <a:rPr lang="en-GB"/>
              <a:pPr>
                <a:defRPr/>
              </a:pPr>
              <a:t>25 April 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E0CBB9-126C-45E6-A13E-F7528DF0FA15}" type="slidenum">
              <a:rPr lang="en-GB"/>
              <a:pPr>
                <a:defRPr/>
              </a:pPr>
              <a:t>‹#›</a:t>
            </a:fld>
            <a:endParaRPr lang="en-GB"/>
          </a:p>
        </p:txBody>
      </p:sp>
    </p:spTree>
    <p:extLst>
      <p:ext uri="{BB962C8B-B14F-4D97-AF65-F5344CB8AC3E}">
        <p14:creationId xmlns:p14="http://schemas.microsoft.com/office/powerpoint/2010/main" val="171073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1B5127-9855-47AF-8035-1075B9EF567E}" type="datetime4">
              <a:rPr lang="en-GB"/>
              <a:pPr>
                <a:defRPr/>
              </a:pPr>
              <a:t>25 April 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CF2CA7-6688-4C9D-9BD7-DE4CACB0EF8E}" type="slidenum">
              <a:rPr lang="en-GB"/>
              <a:pPr>
                <a:defRPr/>
              </a:pPr>
              <a:t>‹#›</a:t>
            </a:fld>
            <a:endParaRPr lang="en-GB"/>
          </a:p>
        </p:txBody>
      </p:sp>
    </p:spTree>
    <p:extLst>
      <p:ext uri="{BB962C8B-B14F-4D97-AF65-F5344CB8AC3E}">
        <p14:creationId xmlns:p14="http://schemas.microsoft.com/office/powerpoint/2010/main" val="165641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69CF92-3556-41A2-A240-476BE96F8805}" type="datetime4">
              <a:rPr lang="en-GB"/>
              <a:pPr>
                <a:defRPr/>
              </a:pPr>
              <a:t>25 April 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609F6B-8C27-4A03-ABA8-ECCDFFE1DB6C}" type="slidenum">
              <a:rPr lang="en-GB"/>
              <a:pPr>
                <a:defRPr/>
              </a:pPr>
              <a:t>‹#›</a:t>
            </a:fld>
            <a:endParaRPr lang="en-GB"/>
          </a:p>
        </p:txBody>
      </p:sp>
    </p:spTree>
    <p:extLst>
      <p:ext uri="{BB962C8B-B14F-4D97-AF65-F5344CB8AC3E}">
        <p14:creationId xmlns:p14="http://schemas.microsoft.com/office/powerpoint/2010/main" val="203176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393394-FA02-4376-8CFE-8DDA89B75B3E}" type="datetime4">
              <a:rPr lang="en-GB"/>
              <a:pPr>
                <a:defRPr/>
              </a:pPr>
              <a:t>25 April 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4F34BA9-FFAB-4AF0-8E30-8401588EEF50}" type="slidenum">
              <a:rPr lang="en-GB"/>
              <a:pPr>
                <a:defRPr/>
              </a:pPr>
              <a:t>‹#›</a:t>
            </a:fld>
            <a:endParaRPr lang="en-GB"/>
          </a:p>
        </p:txBody>
      </p:sp>
    </p:spTree>
    <p:extLst>
      <p:ext uri="{BB962C8B-B14F-4D97-AF65-F5344CB8AC3E}">
        <p14:creationId xmlns:p14="http://schemas.microsoft.com/office/powerpoint/2010/main" val="24488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29D0A6-B0A7-4B62-887C-49B211167316}" type="datetime4">
              <a:rPr lang="en-GB"/>
              <a:pPr>
                <a:defRPr/>
              </a:pPr>
              <a:t>25 April 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29078E5-291A-403E-89DC-82AFB317C2B5}" type="slidenum">
              <a:rPr lang="en-GB"/>
              <a:pPr>
                <a:defRPr/>
              </a:pPr>
              <a:t>‹#›</a:t>
            </a:fld>
            <a:endParaRPr lang="en-GB"/>
          </a:p>
        </p:txBody>
      </p:sp>
    </p:spTree>
    <p:extLst>
      <p:ext uri="{BB962C8B-B14F-4D97-AF65-F5344CB8AC3E}">
        <p14:creationId xmlns:p14="http://schemas.microsoft.com/office/powerpoint/2010/main" val="17248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17EDC6-99CC-4C24-8DC2-154B91BF5362}" type="datetime4">
              <a:rPr lang="en-GB"/>
              <a:pPr>
                <a:defRPr/>
              </a:pPr>
              <a:t>25 April 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D117844-3ED6-4F23-A3D0-FC486176610B}" type="slidenum">
              <a:rPr lang="en-GB"/>
              <a:pPr>
                <a:defRPr/>
              </a:pPr>
              <a:t>‹#›</a:t>
            </a:fld>
            <a:endParaRPr lang="en-GB"/>
          </a:p>
        </p:txBody>
      </p:sp>
    </p:spTree>
    <p:extLst>
      <p:ext uri="{BB962C8B-B14F-4D97-AF65-F5344CB8AC3E}">
        <p14:creationId xmlns:p14="http://schemas.microsoft.com/office/powerpoint/2010/main" val="6059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7E825-3888-408D-A059-9ADCC978FAEC}" type="datetime4">
              <a:rPr lang="en-GB"/>
              <a:pPr>
                <a:defRPr/>
              </a:pPr>
              <a:t>25 April 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53F0861-A306-46BB-8930-B185E9B3922A}" type="slidenum">
              <a:rPr lang="en-GB"/>
              <a:pPr>
                <a:defRPr/>
              </a:pPr>
              <a:t>‹#›</a:t>
            </a:fld>
            <a:endParaRPr lang="en-GB"/>
          </a:p>
        </p:txBody>
      </p:sp>
    </p:spTree>
    <p:extLst>
      <p:ext uri="{BB962C8B-B14F-4D97-AF65-F5344CB8AC3E}">
        <p14:creationId xmlns:p14="http://schemas.microsoft.com/office/powerpoint/2010/main" val="206359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2050" name="Picture 9" descr="F:\Oakgrove\A level Physics\A2\Newton.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solidFill>
                <a:latin typeface="+mn-lt"/>
                <a:cs typeface="+mn-cs"/>
              </a:defRPr>
            </a:lvl1pPr>
          </a:lstStyle>
          <a:p>
            <a:pPr>
              <a:defRPr/>
            </a:pPr>
            <a:fld id="{7C19ADCB-8C8D-4040-8C88-799B57EBBC6F}" type="datetime4">
              <a:rPr lang="en-GB"/>
              <a:pPr>
                <a:defRPr/>
              </a:pPr>
              <a:t>25 April 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11" name="Rectangle 10"/>
          <p:cNvSpPr/>
          <p:nvPr userDrawn="1"/>
        </p:nvSpPr>
        <p:spPr>
          <a:xfrm>
            <a:off x="0" y="0"/>
            <a:ext cx="9144000" cy="810895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8E85FA-E198-4C0B-97BA-2AF7C399F48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Apollo%2011%20data.xls"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galileo.phys.virginia.edu/classes/109N/more_stuff/Applets/newt/newtmtn.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1844675"/>
            <a:ext cx="8229600" cy="1143000"/>
          </a:xfrm>
        </p:spPr>
        <p:txBody>
          <a:bodyPr/>
          <a:lstStyle/>
          <a:p>
            <a:r>
              <a:rPr lang="en-GB" altLang="en-US" sz="8800" b="1" smtClean="0"/>
              <a:t>Gravitational Fields</a:t>
            </a:r>
          </a:p>
        </p:txBody>
      </p:sp>
      <p:sp>
        <p:nvSpPr>
          <p:cNvPr id="3" name="Date Placeholder 2"/>
          <p:cNvSpPr>
            <a:spLocks noGrp="1"/>
          </p:cNvSpPr>
          <p:nvPr>
            <p:ph type="dt" sz="quarter" idx="10"/>
          </p:nvPr>
        </p:nvSpPr>
        <p:spPr/>
        <p:txBody>
          <a:bodyPr/>
          <a:lstStyle/>
          <a:p>
            <a:pPr>
              <a:defRPr/>
            </a:pPr>
            <a:fld id="{D45046CE-EC9D-4749-9AE0-164CDF139BE9}" type="datetime4">
              <a:rPr lang="en-GB"/>
              <a:pPr>
                <a:defRPr/>
              </a:pPr>
              <a:t>25 April 2016</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smtClean="0"/>
              <a:t>Verify Gravitational Field Strength is Proportional to r</a:t>
            </a:r>
            <a:r>
              <a:rPr lang="en-GB" altLang="en-US" baseline="30000" smtClean="0"/>
              <a:t>2</a:t>
            </a:r>
            <a:endParaRPr lang="en-GB" altLang="en-US" smtClean="0"/>
          </a:p>
        </p:txBody>
      </p:sp>
      <p:sp>
        <p:nvSpPr>
          <p:cNvPr id="86019"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Use data from Apollo 11 mission to verify the relationship between gravitational field strength and distance.</a:t>
            </a:r>
          </a:p>
          <a:p>
            <a:pPr>
              <a:buFont typeface="Arial" pitchFamily="34" charset="0"/>
              <a:buNone/>
            </a:pPr>
            <a:endParaRPr lang="en-GB" altLang="en-US" smtClean="0"/>
          </a:p>
        </p:txBody>
      </p:sp>
      <p:sp>
        <p:nvSpPr>
          <p:cNvPr id="4" name="Date Placeholder 3"/>
          <p:cNvSpPr>
            <a:spLocks noGrp="1"/>
          </p:cNvSpPr>
          <p:nvPr>
            <p:ph type="dt" sz="quarter" idx="10"/>
          </p:nvPr>
        </p:nvSpPr>
        <p:spPr/>
        <p:txBody>
          <a:bodyPr/>
          <a:lstStyle/>
          <a:p>
            <a:pPr>
              <a:defRPr/>
            </a:pPr>
            <a:fld id="{C9937B38-CC55-486F-A36F-E6FD1C8EBBC4}" type="datetime4">
              <a:rPr lang="en-GB"/>
              <a:pPr>
                <a:defRPr/>
              </a:pPr>
              <a:t>25 April 2016</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pic>
        <p:nvPicPr>
          <p:cNvPr id="99334" name="Picture 6" descr="http://farm5.static.flickr.com/4141/4858567248_d2159bc7b8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762000"/>
            <a:ext cx="5495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http://www.historycentral.com/sixty/space/apoll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429000"/>
            <a:ext cx="3086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Box 6"/>
          <p:cNvSpPr txBox="1">
            <a:spLocks noChangeArrowheads="1"/>
          </p:cNvSpPr>
          <p:nvPr/>
        </p:nvSpPr>
        <p:spPr bwMode="auto">
          <a:xfrm>
            <a:off x="2411413" y="115888"/>
            <a:ext cx="2089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a:t>Apollo 11</a:t>
            </a:r>
          </a:p>
        </p:txBody>
      </p:sp>
      <p:pic>
        <p:nvPicPr>
          <p:cNvPr id="99330" name="Picture 2" descr="http://inapcache.boston.com/universal/site_graphics/blogs/bigpicture/apollo_07_15/a11_169HC7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8" descr="http://blogs.sundaymercury.net/weirdscience/saturnv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2513"/>
            <a:ext cx="5295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156325" y="1484313"/>
            <a:ext cx="280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hlinkClick r:id="rId6" action="ppaction://hlinkfile"/>
              </a:rPr>
              <a:t>Apollo 11 data</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2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2000"/>
                                        <p:tgtEl>
                                          <p:spTgt spid="993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xit" presetSubtype="0" fill="hold" nodeType="clickEffect">
                                  <p:stCondLst>
                                    <p:cond delay="0"/>
                                  </p:stCondLst>
                                  <p:childTnLst>
                                    <p:anim calcmode="lin" valueType="num">
                                      <p:cBhvr>
                                        <p:cTn id="16" dur="2000"/>
                                        <p:tgtEl>
                                          <p:spTgt spid="99330"/>
                                        </p:tgtEl>
                                        <p:attrNameLst>
                                          <p:attrName>ppt_w</p:attrName>
                                        </p:attrNameLst>
                                      </p:cBhvr>
                                      <p:tavLst>
                                        <p:tav tm="0">
                                          <p:val>
                                            <p:strVal val="ppt_w"/>
                                          </p:val>
                                        </p:tav>
                                        <p:tav tm="100000">
                                          <p:val>
                                            <p:fltVal val="0"/>
                                          </p:val>
                                        </p:tav>
                                      </p:tavLst>
                                    </p:anim>
                                    <p:anim calcmode="lin" valueType="num">
                                      <p:cBhvr>
                                        <p:cTn id="17" dur="2000"/>
                                        <p:tgtEl>
                                          <p:spTgt spid="99330"/>
                                        </p:tgtEl>
                                        <p:attrNameLst>
                                          <p:attrName>ppt_h</p:attrName>
                                        </p:attrNameLst>
                                      </p:cBhvr>
                                      <p:tavLst>
                                        <p:tav tm="0">
                                          <p:val>
                                            <p:strVal val="ppt_h"/>
                                          </p:val>
                                        </p:tav>
                                        <p:tav tm="100000">
                                          <p:val>
                                            <p:fltVal val="0"/>
                                          </p:val>
                                        </p:tav>
                                      </p:tavLst>
                                    </p:anim>
                                    <p:animEffect transition="out" filter="fade">
                                      <p:cBhvr>
                                        <p:cTn id="18" dur="2000"/>
                                        <p:tgtEl>
                                          <p:spTgt spid="99330"/>
                                        </p:tgtEl>
                                      </p:cBhvr>
                                    </p:animEffect>
                                    <p:set>
                                      <p:cBhvr>
                                        <p:cTn id="19" dur="1" fill="hold">
                                          <p:stCondLst>
                                            <p:cond delay="1999"/>
                                          </p:stCondLst>
                                        </p:cTn>
                                        <p:tgtEl>
                                          <p:spTgt spid="99330"/>
                                        </p:tgtEl>
                                        <p:attrNameLst>
                                          <p:attrName>style.visibility</p:attrName>
                                        </p:attrNameLst>
                                      </p:cBhvr>
                                      <p:to>
                                        <p:strVal val="hidden"/>
                                      </p:to>
                                    </p:set>
                                  </p:childTnLst>
                                </p:cTn>
                              </p:par>
                              <p:par>
                                <p:cTn id="20" presetID="53" presetClass="exit" presetSubtype="0" fill="hold" nodeType="withEffect">
                                  <p:stCondLst>
                                    <p:cond delay="0"/>
                                  </p:stCondLst>
                                  <p:childTnLst>
                                    <p:anim calcmode="lin" valueType="num">
                                      <p:cBhvr>
                                        <p:cTn id="21" dur="2000"/>
                                        <p:tgtEl>
                                          <p:spTgt spid="99334"/>
                                        </p:tgtEl>
                                        <p:attrNameLst>
                                          <p:attrName>ppt_w</p:attrName>
                                        </p:attrNameLst>
                                      </p:cBhvr>
                                      <p:tavLst>
                                        <p:tav tm="0">
                                          <p:val>
                                            <p:strVal val="ppt_w"/>
                                          </p:val>
                                        </p:tav>
                                        <p:tav tm="100000">
                                          <p:val>
                                            <p:fltVal val="0"/>
                                          </p:val>
                                        </p:tav>
                                      </p:tavLst>
                                    </p:anim>
                                    <p:anim calcmode="lin" valueType="num">
                                      <p:cBhvr>
                                        <p:cTn id="22" dur="2000"/>
                                        <p:tgtEl>
                                          <p:spTgt spid="99334"/>
                                        </p:tgtEl>
                                        <p:attrNameLst>
                                          <p:attrName>ppt_h</p:attrName>
                                        </p:attrNameLst>
                                      </p:cBhvr>
                                      <p:tavLst>
                                        <p:tav tm="0">
                                          <p:val>
                                            <p:strVal val="ppt_h"/>
                                          </p:val>
                                        </p:tav>
                                        <p:tav tm="100000">
                                          <p:val>
                                            <p:fltVal val="0"/>
                                          </p:val>
                                        </p:tav>
                                      </p:tavLst>
                                    </p:anim>
                                    <p:animEffect transition="out" filter="fade">
                                      <p:cBhvr>
                                        <p:cTn id="23" dur="2000"/>
                                        <p:tgtEl>
                                          <p:spTgt spid="99334"/>
                                        </p:tgtEl>
                                      </p:cBhvr>
                                    </p:animEffect>
                                    <p:set>
                                      <p:cBhvr>
                                        <p:cTn id="24" dur="1" fill="hold">
                                          <p:stCondLst>
                                            <p:cond delay="1999"/>
                                          </p:stCondLst>
                                        </p:cTn>
                                        <p:tgtEl>
                                          <p:spTgt spid="99334"/>
                                        </p:tgtEl>
                                        <p:attrNameLst>
                                          <p:attrName>style.visibility</p:attrName>
                                        </p:attrNameLst>
                                      </p:cBhvr>
                                      <p:to>
                                        <p:strVal val="hidden"/>
                                      </p:to>
                                    </p:se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99336"/>
                                        </p:tgtEl>
                                        <p:attrNameLst>
                                          <p:attrName>style.visibility</p:attrName>
                                        </p:attrNameLst>
                                      </p:cBhvr>
                                      <p:to>
                                        <p:strVal val="visible"/>
                                      </p:to>
                                    </p:set>
                                    <p:animEffect transition="in" filter="fade">
                                      <p:cBhvr>
                                        <p:cTn id="28" dur="2000"/>
                                        <p:tgtEl>
                                          <p:spTgt spid="993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99332"/>
                                        </p:tgtEl>
                                        <p:attrNameLst>
                                          <p:attrName>style.visibility</p:attrName>
                                        </p:attrNameLst>
                                      </p:cBhvr>
                                      <p:to>
                                        <p:strVal val="visible"/>
                                      </p:to>
                                    </p:set>
                                    <p:animEffect transition="in" filter="fade">
                                      <p:cBhvr>
                                        <p:cTn id="33" dur="2000"/>
                                        <p:tgtEl>
                                          <p:spTgt spid="99332"/>
                                        </p:tgtEl>
                                      </p:cBhvr>
                                    </p:animEffect>
                                  </p:childTnLst>
                                </p:cTn>
                              </p:par>
                            </p:childTnLst>
                          </p:cTn>
                        </p:par>
                        <p:par>
                          <p:cTn id="34" fill="hold" nodeType="afterGroup">
                            <p:stCondLst>
                              <p:cond delay="2000"/>
                            </p:stCondLst>
                            <p:childTnLst>
                              <p:par>
                                <p:cTn id="35" presetID="10" presetClass="entr" presetSubtype="0" fill="hold" grpId="0" nodeType="afterEffect">
                                  <p:stCondLst>
                                    <p:cond delay="3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sp>
        <p:nvSpPr>
          <p:cNvPr id="3" name="TextBox 2"/>
          <p:cNvSpPr txBox="1">
            <a:spLocks noChangeArrowheads="1"/>
          </p:cNvSpPr>
          <p:nvPr/>
        </p:nvSpPr>
        <p:spPr bwMode="auto">
          <a:xfrm>
            <a:off x="323850" y="549275"/>
            <a:ext cx="8496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This 1/r</a:t>
            </a:r>
            <a:r>
              <a:rPr lang="en-GB" altLang="en-US" baseline="30000"/>
              <a:t>2</a:t>
            </a:r>
            <a:r>
              <a:rPr lang="en-GB" altLang="en-US"/>
              <a:t> graph business.</a:t>
            </a:r>
          </a:p>
          <a:p>
            <a:pPr eaLnBrk="1" hangingPunct="1"/>
            <a:endParaRPr lang="en-GB" altLang="en-US"/>
          </a:p>
          <a:p>
            <a:pPr eaLnBrk="1" hangingPunct="1"/>
            <a:r>
              <a:rPr lang="en-GB" altLang="en-US"/>
              <a:t>You wanted to prove that a was proportional to 1/r</a:t>
            </a:r>
            <a:r>
              <a:rPr lang="en-GB" altLang="en-US" baseline="30000"/>
              <a:t>2</a:t>
            </a:r>
            <a:r>
              <a:rPr lang="en-GB" altLang="en-US"/>
              <a:t>.</a:t>
            </a:r>
          </a:p>
          <a:p>
            <a:pPr eaLnBrk="1" hangingPunct="1"/>
            <a:r>
              <a:rPr lang="en-GB" altLang="en-US"/>
              <a:t>In other words, you’re trying to show that 	a  = k  x 1/r</a:t>
            </a:r>
            <a:r>
              <a:rPr lang="en-GB" altLang="en-US" baseline="30000"/>
              <a:t>2</a:t>
            </a:r>
            <a:r>
              <a:rPr lang="en-GB" altLang="en-US"/>
              <a:t>.</a:t>
            </a:r>
          </a:p>
          <a:p>
            <a:pPr eaLnBrk="1" hangingPunct="1"/>
            <a:endParaRPr lang="en-GB" altLang="en-US"/>
          </a:p>
          <a:p>
            <a:pPr eaLnBrk="1" hangingPunct="1"/>
            <a:r>
              <a:rPr lang="en-GB" altLang="en-US"/>
              <a:t>The way to do this is with a graph.</a:t>
            </a:r>
          </a:p>
          <a:p>
            <a:pPr eaLnBrk="1" hangingPunct="1"/>
            <a:r>
              <a:rPr lang="en-GB" altLang="en-US"/>
              <a:t>If you’re trying to prove a relationship, you must end up with a straight line graph.</a:t>
            </a:r>
          </a:p>
          <a:p>
            <a:pPr eaLnBrk="1" hangingPunct="1"/>
            <a:r>
              <a:rPr lang="en-GB" altLang="en-US"/>
              <a:t>In order to get a straight tine, you need to compare the thing you’re trying to prove with the straight line formula.</a:t>
            </a:r>
          </a:p>
          <a:p>
            <a:pPr eaLnBrk="1" hangingPunct="1"/>
            <a:endParaRPr lang="en-GB" altLang="en-US" b="1">
              <a:solidFill>
                <a:srgbClr val="FF0000"/>
              </a:solidFill>
            </a:endParaRPr>
          </a:p>
          <a:p>
            <a:pPr eaLnBrk="1" hangingPunct="1"/>
            <a:r>
              <a:rPr lang="en-GB" altLang="en-US" b="1">
                <a:solidFill>
                  <a:srgbClr val="FF0000"/>
                </a:solidFill>
              </a:rPr>
              <a:t>y</a:t>
            </a:r>
            <a:r>
              <a:rPr lang="en-GB" altLang="en-US" b="1"/>
              <a:t>  = </a:t>
            </a:r>
            <a:r>
              <a:rPr lang="en-GB" altLang="en-US" b="1">
                <a:solidFill>
                  <a:srgbClr val="00B050"/>
                </a:solidFill>
              </a:rPr>
              <a:t>m</a:t>
            </a:r>
            <a:r>
              <a:rPr lang="en-GB" altLang="en-US" b="1">
                <a:solidFill>
                  <a:srgbClr val="0070C0"/>
                </a:solidFill>
                <a:latin typeface="Lucida Calligraphy" pitchFamily="66" charset="0"/>
              </a:rPr>
              <a:t>x</a:t>
            </a:r>
            <a:r>
              <a:rPr lang="en-GB" altLang="en-US" b="1">
                <a:latin typeface="Lucida Calligraphy" pitchFamily="66" charset="0"/>
              </a:rPr>
              <a:t> </a:t>
            </a:r>
            <a:r>
              <a:rPr lang="en-GB" altLang="en-US" b="1"/>
              <a:t>+ c</a:t>
            </a:r>
          </a:p>
          <a:p>
            <a:pPr eaLnBrk="1" hangingPunct="1"/>
            <a:r>
              <a:rPr lang="en-GB" altLang="en-US" b="1">
                <a:solidFill>
                  <a:srgbClr val="FF0000"/>
                </a:solidFill>
              </a:rPr>
              <a:t>a</a:t>
            </a:r>
            <a:r>
              <a:rPr lang="en-GB" altLang="en-US" b="1"/>
              <a:t>  = </a:t>
            </a:r>
            <a:r>
              <a:rPr lang="en-GB" altLang="en-US" b="1">
                <a:solidFill>
                  <a:srgbClr val="00B050"/>
                </a:solidFill>
              </a:rPr>
              <a:t>k</a:t>
            </a:r>
            <a:r>
              <a:rPr lang="en-GB" altLang="en-US" b="1"/>
              <a:t>  x  </a:t>
            </a:r>
            <a:r>
              <a:rPr lang="en-GB" altLang="en-US" b="1">
                <a:solidFill>
                  <a:srgbClr val="0070C0"/>
                </a:solidFill>
              </a:rPr>
              <a:t>1/r</a:t>
            </a:r>
            <a:r>
              <a:rPr lang="en-GB" altLang="en-US" b="1" baseline="30000">
                <a:solidFill>
                  <a:srgbClr val="0070C0"/>
                </a:solidFill>
              </a:rPr>
              <a:t>2</a:t>
            </a:r>
            <a:endParaRPr lang="en-GB" altLang="en-US" b="1">
              <a:solidFill>
                <a:srgbClr val="0070C0"/>
              </a:solidFill>
            </a:endParaRPr>
          </a:p>
          <a:p>
            <a:pPr eaLnBrk="1" hangingPunct="1"/>
            <a:endParaRPr lang="en-GB" altLang="en-US"/>
          </a:p>
          <a:p>
            <a:pPr eaLnBrk="1" hangingPunct="1"/>
            <a:r>
              <a:rPr lang="en-GB" altLang="en-US"/>
              <a:t>In this case, a will go on the y axis.</a:t>
            </a:r>
          </a:p>
          <a:p>
            <a:pPr eaLnBrk="1" hangingPunct="1"/>
            <a:r>
              <a:rPr lang="en-GB" altLang="en-US"/>
              <a:t>The slope, m, when calculated, will be equal to the constant of proportionality.</a:t>
            </a:r>
          </a:p>
          <a:p>
            <a:pPr eaLnBrk="1" hangingPunct="1"/>
            <a:r>
              <a:rPr lang="en-GB" altLang="en-US"/>
              <a:t>To make your line straight and prove the given relationship, you’ll have to plot 1/r</a:t>
            </a:r>
            <a:r>
              <a:rPr lang="en-GB" altLang="en-US" baseline="30000"/>
              <a:t>2</a:t>
            </a:r>
            <a:r>
              <a:rPr lang="en-GB" altLang="en-US"/>
              <a:t> on the x axis.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2000"/>
                                        <p:tgtEl>
                                          <p:spTgt spid="3">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2000"/>
                                        <p:tgtEl>
                                          <p:spTgt spid="3">
                                            <p:txEl>
                                              <p:pRg st="12" end="1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2000"/>
                                        <p:tgtEl>
                                          <p:spTgt spid="3">
                                            <p:txEl>
                                              <p:pRg st="13" end="1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mtClean="0"/>
              <a:t>Gravitational Field Strength in a Radial Field</a:t>
            </a:r>
          </a:p>
        </p:txBody>
      </p:sp>
      <p:sp>
        <p:nvSpPr>
          <p:cNvPr id="89091"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Be able to calculate gravitational field strength in any position in a radial field.</a:t>
            </a:r>
          </a:p>
        </p:txBody>
      </p:sp>
      <p:sp>
        <p:nvSpPr>
          <p:cNvPr id="4" name="Date Placeholder 3"/>
          <p:cNvSpPr>
            <a:spLocks noGrp="1"/>
          </p:cNvSpPr>
          <p:nvPr>
            <p:ph type="dt" sz="quarter" idx="10"/>
          </p:nvPr>
        </p:nvSpPr>
        <p:spPr/>
        <p:txBody>
          <a:bodyPr/>
          <a:lstStyle/>
          <a:p>
            <a:pPr>
              <a:defRPr/>
            </a:pPr>
            <a:fld id="{ADCB85AA-8976-4012-8332-4DB58A5A1E65}" type="datetime4">
              <a:rPr lang="en-GB"/>
              <a:pPr>
                <a:defRPr/>
              </a:pPr>
              <a:t>25 April 2016</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611188" y="487363"/>
            <a:ext cx="799147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000"/>
              <a:t>In previous weight calculations, we’ve used g = 9.8 N/kg.  This is fine for objects on the Earth’s surface, but what about at a distance from the Earth?  What about other planets or stars?</a:t>
            </a:r>
          </a:p>
          <a:p>
            <a:pPr eaLnBrk="1" hangingPunct="1"/>
            <a:endParaRPr lang="en-GB" altLang="en-US" sz="2000"/>
          </a:p>
          <a:p>
            <a:pPr eaLnBrk="1" hangingPunct="1"/>
            <a:r>
              <a:rPr lang="en-GB" altLang="en-US" sz="2000"/>
              <a:t>F = Gm</a:t>
            </a:r>
            <a:r>
              <a:rPr lang="en-GB" altLang="en-US" sz="2000" baseline="-25000"/>
              <a:t>1</a:t>
            </a:r>
            <a:r>
              <a:rPr lang="en-GB" altLang="en-US" sz="2000"/>
              <a:t>m</a:t>
            </a:r>
            <a:r>
              <a:rPr lang="en-GB" altLang="en-US" sz="2000" baseline="-25000"/>
              <a:t>2</a:t>
            </a:r>
            <a:r>
              <a:rPr lang="en-GB" altLang="en-US" sz="2000"/>
              <a:t>/r</a:t>
            </a:r>
            <a:r>
              <a:rPr lang="en-GB" altLang="en-US" sz="2000" baseline="30000"/>
              <a:t>2</a:t>
            </a:r>
            <a:endParaRPr lang="en-GB" altLang="en-US" sz="2000"/>
          </a:p>
          <a:p>
            <a:pPr eaLnBrk="1" hangingPunct="1"/>
            <a:endParaRPr lang="en-GB" altLang="en-US" sz="2000"/>
          </a:p>
          <a:p>
            <a:pPr eaLnBrk="1" hangingPunct="1"/>
            <a:r>
              <a:rPr lang="en-GB" altLang="en-US" sz="2000"/>
              <a:t>If we’re talking about a small mass, m, and a planet of mass M, we would rewrite the equation as:</a:t>
            </a:r>
          </a:p>
          <a:p>
            <a:pPr eaLnBrk="1" hangingPunct="1"/>
            <a:r>
              <a:rPr lang="en-GB" altLang="en-US" sz="2000"/>
              <a:t>F = GMm/r</a:t>
            </a:r>
            <a:r>
              <a:rPr lang="en-GB" altLang="en-US" sz="2000" baseline="30000"/>
              <a:t>2</a:t>
            </a:r>
          </a:p>
          <a:p>
            <a:pPr eaLnBrk="1" hangingPunct="1"/>
            <a:endParaRPr lang="en-GB" altLang="en-US" sz="2000"/>
          </a:p>
          <a:p>
            <a:pPr eaLnBrk="1" hangingPunct="1"/>
            <a:r>
              <a:rPr lang="en-GB" altLang="en-US" sz="2000"/>
              <a:t>But we also know that F = mg.</a:t>
            </a:r>
          </a:p>
          <a:p>
            <a:pPr eaLnBrk="1" hangingPunct="1"/>
            <a:r>
              <a:rPr lang="en-GB" altLang="en-US" sz="2000"/>
              <a:t>You need to be careful to sort out your ms here!</a:t>
            </a:r>
          </a:p>
          <a:p>
            <a:pPr eaLnBrk="1" hangingPunct="1"/>
            <a:endParaRPr lang="en-GB" altLang="en-US" sz="2000"/>
          </a:p>
          <a:p>
            <a:pPr eaLnBrk="1" hangingPunct="1"/>
            <a:r>
              <a:rPr lang="en-GB" altLang="en-US" sz="2000"/>
              <a:t>mg = GMm/r</a:t>
            </a:r>
            <a:r>
              <a:rPr lang="en-GB" altLang="en-US" sz="2000" baseline="30000"/>
              <a:t>2	</a:t>
            </a:r>
            <a:r>
              <a:rPr lang="en-GB" altLang="en-US" sz="2000"/>
              <a:t>OR</a:t>
            </a:r>
          </a:p>
          <a:p>
            <a:pPr eaLnBrk="1" hangingPunct="1"/>
            <a:endParaRPr lang="en-GB" altLang="en-US" sz="2000" b="1">
              <a:solidFill>
                <a:srgbClr val="FF0000"/>
              </a:solidFill>
            </a:endParaRPr>
          </a:p>
          <a:p>
            <a:pPr eaLnBrk="1" hangingPunct="1"/>
            <a:r>
              <a:rPr lang="en-GB" altLang="en-US" sz="4800" b="1">
                <a:solidFill>
                  <a:srgbClr val="FF0000"/>
                </a:solidFill>
              </a:rPr>
              <a:t>g = GM/r</a:t>
            </a:r>
            <a:r>
              <a:rPr lang="en-GB" altLang="en-US" sz="4800" b="1" baseline="30000">
                <a:solidFill>
                  <a:srgbClr val="FF0000"/>
                </a:solidFill>
              </a:rPr>
              <a:t>2</a:t>
            </a:r>
          </a:p>
          <a:p>
            <a:pPr eaLnBrk="1" hangingPunct="1"/>
            <a:endParaRPr lang="en-GB" altLang="en-US" sz="2000" baseline="30000"/>
          </a:p>
          <a:p>
            <a:pPr eaLnBrk="1" hangingPunct="1"/>
            <a:endParaRPr lang="en-GB" altLang="en-US" sz="2000" baseline="30000"/>
          </a:p>
          <a:p>
            <a:pPr eaLnBrk="1" hangingPunct="1"/>
            <a:r>
              <a:rPr lang="en-GB" altLang="en-US" sz="2000"/>
              <a:t>Is there a problem here, if we dig a hole to the centre of the Earth?</a:t>
            </a:r>
          </a:p>
        </p:txBody>
      </p:sp>
      <p:sp>
        <p:nvSpPr>
          <p:cNvPr id="3" name="TextBox 2"/>
          <p:cNvSpPr txBox="1">
            <a:spLocks noChangeArrowheads="1"/>
          </p:cNvSpPr>
          <p:nvPr/>
        </p:nvSpPr>
        <p:spPr bwMode="auto">
          <a:xfrm>
            <a:off x="6227763" y="501332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hlinkClick r:id="rId2" action="ppaction://hlinksldjump"/>
              </a:rPr>
              <a:t>Return</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2000"/>
                                        <p:tgtEl>
                                          <p:spTgt spid="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2000"/>
                                        <p:tgtEl>
                                          <p:spTgt spid="8">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2000"/>
                                        <p:tgtEl>
                                          <p:spTgt spid="8">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2000"/>
                                        <p:tgtEl>
                                          <p:spTgt spid="8">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fade">
                                      <p:cBhvr>
                                        <p:cTn id="33" dur="2000"/>
                                        <p:tgtEl>
                                          <p:spTgt spid="8">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12" end="12"/>
                                            </p:txEl>
                                          </p:spTgt>
                                        </p:tgtEl>
                                        <p:attrNameLst>
                                          <p:attrName>style.visibility</p:attrName>
                                        </p:attrNameLst>
                                      </p:cBhvr>
                                      <p:to>
                                        <p:strVal val="visible"/>
                                      </p:to>
                                    </p:set>
                                    <p:animEffect transition="in" filter="fade">
                                      <p:cBhvr>
                                        <p:cTn id="38" dur="2000"/>
                                        <p:tgtEl>
                                          <p:spTgt spid="8">
                                            <p:txEl>
                                              <p:pRg st="12" end="1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animEffect transition="in" filter="fade">
                                      <p:cBhvr>
                                        <p:cTn id="43" dur="2000"/>
                                        <p:tgtEl>
                                          <p:spTgt spid="8">
                                            <p:txEl>
                                              <p:pRg st="15" end="1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a:p>
        </p:txBody>
      </p:sp>
      <p:sp>
        <p:nvSpPr>
          <p:cNvPr id="107521" name="Rectangle 1"/>
          <p:cNvSpPr>
            <a:spLocks noChangeArrowheads="1"/>
          </p:cNvSpPr>
          <p:nvPr/>
        </p:nvSpPr>
        <p:spPr bwMode="auto">
          <a:xfrm>
            <a:off x="250825" y="615950"/>
            <a:ext cx="8677275" cy="4522788"/>
          </a:xfrm>
          <a:prstGeom prst="rect">
            <a:avLst/>
          </a:prstGeom>
          <a:noFill/>
          <a:ln w="9525">
            <a:noFill/>
            <a:miter lim="800000"/>
            <a:headEnd/>
            <a:tailEnd/>
          </a:ln>
          <a:effectLst/>
        </p:spPr>
        <p:txBody>
          <a:bodyPr anchor="ctr">
            <a:spAutoFit/>
          </a:bodyPr>
          <a:lstStyle/>
          <a:p>
            <a:pPr eaLnBrk="0" hangingPunct="0">
              <a:defRPr/>
            </a:pPr>
            <a:r>
              <a:rPr lang="en-GB" dirty="0">
                <a:solidFill>
                  <a:srgbClr val="000000"/>
                </a:solidFill>
                <a:ea typeface="Times" charset="0"/>
              </a:rPr>
              <a:t>Data required: G = 6.67 </a:t>
            </a:r>
            <a:r>
              <a:rPr lang="en-GB" dirty="0">
                <a:solidFill>
                  <a:srgbClr val="000000"/>
                </a:solidFill>
                <a:ea typeface="Times" charset="0"/>
                <a:sym typeface="Symbol" pitchFamily="18" charset="2"/>
              </a:rPr>
              <a:t></a:t>
            </a:r>
            <a:r>
              <a:rPr lang="en-GB" dirty="0">
                <a:solidFill>
                  <a:srgbClr val="000000"/>
                </a:solidFill>
                <a:ea typeface="Times" charset="0"/>
              </a:rPr>
              <a:t> 10</a:t>
            </a:r>
            <a:r>
              <a:rPr lang="en-GB" baseline="30000" dirty="0">
                <a:solidFill>
                  <a:srgbClr val="000000"/>
                </a:solidFill>
                <a:ea typeface="Times" charset="0"/>
                <a:sym typeface="Symbol" pitchFamily="18" charset="2"/>
              </a:rPr>
              <a:t>-11</a:t>
            </a:r>
            <a:r>
              <a:rPr lang="en-GB" dirty="0">
                <a:solidFill>
                  <a:srgbClr val="000000"/>
                </a:solidFill>
                <a:ea typeface="Times" charset="0"/>
                <a:sym typeface="Symbol" pitchFamily="18" charset="2"/>
              </a:rPr>
              <a:t> N m</a:t>
            </a:r>
            <a:r>
              <a:rPr lang="en-GB" baseline="30000" dirty="0">
                <a:solidFill>
                  <a:srgbClr val="000000"/>
                </a:solidFill>
                <a:ea typeface="Times" charset="0"/>
                <a:sym typeface="Symbol" pitchFamily="18" charset="2"/>
              </a:rPr>
              <a:t>2 </a:t>
            </a:r>
            <a:r>
              <a:rPr lang="en-GB" dirty="0">
                <a:solidFill>
                  <a:srgbClr val="000000"/>
                </a:solidFill>
                <a:ea typeface="Times" charset="0"/>
                <a:sym typeface="Symbol" pitchFamily="18" charset="2"/>
              </a:rPr>
              <a:t>kg</a:t>
            </a:r>
            <a:r>
              <a:rPr lang="en-GB" baseline="30000" dirty="0">
                <a:solidFill>
                  <a:srgbClr val="000000"/>
                </a:solidFill>
                <a:ea typeface="Times" charset="0"/>
                <a:sym typeface="Symbol" pitchFamily="18" charset="2"/>
              </a:rPr>
              <a:t>-2</a:t>
            </a:r>
            <a:r>
              <a:rPr lang="en-GB" dirty="0">
                <a:solidFill>
                  <a:srgbClr val="000000"/>
                </a:solidFill>
                <a:ea typeface="Times" charset="0"/>
                <a:sym typeface="Symbol" pitchFamily="18" charset="2"/>
              </a:rPr>
              <a:t>, mass of the Earth = 6.0 </a:t>
            </a:r>
            <a:r>
              <a:rPr lang="en-GB" dirty="0">
                <a:solidFill>
                  <a:srgbClr val="000000"/>
                </a:solidFill>
                <a:ea typeface="Times" charset="0"/>
              </a:rPr>
              <a:t> 10</a:t>
            </a:r>
            <a:r>
              <a:rPr lang="en-GB" baseline="30000" dirty="0">
                <a:solidFill>
                  <a:srgbClr val="000000"/>
                </a:solidFill>
                <a:ea typeface="Times" charset="0"/>
                <a:sym typeface="Symbol" pitchFamily="18" charset="2"/>
              </a:rPr>
              <a:t>24</a:t>
            </a:r>
            <a:r>
              <a:rPr lang="en-GB" dirty="0">
                <a:solidFill>
                  <a:srgbClr val="000000"/>
                </a:solidFill>
                <a:ea typeface="Times" charset="0"/>
                <a:sym typeface="Symbol" pitchFamily="18" charset="2"/>
              </a:rPr>
              <a:t> kg,</a:t>
            </a:r>
            <a:endParaRPr lang="en-GB" dirty="0">
              <a:sym typeface="Symbol" pitchFamily="18" charset="2"/>
            </a:endParaRPr>
          </a:p>
          <a:p>
            <a:pPr eaLnBrk="0" hangingPunct="0">
              <a:defRPr/>
            </a:pPr>
            <a:r>
              <a:rPr lang="en-GB" dirty="0">
                <a:solidFill>
                  <a:srgbClr val="000000"/>
                </a:solidFill>
                <a:ea typeface="Times" charset="0"/>
                <a:sym typeface="Symbol" pitchFamily="18" charset="2"/>
              </a:rPr>
              <a:t>radius of the Earth = 6.4 </a:t>
            </a:r>
            <a:r>
              <a:rPr lang="en-GB" dirty="0">
                <a:solidFill>
                  <a:srgbClr val="000000"/>
                </a:solidFill>
                <a:ea typeface="Times" charset="0"/>
              </a:rPr>
              <a:t> 10</a:t>
            </a:r>
            <a:r>
              <a:rPr lang="en-GB" baseline="30000" dirty="0">
                <a:solidFill>
                  <a:srgbClr val="000000"/>
                </a:solidFill>
                <a:ea typeface="Times" charset="0"/>
                <a:sym typeface="Symbol" pitchFamily="18" charset="2"/>
              </a:rPr>
              <a:t>6</a:t>
            </a:r>
            <a:r>
              <a:rPr lang="en-GB" dirty="0">
                <a:solidFill>
                  <a:srgbClr val="000000"/>
                </a:solidFill>
                <a:ea typeface="Times" charset="0"/>
                <a:sym typeface="Symbol" pitchFamily="18" charset="2"/>
              </a:rPr>
              <a:t> m.</a:t>
            </a:r>
          </a:p>
          <a:p>
            <a:pPr eaLnBrk="0" hangingPunct="0">
              <a:defRPr/>
            </a:pPr>
            <a:endParaRPr lang="en-GB" dirty="0">
              <a:sym typeface="Symbol" pitchFamily="18" charset="2"/>
            </a:endParaRPr>
          </a:p>
          <a:p>
            <a:pPr marL="342900" indent="-342900" eaLnBrk="0" hangingPunct="0">
              <a:buFont typeface="+mj-lt"/>
              <a:buAutoNum type="arabicPeriod"/>
              <a:defRPr/>
            </a:pPr>
            <a:r>
              <a:rPr lang="en-GB" dirty="0">
                <a:solidFill>
                  <a:srgbClr val="000000"/>
                </a:solidFill>
                <a:ea typeface="Times" charset="0"/>
                <a:sym typeface="Symbol" pitchFamily="18" charset="2"/>
              </a:rPr>
              <a:t>Treating the Earth as a perfect sphere, show that the field strength at the Earth’s surface is around 9.8 N kg</a:t>
            </a:r>
            <a:r>
              <a:rPr lang="en-GB" baseline="30000" dirty="0">
                <a:solidFill>
                  <a:srgbClr val="000000"/>
                </a:solidFill>
                <a:ea typeface="Times" charset="0"/>
                <a:sym typeface="Symbol" pitchFamily="18" charset="2"/>
              </a:rPr>
              <a:t>-1</a:t>
            </a:r>
            <a:r>
              <a:rPr lang="en-GB" dirty="0">
                <a:solidFill>
                  <a:srgbClr val="000000"/>
                </a:solidFill>
                <a:ea typeface="Times" charset="0"/>
                <a:sym typeface="Symbol" pitchFamily="18" charset="2"/>
              </a:rPr>
              <a:t>.</a:t>
            </a:r>
          </a:p>
          <a:p>
            <a:pPr marL="342900" indent="-342900" eaLnBrk="0" hangingPunct="0">
              <a:buFont typeface="+mj-lt"/>
              <a:buAutoNum type="arabicPeriod"/>
              <a:defRPr/>
            </a:pPr>
            <a:r>
              <a:rPr lang="en-GB" dirty="0">
                <a:solidFill>
                  <a:srgbClr val="000000"/>
                </a:solidFill>
                <a:ea typeface="Times" charset="0"/>
                <a:sym typeface="Symbol" pitchFamily="18" charset="2"/>
              </a:rPr>
              <a:t>What is the strength of the gravitational field due to you at a distance equal to the radius of the Earth?</a:t>
            </a:r>
            <a:r>
              <a:rPr lang="en-GB" dirty="0"/>
              <a:t> </a:t>
            </a:r>
          </a:p>
          <a:p>
            <a:pPr marL="342900" indent="-342900" eaLnBrk="0" hangingPunct="0">
              <a:buFont typeface="+mj-lt"/>
              <a:buAutoNum type="arabicPeriod"/>
              <a:defRPr/>
            </a:pPr>
            <a:r>
              <a:rPr lang="en-GB" dirty="0"/>
              <a:t>Assume the Earth has an average density </a:t>
            </a:r>
            <a:r>
              <a:rPr lang="el-GR" dirty="0"/>
              <a:t>ρ</a:t>
            </a:r>
            <a:r>
              <a:rPr lang="en-GB" dirty="0"/>
              <a:t>. Rewrite the expression g = GM/r</a:t>
            </a:r>
            <a:r>
              <a:rPr lang="en-GB" baseline="30000" dirty="0"/>
              <a:t>2</a:t>
            </a:r>
            <a:r>
              <a:rPr lang="en-GB" dirty="0"/>
              <a:t> to include </a:t>
            </a:r>
            <a:r>
              <a:rPr lang="el-GR" dirty="0"/>
              <a:t>ρ</a:t>
            </a:r>
            <a:r>
              <a:rPr lang="en-GB" dirty="0"/>
              <a:t>.  (The volume of a sphere is given by V = (4/3) pr</a:t>
            </a:r>
            <a:r>
              <a:rPr lang="en-GB" baseline="30000" dirty="0"/>
              <a:t>3</a:t>
            </a:r>
            <a:r>
              <a:rPr lang="en-GB" dirty="0"/>
              <a:t>.) Now, assume that the Moon has the same average density as the Earth. On the surface of the Moon, the gravitational field strength is about 1.6 N kg</a:t>
            </a:r>
            <a:r>
              <a:rPr lang="en-GB" baseline="30000" dirty="0"/>
              <a:t>-1</a:t>
            </a:r>
            <a:r>
              <a:rPr lang="en-GB" dirty="0"/>
              <a:t>. Use this to estimate the radius of the Moon.</a:t>
            </a:r>
          </a:p>
          <a:p>
            <a:pPr marL="342900" indent="-342900" eaLnBrk="0" hangingPunct="0">
              <a:buFont typeface="+mj-lt"/>
              <a:buAutoNum type="arabicPeriod"/>
              <a:defRPr/>
            </a:pPr>
            <a:r>
              <a:rPr lang="en-GB" dirty="0"/>
              <a:t>In fact the radius of the Moon is 1.7 </a:t>
            </a:r>
            <a:r>
              <a:rPr lang="en-GB" dirty="0">
                <a:sym typeface="Symbol"/>
              </a:rPr>
              <a:t></a:t>
            </a:r>
            <a:r>
              <a:rPr lang="en-GB" dirty="0"/>
              <a:t> 10</a:t>
            </a:r>
            <a:r>
              <a:rPr lang="en-GB" baseline="30000" dirty="0"/>
              <a:t>6</a:t>
            </a:r>
            <a:r>
              <a:rPr lang="en-GB" dirty="0"/>
              <a:t> m. In view of your answer to question 4, what does this suggest about the average density of the Moon compared with that of the Earth?</a:t>
            </a:r>
          </a:p>
          <a:p>
            <a:pPr marL="342900" indent="-342900" eaLnBrk="0" hangingPunct="0">
              <a:buFont typeface="+mj-lt"/>
              <a:buAutoNum type="arabicPeriod"/>
              <a:defRPr/>
            </a:pPr>
            <a:endParaRPr lang="en-GB" dirty="0">
              <a:solidFill>
                <a:srgbClr val="000000"/>
              </a:solidFill>
              <a:ea typeface="Times" charset="0"/>
              <a:sym typeface="Symbol" pitchFamily="18" charset="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sp>
        <p:nvSpPr>
          <p:cNvPr id="3" name="TextBox 2"/>
          <p:cNvSpPr txBox="1"/>
          <p:nvPr/>
        </p:nvSpPr>
        <p:spPr>
          <a:xfrm>
            <a:off x="323850" y="692150"/>
            <a:ext cx="8424863" cy="4073525"/>
          </a:xfrm>
          <a:prstGeom prst="rect">
            <a:avLst/>
          </a:prstGeom>
          <a:noFill/>
        </p:spPr>
        <p:txBody>
          <a:bodyPr>
            <a:spAutoFit/>
          </a:bodyPr>
          <a:lstStyle/>
          <a:p>
            <a:pPr>
              <a:defRPr/>
            </a:pPr>
            <a:r>
              <a:rPr lang="en-GB" dirty="0"/>
              <a:t>Hang on a minute:</a:t>
            </a:r>
          </a:p>
          <a:p>
            <a:pPr>
              <a:defRPr/>
            </a:pPr>
            <a:endParaRPr lang="en-GB" dirty="0"/>
          </a:p>
          <a:p>
            <a:pPr>
              <a:defRPr/>
            </a:pPr>
            <a:r>
              <a:rPr lang="en-GB" dirty="0"/>
              <a:t>We have 3 formulae so far.  Make sure you know when to use them.</a:t>
            </a:r>
          </a:p>
          <a:p>
            <a:pPr>
              <a:defRPr/>
            </a:pPr>
            <a:r>
              <a:rPr lang="en-GB" sz="4000" kern="100" dirty="0"/>
              <a:t>F = Gm</a:t>
            </a:r>
            <a:r>
              <a:rPr lang="en-GB" sz="4000" kern="100" baseline="-25000" dirty="0"/>
              <a:t>1</a:t>
            </a:r>
            <a:r>
              <a:rPr lang="en-GB" sz="4000" kern="100" dirty="0"/>
              <a:t>m</a:t>
            </a:r>
            <a:r>
              <a:rPr lang="en-GB" sz="4000" kern="100" baseline="-25000" dirty="0"/>
              <a:t>2</a:t>
            </a:r>
            <a:r>
              <a:rPr lang="en-GB" sz="4000" kern="100" dirty="0"/>
              <a:t>/r</a:t>
            </a:r>
            <a:r>
              <a:rPr lang="en-GB" sz="4000" kern="100" baseline="30000" dirty="0"/>
              <a:t>2</a:t>
            </a:r>
          </a:p>
          <a:p>
            <a:pPr>
              <a:defRPr/>
            </a:pPr>
            <a:endParaRPr lang="en-GB" sz="4000" kern="100" dirty="0"/>
          </a:p>
          <a:p>
            <a:pPr>
              <a:defRPr/>
            </a:pPr>
            <a:r>
              <a:rPr lang="en-GB" sz="4000" kern="100" dirty="0"/>
              <a:t>g = GM/r</a:t>
            </a:r>
            <a:r>
              <a:rPr lang="en-GB" sz="4000" kern="100" baseline="30000" dirty="0"/>
              <a:t>2</a:t>
            </a:r>
          </a:p>
          <a:p>
            <a:pPr>
              <a:defRPr/>
            </a:pPr>
            <a:endParaRPr lang="en-GB" sz="4000" kern="100" baseline="30000" dirty="0"/>
          </a:p>
          <a:p>
            <a:pPr>
              <a:defRPr/>
            </a:pPr>
            <a:r>
              <a:rPr lang="en-GB" sz="4000" kern="100" dirty="0"/>
              <a:t>g = F/m</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smtClean="0"/>
              <a:t>Orbits</a:t>
            </a:r>
          </a:p>
        </p:txBody>
      </p:sp>
      <p:sp>
        <p:nvSpPr>
          <p:cNvPr id="93187"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Know how period and speed are related to radius of a circular orbit.</a:t>
            </a:r>
          </a:p>
          <a:p>
            <a:r>
              <a:rPr lang="en-GB" altLang="en-US" smtClean="0"/>
              <a:t>Know what a geosynchronous orbit is.</a:t>
            </a:r>
          </a:p>
        </p:txBody>
      </p:sp>
      <p:sp>
        <p:nvSpPr>
          <p:cNvPr id="4" name="Date Placeholder 3"/>
          <p:cNvSpPr>
            <a:spLocks noGrp="1"/>
          </p:cNvSpPr>
          <p:nvPr>
            <p:ph type="dt" sz="quarter" idx="10"/>
          </p:nvPr>
        </p:nvSpPr>
        <p:spPr/>
        <p:txBody>
          <a:bodyPr/>
          <a:lstStyle/>
          <a:p>
            <a:pPr>
              <a:defRPr/>
            </a:pPr>
            <a:fld id="{ADCB85AA-8976-4012-8332-4DB58A5A1E65}" type="datetime4">
              <a:rPr lang="en-GB"/>
              <a:pPr>
                <a:defRPr/>
              </a:pPr>
              <a:t>25 April 2016</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a:p>
        </p:txBody>
      </p:sp>
      <p:sp>
        <p:nvSpPr>
          <p:cNvPr id="94211" name="TextBox 27"/>
          <p:cNvSpPr txBox="1">
            <a:spLocks noChangeArrowheads="1"/>
          </p:cNvSpPr>
          <p:nvPr/>
        </p:nvSpPr>
        <p:spPr bwMode="auto">
          <a:xfrm>
            <a:off x="611188" y="6207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Throwing a ball</a:t>
            </a:r>
          </a:p>
        </p:txBody>
      </p:sp>
      <p:sp>
        <p:nvSpPr>
          <p:cNvPr id="29" name="Oval 28"/>
          <p:cNvSpPr/>
          <p:nvPr/>
        </p:nvSpPr>
        <p:spPr>
          <a:xfrm>
            <a:off x="900113" y="1557338"/>
            <a:ext cx="287337" cy="287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p:nvCxnSpPr>
        <p:spPr>
          <a:xfrm>
            <a:off x="827088" y="3141663"/>
            <a:ext cx="7273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258888" y="1700213"/>
            <a:ext cx="504825"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grpId="0" nodeType="clickEffect">
                                  <p:stCondLst>
                                    <p:cond delay="0"/>
                                  </p:stCondLst>
                                  <p:childTnLst>
                                    <p:animMotion origin="layout" path="M -2.5E-6 2.67345E-6 C 0.0625 0.01133 0.12518 0.02312 0.18038 0.05458 C 0.23559 0.08626 0.28351 0.13737 0.33143 0.18894 " pathEditMode="relative" rAng="0" ptsTypes="aaA">
                                      <p:cBhvr>
                                        <p:cTn id="6" dur="2000" fill="hold"/>
                                        <p:tgtEl>
                                          <p:spTgt spid="29"/>
                                        </p:tgtEl>
                                        <p:attrNameLst>
                                          <p:attrName>ppt_x</p:attrName>
                                          <p:attrName>ppt_y</p:attrName>
                                        </p:attrNameLst>
                                      </p:cBhvr>
                                      <p:rCtr x="16563" y="9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a:p>
        </p:txBody>
      </p:sp>
      <p:sp>
        <p:nvSpPr>
          <p:cNvPr id="95235" name="TextBox 27"/>
          <p:cNvSpPr txBox="1">
            <a:spLocks noChangeArrowheads="1"/>
          </p:cNvSpPr>
          <p:nvPr/>
        </p:nvSpPr>
        <p:spPr bwMode="auto">
          <a:xfrm>
            <a:off x="611188" y="6207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Throwing it faster</a:t>
            </a:r>
          </a:p>
        </p:txBody>
      </p:sp>
      <p:sp>
        <p:nvSpPr>
          <p:cNvPr id="29" name="Oval 28"/>
          <p:cNvSpPr/>
          <p:nvPr/>
        </p:nvSpPr>
        <p:spPr>
          <a:xfrm>
            <a:off x="900113" y="1557338"/>
            <a:ext cx="287337" cy="287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Connector 30"/>
          <p:cNvCxnSpPr/>
          <p:nvPr/>
        </p:nvCxnSpPr>
        <p:spPr>
          <a:xfrm>
            <a:off x="827088" y="3141663"/>
            <a:ext cx="7273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258888" y="1700213"/>
            <a:ext cx="216058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fill="hold" grpId="0" nodeType="clickEffect">
                                  <p:stCondLst>
                                    <p:cond delay="0"/>
                                  </p:stCondLst>
                                  <p:childTnLst>
                                    <p:animMotion origin="layout" path="M -2.5E-6 2.67345E-6 C 0.13959 0.01133 0.27952 0.02312 0.40278 0.05458 C 0.52622 0.08626 0.63316 0.13737 0.74028 0.18894 " pathEditMode="relative" rAng="0" ptsTypes="aaA">
                                      <p:cBhvr>
                                        <p:cTn id="6" dur="2000" fill="hold"/>
                                        <p:tgtEl>
                                          <p:spTgt spid="29"/>
                                        </p:tgtEl>
                                        <p:attrNameLst>
                                          <p:attrName>ppt_x</p:attrName>
                                          <p:attrName>ppt_y</p:attrName>
                                        </p:attrNameLst>
                                      </p:cBhvr>
                                      <p:rCtr x="37014" y="94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smtClean="0"/>
              <a:t>Newton’s Law of Universal Gravitation</a:t>
            </a:r>
          </a:p>
        </p:txBody>
      </p:sp>
      <p:sp>
        <p:nvSpPr>
          <p:cNvPr id="3" name="Content Placeholder 2"/>
          <p:cNvSpPr>
            <a:spLocks noGrp="1"/>
          </p:cNvSpPr>
          <p:nvPr>
            <p:ph idx="1"/>
          </p:nvPr>
        </p:nvSpPr>
        <p:spPr/>
        <p:txBody>
          <a:bodyPr/>
          <a:lstStyle/>
          <a:p>
            <a:pPr marL="0" indent="0">
              <a:spcBef>
                <a:spcPct val="0"/>
              </a:spcBef>
              <a:buFont typeface="Arial" charset="0"/>
              <a:buNone/>
              <a:defRPr/>
            </a:pPr>
            <a:r>
              <a:rPr lang="en-GB" sz="2800" dirty="0" smtClean="0">
                <a:solidFill>
                  <a:srgbClr val="000000"/>
                </a:solidFill>
                <a:latin typeface="Arial" pitchFamily="34" charset="0"/>
                <a:ea typeface="Times"/>
                <a:cs typeface="Arial" pitchFamily="34" charset="0"/>
              </a:rPr>
              <a:t>What causes you to have weight?</a:t>
            </a:r>
            <a:endParaRPr lang="en-GB" sz="2800" dirty="0" smtClean="0">
              <a:latin typeface="Arial" pitchFamily="34" charset="0"/>
              <a:cs typeface="Arial" pitchFamily="34" charset="0"/>
            </a:endParaRPr>
          </a:p>
          <a:p>
            <a:pPr marL="0" indent="0">
              <a:spcBef>
                <a:spcPct val="0"/>
              </a:spcBef>
              <a:buFont typeface="Arial" charset="0"/>
              <a:buNone/>
              <a:defRPr/>
            </a:pPr>
            <a:r>
              <a:rPr lang="en-GB" sz="2800" dirty="0" smtClean="0">
                <a:solidFill>
                  <a:srgbClr val="000000"/>
                </a:solidFill>
                <a:latin typeface="Arial" pitchFamily="34" charset="0"/>
                <a:ea typeface="Times"/>
                <a:cs typeface="Arial" pitchFamily="34" charset="0"/>
              </a:rPr>
              <a:t>What affects the size of the Earth’s pull on you? Why would you weigh a different amount on the Moon? </a:t>
            </a:r>
            <a:endParaRPr lang="en-GB" sz="2800" dirty="0" smtClean="0">
              <a:latin typeface="Arial" pitchFamily="34" charset="0"/>
              <a:cs typeface="Arial" pitchFamily="34" charset="0"/>
            </a:endParaRPr>
          </a:p>
          <a:p>
            <a:pPr marL="0" indent="0">
              <a:spcBef>
                <a:spcPct val="0"/>
              </a:spcBef>
              <a:buFont typeface="Arial" charset="0"/>
              <a:buNone/>
              <a:defRPr/>
            </a:pPr>
            <a:r>
              <a:rPr lang="en-GB" sz="2800" dirty="0" smtClean="0">
                <a:solidFill>
                  <a:srgbClr val="000000"/>
                </a:solidFill>
                <a:latin typeface="Arial" pitchFamily="34" charset="0"/>
                <a:ea typeface="Times"/>
                <a:cs typeface="Arial" pitchFamily="34" charset="0"/>
              </a:rPr>
              <a:t>If the Earth is pulling down on you, then what else must be occurring, by Newton’s 3rd Law?</a:t>
            </a:r>
            <a:endParaRPr lang="en-GB" sz="2800" dirty="0" smtClean="0">
              <a:latin typeface="Arial" pitchFamily="34" charset="0"/>
              <a:cs typeface="Arial" pitchFamily="34" charset="0"/>
            </a:endParaRPr>
          </a:p>
          <a:p>
            <a:pPr marL="0" indent="0">
              <a:spcBef>
                <a:spcPct val="0"/>
              </a:spcBef>
              <a:buFont typeface="Arial" charset="0"/>
              <a:buNone/>
              <a:defRPr/>
            </a:pPr>
            <a:r>
              <a:rPr lang="en-GB" sz="2800" dirty="0" smtClean="0">
                <a:solidFill>
                  <a:srgbClr val="000000"/>
                </a:solidFill>
                <a:latin typeface="Arial" pitchFamily="34" charset="0"/>
                <a:ea typeface="Times"/>
                <a:cs typeface="Arial" pitchFamily="34" charset="0"/>
              </a:rPr>
              <a:t>What happens to the strength of the pull of the Earth as you go further away from it?</a:t>
            </a:r>
          </a:p>
          <a:p>
            <a:pPr marL="0" indent="0">
              <a:spcBef>
                <a:spcPct val="0"/>
              </a:spcBef>
              <a:buFont typeface="Arial" charset="0"/>
              <a:buNone/>
              <a:defRPr/>
            </a:pPr>
            <a:endParaRPr lang="en-GB" sz="2800" dirty="0" smtClean="0">
              <a:latin typeface="Arial" pitchFamily="34" charset="0"/>
              <a:cs typeface="Arial" pitchFamily="34" charset="0"/>
            </a:endParaRPr>
          </a:p>
          <a:p>
            <a:pPr marL="0" indent="0">
              <a:spcBef>
                <a:spcPct val="0"/>
              </a:spcBef>
              <a:buFont typeface="Arial" charset="0"/>
              <a:buNone/>
              <a:defRPr/>
            </a:pPr>
            <a:r>
              <a:rPr lang="en-GB" sz="2800" dirty="0" smtClean="0">
                <a:solidFill>
                  <a:srgbClr val="000000"/>
                </a:solidFill>
                <a:latin typeface="Arial" pitchFamily="34" charset="0"/>
                <a:ea typeface="Times"/>
                <a:cs typeface="Arial" pitchFamily="34" charset="0"/>
              </a:rPr>
              <a:t>All your answers are stuck together in Newton’s law of universal gravitation.</a:t>
            </a:r>
            <a:endParaRPr lang="en-GB" sz="2800" dirty="0" smtClean="0">
              <a:latin typeface="Arial" pitchFamily="34" charset="0"/>
              <a:cs typeface="Arial" pitchFamily="34" charset="0"/>
            </a:endParaRPr>
          </a:p>
          <a:p>
            <a:pPr>
              <a:buFont typeface="Arial" charset="0"/>
              <a:buNone/>
              <a:defRPr/>
            </a:pPr>
            <a:endParaRPr lang="en-GB" dirty="0"/>
          </a:p>
        </p:txBody>
      </p:sp>
      <p:sp>
        <p:nvSpPr>
          <p:cNvPr id="4" name="Date Placeholder 3"/>
          <p:cNvSpPr>
            <a:spLocks noGrp="1"/>
          </p:cNvSpPr>
          <p:nvPr>
            <p:ph type="dt" sz="quarter" idx="10"/>
          </p:nvPr>
        </p:nvSpPr>
        <p:spPr/>
        <p:txBody>
          <a:bodyPr/>
          <a:lstStyle/>
          <a:p>
            <a:pPr>
              <a:defRPr/>
            </a:pPr>
            <a:fld id="{EFAC9693-8306-4AFD-80EA-C78AD3118399}" type="datetime4">
              <a:rPr lang="en-GB"/>
              <a:pPr>
                <a:defRPr/>
              </a:pPr>
              <a:t>25 April 2016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arts.monash.edu.au/korean/klec/assets/clipart002/klec2003-c18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412875"/>
            <a:ext cx="10906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a:p>
        </p:txBody>
      </p:sp>
      <p:sp>
        <p:nvSpPr>
          <p:cNvPr id="28" name="TextBox 27"/>
          <p:cNvSpPr txBox="1">
            <a:spLocks noChangeArrowheads="1"/>
          </p:cNvSpPr>
          <p:nvPr/>
        </p:nvSpPr>
        <p:spPr bwMode="auto">
          <a:xfrm>
            <a:off x="611188" y="6207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Big mountain, big gun, very fast</a:t>
            </a:r>
          </a:p>
        </p:txBody>
      </p:sp>
      <p:sp>
        <p:nvSpPr>
          <p:cNvPr id="29" name="Oval 28"/>
          <p:cNvSpPr/>
          <p:nvPr/>
        </p:nvSpPr>
        <p:spPr>
          <a:xfrm>
            <a:off x="900113" y="1557338"/>
            <a:ext cx="287337" cy="2873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3" name="Straight Arrow Connector 32"/>
          <p:cNvCxnSpPr/>
          <p:nvPr/>
        </p:nvCxnSpPr>
        <p:spPr>
          <a:xfrm>
            <a:off x="1258888" y="1700213"/>
            <a:ext cx="216058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330325" y="3125788"/>
            <a:ext cx="8751888" cy="2279650"/>
          </a:xfrm>
          <a:custGeom>
            <a:avLst/>
            <a:gdLst>
              <a:gd name="connsiteX0" fmla="*/ 0 w 8750460"/>
              <a:gd name="connsiteY0" fmla="*/ 0 h 2280212"/>
              <a:gd name="connsiteX1" fmla="*/ 4155311 w 8750460"/>
              <a:gd name="connsiteY1" fmla="*/ 405113 h 2280212"/>
              <a:gd name="connsiteX2" fmla="*/ 8750460 w 8750460"/>
              <a:gd name="connsiteY2" fmla="*/ 2280212 h 2280212"/>
            </a:gdLst>
            <a:ahLst/>
            <a:cxnLst>
              <a:cxn ang="0">
                <a:pos x="connsiteX0" y="connsiteY0"/>
              </a:cxn>
              <a:cxn ang="0">
                <a:pos x="connsiteX1" y="connsiteY1"/>
              </a:cxn>
              <a:cxn ang="0">
                <a:pos x="connsiteX2" y="connsiteY2"/>
              </a:cxn>
            </a:cxnLst>
            <a:rect l="l" t="t" r="r" b="b"/>
            <a:pathLst>
              <a:path w="8750460" h="2280212">
                <a:moveTo>
                  <a:pt x="0" y="0"/>
                </a:moveTo>
                <a:cubicBezTo>
                  <a:pt x="1348450" y="12539"/>
                  <a:pt x="2696901" y="25078"/>
                  <a:pt x="4155311" y="405113"/>
                </a:cubicBezTo>
                <a:cubicBezTo>
                  <a:pt x="5613721" y="785148"/>
                  <a:pt x="7182090" y="1532680"/>
                  <a:pt x="8750460" y="228021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738"/>
                                        </p:tgtEl>
                                        <p:attrNameLst>
                                          <p:attrName>style.visibility</p:attrName>
                                        </p:attrNameLst>
                                      </p:cBhvr>
                                      <p:to>
                                        <p:strVal val="visible"/>
                                      </p:to>
                                    </p:set>
                                    <p:animEffect transition="in" filter="fade">
                                      <p:cBhvr>
                                        <p:cTn id="12" dur="2000"/>
                                        <p:tgtEl>
                                          <p:spTgt spid="116738"/>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fill="hold" grpId="0" nodeType="clickEffect">
                                  <p:stCondLst>
                                    <p:cond delay="0"/>
                                  </p:stCondLst>
                                  <p:childTnLst>
                                    <p:animMotion origin="layout" path="M -2.5E-6 2.67345E-6 C 0.13959 0.01133 0.27952 0.02312 0.40278 0.05458 C 0.52622 0.08626 0.63316 0.13737 0.74028 0.18894 " pathEditMode="relative" rAng="0" ptsTypes="aaA">
                                      <p:cBhvr>
                                        <p:cTn id="22" dur="2000" fill="hold"/>
                                        <p:tgtEl>
                                          <p:spTgt spid="29"/>
                                        </p:tgtEl>
                                        <p:attrNameLst>
                                          <p:attrName>ppt_x</p:attrName>
                                          <p:attrName>ppt_y</p:attrName>
                                        </p:attrNameLst>
                                      </p:cBhvr>
                                      <p:rCtr x="37014" y="943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grpSp>
        <p:nvGrpSpPr>
          <p:cNvPr id="97283" name="Group 2"/>
          <p:cNvGrpSpPr>
            <a:grpSpLocks/>
          </p:cNvGrpSpPr>
          <p:nvPr/>
        </p:nvGrpSpPr>
        <p:grpSpPr bwMode="auto">
          <a:xfrm>
            <a:off x="684213" y="549275"/>
            <a:ext cx="4248150" cy="4265613"/>
            <a:chOff x="4054" y="6683"/>
            <a:chExt cx="3060" cy="3074"/>
          </a:xfrm>
        </p:grpSpPr>
        <p:sp>
          <p:nvSpPr>
            <p:cNvPr id="97285" name="Freeform 3"/>
            <p:cNvSpPr>
              <a:spLocks/>
            </p:cNvSpPr>
            <p:nvPr/>
          </p:nvSpPr>
          <p:spPr bwMode="auto">
            <a:xfrm>
              <a:off x="5506" y="6763"/>
              <a:ext cx="207" cy="509"/>
            </a:xfrm>
            <a:custGeom>
              <a:avLst/>
              <a:gdLst>
                <a:gd name="T0" fmla="*/ 0 w 713"/>
                <a:gd name="T1" fmla="*/ 25 h 1381"/>
                <a:gd name="T2" fmla="*/ 1 w 713"/>
                <a:gd name="T3" fmla="*/ 16 h 1381"/>
                <a:gd name="T4" fmla="*/ 1 w 713"/>
                <a:gd name="T5" fmla="*/ 10 h 1381"/>
                <a:gd name="T6" fmla="*/ 1 w 713"/>
                <a:gd name="T7" fmla="*/ 12 h 1381"/>
                <a:gd name="T8" fmla="*/ 2 w 713"/>
                <a:gd name="T9" fmla="*/ 5 h 1381"/>
                <a:gd name="T10" fmla="*/ 3 w 713"/>
                <a:gd name="T11" fmla="*/ 0 h 1381"/>
                <a:gd name="T12" fmla="*/ 3 w 713"/>
                <a:gd name="T13" fmla="*/ 5 h 1381"/>
                <a:gd name="T14" fmla="*/ 3 w 713"/>
                <a:gd name="T15" fmla="*/ 11 h 1381"/>
                <a:gd name="T16" fmla="*/ 4 w 713"/>
                <a:gd name="T17" fmla="*/ 19 h 1381"/>
                <a:gd name="T18" fmla="*/ 4 w 713"/>
                <a:gd name="T19" fmla="*/ 20 h 1381"/>
                <a:gd name="T20" fmla="*/ 5 w 713"/>
                <a:gd name="T21" fmla="*/ 25 h 1381"/>
                <a:gd name="T22" fmla="*/ 0 w 713"/>
                <a:gd name="T23" fmla="*/ 25 h 1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3"/>
                <a:gd name="T37" fmla="*/ 0 h 1381"/>
                <a:gd name="T38" fmla="*/ 713 w 713"/>
                <a:gd name="T39" fmla="*/ 1381 h 1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3" h="1381">
                  <a:moveTo>
                    <a:pt x="0" y="1350"/>
                  </a:moveTo>
                  <a:lnTo>
                    <a:pt x="90" y="885"/>
                  </a:lnTo>
                  <a:lnTo>
                    <a:pt x="158" y="548"/>
                  </a:lnTo>
                  <a:lnTo>
                    <a:pt x="218" y="630"/>
                  </a:lnTo>
                  <a:lnTo>
                    <a:pt x="285" y="263"/>
                  </a:lnTo>
                  <a:lnTo>
                    <a:pt x="360" y="0"/>
                  </a:lnTo>
                  <a:lnTo>
                    <a:pt x="420" y="285"/>
                  </a:lnTo>
                  <a:lnTo>
                    <a:pt x="480" y="615"/>
                  </a:lnTo>
                  <a:lnTo>
                    <a:pt x="525" y="1020"/>
                  </a:lnTo>
                  <a:lnTo>
                    <a:pt x="608" y="1059"/>
                  </a:lnTo>
                  <a:lnTo>
                    <a:pt x="713" y="1381"/>
                  </a:lnTo>
                  <a:lnTo>
                    <a:pt x="0" y="1350"/>
                  </a:lnTo>
                  <a:close/>
                </a:path>
              </a:pathLst>
            </a:custGeom>
            <a:solidFill>
              <a:srgbClr val="808000"/>
            </a:solidFill>
            <a:ln w="12700" cmpd="sng">
              <a:solidFill>
                <a:srgbClr val="000000"/>
              </a:solidFill>
              <a:round/>
              <a:headEnd/>
              <a:tailEnd/>
            </a:ln>
          </p:spPr>
          <p:txBody>
            <a:bodyPr/>
            <a:lstStyle/>
            <a:p>
              <a:endParaRPr lang="en-GB"/>
            </a:p>
          </p:txBody>
        </p:sp>
        <p:grpSp>
          <p:nvGrpSpPr>
            <p:cNvPr id="97286" name="Group 4"/>
            <p:cNvGrpSpPr>
              <a:grpSpLocks/>
            </p:cNvGrpSpPr>
            <p:nvPr/>
          </p:nvGrpSpPr>
          <p:grpSpPr bwMode="auto">
            <a:xfrm>
              <a:off x="4054" y="6683"/>
              <a:ext cx="3060" cy="3074"/>
              <a:chOff x="4054" y="6683"/>
              <a:chExt cx="3060" cy="3074"/>
            </a:xfrm>
          </p:grpSpPr>
          <p:grpSp>
            <p:nvGrpSpPr>
              <p:cNvPr id="97287" name="Group 5"/>
              <p:cNvGrpSpPr>
                <a:grpSpLocks/>
              </p:cNvGrpSpPr>
              <p:nvPr/>
            </p:nvGrpSpPr>
            <p:grpSpPr bwMode="auto">
              <a:xfrm>
                <a:off x="4101" y="6683"/>
                <a:ext cx="3013" cy="3074"/>
                <a:chOff x="4101" y="6683"/>
                <a:chExt cx="3013" cy="3074"/>
              </a:xfrm>
            </p:grpSpPr>
            <p:grpSp>
              <p:nvGrpSpPr>
                <p:cNvPr id="97291" name="Group 6"/>
                <p:cNvGrpSpPr>
                  <a:grpSpLocks/>
                </p:cNvGrpSpPr>
                <p:nvPr/>
              </p:nvGrpSpPr>
              <p:grpSpPr bwMode="auto">
                <a:xfrm>
                  <a:off x="4416" y="6993"/>
                  <a:ext cx="2397" cy="2571"/>
                  <a:chOff x="4416" y="6993"/>
                  <a:chExt cx="2397" cy="2571"/>
                </a:xfrm>
              </p:grpSpPr>
              <p:sp>
                <p:nvSpPr>
                  <p:cNvPr id="97297" name="Oval 7"/>
                  <p:cNvSpPr>
                    <a:spLocks noChangeArrowheads="1"/>
                  </p:cNvSpPr>
                  <p:nvPr/>
                </p:nvSpPr>
                <p:spPr bwMode="auto">
                  <a:xfrm rot="-2944244">
                    <a:off x="4421" y="7092"/>
                    <a:ext cx="2387" cy="2397"/>
                  </a:xfrm>
                  <a:prstGeom prst="ellipse">
                    <a:avLst/>
                  </a:prstGeom>
                  <a:solidFill>
                    <a:srgbClr val="B3D9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97298" name="Group 8"/>
                  <p:cNvGrpSpPr>
                    <a:grpSpLocks/>
                  </p:cNvGrpSpPr>
                  <p:nvPr/>
                </p:nvGrpSpPr>
                <p:grpSpPr bwMode="auto">
                  <a:xfrm>
                    <a:off x="4495" y="6993"/>
                    <a:ext cx="2214" cy="2571"/>
                    <a:chOff x="6914" y="6633"/>
                    <a:chExt cx="1453" cy="1689"/>
                  </a:xfrm>
                </p:grpSpPr>
                <p:grpSp>
                  <p:nvGrpSpPr>
                    <p:cNvPr id="97299" name="Group 9"/>
                    <p:cNvGrpSpPr>
                      <a:grpSpLocks/>
                    </p:cNvGrpSpPr>
                    <p:nvPr/>
                  </p:nvGrpSpPr>
                  <p:grpSpPr bwMode="auto">
                    <a:xfrm>
                      <a:off x="7006" y="6633"/>
                      <a:ext cx="1361" cy="1689"/>
                      <a:chOff x="7006" y="6633"/>
                      <a:chExt cx="1361" cy="1689"/>
                    </a:xfrm>
                  </p:grpSpPr>
                  <p:sp>
                    <p:nvSpPr>
                      <p:cNvPr id="97302" name="Freeform 10"/>
                      <p:cNvSpPr>
                        <a:spLocks/>
                      </p:cNvSpPr>
                      <p:nvPr/>
                    </p:nvSpPr>
                    <p:spPr bwMode="auto">
                      <a:xfrm rot="-2944244">
                        <a:off x="7279" y="6850"/>
                        <a:ext cx="78" cy="80"/>
                      </a:xfrm>
                      <a:custGeom>
                        <a:avLst/>
                        <a:gdLst>
                          <a:gd name="T0" fmla="*/ 0 w 306"/>
                          <a:gd name="T1" fmla="*/ 1 h 318"/>
                          <a:gd name="T2" fmla="*/ 0 w 306"/>
                          <a:gd name="T3" fmla="*/ 1 h 318"/>
                          <a:gd name="T4" fmla="*/ 0 w 306"/>
                          <a:gd name="T5" fmla="*/ 1 h 318"/>
                          <a:gd name="T6" fmla="*/ 1 w 306"/>
                          <a:gd name="T7" fmla="*/ 1 h 318"/>
                          <a:gd name="T8" fmla="*/ 1 w 306"/>
                          <a:gd name="T9" fmla="*/ 1 h 318"/>
                          <a:gd name="T10" fmla="*/ 1 w 306"/>
                          <a:gd name="T11" fmla="*/ 1 h 318"/>
                          <a:gd name="T12" fmla="*/ 1 w 306"/>
                          <a:gd name="T13" fmla="*/ 1 h 318"/>
                          <a:gd name="T14" fmla="*/ 1 w 306"/>
                          <a:gd name="T15" fmla="*/ 1 h 318"/>
                          <a:gd name="T16" fmla="*/ 1 w 306"/>
                          <a:gd name="T17" fmla="*/ 1 h 318"/>
                          <a:gd name="T18" fmla="*/ 1 w 306"/>
                          <a:gd name="T19" fmla="*/ 1 h 318"/>
                          <a:gd name="T20" fmla="*/ 1 w 306"/>
                          <a:gd name="T21" fmla="*/ 1 h 318"/>
                          <a:gd name="T22" fmla="*/ 1 w 306"/>
                          <a:gd name="T23" fmla="*/ 1 h 318"/>
                          <a:gd name="T24" fmla="*/ 1 w 306"/>
                          <a:gd name="T25" fmla="*/ 1 h 318"/>
                          <a:gd name="T26" fmla="*/ 1 w 306"/>
                          <a:gd name="T27" fmla="*/ 1 h 318"/>
                          <a:gd name="T28" fmla="*/ 1 w 306"/>
                          <a:gd name="T29" fmla="*/ 1 h 318"/>
                          <a:gd name="T30" fmla="*/ 1 w 306"/>
                          <a:gd name="T31" fmla="*/ 1 h 318"/>
                          <a:gd name="T32" fmla="*/ 1 w 306"/>
                          <a:gd name="T33" fmla="*/ 1 h 318"/>
                          <a:gd name="T34" fmla="*/ 1 w 306"/>
                          <a:gd name="T35" fmla="*/ 1 h 318"/>
                          <a:gd name="T36" fmla="*/ 1 w 306"/>
                          <a:gd name="T37" fmla="*/ 1 h 318"/>
                          <a:gd name="T38" fmla="*/ 1 w 306"/>
                          <a:gd name="T39" fmla="*/ 0 h 318"/>
                          <a:gd name="T40" fmla="*/ 1 w 306"/>
                          <a:gd name="T41" fmla="*/ 0 h 318"/>
                          <a:gd name="T42" fmla="*/ 1 w 306"/>
                          <a:gd name="T43" fmla="*/ 0 h 318"/>
                          <a:gd name="T44" fmla="*/ 1 w 306"/>
                          <a:gd name="T45" fmla="*/ 0 h 318"/>
                          <a:gd name="T46" fmla="*/ 1 w 306"/>
                          <a:gd name="T47" fmla="*/ 0 h 318"/>
                          <a:gd name="T48" fmla="*/ 1 w 306"/>
                          <a:gd name="T49" fmla="*/ 1 h 318"/>
                          <a:gd name="T50" fmla="*/ 1 w 306"/>
                          <a:gd name="T51" fmla="*/ 1 h 318"/>
                          <a:gd name="T52" fmla="*/ 1 w 306"/>
                          <a:gd name="T53" fmla="*/ 1 h 318"/>
                          <a:gd name="T54" fmla="*/ 1 w 306"/>
                          <a:gd name="T55" fmla="*/ 1 h 318"/>
                          <a:gd name="T56" fmla="*/ 1 w 306"/>
                          <a:gd name="T57" fmla="*/ 1 h 318"/>
                          <a:gd name="T58" fmla="*/ 1 w 306"/>
                          <a:gd name="T59" fmla="*/ 1 h 318"/>
                          <a:gd name="T60" fmla="*/ 1 w 306"/>
                          <a:gd name="T61" fmla="*/ 1 h 318"/>
                          <a:gd name="T62" fmla="*/ 1 w 306"/>
                          <a:gd name="T63" fmla="*/ 1 h 318"/>
                          <a:gd name="T64" fmla="*/ 1 w 306"/>
                          <a:gd name="T65" fmla="*/ 1 h 318"/>
                          <a:gd name="T66" fmla="*/ 1 w 306"/>
                          <a:gd name="T67" fmla="*/ 1 h 318"/>
                          <a:gd name="T68" fmla="*/ 1 w 306"/>
                          <a:gd name="T69" fmla="*/ 1 h 318"/>
                          <a:gd name="T70" fmla="*/ 1 w 306"/>
                          <a:gd name="T71" fmla="*/ 1 h 318"/>
                          <a:gd name="T72" fmla="*/ 0 w 306"/>
                          <a:gd name="T73" fmla="*/ 1 h 318"/>
                          <a:gd name="T74" fmla="*/ 0 w 306"/>
                          <a:gd name="T75" fmla="*/ 1 h 318"/>
                          <a:gd name="T76" fmla="*/ 0 w 306"/>
                          <a:gd name="T77" fmla="*/ 1 h 318"/>
                          <a:gd name="T78" fmla="*/ 0 w 306"/>
                          <a:gd name="T79" fmla="*/ 1 h 318"/>
                          <a:gd name="T80" fmla="*/ 0 w 306"/>
                          <a:gd name="T81" fmla="*/ 1 h 318"/>
                          <a:gd name="T82" fmla="*/ 0 w 306"/>
                          <a:gd name="T83" fmla="*/ 1 h 3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
                          <a:gd name="T127" fmla="*/ 0 h 318"/>
                          <a:gd name="T128" fmla="*/ 306 w 306"/>
                          <a:gd name="T129" fmla="*/ 318 h 3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 h="318">
                            <a:moveTo>
                              <a:pt x="12" y="318"/>
                            </a:moveTo>
                            <a:lnTo>
                              <a:pt x="42" y="312"/>
                            </a:lnTo>
                            <a:lnTo>
                              <a:pt x="63" y="315"/>
                            </a:lnTo>
                            <a:lnTo>
                              <a:pt x="102" y="306"/>
                            </a:lnTo>
                            <a:lnTo>
                              <a:pt x="141" y="300"/>
                            </a:lnTo>
                            <a:lnTo>
                              <a:pt x="171" y="315"/>
                            </a:lnTo>
                            <a:lnTo>
                              <a:pt x="207" y="306"/>
                            </a:lnTo>
                            <a:lnTo>
                              <a:pt x="249" y="303"/>
                            </a:lnTo>
                            <a:lnTo>
                              <a:pt x="276" y="291"/>
                            </a:lnTo>
                            <a:lnTo>
                              <a:pt x="303" y="288"/>
                            </a:lnTo>
                            <a:lnTo>
                              <a:pt x="306" y="267"/>
                            </a:lnTo>
                            <a:lnTo>
                              <a:pt x="258" y="264"/>
                            </a:lnTo>
                            <a:lnTo>
                              <a:pt x="267" y="243"/>
                            </a:lnTo>
                            <a:lnTo>
                              <a:pt x="258" y="219"/>
                            </a:lnTo>
                            <a:lnTo>
                              <a:pt x="225" y="207"/>
                            </a:lnTo>
                            <a:lnTo>
                              <a:pt x="219" y="165"/>
                            </a:lnTo>
                            <a:lnTo>
                              <a:pt x="231" y="141"/>
                            </a:lnTo>
                            <a:lnTo>
                              <a:pt x="219" y="117"/>
                            </a:lnTo>
                            <a:lnTo>
                              <a:pt x="210" y="93"/>
                            </a:lnTo>
                            <a:lnTo>
                              <a:pt x="213" y="60"/>
                            </a:lnTo>
                            <a:lnTo>
                              <a:pt x="234" y="33"/>
                            </a:lnTo>
                            <a:lnTo>
                              <a:pt x="222" y="0"/>
                            </a:lnTo>
                            <a:lnTo>
                              <a:pt x="153" y="9"/>
                            </a:lnTo>
                            <a:lnTo>
                              <a:pt x="135" y="57"/>
                            </a:lnTo>
                            <a:lnTo>
                              <a:pt x="150" y="90"/>
                            </a:lnTo>
                            <a:lnTo>
                              <a:pt x="132" y="114"/>
                            </a:lnTo>
                            <a:lnTo>
                              <a:pt x="126" y="132"/>
                            </a:lnTo>
                            <a:lnTo>
                              <a:pt x="129" y="156"/>
                            </a:lnTo>
                            <a:lnTo>
                              <a:pt x="159" y="159"/>
                            </a:lnTo>
                            <a:lnTo>
                              <a:pt x="165" y="183"/>
                            </a:lnTo>
                            <a:lnTo>
                              <a:pt x="159" y="210"/>
                            </a:lnTo>
                            <a:lnTo>
                              <a:pt x="144" y="195"/>
                            </a:lnTo>
                            <a:lnTo>
                              <a:pt x="96" y="186"/>
                            </a:lnTo>
                            <a:lnTo>
                              <a:pt x="123" y="216"/>
                            </a:lnTo>
                            <a:lnTo>
                              <a:pt x="117" y="243"/>
                            </a:lnTo>
                            <a:lnTo>
                              <a:pt x="111" y="261"/>
                            </a:lnTo>
                            <a:lnTo>
                              <a:pt x="72" y="249"/>
                            </a:lnTo>
                            <a:lnTo>
                              <a:pt x="84" y="276"/>
                            </a:lnTo>
                            <a:lnTo>
                              <a:pt x="51" y="276"/>
                            </a:lnTo>
                            <a:lnTo>
                              <a:pt x="27" y="294"/>
                            </a:lnTo>
                            <a:lnTo>
                              <a:pt x="0" y="303"/>
                            </a:lnTo>
                            <a:lnTo>
                              <a:pt x="12" y="318"/>
                            </a:lnTo>
                            <a:close/>
                          </a:path>
                        </a:pathLst>
                      </a:custGeom>
                      <a:solidFill>
                        <a:srgbClr val="008000"/>
                      </a:solidFill>
                      <a:ln w="6350" cmpd="sng">
                        <a:solidFill>
                          <a:srgbClr val="000000"/>
                        </a:solidFill>
                        <a:round/>
                        <a:headEnd/>
                        <a:tailEnd/>
                      </a:ln>
                    </p:spPr>
                    <p:txBody>
                      <a:bodyPr/>
                      <a:lstStyle/>
                      <a:p>
                        <a:endParaRPr lang="en-GB"/>
                      </a:p>
                    </p:txBody>
                  </p:sp>
                  <p:sp>
                    <p:nvSpPr>
                      <p:cNvPr id="97303" name="Freeform 11"/>
                      <p:cNvSpPr>
                        <a:spLocks/>
                      </p:cNvSpPr>
                      <p:nvPr/>
                    </p:nvSpPr>
                    <p:spPr bwMode="auto">
                      <a:xfrm rot="-2944244">
                        <a:off x="7280" y="6905"/>
                        <a:ext cx="28" cy="36"/>
                      </a:xfrm>
                      <a:custGeom>
                        <a:avLst/>
                        <a:gdLst>
                          <a:gd name="T0" fmla="*/ 0 w 111"/>
                          <a:gd name="T1" fmla="*/ 0 h 144"/>
                          <a:gd name="T2" fmla="*/ 0 w 111"/>
                          <a:gd name="T3" fmla="*/ 0 h 144"/>
                          <a:gd name="T4" fmla="*/ 0 w 111"/>
                          <a:gd name="T5" fmla="*/ 0 h 144"/>
                          <a:gd name="T6" fmla="*/ 0 w 111"/>
                          <a:gd name="T7" fmla="*/ 0 h 144"/>
                          <a:gd name="T8" fmla="*/ 0 w 111"/>
                          <a:gd name="T9" fmla="*/ 0 h 144"/>
                          <a:gd name="T10" fmla="*/ 0 w 111"/>
                          <a:gd name="T11" fmla="*/ 0 h 144"/>
                          <a:gd name="T12" fmla="*/ 0 w 111"/>
                          <a:gd name="T13" fmla="*/ 0 h 144"/>
                          <a:gd name="T14" fmla="*/ 0 w 111"/>
                          <a:gd name="T15" fmla="*/ 1 h 144"/>
                          <a:gd name="T16" fmla="*/ 0 w 111"/>
                          <a:gd name="T17" fmla="*/ 1 h 144"/>
                          <a:gd name="T18" fmla="*/ 0 w 111"/>
                          <a:gd name="T19" fmla="*/ 1 h 144"/>
                          <a:gd name="T20" fmla="*/ 0 w 111"/>
                          <a:gd name="T21" fmla="*/ 1 h 144"/>
                          <a:gd name="T22" fmla="*/ 1 w 111"/>
                          <a:gd name="T23" fmla="*/ 1 h 144"/>
                          <a:gd name="T24" fmla="*/ 1 w 111"/>
                          <a:gd name="T25" fmla="*/ 0 h 144"/>
                          <a:gd name="T26" fmla="*/ 1 w 111"/>
                          <a:gd name="T27" fmla="*/ 0 h 144"/>
                          <a:gd name="T28" fmla="*/ 0 w 111"/>
                          <a:gd name="T29" fmla="*/ 0 h 144"/>
                          <a:gd name="T30" fmla="*/ 0 w 111"/>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44"/>
                          <a:gd name="T50" fmla="*/ 111 w 111"/>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44">
                            <a:moveTo>
                              <a:pt x="57" y="0"/>
                            </a:moveTo>
                            <a:lnTo>
                              <a:pt x="30" y="15"/>
                            </a:lnTo>
                            <a:lnTo>
                              <a:pt x="30" y="54"/>
                            </a:lnTo>
                            <a:lnTo>
                              <a:pt x="6" y="39"/>
                            </a:lnTo>
                            <a:lnTo>
                              <a:pt x="0" y="72"/>
                            </a:lnTo>
                            <a:lnTo>
                              <a:pt x="27" y="75"/>
                            </a:lnTo>
                            <a:lnTo>
                              <a:pt x="21" y="102"/>
                            </a:lnTo>
                            <a:lnTo>
                              <a:pt x="0" y="111"/>
                            </a:lnTo>
                            <a:lnTo>
                              <a:pt x="0" y="129"/>
                            </a:lnTo>
                            <a:lnTo>
                              <a:pt x="27" y="144"/>
                            </a:lnTo>
                            <a:lnTo>
                              <a:pt x="66" y="135"/>
                            </a:lnTo>
                            <a:lnTo>
                              <a:pt x="93" y="108"/>
                            </a:lnTo>
                            <a:lnTo>
                              <a:pt x="105" y="66"/>
                            </a:lnTo>
                            <a:lnTo>
                              <a:pt x="111" y="39"/>
                            </a:lnTo>
                            <a:lnTo>
                              <a:pt x="84" y="12"/>
                            </a:lnTo>
                            <a:lnTo>
                              <a:pt x="57" y="0"/>
                            </a:lnTo>
                            <a:close/>
                          </a:path>
                        </a:pathLst>
                      </a:custGeom>
                      <a:solidFill>
                        <a:srgbClr val="008000"/>
                      </a:solidFill>
                      <a:ln w="6350" cmpd="sng">
                        <a:solidFill>
                          <a:srgbClr val="000000"/>
                        </a:solidFill>
                        <a:round/>
                        <a:headEnd/>
                        <a:tailEnd/>
                      </a:ln>
                    </p:spPr>
                    <p:txBody>
                      <a:bodyPr/>
                      <a:lstStyle/>
                      <a:p>
                        <a:endParaRPr lang="en-GB"/>
                      </a:p>
                    </p:txBody>
                  </p:sp>
                  <p:grpSp>
                    <p:nvGrpSpPr>
                      <p:cNvPr id="97304" name="Group 12"/>
                      <p:cNvGrpSpPr>
                        <a:grpSpLocks/>
                      </p:cNvGrpSpPr>
                      <p:nvPr/>
                    </p:nvGrpSpPr>
                    <p:grpSpPr bwMode="auto">
                      <a:xfrm>
                        <a:off x="7006" y="6633"/>
                        <a:ext cx="1361" cy="1689"/>
                        <a:chOff x="7006" y="6633"/>
                        <a:chExt cx="1361" cy="1689"/>
                      </a:xfrm>
                    </p:grpSpPr>
                    <p:sp>
                      <p:nvSpPr>
                        <p:cNvPr id="97305" name="Freeform 13"/>
                        <p:cNvSpPr>
                          <a:spLocks/>
                        </p:cNvSpPr>
                        <p:nvPr/>
                      </p:nvSpPr>
                      <p:spPr bwMode="auto">
                        <a:xfrm rot="-1432337">
                          <a:off x="7327" y="6633"/>
                          <a:ext cx="896" cy="1278"/>
                        </a:xfrm>
                        <a:custGeom>
                          <a:avLst/>
                          <a:gdLst>
                            <a:gd name="T0" fmla="*/ 18 w 2190"/>
                            <a:gd name="T1" fmla="*/ 4 h 3125"/>
                            <a:gd name="T2" fmla="*/ 22 w 2190"/>
                            <a:gd name="T3" fmla="*/ 6 h 3125"/>
                            <a:gd name="T4" fmla="*/ 25 w 2190"/>
                            <a:gd name="T5" fmla="*/ 7 h 3125"/>
                            <a:gd name="T6" fmla="*/ 21 w 2190"/>
                            <a:gd name="T7" fmla="*/ 7 h 3125"/>
                            <a:gd name="T8" fmla="*/ 16 w 2190"/>
                            <a:gd name="T9" fmla="*/ 10 h 3125"/>
                            <a:gd name="T10" fmla="*/ 13 w 2190"/>
                            <a:gd name="T11" fmla="*/ 11 h 3125"/>
                            <a:gd name="T12" fmla="*/ 13 w 2190"/>
                            <a:gd name="T13" fmla="*/ 14 h 3125"/>
                            <a:gd name="T14" fmla="*/ 10 w 2190"/>
                            <a:gd name="T15" fmla="*/ 19 h 3125"/>
                            <a:gd name="T16" fmla="*/ 15 w 2190"/>
                            <a:gd name="T17" fmla="*/ 19 h 3125"/>
                            <a:gd name="T18" fmla="*/ 17 w 2190"/>
                            <a:gd name="T19" fmla="*/ 15 h 3125"/>
                            <a:gd name="T20" fmla="*/ 22 w 2190"/>
                            <a:gd name="T21" fmla="*/ 13 h 3125"/>
                            <a:gd name="T22" fmla="*/ 27 w 2190"/>
                            <a:gd name="T23" fmla="*/ 15 h 3125"/>
                            <a:gd name="T24" fmla="*/ 29 w 2190"/>
                            <a:gd name="T25" fmla="*/ 18 h 3125"/>
                            <a:gd name="T26" fmla="*/ 28 w 2190"/>
                            <a:gd name="T27" fmla="*/ 15 h 3125"/>
                            <a:gd name="T28" fmla="*/ 26 w 2190"/>
                            <a:gd name="T29" fmla="*/ 12 h 3125"/>
                            <a:gd name="T30" fmla="*/ 32 w 2190"/>
                            <a:gd name="T31" fmla="*/ 17 h 3125"/>
                            <a:gd name="T32" fmla="*/ 34 w 2190"/>
                            <a:gd name="T33" fmla="*/ 19 h 3125"/>
                            <a:gd name="T34" fmla="*/ 33 w 2190"/>
                            <a:gd name="T35" fmla="*/ 16 h 3125"/>
                            <a:gd name="T36" fmla="*/ 35 w 2190"/>
                            <a:gd name="T37" fmla="*/ 16 h 3125"/>
                            <a:gd name="T38" fmla="*/ 36 w 2190"/>
                            <a:gd name="T39" fmla="*/ 13 h 3125"/>
                            <a:gd name="T40" fmla="*/ 40 w 2190"/>
                            <a:gd name="T41" fmla="*/ 13 h 3125"/>
                            <a:gd name="T42" fmla="*/ 36 w 2190"/>
                            <a:gd name="T43" fmla="*/ 16 h 3125"/>
                            <a:gd name="T44" fmla="*/ 38 w 2190"/>
                            <a:gd name="T45" fmla="*/ 18 h 3125"/>
                            <a:gd name="T46" fmla="*/ 43 w 2190"/>
                            <a:gd name="T47" fmla="*/ 21 h 3125"/>
                            <a:gd name="T48" fmla="*/ 37 w 2190"/>
                            <a:gd name="T49" fmla="*/ 20 h 3125"/>
                            <a:gd name="T50" fmla="*/ 32 w 2190"/>
                            <a:gd name="T51" fmla="*/ 22 h 3125"/>
                            <a:gd name="T52" fmla="*/ 24 w 2190"/>
                            <a:gd name="T53" fmla="*/ 18 h 3125"/>
                            <a:gd name="T54" fmla="*/ 17 w 2190"/>
                            <a:gd name="T55" fmla="*/ 20 h 3125"/>
                            <a:gd name="T56" fmla="*/ 11 w 2190"/>
                            <a:gd name="T57" fmla="*/ 22 h 3125"/>
                            <a:gd name="T58" fmla="*/ 7 w 2190"/>
                            <a:gd name="T59" fmla="*/ 26 h 3125"/>
                            <a:gd name="T60" fmla="*/ 2 w 2190"/>
                            <a:gd name="T61" fmla="*/ 31 h 3125"/>
                            <a:gd name="T62" fmla="*/ 0 w 2190"/>
                            <a:gd name="T63" fmla="*/ 38 h 3125"/>
                            <a:gd name="T64" fmla="*/ 2 w 2190"/>
                            <a:gd name="T65" fmla="*/ 44 h 3125"/>
                            <a:gd name="T66" fmla="*/ 8 w 2190"/>
                            <a:gd name="T67" fmla="*/ 49 h 3125"/>
                            <a:gd name="T68" fmla="*/ 17 w 2190"/>
                            <a:gd name="T69" fmla="*/ 49 h 3125"/>
                            <a:gd name="T70" fmla="*/ 25 w 2190"/>
                            <a:gd name="T71" fmla="*/ 50 h 3125"/>
                            <a:gd name="T72" fmla="*/ 29 w 2190"/>
                            <a:gd name="T73" fmla="*/ 55 h 3125"/>
                            <a:gd name="T74" fmla="*/ 32 w 2190"/>
                            <a:gd name="T75" fmla="*/ 61 h 3125"/>
                            <a:gd name="T76" fmla="*/ 32 w 2190"/>
                            <a:gd name="T77" fmla="*/ 69 h 3125"/>
                            <a:gd name="T78" fmla="*/ 33 w 2190"/>
                            <a:gd name="T79" fmla="*/ 78 h 3125"/>
                            <a:gd name="T80" fmla="*/ 36 w 2190"/>
                            <a:gd name="T81" fmla="*/ 87 h 3125"/>
                            <a:gd name="T82" fmla="*/ 43 w 2190"/>
                            <a:gd name="T83" fmla="*/ 85 h 3125"/>
                            <a:gd name="T84" fmla="*/ 49 w 2190"/>
                            <a:gd name="T85" fmla="*/ 79 h 3125"/>
                            <a:gd name="T86" fmla="*/ 52 w 2190"/>
                            <a:gd name="T87" fmla="*/ 74 h 3125"/>
                            <a:gd name="T88" fmla="*/ 54 w 2190"/>
                            <a:gd name="T89" fmla="*/ 67 h 3125"/>
                            <a:gd name="T90" fmla="*/ 55 w 2190"/>
                            <a:gd name="T91" fmla="*/ 61 h 3125"/>
                            <a:gd name="T92" fmla="*/ 58 w 2190"/>
                            <a:gd name="T93" fmla="*/ 51 h 3125"/>
                            <a:gd name="T94" fmla="*/ 61 w 2190"/>
                            <a:gd name="T95" fmla="*/ 42 h 3125"/>
                            <a:gd name="T96" fmla="*/ 56 w 2190"/>
                            <a:gd name="T97" fmla="*/ 38 h 3125"/>
                            <a:gd name="T98" fmla="*/ 51 w 2190"/>
                            <a:gd name="T99" fmla="*/ 34 h 3125"/>
                            <a:gd name="T100" fmla="*/ 45 w 2190"/>
                            <a:gd name="T101" fmla="*/ 27 h 3125"/>
                            <a:gd name="T102" fmla="*/ 46 w 2190"/>
                            <a:gd name="T103" fmla="*/ 27 h 3125"/>
                            <a:gd name="T104" fmla="*/ 55 w 2190"/>
                            <a:gd name="T105" fmla="*/ 36 h 3125"/>
                            <a:gd name="T106" fmla="*/ 59 w 2190"/>
                            <a:gd name="T107" fmla="*/ 33 h 3125"/>
                            <a:gd name="T108" fmla="*/ 55 w 2190"/>
                            <a:gd name="T109" fmla="*/ 26 h 3125"/>
                            <a:gd name="T110" fmla="*/ 58 w 2190"/>
                            <a:gd name="T111" fmla="*/ 26 h 3125"/>
                            <a:gd name="T112" fmla="*/ 29 w 2190"/>
                            <a:gd name="T113" fmla="*/ 2 h 3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0"/>
                            <a:gd name="T172" fmla="*/ 0 h 3125"/>
                            <a:gd name="T173" fmla="*/ 2190 w 2190"/>
                            <a:gd name="T174" fmla="*/ 3125 h 3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0" h="3125">
                              <a:moveTo>
                                <a:pt x="725" y="0"/>
                              </a:moveTo>
                              <a:lnTo>
                                <a:pt x="676" y="69"/>
                              </a:lnTo>
                              <a:lnTo>
                                <a:pt x="656" y="125"/>
                              </a:lnTo>
                              <a:lnTo>
                                <a:pt x="634" y="166"/>
                              </a:lnTo>
                              <a:lnTo>
                                <a:pt x="652" y="186"/>
                              </a:lnTo>
                              <a:lnTo>
                                <a:pt x="699" y="183"/>
                              </a:lnTo>
                              <a:lnTo>
                                <a:pt x="745" y="216"/>
                              </a:lnTo>
                              <a:lnTo>
                                <a:pt x="796" y="207"/>
                              </a:lnTo>
                              <a:lnTo>
                                <a:pt x="789" y="135"/>
                              </a:lnTo>
                              <a:lnTo>
                                <a:pt x="817" y="173"/>
                              </a:lnTo>
                              <a:lnTo>
                                <a:pt x="911" y="183"/>
                              </a:lnTo>
                              <a:lnTo>
                                <a:pt x="906" y="241"/>
                              </a:lnTo>
                              <a:lnTo>
                                <a:pt x="884" y="277"/>
                              </a:lnTo>
                              <a:lnTo>
                                <a:pt x="834" y="250"/>
                              </a:lnTo>
                              <a:lnTo>
                                <a:pt x="790" y="255"/>
                              </a:lnTo>
                              <a:lnTo>
                                <a:pt x="764" y="261"/>
                              </a:lnTo>
                              <a:lnTo>
                                <a:pt x="714" y="231"/>
                              </a:lnTo>
                              <a:lnTo>
                                <a:pt x="645" y="276"/>
                              </a:lnTo>
                              <a:lnTo>
                                <a:pt x="601" y="320"/>
                              </a:lnTo>
                              <a:lnTo>
                                <a:pt x="551" y="359"/>
                              </a:lnTo>
                              <a:lnTo>
                                <a:pt x="505" y="381"/>
                              </a:lnTo>
                              <a:lnTo>
                                <a:pt x="487" y="371"/>
                              </a:lnTo>
                              <a:lnTo>
                                <a:pt x="458" y="393"/>
                              </a:lnTo>
                              <a:lnTo>
                                <a:pt x="470" y="409"/>
                              </a:lnTo>
                              <a:lnTo>
                                <a:pt x="513" y="418"/>
                              </a:lnTo>
                              <a:lnTo>
                                <a:pt x="539" y="440"/>
                              </a:lnTo>
                              <a:lnTo>
                                <a:pt x="527" y="494"/>
                              </a:lnTo>
                              <a:lnTo>
                                <a:pt x="460" y="505"/>
                              </a:lnTo>
                              <a:lnTo>
                                <a:pt x="398" y="505"/>
                              </a:lnTo>
                              <a:lnTo>
                                <a:pt x="327" y="520"/>
                              </a:lnTo>
                              <a:lnTo>
                                <a:pt x="335" y="610"/>
                              </a:lnTo>
                              <a:lnTo>
                                <a:pt x="354" y="670"/>
                              </a:lnTo>
                              <a:lnTo>
                                <a:pt x="358" y="691"/>
                              </a:lnTo>
                              <a:lnTo>
                                <a:pt x="414" y="701"/>
                              </a:lnTo>
                              <a:lnTo>
                                <a:pt x="486" y="692"/>
                              </a:lnTo>
                              <a:lnTo>
                                <a:pt x="518" y="684"/>
                              </a:lnTo>
                              <a:lnTo>
                                <a:pt x="539" y="626"/>
                              </a:lnTo>
                              <a:lnTo>
                                <a:pt x="552" y="593"/>
                              </a:lnTo>
                              <a:lnTo>
                                <a:pt x="578" y="567"/>
                              </a:lnTo>
                              <a:lnTo>
                                <a:pt x="612" y="546"/>
                              </a:lnTo>
                              <a:lnTo>
                                <a:pt x="657" y="546"/>
                              </a:lnTo>
                              <a:lnTo>
                                <a:pt x="696" y="528"/>
                              </a:lnTo>
                              <a:lnTo>
                                <a:pt x="716" y="472"/>
                              </a:lnTo>
                              <a:lnTo>
                                <a:pt x="776" y="462"/>
                              </a:lnTo>
                              <a:lnTo>
                                <a:pt x="813" y="466"/>
                              </a:lnTo>
                              <a:lnTo>
                                <a:pt x="848" y="499"/>
                              </a:lnTo>
                              <a:lnTo>
                                <a:pt x="900" y="519"/>
                              </a:lnTo>
                              <a:lnTo>
                                <a:pt x="953" y="546"/>
                              </a:lnTo>
                              <a:lnTo>
                                <a:pt x="994" y="566"/>
                              </a:lnTo>
                              <a:lnTo>
                                <a:pt x="1004" y="581"/>
                              </a:lnTo>
                              <a:lnTo>
                                <a:pt x="1006" y="611"/>
                              </a:lnTo>
                              <a:lnTo>
                                <a:pt x="1018" y="622"/>
                              </a:lnTo>
                              <a:lnTo>
                                <a:pt x="1020" y="592"/>
                              </a:lnTo>
                              <a:lnTo>
                                <a:pt x="1051" y="565"/>
                              </a:lnTo>
                              <a:lnTo>
                                <a:pt x="1028" y="547"/>
                              </a:lnTo>
                              <a:lnTo>
                                <a:pt x="1004" y="532"/>
                              </a:lnTo>
                              <a:lnTo>
                                <a:pt x="957" y="513"/>
                              </a:lnTo>
                              <a:lnTo>
                                <a:pt x="920" y="479"/>
                              </a:lnTo>
                              <a:lnTo>
                                <a:pt x="908" y="464"/>
                              </a:lnTo>
                              <a:lnTo>
                                <a:pt x="927" y="439"/>
                              </a:lnTo>
                              <a:lnTo>
                                <a:pt x="980" y="476"/>
                              </a:lnTo>
                              <a:lnTo>
                                <a:pt x="1038" y="479"/>
                              </a:lnTo>
                              <a:lnTo>
                                <a:pt x="1077" y="553"/>
                              </a:lnTo>
                              <a:lnTo>
                                <a:pt x="1120" y="600"/>
                              </a:lnTo>
                              <a:lnTo>
                                <a:pt x="1156" y="611"/>
                              </a:lnTo>
                              <a:lnTo>
                                <a:pt x="1180" y="657"/>
                              </a:lnTo>
                              <a:lnTo>
                                <a:pt x="1202" y="664"/>
                              </a:lnTo>
                              <a:lnTo>
                                <a:pt x="1227" y="668"/>
                              </a:lnTo>
                              <a:lnTo>
                                <a:pt x="1238" y="642"/>
                              </a:lnTo>
                              <a:lnTo>
                                <a:pt x="1224" y="597"/>
                              </a:lnTo>
                              <a:lnTo>
                                <a:pt x="1202" y="570"/>
                              </a:lnTo>
                              <a:lnTo>
                                <a:pt x="1180" y="559"/>
                              </a:lnTo>
                              <a:lnTo>
                                <a:pt x="1156" y="532"/>
                              </a:lnTo>
                              <a:lnTo>
                                <a:pt x="1160" y="499"/>
                              </a:lnTo>
                              <a:lnTo>
                                <a:pt x="1214" y="515"/>
                              </a:lnTo>
                              <a:lnTo>
                                <a:pt x="1245" y="573"/>
                              </a:lnTo>
                              <a:lnTo>
                                <a:pt x="1265" y="557"/>
                              </a:lnTo>
                              <a:lnTo>
                                <a:pt x="1263" y="536"/>
                              </a:lnTo>
                              <a:lnTo>
                                <a:pt x="1242" y="496"/>
                              </a:lnTo>
                              <a:lnTo>
                                <a:pt x="1270" y="452"/>
                              </a:lnTo>
                              <a:lnTo>
                                <a:pt x="1330" y="455"/>
                              </a:lnTo>
                              <a:lnTo>
                                <a:pt x="1367" y="457"/>
                              </a:lnTo>
                              <a:lnTo>
                                <a:pt x="1406" y="444"/>
                              </a:lnTo>
                              <a:lnTo>
                                <a:pt x="1419" y="483"/>
                              </a:lnTo>
                              <a:lnTo>
                                <a:pt x="1403" y="502"/>
                              </a:lnTo>
                              <a:lnTo>
                                <a:pt x="1357" y="509"/>
                              </a:lnTo>
                              <a:lnTo>
                                <a:pt x="1315" y="556"/>
                              </a:lnTo>
                              <a:lnTo>
                                <a:pt x="1281" y="571"/>
                              </a:lnTo>
                              <a:lnTo>
                                <a:pt x="1284" y="596"/>
                              </a:lnTo>
                              <a:lnTo>
                                <a:pt x="1294" y="616"/>
                              </a:lnTo>
                              <a:lnTo>
                                <a:pt x="1327" y="616"/>
                              </a:lnTo>
                              <a:lnTo>
                                <a:pt x="1364" y="660"/>
                              </a:lnTo>
                              <a:lnTo>
                                <a:pt x="1415" y="657"/>
                              </a:lnTo>
                              <a:lnTo>
                                <a:pt x="1464" y="664"/>
                              </a:lnTo>
                              <a:lnTo>
                                <a:pt x="1519" y="663"/>
                              </a:lnTo>
                              <a:lnTo>
                                <a:pt x="1516" y="753"/>
                              </a:lnTo>
                              <a:lnTo>
                                <a:pt x="1467" y="759"/>
                              </a:lnTo>
                              <a:lnTo>
                                <a:pt x="1408" y="742"/>
                              </a:lnTo>
                              <a:lnTo>
                                <a:pt x="1347" y="755"/>
                              </a:lnTo>
                              <a:lnTo>
                                <a:pt x="1315" y="728"/>
                              </a:lnTo>
                              <a:lnTo>
                                <a:pt x="1261" y="724"/>
                              </a:lnTo>
                              <a:lnTo>
                                <a:pt x="1196" y="729"/>
                              </a:lnTo>
                              <a:lnTo>
                                <a:pt x="1142" y="733"/>
                              </a:lnTo>
                              <a:lnTo>
                                <a:pt x="1153" y="790"/>
                              </a:lnTo>
                              <a:lnTo>
                                <a:pt x="1106" y="776"/>
                              </a:lnTo>
                              <a:lnTo>
                                <a:pt x="1027" y="751"/>
                              </a:lnTo>
                              <a:lnTo>
                                <a:pt x="1009" y="712"/>
                              </a:lnTo>
                              <a:lnTo>
                                <a:pt x="866" y="638"/>
                              </a:lnTo>
                              <a:lnTo>
                                <a:pt x="811" y="640"/>
                              </a:lnTo>
                              <a:lnTo>
                                <a:pt x="744" y="674"/>
                              </a:lnTo>
                              <a:lnTo>
                                <a:pt x="679" y="664"/>
                              </a:lnTo>
                              <a:lnTo>
                                <a:pt x="609" y="712"/>
                              </a:lnTo>
                              <a:lnTo>
                                <a:pt x="553" y="713"/>
                              </a:lnTo>
                              <a:lnTo>
                                <a:pt x="482" y="716"/>
                              </a:lnTo>
                              <a:lnTo>
                                <a:pt x="431" y="749"/>
                              </a:lnTo>
                              <a:lnTo>
                                <a:pt x="378" y="800"/>
                              </a:lnTo>
                              <a:lnTo>
                                <a:pt x="353" y="868"/>
                              </a:lnTo>
                              <a:lnTo>
                                <a:pt x="311" y="919"/>
                              </a:lnTo>
                              <a:lnTo>
                                <a:pt x="263" y="926"/>
                              </a:lnTo>
                              <a:lnTo>
                                <a:pt x="227" y="938"/>
                              </a:lnTo>
                              <a:lnTo>
                                <a:pt x="166" y="1003"/>
                              </a:lnTo>
                              <a:lnTo>
                                <a:pt x="127" y="1062"/>
                              </a:lnTo>
                              <a:lnTo>
                                <a:pt x="89" y="1080"/>
                              </a:lnTo>
                              <a:lnTo>
                                <a:pt x="51" y="1129"/>
                              </a:lnTo>
                              <a:lnTo>
                                <a:pt x="20" y="1194"/>
                              </a:lnTo>
                              <a:lnTo>
                                <a:pt x="2" y="1254"/>
                              </a:lnTo>
                              <a:lnTo>
                                <a:pt x="32" y="1308"/>
                              </a:lnTo>
                              <a:lnTo>
                                <a:pt x="9" y="1369"/>
                              </a:lnTo>
                              <a:lnTo>
                                <a:pt x="0" y="1436"/>
                              </a:lnTo>
                              <a:lnTo>
                                <a:pt x="10" y="1491"/>
                              </a:lnTo>
                              <a:lnTo>
                                <a:pt x="47" y="1536"/>
                              </a:lnTo>
                              <a:lnTo>
                                <a:pt x="64" y="1584"/>
                              </a:lnTo>
                              <a:lnTo>
                                <a:pt x="95" y="1626"/>
                              </a:lnTo>
                              <a:lnTo>
                                <a:pt x="156" y="1628"/>
                              </a:lnTo>
                              <a:lnTo>
                                <a:pt x="203" y="1703"/>
                              </a:lnTo>
                              <a:lnTo>
                                <a:pt x="275" y="1758"/>
                              </a:lnTo>
                              <a:cubicBezTo>
                                <a:pt x="300" y="1774"/>
                                <a:pt x="328" y="1791"/>
                                <a:pt x="356" y="1802"/>
                              </a:cubicBezTo>
                              <a:lnTo>
                                <a:pt x="446" y="1816"/>
                              </a:lnTo>
                              <a:lnTo>
                                <a:pt x="544" y="1785"/>
                              </a:lnTo>
                              <a:lnTo>
                                <a:pt x="607" y="1765"/>
                              </a:lnTo>
                              <a:lnTo>
                                <a:pt x="683" y="1765"/>
                              </a:lnTo>
                              <a:lnTo>
                                <a:pt x="805" y="1719"/>
                              </a:lnTo>
                              <a:lnTo>
                                <a:pt x="846" y="1750"/>
                              </a:lnTo>
                              <a:lnTo>
                                <a:pt x="891" y="1791"/>
                              </a:lnTo>
                              <a:lnTo>
                                <a:pt x="947" y="1790"/>
                              </a:lnTo>
                              <a:lnTo>
                                <a:pt x="1002" y="1842"/>
                              </a:lnTo>
                              <a:lnTo>
                                <a:pt x="1017" y="1906"/>
                              </a:lnTo>
                              <a:lnTo>
                                <a:pt x="1015" y="1969"/>
                              </a:lnTo>
                              <a:lnTo>
                                <a:pt x="1047" y="2015"/>
                              </a:lnTo>
                              <a:lnTo>
                                <a:pt x="1100" y="2051"/>
                              </a:lnTo>
                              <a:lnTo>
                                <a:pt x="1130" y="2115"/>
                              </a:lnTo>
                              <a:lnTo>
                                <a:pt x="1149" y="2188"/>
                              </a:lnTo>
                              <a:lnTo>
                                <a:pt x="1176" y="2278"/>
                              </a:lnTo>
                              <a:lnTo>
                                <a:pt x="1168" y="2338"/>
                              </a:lnTo>
                              <a:lnTo>
                                <a:pt x="1153" y="2402"/>
                              </a:lnTo>
                              <a:lnTo>
                                <a:pt x="1120" y="2454"/>
                              </a:lnTo>
                              <a:lnTo>
                                <a:pt x="1100" y="2519"/>
                              </a:lnTo>
                              <a:lnTo>
                                <a:pt x="1144" y="2622"/>
                              </a:lnTo>
                              <a:lnTo>
                                <a:pt x="1168" y="2697"/>
                              </a:lnTo>
                              <a:lnTo>
                                <a:pt x="1179" y="2785"/>
                              </a:lnTo>
                              <a:lnTo>
                                <a:pt x="1203" y="2871"/>
                              </a:lnTo>
                              <a:lnTo>
                                <a:pt x="1236" y="2897"/>
                              </a:lnTo>
                              <a:lnTo>
                                <a:pt x="1259" y="2978"/>
                              </a:lnTo>
                              <a:lnTo>
                                <a:pt x="1279" y="3097"/>
                              </a:lnTo>
                              <a:lnTo>
                                <a:pt x="1312" y="3112"/>
                              </a:lnTo>
                              <a:lnTo>
                                <a:pt x="1363" y="3125"/>
                              </a:lnTo>
                              <a:lnTo>
                                <a:pt x="1441" y="3093"/>
                              </a:lnTo>
                              <a:lnTo>
                                <a:pt x="1515" y="3053"/>
                              </a:lnTo>
                              <a:lnTo>
                                <a:pt x="1554" y="2994"/>
                              </a:lnTo>
                              <a:lnTo>
                                <a:pt x="1630" y="2958"/>
                              </a:lnTo>
                              <a:lnTo>
                                <a:pt x="1698" y="2905"/>
                              </a:lnTo>
                              <a:lnTo>
                                <a:pt x="1735" y="2832"/>
                              </a:lnTo>
                              <a:lnTo>
                                <a:pt x="1731" y="2792"/>
                              </a:lnTo>
                              <a:lnTo>
                                <a:pt x="1776" y="2766"/>
                              </a:lnTo>
                              <a:lnTo>
                                <a:pt x="1816" y="2710"/>
                              </a:lnTo>
                              <a:lnTo>
                                <a:pt x="1864" y="2647"/>
                              </a:lnTo>
                              <a:lnTo>
                                <a:pt x="1876" y="2585"/>
                              </a:lnTo>
                              <a:lnTo>
                                <a:pt x="1913" y="2511"/>
                              </a:lnTo>
                              <a:lnTo>
                                <a:pt x="1903" y="2467"/>
                              </a:lnTo>
                              <a:lnTo>
                                <a:pt x="1944" y="2404"/>
                              </a:lnTo>
                              <a:lnTo>
                                <a:pt x="1980" y="2382"/>
                              </a:lnTo>
                              <a:lnTo>
                                <a:pt x="2001" y="2352"/>
                              </a:lnTo>
                              <a:lnTo>
                                <a:pt x="1979" y="2280"/>
                              </a:lnTo>
                              <a:lnTo>
                                <a:pt x="1968" y="2204"/>
                              </a:lnTo>
                              <a:lnTo>
                                <a:pt x="1990" y="2110"/>
                              </a:lnTo>
                              <a:lnTo>
                                <a:pt x="2015" y="1945"/>
                              </a:lnTo>
                              <a:lnTo>
                                <a:pt x="2038" y="1862"/>
                              </a:lnTo>
                              <a:lnTo>
                                <a:pt x="2078" y="1807"/>
                              </a:lnTo>
                              <a:lnTo>
                                <a:pt x="2128" y="1748"/>
                              </a:lnTo>
                              <a:lnTo>
                                <a:pt x="2138" y="1662"/>
                              </a:lnTo>
                              <a:lnTo>
                                <a:pt x="2150" y="1567"/>
                              </a:lnTo>
                              <a:lnTo>
                                <a:pt x="2178" y="1504"/>
                              </a:lnTo>
                              <a:lnTo>
                                <a:pt x="2156" y="1405"/>
                              </a:lnTo>
                              <a:lnTo>
                                <a:pt x="2101" y="1442"/>
                              </a:lnTo>
                              <a:lnTo>
                                <a:pt x="2044" y="1457"/>
                              </a:lnTo>
                              <a:lnTo>
                                <a:pt x="2005" y="1379"/>
                              </a:lnTo>
                              <a:lnTo>
                                <a:pt x="1941" y="1317"/>
                              </a:lnTo>
                              <a:lnTo>
                                <a:pt x="1893" y="1294"/>
                              </a:lnTo>
                              <a:lnTo>
                                <a:pt x="1871" y="1234"/>
                              </a:lnTo>
                              <a:lnTo>
                                <a:pt x="1831" y="1195"/>
                              </a:lnTo>
                              <a:cubicBezTo>
                                <a:pt x="1815" y="1172"/>
                                <a:pt x="1789" y="1115"/>
                                <a:pt x="1770" y="1095"/>
                              </a:cubicBezTo>
                              <a:lnTo>
                                <a:pt x="1710" y="1077"/>
                              </a:lnTo>
                              <a:lnTo>
                                <a:pt x="1651" y="997"/>
                              </a:lnTo>
                              <a:lnTo>
                                <a:pt x="1606" y="959"/>
                              </a:lnTo>
                              <a:lnTo>
                                <a:pt x="1586" y="919"/>
                              </a:lnTo>
                              <a:lnTo>
                                <a:pt x="1606" y="904"/>
                              </a:lnTo>
                              <a:lnTo>
                                <a:pt x="1643" y="903"/>
                              </a:lnTo>
                              <a:lnTo>
                                <a:pt x="1656" y="954"/>
                              </a:lnTo>
                              <a:lnTo>
                                <a:pt x="1729" y="1032"/>
                              </a:lnTo>
                              <a:lnTo>
                                <a:pt x="1823" y="1090"/>
                              </a:lnTo>
                              <a:lnTo>
                                <a:pt x="1904" y="1217"/>
                              </a:lnTo>
                              <a:lnTo>
                                <a:pt x="1972" y="1297"/>
                              </a:lnTo>
                              <a:lnTo>
                                <a:pt x="2032" y="1357"/>
                              </a:lnTo>
                              <a:lnTo>
                                <a:pt x="2070" y="1353"/>
                              </a:lnTo>
                              <a:cubicBezTo>
                                <a:pt x="2081" y="1334"/>
                                <a:pt x="2091" y="1269"/>
                                <a:pt x="2098" y="1238"/>
                              </a:cubicBezTo>
                              <a:lnTo>
                                <a:pt x="2117" y="1168"/>
                              </a:lnTo>
                              <a:lnTo>
                                <a:pt x="2122" y="1104"/>
                              </a:lnTo>
                              <a:lnTo>
                                <a:pt x="2078" y="1022"/>
                              </a:lnTo>
                              <a:lnTo>
                                <a:pt x="2044" y="971"/>
                              </a:lnTo>
                              <a:lnTo>
                                <a:pt x="1971" y="912"/>
                              </a:lnTo>
                              <a:lnTo>
                                <a:pt x="1886" y="833"/>
                              </a:lnTo>
                              <a:cubicBezTo>
                                <a:pt x="1882" y="818"/>
                                <a:pt x="1917" y="810"/>
                                <a:pt x="1940" y="824"/>
                              </a:cubicBezTo>
                              <a:lnTo>
                                <a:pt x="2027" y="923"/>
                              </a:lnTo>
                              <a:lnTo>
                                <a:pt x="2079" y="934"/>
                              </a:lnTo>
                              <a:lnTo>
                                <a:pt x="2190" y="909"/>
                              </a:lnTo>
                              <a:cubicBezTo>
                                <a:pt x="2169" y="848"/>
                                <a:pt x="2071" y="678"/>
                                <a:pt x="1954" y="565"/>
                              </a:cubicBezTo>
                              <a:cubicBezTo>
                                <a:pt x="1837" y="452"/>
                                <a:pt x="1641" y="314"/>
                                <a:pt x="1489" y="229"/>
                              </a:cubicBezTo>
                              <a:cubicBezTo>
                                <a:pt x="1337" y="144"/>
                                <a:pt x="1166" y="93"/>
                                <a:pt x="1039" y="55"/>
                              </a:cubicBezTo>
                              <a:cubicBezTo>
                                <a:pt x="912" y="17"/>
                                <a:pt x="790" y="11"/>
                                <a:pt x="725" y="0"/>
                              </a:cubicBezTo>
                              <a:close/>
                            </a:path>
                          </a:pathLst>
                        </a:custGeom>
                        <a:solidFill>
                          <a:srgbClr val="008000"/>
                        </a:solidFill>
                        <a:ln w="6350" cmpd="sng">
                          <a:solidFill>
                            <a:srgbClr val="000000"/>
                          </a:solidFill>
                          <a:round/>
                          <a:headEnd/>
                          <a:tailEnd/>
                        </a:ln>
                      </p:spPr>
                      <p:txBody>
                        <a:bodyPr/>
                        <a:lstStyle/>
                        <a:p>
                          <a:endParaRPr lang="en-GB"/>
                        </a:p>
                      </p:txBody>
                    </p:sp>
                    <p:sp>
                      <p:nvSpPr>
                        <p:cNvPr id="97306" name="Freeform 14"/>
                        <p:cNvSpPr>
                          <a:spLocks/>
                        </p:cNvSpPr>
                        <p:nvPr/>
                      </p:nvSpPr>
                      <p:spPr bwMode="auto">
                        <a:xfrm rot="-1432337">
                          <a:off x="7006" y="7610"/>
                          <a:ext cx="350" cy="712"/>
                        </a:xfrm>
                        <a:custGeom>
                          <a:avLst/>
                          <a:gdLst>
                            <a:gd name="T0" fmla="*/ 0 w 857"/>
                            <a:gd name="T1" fmla="*/ 0 h 1741"/>
                            <a:gd name="T2" fmla="*/ 2 w 857"/>
                            <a:gd name="T3" fmla="*/ 1 h 1741"/>
                            <a:gd name="T4" fmla="*/ 4 w 857"/>
                            <a:gd name="T5" fmla="*/ 1 h 1741"/>
                            <a:gd name="T6" fmla="*/ 5 w 857"/>
                            <a:gd name="T7" fmla="*/ 1 h 1741"/>
                            <a:gd name="T8" fmla="*/ 5 w 857"/>
                            <a:gd name="T9" fmla="*/ 3 h 1741"/>
                            <a:gd name="T10" fmla="*/ 6 w 857"/>
                            <a:gd name="T11" fmla="*/ 4 h 1741"/>
                            <a:gd name="T12" fmla="*/ 8 w 857"/>
                            <a:gd name="T13" fmla="*/ 5 h 1741"/>
                            <a:gd name="T14" fmla="*/ 9 w 857"/>
                            <a:gd name="T15" fmla="*/ 6 h 1741"/>
                            <a:gd name="T16" fmla="*/ 11 w 857"/>
                            <a:gd name="T17" fmla="*/ 8 h 1741"/>
                            <a:gd name="T18" fmla="*/ 12 w 857"/>
                            <a:gd name="T19" fmla="*/ 10 h 1741"/>
                            <a:gd name="T20" fmla="*/ 13 w 857"/>
                            <a:gd name="T21" fmla="*/ 13 h 1741"/>
                            <a:gd name="T22" fmla="*/ 15 w 857"/>
                            <a:gd name="T23" fmla="*/ 14 h 1741"/>
                            <a:gd name="T24" fmla="*/ 17 w 857"/>
                            <a:gd name="T25" fmla="*/ 15 h 1741"/>
                            <a:gd name="T26" fmla="*/ 20 w 857"/>
                            <a:gd name="T27" fmla="*/ 16 h 1741"/>
                            <a:gd name="T28" fmla="*/ 22 w 857"/>
                            <a:gd name="T29" fmla="*/ 18 h 1741"/>
                            <a:gd name="T30" fmla="*/ 23 w 857"/>
                            <a:gd name="T31" fmla="*/ 19 h 1741"/>
                            <a:gd name="T32" fmla="*/ 24 w 857"/>
                            <a:gd name="T33" fmla="*/ 22 h 1741"/>
                            <a:gd name="T34" fmla="*/ 22 w 857"/>
                            <a:gd name="T35" fmla="*/ 23 h 1741"/>
                            <a:gd name="T36" fmla="*/ 21 w 857"/>
                            <a:gd name="T37" fmla="*/ 25 h 1741"/>
                            <a:gd name="T38" fmla="*/ 22 w 857"/>
                            <a:gd name="T39" fmla="*/ 27 h 1741"/>
                            <a:gd name="T40" fmla="*/ 22 w 857"/>
                            <a:gd name="T41" fmla="*/ 30 h 1741"/>
                            <a:gd name="T42" fmla="*/ 19 w 857"/>
                            <a:gd name="T43" fmla="*/ 34 h 1741"/>
                            <a:gd name="T44" fmla="*/ 18 w 857"/>
                            <a:gd name="T45" fmla="*/ 36 h 1741"/>
                            <a:gd name="T46" fmla="*/ 18 w 857"/>
                            <a:gd name="T47" fmla="*/ 38 h 1741"/>
                            <a:gd name="T48" fmla="*/ 18 w 857"/>
                            <a:gd name="T49" fmla="*/ 41 h 1741"/>
                            <a:gd name="T50" fmla="*/ 18 w 857"/>
                            <a:gd name="T51" fmla="*/ 43 h 1741"/>
                            <a:gd name="T52" fmla="*/ 20 w 857"/>
                            <a:gd name="T53" fmla="*/ 49 h 1741"/>
                            <a:gd name="T54" fmla="*/ 20 w 857"/>
                            <a:gd name="T55" fmla="*/ 48 h 1741"/>
                            <a:gd name="T56" fmla="*/ 12 w 857"/>
                            <a:gd name="T57" fmla="*/ 42 h 1741"/>
                            <a:gd name="T58" fmla="*/ 4 w 857"/>
                            <a:gd name="T59" fmla="*/ 31 h 1741"/>
                            <a:gd name="T60" fmla="*/ 1 w 857"/>
                            <a:gd name="T61" fmla="*/ 21 h 1741"/>
                            <a:gd name="T62" fmla="*/ 0 w 857"/>
                            <a:gd name="T63" fmla="*/ 9 h 1741"/>
                            <a:gd name="T64" fmla="*/ 0 w 857"/>
                            <a:gd name="T65" fmla="*/ 0 h 17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7"/>
                            <a:gd name="T100" fmla="*/ 0 h 1741"/>
                            <a:gd name="T101" fmla="*/ 857 w 857"/>
                            <a:gd name="T102" fmla="*/ 1741 h 17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7" h="1741">
                              <a:moveTo>
                                <a:pt x="16" y="0"/>
                              </a:moveTo>
                              <a:lnTo>
                                <a:pt x="82" y="38"/>
                              </a:lnTo>
                              <a:lnTo>
                                <a:pt x="128" y="26"/>
                              </a:lnTo>
                              <a:lnTo>
                                <a:pt x="172" y="42"/>
                              </a:lnTo>
                              <a:lnTo>
                                <a:pt x="189" y="100"/>
                              </a:lnTo>
                              <a:lnTo>
                                <a:pt x="215" y="155"/>
                              </a:lnTo>
                              <a:lnTo>
                                <a:pt x="276" y="177"/>
                              </a:lnTo>
                              <a:lnTo>
                                <a:pt x="327" y="223"/>
                              </a:lnTo>
                              <a:lnTo>
                                <a:pt x="382" y="282"/>
                              </a:lnTo>
                              <a:lnTo>
                                <a:pt x="428" y="358"/>
                              </a:lnTo>
                              <a:lnTo>
                                <a:pt x="475" y="459"/>
                              </a:lnTo>
                              <a:lnTo>
                                <a:pt x="535" y="488"/>
                              </a:lnTo>
                              <a:lnTo>
                                <a:pt x="621" y="519"/>
                              </a:lnTo>
                              <a:lnTo>
                                <a:pt x="718" y="571"/>
                              </a:lnTo>
                              <a:lnTo>
                                <a:pt x="796" y="626"/>
                              </a:lnTo>
                              <a:cubicBezTo>
                                <a:pt x="815" y="646"/>
                                <a:pt x="826" y="663"/>
                                <a:pt x="835" y="689"/>
                              </a:cubicBezTo>
                              <a:cubicBezTo>
                                <a:pt x="844" y="716"/>
                                <a:pt x="857" y="761"/>
                                <a:pt x="850" y="785"/>
                              </a:cubicBezTo>
                              <a:lnTo>
                                <a:pt x="793" y="838"/>
                              </a:lnTo>
                              <a:lnTo>
                                <a:pt x="765" y="894"/>
                              </a:lnTo>
                              <a:lnTo>
                                <a:pt x="789" y="963"/>
                              </a:lnTo>
                              <a:lnTo>
                                <a:pt x="772" y="1083"/>
                              </a:lnTo>
                              <a:lnTo>
                                <a:pt x="690" y="1230"/>
                              </a:lnTo>
                              <a:lnTo>
                                <a:pt x="647" y="1292"/>
                              </a:lnTo>
                              <a:lnTo>
                                <a:pt x="643" y="1340"/>
                              </a:lnTo>
                              <a:lnTo>
                                <a:pt x="652" y="1467"/>
                              </a:lnTo>
                              <a:lnTo>
                                <a:pt x="657" y="1543"/>
                              </a:lnTo>
                              <a:lnTo>
                                <a:pt x="740" y="1741"/>
                              </a:lnTo>
                              <a:lnTo>
                                <a:pt x="708" y="1722"/>
                              </a:lnTo>
                              <a:cubicBezTo>
                                <a:pt x="657" y="1683"/>
                                <a:pt x="526" y="1613"/>
                                <a:pt x="435" y="1509"/>
                              </a:cubicBezTo>
                              <a:cubicBezTo>
                                <a:pt x="344" y="1405"/>
                                <a:pt x="229" y="1222"/>
                                <a:pt x="162" y="1095"/>
                              </a:cubicBezTo>
                              <a:cubicBezTo>
                                <a:pt x="95" y="968"/>
                                <a:pt x="60" y="877"/>
                                <a:pt x="33" y="747"/>
                              </a:cubicBezTo>
                              <a:cubicBezTo>
                                <a:pt x="6" y="617"/>
                                <a:pt x="3" y="439"/>
                                <a:pt x="0" y="315"/>
                              </a:cubicBezTo>
                              <a:lnTo>
                                <a:pt x="16" y="0"/>
                              </a:lnTo>
                              <a:close/>
                            </a:path>
                          </a:pathLst>
                        </a:custGeom>
                        <a:solidFill>
                          <a:srgbClr val="008000"/>
                        </a:solidFill>
                        <a:ln w="6350" cmpd="sng">
                          <a:solidFill>
                            <a:srgbClr val="000000"/>
                          </a:solidFill>
                          <a:round/>
                          <a:headEnd/>
                          <a:tailEnd/>
                        </a:ln>
                      </p:spPr>
                      <p:txBody>
                        <a:bodyPr/>
                        <a:lstStyle/>
                        <a:p>
                          <a:endParaRPr lang="en-GB"/>
                        </a:p>
                      </p:txBody>
                    </p:sp>
                    <p:sp>
                      <p:nvSpPr>
                        <p:cNvPr id="97307" name="Freeform 15"/>
                        <p:cNvSpPr>
                          <a:spLocks/>
                        </p:cNvSpPr>
                        <p:nvPr/>
                      </p:nvSpPr>
                      <p:spPr bwMode="auto">
                        <a:xfrm rot="-2944244">
                          <a:off x="8286" y="7517"/>
                          <a:ext cx="47" cy="26"/>
                        </a:xfrm>
                        <a:custGeom>
                          <a:avLst/>
                          <a:gdLst>
                            <a:gd name="T0" fmla="*/ 0 w 186"/>
                            <a:gd name="T1" fmla="*/ 0 h 102"/>
                            <a:gd name="T2" fmla="*/ 0 w 186"/>
                            <a:gd name="T3" fmla="*/ 0 h 102"/>
                            <a:gd name="T4" fmla="*/ 0 w 186"/>
                            <a:gd name="T5" fmla="*/ 1 h 102"/>
                            <a:gd name="T6" fmla="*/ 1 w 186"/>
                            <a:gd name="T7" fmla="*/ 1 h 102"/>
                            <a:gd name="T8" fmla="*/ 1 w 186"/>
                            <a:gd name="T9" fmla="*/ 1 h 102"/>
                            <a:gd name="T10" fmla="*/ 1 w 186"/>
                            <a:gd name="T11" fmla="*/ 0 h 102"/>
                            <a:gd name="T12" fmla="*/ 1 w 186"/>
                            <a:gd name="T13" fmla="*/ 0 h 102"/>
                            <a:gd name="T14" fmla="*/ 1 w 186"/>
                            <a:gd name="T15" fmla="*/ 0 h 102"/>
                            <a:gd name="T16" fmla="*/ 0 w 186"/>
                            <a:gd name="T17" fmla="*/ 0 h 102"/>
                            <a:gd name="T18" fmla="*/ 0 w 186"/>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02"/>
                            <a:gd name="T32" fmla="*/ 186 w 186"/>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02">
                              <a:moveTo>
                                <a:pt x="15" y="9"/>
                              </a:moveTo>
                              <a:lnTo>
                                <a:pt x="0" y="60"/>
                              </a:lnTo>
                              <a:lnTo>
                                <a:pt x="27" y="96"/>
                              </a:lnTo>
                              <a:lnTo>
                                <a:pt x="93" y="102"/>
                              </a:lnTo>
                              <a:lnTo>
                                <a:pt x="171" y="87"/>
                              </a:lnTo>
                              <a:lnTo>
                                <a:pt x="186" y="57"/>
                              </a:lnTo>
                              <a:lnTo>
                                <a:pt x="135" y="39"/>
                              </a:lnTo>
                              <a:lnTo>
                                <a:pt x="96" y="15"/>
                              </a:lnTo>
                              <a:lnTo>
                                <a:pt x="60" y="0"/>
                              </a:lnTo>
                              <a:lnTo>
                                <a:pt x="15" y="9"/>
                              </a:lnTo>
                              <a:close/>
                            </a:path>
                          </a:pathLst>
                        </a:custGeom>
                        <a:solidFill>
                          <a:srgbClr val="008000"/>
                        </a:solidFill>
                        <a:ln w="6350" cmpd="sng">
                          <a:solidFill>
                            <a:srgbClr val="000000"/>
                          </a:solidFill>
                          <a:round/>
                          <a:headEnd/>
                          <a:tailEnd/>
                        </a:ln>
                      </p:spPr>
                      <p:txBody>
                        <a:bodyPr/>
                        <a:lstStyle/>
                        <a:p>
                          <a:endParaRPr lang="en-GB"/>
                        </a:p>
                      </p:txBody>
                    </p:sp>
                    <p:sp>
                      <p:nvSpPr>
                        <p:cNvPr id="97308" name="Freeform 16"/>
                        <p:cNvSpPr>
                          <a:spLocks/>
                        </p:cNvSpPr>
                        <p:nvPr/>
                      </p:nvSpPr>
                      <p:spPr bwMode="auto">
                        <a:xfrm rot="-2944244">
                          <a:off x="8232" y="7374"/>
                          <a:ext cx="151" cy="118"/>
                        </a:xfrm>
                        <a:custGeom>
                          <a:avLst/>
                          <a:gdLst>
                            <a:gd name="T0" fmla="*/ 0 w 597"/>
                            <a:gd name="T1" fmla="*/ 2 h 468"/>
                            <a:gd name="T2" fmla="*/ 0 w 597"/>
                            <a:gd name="T3" fmla="*/ 2 h 468"/>
                            <a:gd name="T4" fmla="*/ 0 w 597"/>
                            <a:gd name="T5" fmla="*/ 2 h 468"/>
                            <a:gd name="T6" fmla="*/ 1 w 597"/>
                            <a:gd name="T7" fmla="*/ 2 h 468"/>
                            <a:gd name="T8" fmla="*/ 1 w 597"/>
                            <a:gd name="T9" fmla="*/ 2 h 468"/>
                            <a:gd name="T10" fmla="*/ 1 w 597"/>
                            <a:gd name="T11" fmla="*/ 2 h 468"/>
                            <a:gd name="T12" fmla="*/ 1 w 597"/>
                            <a:gd name="T13" fmla="*/ 2 h 468"/>
                            <a:gd name="T14" fmla="*/ 1 w 597"/>
                            <a:gd name="T15" fmla="*/ 2 h 468"/>
                            <a:gd name="T16" fmla="*/ 2 w 597"/>
                            <a:gd name="T17" fmla="*/ 1 h 468"/>
                            <a:gd name="T18" fmla="*/ 2 w 597"/>
                            <a:gd name="T19" fmla="*/ 1 h 468"/>
                            <a:gd name="T20" fmla="*/ 2 w 597"/>
                            <a:gd name="T21" fmla="*/ 1 h 468"/>
                            <a:gd name="T22" fmla="*/ 2 w 597"/>
                            <a:gd name="T23" fmla="*/ 1 h 468"/>
                            <a:gd name="T24" fmla="*/ 2 w 597"/>
                            <a:gd name="T25" fmla="*/ 1 h 468"/>
                            <a:gd name="T26" fmla="*/ 3 w 597"/>
                            <a:gd name="T27" fmla="*/ 1 h 468"/>
                            <a:gd name="T28" fmla="*/ 3 w 597"/>
                            <a:gd name="T29" fmla="*/ 0 h 468"/>
                            <a:gd name="T30" fmla="*/ 2 w 597"/>
                            <a:gd name="T31" fmla="*/ 0 h 468"/>
                            <a:gd name="T32" fmla="*/ 2 w 597"/>
                            <a:gd name="T33" fmla="*/ 0 h 468"/>
                            <a:gd name="T34" fmla="*/ 2 w 597"/>
                            <a:gd name="T35" fmla="*/ 0 h 468"/>
                            <a:gd name="T36" fmla="*/ 2 w 597"/>
                            <a:gd name="T37" fmla="*/ 0 h 468"/>
                            <a:gd name="T38" fmla="*/ 2 w 597"/>
                            <a:gd name="T39" fmla="*/ 1 h 468"/>
                            <a:gd name="T40" fmla="*/ 2 w 597"/>
                            <a:gd name="T41" fmla="*/ 1 h 468"/>
                            <a:gd name="T42" fmla="*/ 1 w 597"/>
                            <a:gd name="T43" fmla="*/ 1 h 468"/>
                            <a:gd name="T44" fmla="*/ 1 w 597"/>
                            <a:gd name="T45" fmla="*/ 1 h 468"/>
                            <a:gd name="T46" fmla="*/ 1 w 597"/>
                            <a:gd name="T47" fmla="*/ 1 h 468"/>
                            <a:gd name="T48" fmla="*/ 1 w 597"/>
                            <a:gd name="T49" fmla="*/ 1 h 468"/>
                            <a:gd name="T50" fmla="*/ 1 w 597"/>
                            <a:gd name="T51" fmla="*/ 1 h 468"/>
                            <a:gd name="T52" fmla="*/ 1 w 597"/>
                            <a:gd name="T53" fmla="*/ 1 h 468"/>
                            <a:gd name="T54" fmla="*/ 1 w 597"/>
                            <a:gd name="T55" fmla="*/ 1 h 468"/>
                            <a:gd name="T56" fmla="*/ 0 w 597"/>
                            <a:gd name="T57" fmla="*/ 2 h 468"/>
                            <a:gd name="T58" fmla="*/ 0 w 597"/>
                            <a:gd name="T59" fmla="*/ 2 h 468"/>
                            <a:gd name="T60" fmla="*/ 0 w 597"/>
                            <a:gd name="T61" fmla="*/ 2 h 468"/>
                            <a:gd name="T62" fmla="*/ 0 w 597"/>
                            <a:gd name="T63" fmla="*/ 2 h 468"/>
                            <a:gd name="T64" fmla="*/ 0 w 597"/>
                            <a:gd name="T65" fmla="*/ 2 h 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7"/>
                            <a:gd name="T100" fmla="*/ 0 h 468"/>
                            <a:gd name="T101" fmla="*/ 597 w 597"/>
                            <a:gd name="T102" fmla="*/ 468 h 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7" h="468">
                              <a:moveTo>
                                <a:pt x="6" y="411"/>
                              </a:moveTo>
                              <a:lnTo>
                                <a:pt x="54" y="420"/>
                              </a:lnTo>
                              <a:lnTo>
                                <a:pt x="72" y="444"/>
                              </a:lnTo>
                              <a:lnTo>
                                <a:pt x="144" y="468"/>
                              </a:lnTo>
                              <a:lnTo>
                                <a:pt x="162" y="441"/>
                              </a:lnTo>
                              <a:lnTo>
                                <a:pt x="171" y="408"/>
                              </a:lnTo>
                              <a:lnTo>
                                <a:pt x="225" y="396"/>
                              </a:lnTo>
                              <a:lnTo>
                                <a:pt x="294" y="345"/>
                              </a:lnTo>
                              <a:lnTo>
                                <a:pt x="357" y="291"/>
                              </a:lnTo>
                              <a:lnTo>
                                <a:pt x="390" y="285"/>
                              </a:lnTo>
                              <a:lnTo>
                                <a:pt x="471" y="237"/>
                              </a:lnTo>
                              <a:lnTo>
                                <a:pt x="522" y="189"/>
                              </a:lnTo>
                              <a:lnTo>
                                <a:pt x="585" y="180"/>
                              </a:lnTo>
                              <a:lnTo>
                                <a:pt x="597" y="114"/>
                              </a:lnTo>
                              <a:lnTo>
                                <a:pt x="588" y="66"/>
                              </a:lnTo>
                              <a:lnTo>
                                <a:pt x="579" y="27"/>
                              </a:lnTo>
                              <a:lnTo>
                                <a:pt x="549" y="0"/>
                              </a:lnTo>
                              <a:lnTo>
                                <a:pt x="501" y="3"/>
                              </a:lnTo>
                              <a:lnTo>
                                <a:pt x="459" y="42"/>
                              </a:lnTo>
                              <a:lnTo>
                                <a:pt x="405" y="87"/>
                              </a:lnTo>
                              <a:lnTo>
                                <a:pt x="345" y="126"/>
                              </a:lnTo>
                              <a:lnTo>
                                <a:pt x="297" y="147"/>
                              </a:lnTo>
                              <a:lnTo>
                                <a:pt x="261" y="132"/>
                              </a:lnTo>
                              <a:lnTo>
                                <a:pt x="213" y="165"/>
                              </a:lnTo>
                              <a:lnTo>
                                <a:pt x="192" y="186"/>
                              </a:lnTo>
                              <a:lnTo>
                                <a:pt x="174" y="219"/>
                              </a:lnTo>
                              <a:lnTo>
                                <a:pt x="162" y="249"/>
                              </a:lnTo>
                              <a:lnTo>
                                <a:pt x="114" y="285"/>
                              </a:lnTo>
                              <a:lnTo>
                                <a:pt x="78" y="342"/>
                              </a:lnTo>
                              <a:lnTo>
                                <a:pt x="27" y="360"/>
                              </a:lnTo>
                              <a:lnTo>
                                <a:pt x="3" y="363"/>
                              </a:lnTo>
                              <a:lnTo>
                                <a:pt x="0" y="384"/>
                              </a:lnTo>
                              <a:lnTo>
                                <a:pt x="6" y="411"/>
                              </a:lnTo>
                              <a:close/>
                            </a:path>
                          </a:pathLst>
                        </a:custGeom>
                        <a:solidFill>
                          <a:srgbClr val="008000"/>
                        </a:solidFill>
                        <a:ln w="6350" cmpd="sng">
                          <a:solidFill>
                            <a:srgbClr val="000000"/>
                          </a:solidFill>
                          <a:round/>
                          <a:headEnd/>
                          <a:tailEnd/>
                        </a:ln>
                      </p:spPr>
                      <p:txBody>
                        <a:bodyPr/>
                        <a:lstStyle/>
                        <a:p>
                          <a:endParaRPr lang="en-GB"/>
                        </a:p>
                      </p:txBody>
                    </p:sp>
                  </p:grpSp>
                </p:grpSp>
                <p:sp>
                  <p:nvSpPr>
                    <p:cNvPr id="97300" name="Freeform 17"/>
                    <p:cNvSpPr>
                      <a:spLocks/>
                    </p:cNvSpPr>
                    <p:nvPr/>
                  </p:nvSpPr>
                  <p:spPr bwMode="auto">
                    <a:xfrm rot="-2944244">
                      <a:off x="6837" y="7131"/>
                      <a:ext cx="215" cy="62"/>
                    </a:xfrm>
                    <a:custGeom>
                      <a:avLst/>
                      <a:gdLst>
                        <a:gd name="T0" fmla="*/ 0 w 849"/>
                        <a:gd name="T1" fmla="*/ 1 h 243"/>
                        <a:gd name="T2" fmla="*/ 0 w 849"/>
                        <a:gd name="T3" fmla="*/ 1 h 243"/>
                        <a:gd name="T4" fmla="*/ 1 w 849"/>
                        <a:gd name="T5" fmla="*/ 1 h 243"/>
                        <a:gd name="T6" fmla="*/ 1 w 849"/>
                        <a:gd name="T7" fmla="*/ 1 h 243"/>
                        <a:gd name="T8" fmla="*/ 1 w 849"/>
                        <a:gd name="T9" fmla="*/ 1 h 243"/>
                        <a:gd name="T10" fmla="*/ 1 w 849"/>
                        <a:gd name="T11" fmla="*/ 1 h 243"/>
                        <a:gd name="T12" fmla="*/ 1 w 849"/>
                        <a:gd name="T13" fmla="*/ 1 h 243"/>
                        <a:gd name="T14" fmla="*/ 2 w 849"/>
                        <a:gd name="T15" fmla="*/ 1 h 243"/>
                        <a:gd name="T16" fmla="*/ 2 w 849"/>
                        <a:gd name="T17" fmla="*/ 1 h 243"/>
                        <a:gd name="T18" fmla="*/ 2 w 849"/>
                        <a:gd name="T19" fmla="*/ 1 h 243"/>
                        <a:gd name="T20" fmla="*/ 2 w 849"/>
                        <a:gd name="T21" fmla="*/ 1 h 243"/>
                        <a:gd name="T22" fmla="*/ 2 w 849"/>
                        <a:gd name="T23" fmla="*/ 1 h 243"/>
                        <a:gd name="T24" fmla="*/ 3 w 849"/>
                        <a:gd name="T25" fmla="*/ 1 h 243"/>
                        <a:gd name="T26" fmla="*/ 3 w 849"/>
                        <a:gd name="T27" fmla="*/ 1 h 243"/>
                        <a:gd name="T28" fmla="*/ 3 w 849"/>
                        <a:gd name="T29" fmla="*/ 1 h 243"/>
                        <a:gd name="T30" fmla="*/ 3 w 849"/>
                        <a:gd name="T31" fmla="*/ 0 h 243"/>
                        <a:gd name="T32" fmla="*/ 3 w 849"/>
                        <a:gd name="T33" fmla="*/ 0 h 243"/>
                        <a:gd name="T34" fmla="*/ 3 w 849"/>
                        <a:gd name="T35" fmla="*/ 0 h 243"/>
                        <a:gd name="T36" fmla="*/ 4 w 849"/>
                        <a:gd name="T37" fmla="*/ 0 h 243"/>
                        <a:gd name="T38" fmla="*/ 3 w 849"/>
                        <a:gd name="T39" fmla="*/ 0 h 243"/>
                        <a:gd name="T40" fmla="*/ 3 w 849"/>
                        <a:gd name="T41" fmla="*/ 0 h 243"/>
                        <a:gd name="T42" fmla="*/ 0 w 849"/>
                        <a:gd name="T43" fmla="*/ 1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9"/>
                        <a:gd name="T67" fmla="*/ 0 h 243"/>
                        <a:gd name="T68" fmla="*/ 849 w 849"/>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9" h="243">
                          <a:moveTo>
                            <a:pt x="0" y="204"/>
                          </a:moveTo>
                          <a:lnTo>
                            <a:pt x="60" y="237"/>
                          </a:lnTo>
                          <a:lnTo>
                            <a:pt x="108" y="243"/>
                          </a:lnTo>
                          <a:lnTo>
                            <a:pt x="150" y="213"/>
                          </a:lnTo>
                          <a:lnTo>
                            <a:pt x="210" y="213"/>
                          </a:lnTo>
                          <a:lnTo>
                            <a:pt x="249" y="183"/>
                          </a:lnTo>
                          <a:lnTo>
                            <a:pt x="294" y="192"/>
                          </a:lnTo>
                          <a:lnTo>
                            <a:pt x="363" y="171"/>
                          </a:lnTo>
                          <a:lnTo>
                            <a:pt x="408" y="201"/>
                          </a:lnTo>
                          <a:lnTo>
                            <a:pt x="411" y="225"/>
                          </a:lnTo>
                          <a:lnTo>
                            <a:pt x="531" y="186"/>
                          </a:lnTo>
                          <a:lnTo>
                            <a:pt x="579" y="183"/>
                          </a:lnTo>
                          <a:lnTo>
                            <a:pt x="612" y="147"/>
                          </a:lnTo>
                          <a:lnTo>
                            <a:pt x="642" y="93"/>
                          </a:lnTo>
                          <a:lnTo>
                            <a:pt x="702" y="117"/>
                          </a:lnTo>
                          <a:lnTo>
                            <a:pt x="729" y="84"/>
                          </a:lnTo>
                          <a:lnTo>
                            <a:pt x="777" y="69"/>
                          </a:lnTo>
                          <a:lnTo>
                            <a:pt x="825" y="66"/>
                          </a:lnTo>
                          <a:lnTo>
                            <a:pt x="849" y="30"/>
                          </a:lnTo>
                          <a:lnTo>
                            <a:pt x="798" y="0"/>
                          </a:lnTo>
                          <a:lnTo>
                            <a:pt x="594" y="24"/>
                          </a:lnTo>
                          <a:lnTo>
                            <a:pt x="0" y="204"/>
                          </a:lnTo>
                          <a:close/>
                        </a:path>
                      </a:pathLst>
                    </a:custGeom>
                    <a:solidFill>
                      <a:srgbClr val="008000"/>
                    </a:solidFill>
                    <a:ln w="6350" cmpd="sng">
                      <a:solidFill>
                        <a:srgbClr val="000000"/>
                      </a:solidFill>
                      <a:round/>
                      <a:headEnd/>
                      <a:tailEnd/>
                    </a:ln>
                  </p:spPr>
                  <p:txBody>
                    <a:bodyPr/>
                    <a:lstStyle/>
                    <a:p>
                      <a:endParaRPr lang="en-GB"/>
                    </a:p>
                  </p:txBody>
                </p:sp>
                <p:sp>
                  <p:nvSpPr>
                    <p:cNvPr id="97301" name="Freeform 18"/>
                    <p:cNvSpPr>
                      <a:spLocks/>
                    </p:cNvSpPr>
                    <p:nvPr/>
                  </p:nvSpPr>
                  <p:spPr bwMode="auto">
                    <a:xfrm rot="-2944244">
                      <a:off x="7064" y="6938"/>
                      <a:ext cx="78" cy="33"/>
                    </a:xfrm>
                    <a:custGeom>
                      <a:avLst/>
                      <a:gdLst>
                        <a:gd name="T0" fmla="*/ 0 w 306"/>
                        <a:gd name="T1" fmla="*/ 0 h 129"/>
                        <a:gd name="T2" fmla="*/ 0 w 306"/>
                        <a:gd name="T3" fmla="*/ 0 h 129"/>
                        <a:gd name="T4" fmla="*/ 0 w 306"/>
                        <a:gd name="T5" fmla="*/ 1 h 129"/>
                        <a:gd name="T6" fmla="*/ 1 w 306"/>
                        <a:gd name="T7" fmla="*/ 1 h 129"/>
                        <a:gd name="T8" fmla="*/ 1 w 306"/>
                        <a:gd name="T9" fmla="*/ 1 h 129"/>
                        <a:gd name="T10" fmla="*/ 1 w 306"/>
                        <a:gd name="T11" fmla="*/ 1 h 129"/>
                        <a:gd name="T12" fmla="*/ 1 w 306"/>
                        <a:gd name="T13" fmla="*/ 1 h 129"/>
                        <a:gd name="T14" fmla="*/ 1 w 306"/>
                        <a:gd name="T15" fmla="*/ 0 h 129"/>
                        <a:gd name="T16" fmla="*/ 1 w 306"/>
                        <a:gd name="T17" fmla="*/ 0 h 129"/>
                        <a:gd name="T18" fmla="*/ 1 w 306"/>
                        <a:gd name="T19" fmla="*/ 0 h 129"/>
                        <a:gd name="T20" fmla="*/ 1 w 306"/>
                        <a:gd name="T21" fmla="*/ 0 h 129"/>
                        <a:gd name="T22" fmla="*/ 0 w 306"/>
                        <a:gd name="T23" fmla="*/ 0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129"/>
                        <a:gd name="T38" fmla="*/ 306 w 306"/>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129">
                          <a:moveTo>
                            <a:pt x="0" y="18"/>
                          </a:moveTo>
                          <a:lnTo>
                            <a:pt x="6" y="81"/>
                          </a:lnTo>
                          <a:lnTo>
                            <a:pt x="48" y="99"/>
                          </a:lnTo>
                          <a:lnTo>
                            <a:pt x="102" y="102"/>
                          </a:lnTo>
                          <a:lnTo>
                            <a:pt x="150" y="111"/>
                          </a:lnTo>
                          <a:lnTo>
                            <a:pt x="183" y="129"/>
                          </a:lnTo>
                          <a:lnTo>
                            <a:pt x="285" y="99"/>
                          </a:lnTo>
                          <a:lnTo>
                            <a:pt x="306" y="78"/>
                          </a:lnTo>
                          <a:lnTo>
                            <a:pt x="270" y="57"/>
                          </a:lnTo>
                          <a:lnTo>
                            <a:pt x="210" y="24"/>
                          </a:lnTo>
                          <a:lnTo>
                            <a:pt x="165" y="0"/>
                          </a:lnTo>
                          <a:lnTo>
                            <a:pt x="0" y="18"/>
                          </a:lnTo>
                          <a:close/>
                        </a:path>
                      </a:pathLst>
                    </a:custGeom>
                    <a:solidFill>
                      <a:srgbClr val="008000"/>
                    </a:solidFill>
                    <a:ln w="6350" cmpd="sng">
                      <a:solidFill>
                        <a:srgbClr val="000000"/>
                      </a:solidFill>
                      <a:round/>
                      <a:headEnd/>
                      <a:tailEnd/>
                    </a:ln>
                  </p:spPr>
                  <p:txBody>
                    <a:bodyPr/>
                    <a:lstStyle/>
                    <a:p>
                      <a:endParaRPr lang="en-GB"/>
                    </a:p>
                  </p:txBody>
                </p:sp>
              </p:grpSp>
            </p:grpSp>
            <p:grpSp>
              <p:nvGrpSpPr>
                <p:cNvPr id="97292" name="Group 19"/>
                <p:cNvGrpSpPr>
                  <a:grpSpLocks/>
                </p:cNvGrpSpPr>
                <p:nvPr/>
              </p:nvGrpSpPr>
              <p:grpSpPr bwMode="auto">
                <a:xfrm>
                  <a:off x="4101" y="6683"/>
                  <a:ext cx="3013" cy="3074"/>
                  <a:chOff x="4101" y="6683"/>
                  <a:chExt cx="3013" cy="3074"/>
                </a:xfrm>
              </p:grpSpPr>
              <p:sp>
                <p:nvSpPr>
                  <p:cNvPr id="97293" name="Oval 20"/>
                  <p:cNvSpPr>
                    <a:spLocks noChangeArrowheads="1"/>
                  </p:cNvSpPr>
                  <p:nvPr/>
                </p:nvSpPr>
                <p:spPr bwMode="auto">
                  <a:xfrm>
                    <a:off x="4101" y="6744"/>
                    <a:ext cx="3013" cy="3013"/>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97294" name="Arc 21"/>
                  <p:cNvSpPr>
                    <a:spLocks/>
                  </p:cNvSpPr>
                  <p:nvPr/>
                </p:nvSpPr>
                <p:spPr bwMode="auto">
                  <a:xfrm>
                    <a:off x="5557" y="6738"/>
                    <a:ext cx="1345" cy="2094"/>
                  </a:xfrm>
                  <a:custGeom>
                    <a:avLst/>
                    <a:gdLst>
                      <a:gd name="T0" fmla="*/ 0 w 21600"/>
                      <a:gd name="T1" fmla="*/ 0 h 33358"/>
                      <a:gd name="T2" fmla="*/ 0 w 21600"/>
                      <a:gd name="T3" fmla="*/ 0 h 33358"/>
                      <a:gd name="T4" fmla="*/ 0 w 21600"/>
                      <a:gd name="T5" fmla="*/ 0 h 33358"/>
                      <a:gd name="T6" fmla="*/ 0 60000 65536"/>
                      <a:gd name="T7" fmla="*/ 0 60000 65536"/>
                      <a:gd name="T8" fmla="*/ 0 60000 65536"/>
                      <a:gd name="T9" fmla="*/ 0 w 21600"/>
                      <a:gd name="T10" fmla="*/ 0 h 33358"/>
                      <a:gd name="T11" fmla="*/ 21600 w 21600"/>
                      <a:gd name="T12" fmla="*/ 33358 h 33358"/>
                    </a:gdLst>
                    <a:ahLst/>
                    <a:cxnLst>
                      <a:cxn ang="T6">
                        <a:pos x="T0" y="T1"/>
                      </a:cxn>
                      <a:cxn ang="T7">
                        <a:pos x="T2" y="T3"/>
                      </a:cxn>
                      <a:cxn ang="T8">
                        <a:pos x="T4" y="T5"/>
                      </a:cxn>
                    </a:cxnLst>
                    <a:rect l="T9" t="T10" r="T11" b="T12"/>
                    <a:pathLst>
                      <a:path w="21600" h="33358" fill="none" extrusionOk="0">
                        <a:moveTo>
                          <a:pt x="-1" y="0"/>
                        </a:moveTo>
                        <a:cubicBezTo>
                          <a:pt x="11929" y="0"/>
                          <a:pt x="21600" y="9670"/>
                          <a:pt x="21600" y="21600"/>
                        </a:cubicBezTo>
                        <a:cubicBezTo>
                          <a:pt x="21600" y="25773"/>
                          <a:pt x="20391" y="29856"/>
                          <a:pt x="18119" y="33357"/>
                        </a:cubicBezTo>
                      </a:path>
                      <a:path w="21600" h="33358" stroke="0" extrusionOk="0">
                        <a:moveTo>
                          <a:pt x="-1" y="0"/>
                        </a:moveTo>
                        <a:cubicBezTo>
                          <a:pt x="11929" y="0"/>
                          <a:pt x="21600" y="9670"/>
                          <a:pt x="21600" y="21600"/>
                        </a:cubicBezTo>
                        <a:cubicBezTo>
                          <a:pt x="21600" y="25773"/>
                          <a:pt x="20391" y="29856"/>
                          <a:pt x="18119" y="33357"/>
                        </a:cubicBezTo>
                        <a:lnTo>
                          <a:pt x="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7295" name="Arc 22"/>
                  <p:cNvSpPr>
                    <a:spLocks/>
                  </p:cNvSpPr>
                  <p:nvPr/>
                </p:nvSpPr>
                <p:spPr bwMode="auto">
                  <a:xfrm>
                    <a:off x="5587" y="6733"/>
                    <a:ext cx="630" cy="2057"/>
                  </a:xfrm>
                  <a:custGeom>
                    <a:avLst/>
                    <a:gdLst>
                      <a:gd name="T0" fmla="*/ 0 w 14272"/>
                      <a:gd name="T1" fmla="*/ 0 h 21600"/>
                      <a:gd name="T2" fmla="*/ 0 w 14272"/>
                      <a:gd name="T3" fmla="*/ 0 h 21600"/>
                      <a:gd name="T4" fmla="*/ 0 w 14272"/>
                      <a:gd name="T5" fmla="*/ 0 h 21600"/>
                      <a:gd name="T6" fmla="*/ 0 60000 65536"/>
                      <a:gd name="T7" fmla="*/ 0 60000 65536"/>
                      <a:gd name="T8" fmla="*/ 0 60000 65536"/>
                      <a:gd name="T9" fmla="*/ 0 w 14272"/>
                      <a:gd name="T10" fmla="*/ 0 h 21600"/>
                      <a:gd name="T11" fmla="*/ 14272 w 14272"/>
                      <a:gd name="T12" fmla="*/ 21600 h 21600"/>
                    </a:gdLst>
                    <a:ahLst/>
                    <a:cxnLst>
                      <a:cxn ang="T6">
                        <a:pos x="T0" y="T1"/>
                      </a:cxn>
                      <a:cxn ang="T7">
                        <a:pos x="T2" y="T3"/>
                      </a:cxn>
                      <a:cxn ang="T8">
                        <a:pos x="T4" y="T5"/>
                      </a:cxn>
                    </a:cxnLst>
                    <a:rect l="T9" t="T10" r="T11" b="T12"/>
                    <a:pathLst>
                      <a:path w="14272" h="21600" fill="none" extrusionOk="0">
                        <a:moveTo>
                          <a:pt x="-1" y="0"/>
                        </a:moveTo>
                        <a:cubicBezTo>
                          <a:pt x="5254" y="0"/>
                          <a:pt x="10328" y="1915"/>
                          <a:pt x="14272" y="5386"/>
                        </a:cubicBezTo>
                      </a:path>
                      <a:path w="14272" h="21600" stroke="0" extrusionOk="0">
                        <a:moveTo>
                          <a:pt x="-1" y="0"/>
                        </a:moveTo>
                        <a:cubicBezTo>
                          <a:pt x="5254" y="0"/>
                          <a:pt x="10328" y="1915"/>
                          <a:pt x="14272" y="5386"/>
                        </a:cubicBezTo>
                        <a:lnTo>
                          <a:pt x="0" y="216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7296" name="AutoShape 23"/>
                  <p:cNvSpPr>
                    <a:spLocks noChangeArrowheads="1"/>
                  </p:cNvSpPr>
                  <p:nvPr/>
                </p:nvSpPr>
                <p:spPr bwMode="auto">
                  <a:xfrm>
                    <a:off x="5464" y="6683"/>
                    <a:ext cx="317" cy="147"/>
                  </a:xfrm>
                  <a:prstGeom prst="flowChartDelay">
                    <a:avLst/>
                  </a:prstGeom>
                  <a:gradFill rotWithShape="0">
                    <a:gsLst>
                      <a:gs pos="0">
                        <a:srgbClr val="FFFFFF"/>
                      </a:gs>
                      <a:gs pos="100000">
                        <a:srgbClr val="767676"/>
                      </a:gs>
                    </a:gsLst>
                    <a:lin ang="5400000" scaled="1"/>
                  </a:gradFill>
                  <a:ln w="1270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grpSp>
          <p:sp>
            <p:nvSpPr>
              <p:cNvPr id="97288" name="AutoShape 24"/>
              <p:cNvSpPr>
                <a:spLocks noChangeArrowheads="1"/>
              </p:cNvSpPr>
              <p:nvPr/>
            </p:nvSpPr>
            <p:spPr bwMode="auto">
              <a:xfrm>
                <a:off x="4054" y="8165"/>
                <a:ext cx="99" cy="134"/>
              </a:xfrm>
              <a:prstGeom prst="triangle">
                <a:avLst>
                  <a:gd name="adj" fmla="val 50000"/>
                </a:avLst>
              </a:prstGeom>
              <a:solidFill>
                <a:srgbClr val="0000FF"/>
              </a:solidFill>
              <a:ln w="19050">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97289" name="AutoShape 25"/>
              <p:cNvSpPr>
                <a:spLocks noChangeArrowheads="1"/>
              </p:cNvSpPr>
              <p:nvPr/>
            </p:nvSpPr>
            <p:spPr bwMode="auto">
              <a:xfrm flipV="1">
                <a:off x="6856" y="8005"/>
                <a:ext cx="90" cy="121"/>
              </a:xfrm>
              <a:prstGeom prst="triangle">
                <a:avLst>
                  <a:gd name="adj" fmla="val 50000"/>
                </a:avLst>
              </a:prstGeom>
              <a:solidFill>
                <a:srgbClr val="000000"/>
              </a:solidFill>
              <a:ln w="190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97290" name="AutoShape 26"/>
              <p:cNvSpPr>
                <a:spLocks noChangeArrowheads="1"/>
              </p:cNvSpPr>
              <p:nvPr/>
            </p:nvSpPr>
            <p:spPr bwMode="auto">
              <a:xfrm rot="8464091">
                <a:off x="6022" y="6956"/>
                <a:ext cx="100" cy="136"/>
              </a:xfrm>
              <a:prstGeom prst="triangle">
                <a:avLst>
                  <a:gd name="adj" fmla="val 50000"/>
                </a:avLst>
              </a:prstGeom>
              <a:solidFill>
                <a:srgbClr val="000000"/>
              </a:solidFill>
              <a:ln w="19050">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grpSp>
      <p:sp>
        <p:nvSpPr>
          <p:cNvPr id="97284" name="TextBox 27"/>
          <p:cNvSpPr txBox="1">
            <a:spLocks noChangeArrowheads="1"/>
          </p:cNvSpPr>
          <p:nvPr/>
        </p:nvSpPr>
        <p:spPr bwMode="auto">
          <a:xfrm>
            <a:off x="5508625" y="4221163"/>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hlinkClick r:id="rId2"/>
              </a:rPr>
              <a:t>Newton’s Cannon</a:t>
            </a:r>
            <a:endParaRPr lang="en-GB"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sp>
        <p:nvSpPr>
          <p:cNvPr id="3" name="TextBox 2"/>
          <p:cNvSpPr txBox="1">
            <a:spLocks noChangeArrowheads="1"/>
          </p:cNvSpPr>
          <p:nvPr/>
        </p:nvSpPr>
        <p:spPr bwMode="auto">
          <a:xfrm>
            <a:off x="539750" y="117475"/>
            <a:ext cx="8135938"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Let’s say we have a planet orbiting a star.</a:t>
            </a:r>
          </a:p>
          <a:p>
            <a:pPr eaLnBrk="1" hangingPunct="1"/>
            <a:endParaRPr lang="en-GB" altLang="en-US"/>
          </a:p>
          <a:p>
            <a:pPr eaLnBrk="1" hangingPunct="1"/>
            <a:r>
              <a:rPr lang="en-GB" altLang="en-US"/>
              <a:t>It remains in orbit due to centripetal force = mv</a:t>
            </a:r>
            <a:r>
              <a:rPr lang="en-GB" altLang="en-US" baseline="30000"/>
              <a:t>2</a:t>
            </a:r>
            <a:r>
              <a:rPr lang="en-GB" altLang="en-US"/>
              <a:t>/</a:t>
            </a:r>
            <a:r>
              <a:rPr lang="en-GB" altLang="en-US" i="1"/>
              <a:t>r</a:t>
            </a:r>
            <a:endParaRPr lang="en-GB" altLang="en-US"/>
          </a:p>
          <a:p>
            <a:pPr eaLnBrk="1" hangingPunct="1"/>
            <a:r>
              <a:rPr lang="en-GB" altLang="en-US"/>
              <a:t>From Newton’s law, we know that  gravitational force =</a:t>
            </a:r>
            <a:r>
              <a:rPr lang="en-GB" altLang="en-US" i="1"/>
              <a:t> Gm</a:t>
            </a:r>
            <a:r>
              <a:rPr lang="en-GB" altLang="en-US" i="1" baseline="-25000"/>
              <a:t>1</a:t>
            </a:r>
            <a:r>
              <a:rPr lang="en-GB" altLang="en-US" i="1"/>
              <a:t>m</a:t>
            </a:r>
            <a:r>
              <a:rPr lang="en-GB" altLang="en-US" i="1" baseline="-25000"/>
              <a:t>2</a:t>
            </a:r>
            <a:r>
              <a:rPr lang="en-GB" altLang="en-US" i="1"/>
              <a:t>/r</a:t>
            </a:r>
            <a:r>
              <a:rPr lang="en-GB" altLang="en-US" i="1" baseline="30000"/>
              <a:t>2</a:t>
            </a:r>
            <a:endParaRPr lang="en-GB" altLang="en-US"/>
          </a:p>
          <a:p>
            <a:pPr eaLnBrk="1" hangingPunct="1"/>
            <a:endParaRPr lang="en-GB" altLang="en-US"/>
          </a:p>
          <a:p>
            <a:pPr eaLnBrk="1" hangingPunct="1"/>
            <a:r>
              <a:rPr lang="en-GB" altLang="en-US"/>
              <a:t>Equating these expressions, we have:	   GMm/r</a:t>
            </a:r>
            <a:r>
              <a:rPr lang="en-GB" altLang="en-US" baseline="30000"/>
              <a:t>2</a:t>
            </a:r>
            <a:r>
              <a:rPr lang="en-GB" altLang="en-US"/>
              <a:t>  =  mv</a:t>
            </a:r>
            <a:r>
              <a:rPr lang="en-GB" altLang="en-US" baseline="30000"/>
              <a:t>2</a:t>
            </a:r>
            <a:r>
              <a:rPr lang="en-GB" altLang="en-US"/>
              <a:t>/r</a:t>
            </a:r>
          </a:p>
          <a:p>
            <a:pPr eaLnBrk="1" hangingPunct="1"/>
            <a:r>
              <a:rPr lang="en-GB" altLang="en-US"/>
              <a:t>(</a:t>
            </a:r>
            <a:r>
              <a:rPr lang="en-GB" altLang="en-US" i="1"/>
              <a:t>M</a:t>
            </a:r>
            <a:r>
              <a:rPr lang="en-GB" altLang="en-US"/>
              <a:t>  = mass of star and </a:t>
            </a:r>
            <a:r>
              <a:rPr lang="en-GB" altLang="en-US" i="1"/>
              <a:t>m</a:t>
            </a:r>
            <a:r>
              <a:rPr lang="en-GB" altLang="en-US"/>
              <a:t> = mass of planet.)</a:t>
            </a:r>
          </a:p>
          <a:p>
            <a:pPr eaLnBrk="1" hangingPunct="1"/>
            <a:endParaRPr lang="en-GB" altLang="en-US"/>
          </a:p>
          <a:p>
            <a:pPr eaLnBrk="1" hangingPunct="1"/>
            <a:r>
              <a:rPr lang="en-GB" altLang="en-US"/>
              <a:t>But </a:t>
            </a:r>
            <a:r>
              <a:rPr lang="en-GB" altLang="en-US" i="1"/>
              <a:t>v</a:t>
            </a:r>
            <a:r>
              <a:rPr lang="en-GB" altLang="en-US"/>
              <a:t> is distance travelled in one orbit (2</a:t>
            </a:r>
            <a:r>
              <a:rPr lang="en-GB" altLang="en-US">
                <a:sym typeface="Symbol" pitchFamily="18" charset="2"/>
              </a:rPr>
              <a:t></a:t>
            </a:r>
            <a:r>
              <a:rPr lang="en-GB" altLang="en-US" i="1"/>
              <a:t>r</a:t>
            </a:r>
            <a:r>
              <a:rPr lang="en-GB" altLang="en-US"/>
              <a:t>) divided by period:	v  = 2</a:t>
            </a:r>
            <a:r>
              <a:rPr lang="en-GB" altLang="en-US">
                <a:sym typeface="Symbol" pitchFamily="18" charset="2"/>
              </a:rPr>
              <a:t></a:t>
            </a:r>
            <a:r>
              <a:rPr lang="en-GB" altLang="en-US"/>
              <a:t>r/T</a:t>
            </a:r>
          </a:p>
          <a:p>
            <a:pPr eaLnBrk="1" hangingPunct="1"/>
            <a:endParaRPr lang="en-GB" altLang="en-US"/>
          </a:p>
          <a:p>
            <a:pPr eaLnBrk="1" hangingPunct="1"/>
            <a:r>
              <a:rPr lang="en-GB" altLang="en-US"/>
              <a:t>Plugging this into the previous equation, and cancelling m on both sides gives:</a:t>
            </a:r>
          </a:p>
          <a:p>
            <a:pPr eaLnBrk="1" hangingPunct="1"/>
            <a:r>
              <a:rPr lang="en-GB" altLang="en-US"/>
              <a:t>			       GM/r</a:t>
            </a:r>
            <a:r>
              <a:rPr lang="en-GB" altLang="en-US" baseline="30000"/>
              <a:t>2</a:t>
            </a:r>
            <a:r>
              <a:rPr lang="en-GB" altLang="en-US"/>
              <a:t>  = 4</a:t>
            </a:r>
            <a:r>
              <a:rPr lang="en-GB" altLang="en-US">
                <a:sym typeface="Symbol" pitchFamily="18" charset="2"/>
              </a:rPr>
              <a:t></a:t>
            </a:r>
            <a:r>
              <a:rPr lang="en-GB" altLang="en-US" baseline="30000"/>
              <a:t>2</a:t>
            </a:r>
            <a:r>
              <a:rPr lang="en-GB" altLang="en-US"/>
              <a:t>r/T</a:t>
            </a:r>
            <a:r>
              <a:rPr lang="en-GB" altLang="en-US" baseline="30000"/>
              <a:t>2</a:t>
            </a:r>
          </a:p>
          <a:p>
            <a:pPr eaLnBrk="1" hangingPunct="1"/>
            <a:endParaRPr lang="en-GB" altLang="en-US"/>
          </a:p>
          <a:p>
            <a:pPr eaLnBrk="1" hangingPunct="1"/>
            <a:r>
              <a:rPr lang="en-GB" altLang="en-US"/>
              <a:t>Rearranging again gives:		T</a:t>
            </a:r>
            <a:r>
              <a:rPr lang="en-GB" altLang="en-US" baseline="30000"/>
              <a:t>2</a:t>
            </a:r>
            <a:r>
              <a:rPr lang="en-GB" altLang="en-US"/>
              <a:t> = (4</a:t>
            </a:r>
            <a:r>
              <a:rPr lang="en-GB" altLang="en-US">
                <a:sym typeface="Symbol" pitchFamily="18" charset="2"/>
              </a:rPr>
              <a:t></a:t>
            </a:r>
            <a:r>
              <a:rPr lang="en-GB" altLang="en-US" baseline="30000"/>
              <a:t>2</a:t>
            </a:r>
            <a:r>
              <a:rPr lang="en-GB" altLang="en-US"/>
              <a:t>/GM) r</a:t>
            </a:r>
            <a:r>
              <a:rPr lang="en-GB" altLang="en-US" baseline="30000"/>
              <a:t>3</a:t>
            </a:r>
          </a:p>
          <a:p>
            <a:pPr eaLnBrk="1" hangingPunct="1"/>
            <a:endParaRPr lang="en-GB" altLang="en-US" baseline="30000"/>
          </a:p>
          <a:p>
            <a:pPr eaLnBrk="1" hangingPunct="1"/>
            <a:endParaRPr lang="en-GB" altLang="en-US"/>
          </a:p>
          <a:p>
            <a:pPr eaLnBrk="1" hangingPunct="1"/>
            <a:r>
              <a:rPr lang="en-GB" altLang="en-US"/>
              <a:t>This shows that the further away a planet is, the longer its period of orbit (but in a non-linear way).</a:t>
            </a:r>
          </a:p>
          <a:p>
            <a:pPr eaLnBrk="1" hangingPunct="1"/>
            <a:r>
              <a:rPr lang="en-GB" altLang="en-US"/>
              <a:t>Although this law was originally discovered for the motion of planets, it works equally well for all satellite motion. We just need to think about what M is in the constant (4</a:t>
            </a:r>
            <a:r>
              <a:rPr lang="en-GB" altLang="en-US">
                <a:sym typeface="Symbol" pitchFamily="18" charset="2"/>
              </a:rPr>
              <a:t></a:t>
            </a:r>
            <a:r>
              <a:rPr lang="en-GB" altLang="en-US" baseline="30000"/>
              <a:t>2</a:t>
            </a:r>
            <a:r>
              <a:rPr lang="en-GB" altLang="en-US"/>
              <a:t>/GM).</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2000"/>
                                        <p:tgtEl>
                                          <p:spTgt spid="3">
                                            <p:txEl>
                                              <p:pRg st="13" end="1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fade">
                                      <p:cBhvr>
                                        <p:cTn id="48" dur="2000"/>
                                        <p:tgtEl>
                                          <p:spTgt spid="3">
                                            <p:txEl>
                                              <p:pRg st="16" end="1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fade">
                                      <p:cBhvr>
                                        <p:cTn id="53"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sp>
        <p:nvSpPr>
          <p:cNvPr id="3" name="Rectangle 2"/>
          <p:cNvSpPr>
            <a:spLocks noChangeArrowheads="1"/>
          </p:cNvSpPr>
          <p:nvPr/>
        </p:nvSpPr>
        <p:spPr bwMode="auto">
          <a:xfrm>
            <a:off x="250825" y="404813"/>
            <a:ext cx="8713788"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Geostationary satellites are predominantly used for communications. Satellite TV companies use geostationary satellites to cover a constant area on the Earth’s surface – hence you point your satellite dish receiver in the direction of the geostationary satellite. </a:t>
            </a:r>
          </a:p>
          <a:p>
            <a:pPr eaLnBrk="1" hangingPunct="1"/>
            <a:endParaRPr lang="en-GB" altLang="en-US"/>
          </a:p>
          <a:p>
            <a:pPr eaLnBrk="1" hangingPunct="1"/>
            <a:r>
              <a:rPr lang="en-GB" altLang="en-US"/>
              <a:t>3 geostationary satellites placed into orbit 120 degrees apart above the equator would be able to cover the entire Earth (except for very near the poles). </a:t>
            </a:r>
          </a:p>
          <a:p>
            <a:pPr eaLnBrk="1" hangingPunct="1"/>
            <a:endParaRPr lang="en-GB" altLang="en-US"/>
          </a:p>
          <a:p>
            <a:pPr eaLnBrk="1" hangingPunct="1"/>
            <a:r>
              <a:rPr lang="en-GB" altLang="en-US"/>
              <a:t>Because geostationary satellites have to be launched so high (other satellites orbit as low as a few hundred km), the energy and costs required for launching a satellite into geostationary orbit are high.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79D7417-9BC1-4786-91D0-7E0AF20573BC}" type="datetime4">
              <a:rPr lang="en-GB"/>
              <a:pPr>
                <a:defRPr/>
              </a:pPr>
              <a:t>25 April 2016</a:t>
            </a:fld>
            <a:endParaRPr lang="en-GB" dirty="0"/>
          </a:p>
        </p:txBody>
      </p:sp>
      <p:sp>
        <p:nvSpPr>
          <p:cNvPr id="3" name="Rectangle 2"/>
          <p:cNvSpPr/>
          <p:nvPr/>
        </p:nvSpPr>
        <p:spPr>
          <a:xfrm>
            <a:off x="179388" y="404813"/>
            <a:ext cx="8785225" cy="4800600"/>
          </a:xfrm>
          <a:prstGeom prst="rect">
            <a:avLst/>
          </a:prstGeom>
        </p:spPr>
        <p:txBody>
          <a:bodyPr>
            <a:spAutoFit/>
          </a:bodyPr>
          <a:lstStyle/>
          <a:p>
            <a:pPr marL="342900" indent="-342900">
              <a:buFont typeface="+mj-lt"/>
              <a:buAutoNum type="arabicPeriod"/>
              <a:defRPr/>
            </a:pPr>
            <a:r>
              <a:rPr lang="en-GB" dirty="0"/>
              <a:t>Use </a:t>
            </a:r>
            <a:r>
              <a:rPr lang="en-GB" dirty="0" err="1"/>
              <a:t>Kepler’s</a:t>
            </a:r>
            <a:r>
              <a:rPr lang="en-GB" dirty="0"/>
              <a:t> third law, T</a:t>
            </a:r>
            <a:r>
              <a:rPr lang="en-GB" baseline="30000" dirty="0"/>
              <a:t>2</a:t>
            </a:r>
            <a:r>
              <a:rPr lang="en-GB" dirty="0"/>
              <a:t> </a:t>
            </a:r>
            <a:r>
              <a:rPr lang="en-GB" dirty="0">
                <a:sym typeface="Symbol"/>
              </a:rPr>
              <a:t></a:t>
            </a:r>
            <a:r>
              <a:rPr lang="en-GB" dirty="0"/>
              <a:t> r</a:t>
            </a:r>
            <a:r>
              <a:rPr lang="en-GB" baseline="30000" dirty="0"/>
              <a:t>3</a:t>
            </a:r>
            <a:r>
              <a:rPr lang="en-GB" dirty="0"/>
              <a:t>, to answer this question. </a:t>
            </a:r>
          </a:p>
          <a:p>
            <a:pPr marL="358775" indent="-358775">
              <a:defRPr/>
            </a:pPr>
            <a:r>
              <a:rPr lang="en-GB" dirty="0"/>
              <a:t>	Two Earth satellites, A and B, orbit at radii of 7.0 </a:t>
            </a:r>
            <a:r>
              <a:rPr lang="en-GB" dirty="0">
                <a:sym typeface="Symbol"/>
              </a:rPr>
              <a:t></a:t>
            </a:r>
            <a:r>
              <a:rPr lang="en-GB" dirty="0"/>
              <a:t> 10</a:t>
            </a:r>
            <a:r>
              <a:rPr lang="en-GB" baseline="30000" dirty="0"/>
              <a:t>6</a:t>
            </a:r>
            <a:r>
              <a:rPr lang="en-GB" dirty="0"/>
              <a:t> m and 2.8 </a:t>
            </a:r>
            <a:r>
              <a:rPr lang="en-GB" dirty="0">
                <a:sym typeface="Symbol"/>
              </a:rPr>
              <a:t></a:t>
            </a:r>
            <a:r>
              <a:rPr lang="en-GB" dirty="0"/>
              <a:t> 10</a:t>
            </a:r>
            <a:r>
              <a:rPr lang="en-GB" baseline="30000" dirty="0"/>
              <a:t>7</a:t>
            </a:r>
            <a:r>
              <a:rPr lang="en-GB" dirty="0"/>
              <a:t> m respectively.</a:t>
            </a:r>
          </a:p>
          <a:p>
            <a:pPr marL="358775" indent="-358775">
              <a:buFont typeface="+mj-lt"/>
              <a:buAutoNum type="alphaLcPeriod"/>
              <a:defRPr/>
            </a:pPr>
            <a:r>
              <a:rPr lang="en-GB" dirty="0"/>
              <a:t>Which satellite has the longer period of orbit? </a:t>
            </a:r>
          </a:p>
          <a:p>
            <a:pPr marL="358775" indent="-358775">
              <a:buFont typeface="+mj-lt"/>
              <a:buAutoNum type="alphaLcPeriod"/>
              <a:defRPr/>
            </a:pPr>
            <a:r>
              <a:rPr lang="en-GB" dirty="0"/>
              <a:t>What is the ratio of orbital radii for the two satellites?</a:t>
            </a:r>
          </a:p>
          <a:p>
            <a:pPr marL="358775" indent="-358775">
              <a:buFont typeface="+mj-lt"/>
              <a:buAutoNum type="alphaLcPeriod"/>
              <a:defRPr/>
            </a:pPr>
            <a:r>
              <a:rPr lang="en-GB" dirty="0"/>
              <a:t>What, therefore, is the ratio of the cubes of the orbital radii?</a:t>
            </a:r>
          </a:p>
          <a:p>
            <a:pPr marL="358775" indent="-358775">
              <a:buFont typeface="+mj-lt"/>
              <a:buAutoNum type="alphaLcPeriod"/>
              <a:defRPr/>
            </a:pPr>
            <a:r>
              <a:rPr lang="en-GB" dirty="0"/>
              <a:t>What, therefore, is the ratio of the squares of the orbital periods? </a:t>
            </a:r>
          </a:p>
          <a:p>
            <a:pPr marL="358775" indent="-358775">
              <a:buFont typeface="+mj-lt"/>
              <a:buAutoNum type="alphaLcPeriod"/>
              <a:defRPr/>
            </a:pPr>
            <a:r>
              <a:rPr lang="en-GB" dirty="0"/>
              <a:t>Finally therefore, what is the ratio of the satellites’ orbital periods?</a:t>
            </a:r>
          </a:p>
          <a:p>
            <a:pPr marL="342900" indent="-342900">
              <a:buFont typeface="+mj-lt"/>
              <a:buAutoNum type="alphaLcPeriod"/>
              <a:defRPr/>
            </a:pPr>
            <a:endParaRPr lang="en-GB" dirty="0"/>
          </a:p>
          <a:p>
            <a:pPr marL="342900" indent="-342900">
              <a:buFont typeface="+mj-lt"/>
              <a:buAutoNum type="arabicPeriod" startAt="2"/>
              <a:defRPr/>
            </a:pPr>
            <a:r>
              <a:rPr lang="en-GB" dirty="0"/>
              <a:t>The radius of a geostationary orbit is 42 200 km. Use this fact together with the constancy of R</a:t>
            </a:r>
            <a:r>
              <a:rPr lang="en-GB" baseline="30000" dirty="0"/>
              <a:t>3</a:t>
            </a:r>
            <a:r>
              <a:rPr lang="en-GB" dirty="0"/>
              <a:t> / T</a:t>
            </a:r>
            <a:r>
              <a:rPr lang="en-GB" baseline="30000" dirty="0"/>
              <a:t>2</a:t>
            </a:r>
            <a:r>
              <a:rPr lang="en-GB" dirty="0"/>
              <a:t> to estimate the height above the Earth’s surface of a satellite whose circular orbit is completed in 90 minutes. How many times a day would such a satellite orbit the Earth?</a:t>
            </a:r>
          </a:p>
          <a:p>
            <a:pPr>
              <a:defRPr/>
            </a:pPr>
            <a:r>
              <a:rPr lang="en-GB" dirty="0"/>
              <a:t>  </a:t>
            </a:r>
          </a:p>
          <a:p>
            <a:pPr marL="342900" indent="-342900">
              <a:buFont typeface="+mj-lt"/>
              <a:buAutoNum type="arabicPeriod" startAt="3"/>
              <a:defRPr/>
            </a:pPr>
            <a:r>
              <a:rPr lang="en-GB" dirty="0"/>
              <a:t>90 minutes is a typical orbital period for a military reconnaissance satellite, and 100 minutes for a civilian Earth observation satellite. Can you suggest a reason for this difference?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altLang="en-US" smtClean="0"/>
              <a:t>Gravitational Potential Energy</a:t>
            </a:r>
          </a:p>
        </p:txBody>
      </p:sp>
      <p:sp>
        <p:nvSpPr>
          <p:cNvPr id="101379"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Explain the changes in GPE which occur as an object moves in a non-uniform field</a:t>
            </a:r>
          </a:p>
          <a:p>
            <a:endParaRPr lang="en-GB" altLang="en-US" smtClean="0"/>
          </a:p>
        </p:txBody>
      </p:sp>
      <p:sp>
        <p:nvSpPr>
          <p:cNvPr id="4" name="Date Placeholder 3"/>
          <p:cNvSpPr>
            <a:spLocks noGrp="1"/>
          </p:cNvSpPr>
          <p:nvPr>
            <p:ph type="dt" sz="quarter" idx="10"/>
          </p:nvPr>
        </p:nvSpPr>
        <p:spPr/>
        <p:txBody>
          <a:bodyPr/>
          <a:lstStyle/>
          <a:p>
            <a:pPr>
              <a:defRPr/>
            </a:pPr>
            <a:fld id="{1E08E260-EF68-454A-B769-9F070807129F}" type="datetime4">
              <a:rPr lang="en-GB" smtClean="0"/>
              <a:pPr>
                <a:defRPr/>
              </a:pPr>
              <a:t>25 April 2016</a:t>
            </a:fld>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CE58267-EC45-4961-AD8A-F2A1D0DD5733}" type="datetime4">
              <a:rPr lang="en-GB" smtClean="0"/>
              <a:pPr>
                <a:defRPr/>
              </a:pPr>
              <a:t>25 April 2016</a:t>
            </a:fld>
            <a:endParaRPr lang="en-GB" dirty="0"/>
          </a:p>
        </p:txBody>
      </p:sp>
      <p:sp>
        <p:nvSpPr>
          <p:cNvPr id="3" name="TextBox 2"/>
          <p:cNvSpPr txBox="1">
            <a:spLocks noChangeArrowheads="1"/>
          </p:cNvSpPr>
          <p:nvPr/>
        </p:nvSpPr>
        <p:spPr bwMode="auto">
          <a:xfrm>
            <a:off x="323850" y="765175"/>
            <a:ext cx="84963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Work is done when a force moves an object.</a:t>
            </a:r>
          </a:p>
          <a:p>
            <a:pPr eaLnBrk="1" hangingPunct="1"/>
            <a:r>
              <a:rPr lang="en-GB" altLang="en-US"/>
              <a:t>If there’s no friction, the work is stored as the energy of the object which was moved.</a:t>
            </a:r>
          </a:p>
          <a:p>
            <a:pPr eaLnBrk="1" hangingPunct="1"/>
            <a:endParaRPr lang="en-GB" altLang="en-US"/>
          </a:p>
          <a:p>
            <a:pPr eaLnBrk="1" hangingPunct="1"/>
            <a:endParaRPr lang="en-GB" altLang="en-US"/>
          </a:p>
          <a:p>
            <a:pPr eaLnBrk="1" hangingPunct="1"/>
            <a:r>
              <a:rPr lang="en-GB" altLang="en-US" b="1" i="1" u="sng"/>
              <a:t>Change</a:t>
            </a:r>
            <a:r>
              <a:rPr lang="en-GB" altLang="en-US"/>
              <a:t> in GPE = mgh</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CE58267-EC45-4961-AD8A-F2A1D0DD5733}" type="datetime4">
              <a:rPr lang="en-GB" smtClean="0"/>
              <a:pPr>
                <a:defRPr/>
              </a:pPr>
              <a:t>25 April 2016</a:t>
            </a:fld>
            <a:endParaRPr lang="en-GB" dirty="0"/>
          </a:p>
        </p:txBody>
      </p:sp>
      <p:sp>
        <p:nvSpPr>
          <p:cNvPr id="4" name="TextBox 3"/>
          <p:cNvSpPr txBox="1"/>
          <p:nvPr/>
        </p:nvSpPr>
        <p:spPr>
          <a:xfrm>
            <a:off x="323850" y="188913"/>
            <a:ext cx="8496300" cy="6186487"/>
          </a:xfrm>
          <a:prstGeom prst="rect">
            <a:avLst/>
          </a:prstGeom>
          <a:noFill/>
        </p:spPr>
        <p:txBody>
          <a:bodyPr>
            <a:spAutoFit/>
          </a:bodyPr>
          <a:lstStyle/>
          <a:p>
            <a:pPr>
              <a:defRPr/>
            </a:pPr>
            <a:r>
              <a:rPr lang="en-GB" dirty="0"/>
              <a:t>A bit of revision</a:t>
            </a:r>
          </a:p>
          <a:p>
            <a:pPr>
              <a:defRPr/>
            </a:pPr>
            <a:endParaRPr lang="en-GB" dirty="0"/>
          </a:p>
          <a:p>
            <a:pPr>
              <a:defRPr/>
            </a:pPr>
            <a:r>
              <a:rPr lang="en-GB" dirty="0"/>
              <a:t>Assume g = 9.8 N kg</a:t>
            </a:r>
            <a:r>
              <a:rPr lang="en-GB" baseline="30000" dirty="0"/>
              <a:t>-1</a:t>
            </a:r>
            <a:r>
              <a:rPr lang="en-GB" dirty="0"/>
              <a:t> near the surface of the Earth.</a:t>
            </a:r>
          </a:p>
          <a:p>
            <a:pPr marL="358775" indent="-358775">
              <a:defRPr/>
            </a:pPr>
            <a:r>
              <a:rPr lang="en-GB" dirty="0"/>
              <a:t> </a:t>
            </a:r>
          </a:p>
          <a:p>
            <a:pPr marL="358775" indent="-358775">
              <a:defRPr/>
            </a:pPr>
            <a:r>
              <a:rPr lang="en-GB" dirty="0"/>
              <a:t>1) 	Climbing a vertical rope is difficult. You have to lift your full body weight with your arms. If your mass is 60 kg and you climb 2.0 m, by how much do you increase your gravitational potential energy?</a:t>
            </a:r>
          </a:p>
          <a:p>
            <a:pPr marL="358775" indent="-358775">
              <a:defRPr/>
            </a:pPr>
            <a:r>
              <a:rPr lang="en-GB" dirty="0"/>
              <a:t> </a:t>
            </a:r>
          </a:p>
          <a:p>
            <a:pPr marL="358775" indent="-358775">
              <a:defRPr/>
            </a:pPr>
            <a:r>
              <a:rPr lang="en-GB" dirty="0"/>
              <a:t>2) 	A block of bricks is raised vertically to a bricklayer at the top of a wall using a pulley system. If the block of bricks has a mass of 24 kg, what is its weight? It is raised 3.0 m. Calculate its increase in gravitational potential energy when it reaches the top of the wall.</a:t>
            </a:r>
          </a:p>
          <a:p>
            <a:pPr marL="358775" indent="-358775">
              <a:defRPr/>
            </a:pPr>
            <a:r>
              <a:rPr lang="en-GB" dirty="0"/>
              <a:t> </a:t>
            </a:r>
          </a:p>
          <a:p>
            <a:pPr marL="358775" indent="-358775">
              <a:defRPr/>
            </a:pPr>
            <a:r>
              <a:rPr lang="en-GB" dirty="0"/>
              <a:t>3) 	Travelling in a mountainous area, a bus of mass 3 tonnes reaches the edge of a steep valley. There is a 1 km vertical drop to reach the valley below, but 20 km of road to get there. What gravitational potential energy will the bus lose in making its descent to the valley bottom?</a:t>
            </a:r>
          </a:p>
          <a:p>
            <a:pPr marL="358775" indent="-358775">
              <a:defRPr/>
            </a:pPr>
            <a:r>
              <a:rPr lang="en-GB" dirty="0"/>
              <a:t> </a:t>
            </a:r>
          </a:p>
          <a:p>
            <a:pPr marL="358775" indent="-358775">
              <a:defRPr/>
            </a:pPr>
            <a:r>
              <a:rPr lang="en-GB" dirty="0"/>
              <a:t>4) 	Assuming the bus in question 3 does not change its cruising speed on the way down, where does the gravitational potential energy go? Why is there a risk of brake failure in this situation?</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20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20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20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20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20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2000"/>
                                        <p:tgtEl>
                                          <p:spTgt spid="4">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2000"/>
                                        <p:tgtEl>
                                          <p:spTgt spid="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CE58267-EC45-4961-AD8A-F2A1D0DD5733}" type="datetime4">
              <a:rPr lang="en-GB" smtClean="0"/>
              <a:pPr>
                <a:defRPr/>
              </a:pPr>
              <a:t>25 April 2016</a:t>
            </a:fld>
            <a:endParaRPr lang="en-GB" dirty="0"/>
          </a:p>
        </p:txBody>
      </p:sp>
      <p:sp>
        <p:nvSpPr>
          <p:cNvPr id="3" name="TextBox 2"/>
          <p:cNvSpPr txBox="1">
            <a:spLocks noChangeArrowheads="1"/>
          </p:cNvSpPr>
          <p:nvPr/>
        </p:nvSpPr>
        <p:spPr bwMode="auto">
          <a:xfrm>
            <a:off x="323850" y="527050"/>
            <a:ext cx="8496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That’s all for GPE in a uniform field.</a:t>
            </a:r>
          </a:p>
          <a:p>
            <a:pPr eaLnBrk="1" hangingPunct="1"/>
            <a:endParaRPr lang="en-GB" altLang="en-US"/>
          </a:p>
          <a:p>
            <a:pPr eaLnBrk="1" hangingPunct="1"/>
            <a:r>
              <a:rPr lang="en-GB" altLang="en-US"/>
              <a:t>This next bit is only to help understanding.</a:t>
            </a:r>
          </a:p>
          <a:p>
            <a:pPr eaLnBrk="1" hangingPunct="1"/>
            <a:r>
              <a:rPr lang="en-GB" altLang="en-US"/>
              <a:t>We can calculate GPE of a mass m at a point distance </a:t>
            </a:r>
            <a:r>
              <a:rPr lang="en-GB" altLang="en-US" i="1"/>
              <a:t>r</a:t>
            </a:r>
            <a:r>
              <a:rPr lang="en-GB" altLang="en-US"/>
              <a:t> from a mass M by:</a:t>
            </a:r>
          </a:p>
          <a:p>
            <a:pPr eaLnBrk="1" hangingPunct="1"/>
            <a:r>
              <a:rPr lang="en-GB" altLang="en-US"/>
              <a:t>GPE = –GMm/r</a:t>
            </a:r>
          </a:p>
          <a:p>
            <a:pPr eaLnBrk="1" hangingPunct="1"/>
            <a:endParaRPr lang="en-GB" altLang="en-US"/>
          </a:p>
          <a:p>
            <a:pPr eaLnBrk="1" hangingPunct="1"/>
            <a:r>
              <a:rPr lang="en-GB" altLang="en-US"/>
              <a:t>Note:</a:t>
            </a:r>
          </a:p>
          <a:p>
            <a:pPr eaLnBrk="1" hangingPunct="1"/>
            <a:r>
              <a:rPr lang="en-GB" altLang="en-US"/>
              <a:t>This is not </a:t>
            </a:r>
            <a:r>
              <a:rPr lang="en-GB" altLang="en-US" b="1" i="1"/>
              <a:t>change</a:t>
            </a:r>
            <a:r>
              <a:rPr lang="en-GB" altLang="en-US"/>
              <a:t> in GPE.</a:t>
            </a:r>
          </a:p>
          <a:p>
            <a:pPr eaLnBrk="1" hangingPunct="1"/>
            <a:r>
              <a:rPr lang="en-GB" altLang="en-US"/>
              <a:t>At infinite distance, GPE is zero.  As you move closer to M, GPE becomes more negative.</a:t>
            </a:r>
          </a:p>
          <a:p>
            <a:pPr eaLnBrk="1" hangingPunct="1"/>
            <a:r>
              <a:rPr lang="en-GB" altLang="en-US"/>
              <a:t>GPE </a:t>
            </a:r>
            <a:r>
              <a:rPr lang="en-GB" altLang="en-US">
                <a:sym typeface="Symbol" pitchFamily="18" charset="2"/>
              </a:rPr>
              <a:t> 1/r   (not 1/r</a:t>
            </a:r>
            <a:r>
              <a:rPr lang="en-GB" altLang="en-US" baseline="30000">
                <a:sym typeface="Symbol" pitchFamily="18" charset="2"/>
              </a:rPr>
              <a:t>2</a:t>
            </a:r>
            <a:r>
              <a:rPr lang="en-GB" altLang="en-US">
                <a:sym typeface="Symbol" pitchFamily="18" charset="2"/>
              </a:rPr>
              <a:t>)</a:t>
            </a:r>
          </a:p>
          <a:p>
            <a:pPr eaLnBrk="1" hangingPunct="1"/>
            <a:endParaRPr lang="en-GB" altLang="en-US"/>
          </a:p>
          <a:p>
            <a:pPr eaLnBrk="1" hangingPunct="1"/>
            <a:endParaRPr lang="en-GB" altLang="en-US"/>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CE58267-EC45-4961-AD8A-F2A1D0DD5733}" type="datetime4">
              <a:rPr lang="en-GB" smtClean="0"/>
              <a:pPr>
                <a:defRPr/>
              </a:pPr>
              <a:t>25 April 2016</a:t>
            </a:fld>
            <a:endParaRPr lang="en-GB" dirty="0"/>
          </a:p>
        </p:txBody>
      </p:sp>
      <p:sp>
        <p:nvSpPr>
          <p:cNvPr id="3" name="TextBox 2"/>
          <p:cNvSpPr txBox="1">
            <a:spLocks noChangeArrowheads="1"/>
          </p:cNvSpPr>
          <p:nvPr/>
        </p:nvSpPr>
        <p:spPr bwMode="auto">
          <a:xfrm>
            <a:off x="250825" y="620713"/>
            <a:ext cx="8642350"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	In order to get an expression involving energy which is independent of the mass placed in a field, we have come up with the notion of gravitational potential, V.</a:t>
            </a:r>
          </a:p>
          <a:p>
            <a:pPr eaLnBrk="1" hangingPunct="1"/>
            <a:endParaRPr lang="en-GB" altLang="en-US"/>
          </a:p>
          <a:p>
            <a:pPr eaLnBrk="1" hangingPunct="1"/>
            <a:r>
              <a:rPr lang="en-GB" altLang="en-US"/>
              <a:t>There are a couple of ways of thinking about this:</a:t>
            </a:r>
          </a:p>
          <a:p>
            <a:pPr eaLnBrk="1" hangingPunct="1"/>
            <a:r>
              <a:rPr lang="en-GB" altLang="en-US"/>
              <a:t>1	Gravitational potential at a point in a field is the energy per unit mass.</a:t>
            </a:r>
          </a:p>
          <a:p>
            <a:pPr eaLnBrk="1" hangingPunct="1">
              <a:buFontTx/>
              <a:buAutoNum type="arabicPlain" startAt="2"/>
            </a:pPr>
            <a:r>
              <a:rPr lang="en-GB" altLang="en-US"/>
              <a:t>Gravitational potential is the work done per unit mass in moving a small object from infinity to that point.</a:t>
            </a:r>
          </a:p>
          <a:p>
            <a:pPr eaLnBrk="1" hangingPunct="1">
              <a:buFontTx/>
              <a:buAutoNum type="arabicPlain" startAt="2"/>
            </a:pPr>
            <a:endParaRPr lang="en-GB" altLang="en-US"/>
          </a:p>
          <a:p>
            <a:pPr eaLnBrk="1" hangingPunct="1"/>
            <a:r>
              <a:rPr lang="en-GB" altLang="en-US"/>
              <a:t>What is the unit of V?</a:t>
            </a:r>
          </a:p>
          <a:p>
            <a:pPr eaLnBrk="1" hangingPunct="1"/>
            <a:endParaRPr lang="en-GB" altLang="en-US"/>
          </a:p>
          <a:p>
            <a:pPr eaLnBrk="1" hangingPunct="1"/>
            <a:r>
              <a:rPr lang="en-GB" altLang="en-US"/>
              <a:t>By looking at 2, we can see that V = W/m.</a:t>
            </a:r>
          </a:p>
          <a:p>
            <a:pPr eaLnBrk="1" hangingPunct="1"/>
            <a:r>
              <a:rPr lang="en-GB" altLang="en-US"/>
              <a:t>If we move a mass from a place at one potential to another, we have to do work.</a:t>
            </a:r>
          </a:p>
          <a:p>
            <a:pPr eaLnBrk="1" hangingPunct="1"/>
            <a:r>
              <a:rPr lang="en-GB" altLang="en-US"/>
              <a:t>The equation can be rewritten as:</a:t>
            </a:r>
          </a:p>
          <a:p>
            <a:pPr eaLnBrk="1" hangingPunct="1"/>
            <a:r>
              <a:rPr lang="en-GB" altLang="en-US" sz="2800" b="1">
                <a:solidFill>
                  <a:srgbClr val="FF0000"/>
                </a:solidFill>
                <a:sym typeface="Symbol" pitchFamily="18" charset="2"/>
              </a:rPr>
              <a:t>W = mV</a:t>
            </a:r>
          </a:p>
          <a:p>
            <a:pPr eaLnBrk="1" hangingPunct="1"/>
            <a:endParaRPr lang="en-GB" altLang="en-US" sz="2800" b="1">
              <a:solidFill>
                <a:srgbClr val="FF0000"/>
              </a:solidFill>
              <a:sym typeface="Symbol" pitchFamily="18" charset="2"/>
            </a:endParaRPr>
          </a:p>
          <a:p>
            <a:pPr eaLnBrk="1" hangingPunct="1"/>
            <a:r>
              <a:rPr lang="en-GB" altLang="en-US">
                <a:sym typeface="Symbol" pitchFamily="18" charset="2"/>
              </a:rPr>
              <a:t>It can also be shown that the potential at a point is given by:</a:t>
            </a:r>
          </a:p>
          <a:p>
            <a:pPr eaLnBrk="1" hangingPunct="1"/>
            <a:r>
              <a:rPr lang="en-GB" altLang="en-US" sz="2800" b="1">
                <a:solidFill>
                  <a:srgbClr val="FF0000"/>
                </a:solidFill>
                <a:sym typeface="Symbol" pitchFamily="18" charset="2"/>
              </a:rPr>
              <a:t>V = -GM / r</a:t>
            </a:r>
          </a:p>
          <a:p>
            <a:pPr eaLnBrk="1" hangingPunct="1"/>
            <a:endParaRPr lang="en-GB" altLang="en-US" b="1">
              <a:sym typeface="Symbol" pitchFamily="18" charset="2"/>
            </a:endParaRPr>
          </a:p>
          <a:p>
            <a:pPr eaLnBrk="1" hangingPunct="1"/>
            <a:endParaRPr lang="en-GB" altLang="en-US" b="1"/>
          </a:p>
        </p:txBody>
      </p:sp>
      <p:sp>
        <p:nvSpPr>
          <p:cNvPr id="4" name="TextBox 3"/>
          <p:cNvSpPr txBox="1">
            <a:spLocks noChangeArrowheads="1"/>
          </p:cNvSpPr>
          <p:nvPr/>
        </p:nvSpPr>
        <p:spPr bwMode="auto">
          <a:xfrm>
            <a:off x="6659563" y="4868863"/>
            <a:ext cx="24844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3200" b="1">
                <a:solidFill>
                  <a:srgbClr val="9F5FCF"/>
                </a:solidFill>
              </a:rPr>
              <a:t>Questions</a:t>
            </a:r>
          </a:p>
          <a:p>
            <a:pPr eaLnBrk="1" hangingPunct="1"/>
            <a:r>
              <a:rPr lang="en-GB" altLang="en-US" sz="3200" b="1">
                <a:solidFill>
                  <a:srgbClr val="9F5FCF"/>
                </a:solidFill>
              </a:rPr>
              <a:t>P58 qu1,2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2000"/>
                                        <p:tgtEl>
                                          <p:spTgt spid="3">
                                            <p:txEl>
                                              <p:pRg st="13" end="1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2000"/>
                                        <p:tgtEl>
                                          <p:spTgt spid="3">
                                            <p:txEl>
                                              <p:pRg st="14" end="14"/>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AA5BF0FB-38D0-4E0A-897E-8CEDDA8652C6}" type="datetime4">
              <a:rPr lang="en-GB"/>
              <a:pPr>
                <a:defRPr/>
              </a:pPr>
              <a:t>25 April 2016</a:t>
            </a:fld>
            <a:endParaRPr lang="en-GB"/>
          </a:p>
        </p:txBody>
      </p:sp>
      <p:sp>
        <p:nvSpPr>
          <p:cNvPr id="4" name="Rectangle 3"/>
          <p:cNvSpPr>
            <a:spLocks noChangeArrowheads="1"/>
          </p:cNvSpPr>
          <p:nvPr/>
        </p:nvSpPr>
        <p:spPr bwMode="auto">
          <a:xfrm>
            <a:off x="323850" y="260350"/>
            <a:ext cx="85280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0"/>
              <a:t>F = Gm</a:t>
            </a:r>
            <a:r>
              <a:rPr lang="en-GB" altLang="en-US" sz="11000" baseline="-25000"/>
              <a:t>1</a:t>
            </a:r>
            <a:r>
              <a:rPr lang="en-GB" altLang="en-US" sz="11000"/>
              <a:t>m</a:t>
            </a:r>
            <a:r>
              <a:rPr lang="en-GB" altLang="en-US" sz="11000" baseline="-25000"/>
              <a:t>2</a:t>
            </a:r>
            <a:r>
              <a:rPr lang="en-GB" altLang="en-US" sz="11000"/>
              <a:t>/r</a:t>
            </a:r>
            <a:r>
              <a:rPr lang="en-GB" altLang="en-US" sz="11000" baseline="30000"/>
              <a:t>2</a:t>
            </a:r>
            <a:endParaRPr lang="en-GB" altLang="en-US" sz="11000"/>
          </a:p>
        </p:txBody>
      </p:sp>
      <p:sp>
        <p:nvSpPr>
          <p:cNvPr id="5" name="Rectangle 4"/>
          <p:cNvSpPr>
            <a:spLocks noChangeArrowheads="1"/>
          </p:cNvSpPr>
          <p:nvPr/>
        </p:nvSpPr>
        <p:spPr bwMode="auto">
          <a:xfrm>
            <a:off x="468313" y="2413000"/>
            <a:ext cx="83518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G is known as the “universal gravitational constant” (NOT to be confused with “little” g). </a:t>
            </a:r>
          </a:p>
          <a:p>
            <a:pPr eaLnBrk="1" hangingPunct="1"/>
            <a:endParaRPr lang="en-GB" altLang="en-US"/>
          </a:p>
          <a:p>
            <a:pPr eaLnBrk="1" hangingPunct="1"/>
            <a:r>
              <a:rPr lang="en-GB" altLang="en-US"/>
              <a:t>What is the unit of G?</a:t>
            </a:r>
          </a:p>
          <a:p>
            <a:pPr eaLnBrk="1" hangingPunct="1"/>
            <a:endParaRPr lang="en-GB" altLang="en-US"/>
          </a:p>
          <a:p>
            <a:pPr eaLnBrk="1" hangingPunct="1"/>
            <a:r>
              <a:rPr lang="en-GB" altLang="en-US"/>
              <a:t>G = 6.67 </a:t>
            </a:r>
            <a:r>
              <a:rPr lang="en-GB" altLang="en-US">
                <a:sym typeface="Symbol" pitchFamily="18" charset="2"/>
              </a:rPr>
              <a:t></a:t>
            </a:r>
            <a:r>
              <a:rPr lang="en-GB" altLang="en-US"/>
              <a:t> 10</a:t>
            </a:r>
            <a:r>
              <a:rPr lang="en-GB" altLang="en-US" baseline="30000"/>
              <a:t>-11</a:t>
            </a:r>
            <a:r>
              <a:rPr lang="en-GB" altLang="en-US"/>
              <a:t> N m</a:t>
            </a:r>
            <a:r>
              <a:rPr lang="en-GB" altLang="en-US" baseline="30000"/>
              <a:t>2</a:t>
            </a:r>
            <a:r>
              <a:rPr lang="en-GB" altLang="en-US"/>
              <a:t> kg</a:t>
            </a:r>
            <a:r>
              <a:rPr lang="en-GB" altLang="en-US" baseline="30000"/>
              <a:t>-2</a:t>
            </a:r>
            <a:r>
              <a:rPr lang="en-GB" altLang="en-US"/>
              <a:t> </a:t>
            </a:r>
          </a:p>
          <a:p>
            <a:pPr eaLnBrk="1" hangingPunct="1"/>
            <a:endParaRPr lang="en-GB" altLang="en-US"/>
          </a:p>
          <a:p>
            <a:pPr eaLnBrk="1" hangingPunct="1"/>
            <a:r>
              <a:rPr lang="en-GB" altLang="en-US"/>
              <a:t>So, every massive object in the universe attracts every other massive object.</a:t>
            </a:r>
          </a:p>
          <a:p>
            <a:pPr eaLnBrk="1" hangingPunct="1"/>
            <a:endParaRPr lang="en-GB" altLang="en-US"/>
          </a:p>
          <a:p>
            <a:pPr eaLnBrk="1" hangingPunct="1"/>
            <a:r>
              <a:rPr lang="en-GB" altLang="en-US"/>
              <a:t>The formula applies to point masses but spherical masses can be treated as though they were point masses with all their mass concentrated at their centre.</a:t>
            </a:r>
          </a:p>
          <a:p>
            <a:pPr eaLnBrk="1" hangingPunct="1"/>
            <a:endParaRPr lang="en-GB" altLang="en-US"/>
          </a:p>
          <a:p>
            <a:pPr eaLnBrk="1" hangingPunct="1"/>
            <a:r>
              <a:rPr lang="en-GB" altLang="en-US"/>
              <a:t>The force is always attractive.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5">
                                            <p:txEl>
                                              <p:pRg st="2" end="2"/>
                                            </p:txEl>
                                          </p:spTgt>
                                        </p:tgtEl>
                                      </p:cBhvr>
                                    </p:animEffect>
                                    <p:set>
                                      <p:cBhvr>
                                        <p:cTn id="22" dur="1" fill="hold">
                                          <p:stCondLst>
                                            <p:cond delay="1999"/>
                                          </p:stCondLst>
                                        </p:cTn>
                                        <p:tgtEl>
                                          <p:spTgt spid="5">
                                            <p:txEl>
                                              <p:pRg st="2" end="2"/>
                                            </p:txEl>
                                          </p:spTgt>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2000"/>
                                        <p:tgtEl>
                                          <p:spTgt spid="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2000"/>
                                        <p:tgtEl>
                                          <p:spTgt spid="5">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2000"/>
                                        <p:tgtEl>
                                          <p:spTgt spid="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0" y="0"/>
            <a:ext cx="9144000" cy="668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b="1"/>
              <a:t>Data required</a:t>
            </a:r>
            <a:r>
              <a:rPr lang="en-GB" altLang="en-US"/>
              <a:t>:</a:t>
            </a:r>
          </a:p>
          <a:p>
            <a:pPr eaLnBrk="1" hangingPunct="1"/>
            <a:r>
              <a:rPr lang="en-GB" altLang="en-US"/>
              <a:t>G = 6.67 </a:t>
            </a:r>
            <a:r>
              <a:rPr lang="en-GB" altLang="en-US">
                <a:sym typeface="Symbol" pitchFamily="18" charset="2"/>
              </a:rPr>
              <a:t></a:t>
            </a:r>
            <a:r>
              <a:rPr lang="en-GB" altLang="en-US"/>
              <a:t> 10-11 N m</a:t>
            </a:r>
            <a:r>
              <a:rPr lang="en-GB" altLang="en-US" baseline="30000"/>
              <a:t>2</a:t>
            </a:r>
            <a:r>
              <a:rPr lang="en-GB" altLang="en-US"/>
              <a:t> kg</a:t>
            </a:r>
            <a:r>
              <a:rPr lang="en-GB" altLang="en-US" baseline="30000"/>
              <a:t>-2</a:t>
            </a:r>
          </a:p>
          <a:p>
            <a:pPr eaLnBrk="1" hangingPunct="1"/>
            <a:r>
              <a:rPr lang="en-GB" altLang="en-US"/>
              <a:t>mass of the Earth = 6.0 </a:t>
            </a:r>
            <a:r>
              <a:rPr lang="en-GB" altLang="en-US">
                <a:sym typeface="Symbol" pitchFamily="18" charset="2"/>
              </a:rPr>
              <a:t></a:t>
            </a:r>
            <a:r>
              <a:rPr lang="en-GB" altLang="en-US"/>
              <a:t> 10</a:t>
            </a:r>
            <a:r>
              <a:rPr lang="en-GB" altLang="en-US" baseline="30000"/>
              <a:t>24</a:t>
            </a:r>
            <a:r>
              <a:rPr lang="en-GB" altLang="en-US"/>
              <a:t> kg</a:t>
            </a:r>
          </a:p>
          <a:p>
            <a:pPr eaLnBrk="1" hangingPunct="1"/>
            <a:r>
              <a:rPr lang="en-GB" altLang="en-US"/>
              <a:t>radius of the Earth = 6.4 </a:t>
            </a:r>
            <a:r>
              <a:rPr lang="en-GB" altLang="en-US">
                <a:sym typeface="Symbol" pitchFamily="18" charset="2"/>
              </a:rPr>
              <a:t></a:t>
            </a:r>
            <a:r>
              <a:rPr lang="en-GB" altLang="en-US"/>
              <a:t> 10</a:t>
            </a:r>
            <a:r>
              <a:rPr lang="en-GB" altLang="en-US" baseline="30000"/>
              <a:t>6</a:t>
            </a:r>
            <a:r>
              <a:rPr lang="en-GB" altLang="en-US"/>
              <a:t> m</a:t>
            </a:r>
          </a:p>
          <a:p>
            <a:pPr eaLnBrk="1" hangingPunct="1"/>
            <a:r>
              <a:rPr lang="en-GB" altLang="en-US"/>
              <a:t>gravitational field strength close to the surface of the Earth is 9.8 N kg</a:t>
            </a:r>
            <a:r>
              <a:rPr lang="en-GB" altLang="en-US" baseline="30000"/>
              <a:t>-1</a:t>
            </a:r>
          </a:p>
          <a:p>
            <a:pPr eaLnBrk="1" hangingPunct="1"/>
            <a:endParaRPr lang="en-GB" altLang="en-US"/>
          </a:p>
          <a:p>
            <a:pPr eaLnBrk="1" hangingPunct="1">
              <a:buFontTx/>
              <a:buAutoNum type="arabicParenR"/>
            </a:pPr>
            <a:r>
              <a:rPr lang="en-GB" altLang="en-US"/>
              <a:t>What is the gravitational potential energy of a 60 kg student on the surface of the Earth? What then, is the minimum energy that would be required to get this student completely out of the Earth’s gravitational field?</a:t>
            </a:r>
          </a:p>
          <a:p>
            <a:pPr eaLnBrk="1" hangingPunct="1">
              <a:buFontTx/>
              <a:buAutoNum type="arabicParenR"/>
            </a:pPr>
            <a:endParaRPr lang="en-GB" altLang="en-US"/>
          </a:p>
          <a:p>
            <a:pPr eaLnBrk="1" hangingPunct="1">
              <a:buFontTx/>
              <a:buAutoNum type="arabicParenR" startAt="2"/>
            </a:pPr>
            <a:r>
              <a:rPr lang="en-GB" altLang="en-US"/>
              <a:t>What is the potential you experience at the surface of the Earth? How would the answer be different if your friend who weighs more than you worked it out?</a:t>
            </a:r>
          </a:p>
          <a:p>
            <a:pPr eaLnBrk="1" hangingPunct="1">
              <a:buFontTx/>
              <a:buAutoNum type="arabicParenR" startAt="2"/>
            </a:pPr>
            <a:endParaRPr lang="en-GB" altLang="en-US"/>
          </a:p>
          <a:p>
            <a:pPr eaLnBrk="1" hangingPunct="1">
              <a:buFontTx/>
              <a:buAutoNum type="arabicParenR" startAt="3"/>
            </a:pPr>
            <a:r>
              <a:rPr lang="en-GB" altLang="en-US"/>
              <a:t>What is the potential at a height of 36 000 km from the Earth’s surface? This is the height of a geostationary orbit. What is the potential difference between the surface of the Earth, 	and geostationary orbit height? </a:t>
            </a:r>
          </a:p>
          <a:p>
            <a:pPr eaLnBrk="1" hangingPunct="1">
              <a:buFontTx/>
              <a:buAutoNum type="arabicParenR" startAt="3"/>
            </a:pPr>
            <a:endParaRPr lang="en-GB" altLang="en-US"/>
          </a:p>
          <a:p>
            <a:pPr eaLnBrk="1" hangingPunct="1">
              <a:buFontTx/>
              <a:buAutoNum type="arabicParenR" startAt="4"/>
            </a:pPr>
            <a:r>
              <a:rPr lang="en-GB" altLang="en-US"/>
              <a:t>So, what minimum energy is required to launch a 150 kg satellite into geostationary orbit? Why is the actual value a lot more?</a:t>
            </a:r>
          </a:p>
          <a:p>
            <a:pPr eaLnBrk="1" hangingPunct="1">
              <a:buFontTx/>
              <a:buAutoNum type="arabicParenR" startAt="4"/>
            </a:pPr>
            <a:endParaRPr lang="en-GB" altLang="en-US"/>
          </a:p>
          <a:p>
            <a:pPr eaLnBrk="1" hangingPunct="1"/>
            <a:r>
              <a:rPr lang="en-GB" altLang="en-US"/>
              <a:t>5) 	What is the potential difference between the top and bottom of an office block on the surface of the Earth that has a height of 50 m? (Hint – this close to the surface of the Earth, the field is roughly uniform, so you can use simple equations for change in GPE or change in potential).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692">
                                            <p:txEl>
                                              <p:pRg st="6" end="6"/>
                                            </p:txEl>
                                          </p:spTgt>
                                        </p:tgtEl>
                                        <p:attrNameLst>
                                          <p:attrName>style.visibility</p:attrName>
                                        </p:attrNameLst>
                                      </p:cBhvr>
                                      <p:to>
                                        <p:strVal val="visible"/>
                                      </p:to>
                                    </p:set>
                                    <p:animEffect transition="in" filter="fade">
                                      <p:cBhvr>
                                        <p:cTn id="7" dur="2000"/>
                                        <p:tgtEl>
                                          <p:spTgt spid="114692">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2">
                                            <p:txEl>
                                              <p:pRg st="8" end="8"/>
                                            </p:txEl>
                                          </p:spTgt>
                                        </p:tgtEl>
                                        <p:attrNameLst>
                                          <p:attrName>style.visibility</p:attrName>
                                        </p:attrNameLst>
                                      </p:cBhvr>
                                      <p:to>
                                        <p:strVal val="visible"/>
                                      </p:to>
                                    </p:set>
                                    <p:animEffect transition="in" filter="fade">
                                      <p:cBhvr>
                                        <p:cTn id="12" dur="2000"/>
                                        <p:tgtEl>
                                          <p:spTgt spid="114692">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2">
                                            <p:txEl>
                                              <p:pRg st="10" end="10"/>
                                            </p:txEl>
                                          </p:spTgt>
                                        </p:tgtEl>
                                        <p:attrNameLst>
                                          <p:attrName>style.visibility</p:attrName>
                                        </p:attrNameLst>
                                      </p:cBhvr>
                                      <p:to>
                                        <p:strVal val="visible"/>
                                      </p:to>
                                    </p:set>
                                    <p:animEffect transition="in" filter="fade">
                                      <p:cBhvr>
                                        <p:cTn id="17" dur="2000"/>
                                        <p:tgtEl>
                                          <p:spTgt spid="114692">
                                            <p:txEl>
                                              <p:pRg st="10" end="1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4692">
                                            <p:txEl>
                                              <p:pRg st="12" end="12"/>
                                            </p:txEl>
                                          </p:spTgt>
                                        </p:tgtEl>
                                        <p:attrNameLst>
                                          <p:attrName>style.visibility</p:attrName>
                                        </p:attrNameLst>
                                      </p:cBhvr>
                                      <p:to>
                                        <p:strVal val="visible"/>
                                      </p:to>
                                    </p:set>
                                    <p:animEffect transition="in" filter="fade">
                                      <p:cBhvr>
                                        <p:cTn id="22" dur="2000"/>
                                        <p:tgtEl>
                                          <p:spTgt spid="114692">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4692">
                                            <p:txEl>
                                              <p:pRg st="14" end="14"/>
                                            </p:txEl>
                                          </p:spTgt>
                                        </p:tgtEl>
                                        <p:attrNameLst>
                                          <p:attrName>style.visibility</p:attrName>
                                        </p:attrNameLst>
                                      </p:cBhvr>
                                      <p:to>
                                        <p:strVal val="visible"/>
                                      </p:to>
                                    </p:set>
                                    <p:animEffect transition="in" filter="fade">
                                      <p:cBhvr>
                                        <p:cTn id="27" dur="2000"/>
                                        <p:tgtEl>
                                          <p:spTgt spid="11469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Text Box 5"/>
          <p:cNvSpPr txBox="1">
            <a:spLocks noChangeArrowheads="1"/>
          </p:cNvSpPr>
          <p:nvPr/>
        </p:nvSpPr>
        <p:spPr bwMode="auto">
          <a:xfrm>
            <a:off x="0" y="0"/>
            <a:ext cx="9144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1) 	</a:t>
            </a:r>
            <a:r>
              <a:rPr lang="pl-PL" altLang="en-US"/>
              <a:t>GPE = -GMm/r = (- 6.67 x 10</a:t>
            </a:r>
            <a:r>
              <a:rPr lang="pl-PL" altLang="en-US" baseline="30000"/>
              <a:t>-11</a:t>
            </a:r>
            <a:r>
              <a:rPr lang="pl-PL" altLang="en-US"/>
              <a:t> x 6.0 x 10</a:t>
            </a:r>
            <a:r>
              <a:rPr lang="pl-PL" altLang="en-US" baseline="30000"/>
              <a:t>24</a:t>
            </a:r>
            <a:r>
              <a:rPr lang="pl-PL" altLang="en-US"/>
              <a:t> x 60) / 6.4 x 10</a:t>
            </a:r>
            <a:r>
              <a:rPr lang="pl-PL" altLang="en-US" baseline="30000"/>
              <a:t>6</a:t>
            </a:r>
            <a:r>
              <a:rPr lang="pl-PL" altLang="en-US"/>
              <a:t> = - 3.8 x 10</a:t>
            </a:r>
            <a:r>
              <a:rPr lang="pl-PL" altLang="en-US" baseline="30000"/>
              <a:t>9</a:t>
            </a:r>
            <a:r>
              <a:rPr lang="pl-PL" altLang="en-US"/>
              <a:t> J</a:t>
            </a:r>
            <a:endParaRPr lang="en-GB" altLang="en-US"/>
          </a:p>
          <a:p>
            <a:pPr eaLnBrk="1" hangingPunct="1"/>
            <a:r>
              <a:rPr lang="en-GB" altLang="en-US"/>
              <a:t>	To get the student away from the Earth’s field completely will require taking him to infinity where his GPE will be zero. Thus we need to give him at least 3.8 x 10</a:t>
            </a:r>
            <a:r>
              <a:rPr lang="en-GB" altLang="en-US" baseline="30000"/>
              <a:t>9</a:t>
            </a:r>
            <a:r>
              <a:rPr lang="en-GB" altLang="en-US"/>
              <a:t> J.</a:t>
            </a:r>
          </a:p>
          <a:p>
            <a:pPr eaLnBrk="1" hangingPunct="1"/>
            <a:endParaRPr lang="en-GB" altLang="en-US"/>
          </a:p>
          <a:p>
            <a:pPr eaLnBrk="1" hangingPunct="1"/>
            <a:r>
              <a:rPr lang="en-GB" altLang="en-US"/>
              <a:t>2) 	V = -GM/r = (-6.67 x 10</a:t>
            </a:r>
            <a:r>
              <a:rPr lang="en-GB" altLang="en-US" baseline="30000"/>
              <a:t>-11</a:t>
            </a:r>
            <a:r>
              <a:rPr lang="en-GB" altLang="en-US"/>
              <a:t> x 6.0 x 10</a:t>
            </a:r>
            <a:r>
              <a:rPr lang="en-GB" altLang="en-US" baseline="30000"/>
              <a:t>24</a:t>
            </a:r>
            <a:r>
              <a:rPr lang="en-GB" altLang="en-US"/>
              <a:t>) / 6.4 x 10</a:t>
            </a:r>
            <a:r>
              <a:rPr lang="en-GB" altLang="en-US" baseline="30000"/>
              <a:t>6</a:t>
            </a:r>
            <a:r>
              <a:rPr lang="en-GB" altLang="en-US"/>
              <a:t> = - 6.3 x 10</a:t>
            </a:r>
            <a:r>
              <a:rPr lang="en-GB" altLang="en-US" baseline="30000"/>
              <a:t>7</a:t>
            </a:r>
            <a:r>
              <a:rPr lang="en-GB" altLang="en-US"/>
              <a:t> J kg</a:t>
            </a:r>
            <a:r>
              <a:rPr lang="en-GB" altLang="en-US" baseline="30000"/>
              <a:t>-1</a:t>
            </a:r>
            <a:r>
              <a:rPr lang="en-GB" altLang="en-US"/>
              <a:t> or - 63 MJ kg</a:t>
            </a:r>
            <a:r>
              <a:rPr lang="en-GB" altLang="en-US" baseline="30000"/>
              <a:t>-1</a:t>
            </a:r>
          </a:p>
          <a:p>
            <a:pPr eaLnBrk="1" hangingPunct="1"/>
            <a:r>
              <a:rPr lang="en-GB" altLang="en-US"/>
              <a:t>	The answer is the same for everyone – potential is a property of the field and all objects at the same point in the field are subject to the same potential.</a:t>
            </a:r>
          </a:p>
          <a:p>
            <a:pPr eaLnBrk="1" hangingPunct="1"/>
            <a:endParaRPr lang="en-GB" altLang="en-US"/>
          </a:p>
          <a:p>
            <a:pPr eaLnBrk="1" hangingPunct="1"/>
            <a:r>
              <a:rPr lang="en-GB" altLang="en-US"/>
              <a:t>3) 	V = -GM/r = (-6.67x10</a:t>
            </a:r>
            <a:r>
              <a:rPr lang="en-GB" altLang="en-US" baseline="30000"/>
              <a:t>-11</a:t>
            </a:r>
            <a:r>
              <a:rPr lang="en-GB" altLang="en-US"/>
              <a:t> x 6.0x10</a:t>
            </a:r>
            <a:r>
              <a:rPr lang="en-GB" altLang="en-US" baseline="30000"/>
              <a:t>24</a:t>
            </a:r>
            <a:r>
              <a:rPr lang="en-GB" altLang="en-US"/>
              <a:t>) / (6.4x10</a:t>
            </a:r>
            <a:r>
              <a:rPr lang="en-GB" altLang="en-US" baseline="30000"/>
              <a:t>6</a:t>
            </a:r>
            <a:r>
              <a:rPr lang="en-GB" altLang="en-US"/>
              <a:t> + 3.6x10</a:t>
            </a:r>
            <a:r>
              <a:rPr lang="en-GB" altLang="en-US" baseline="30000"/>
              <a:t>7</a:t>
            </a:r>
            <a:r>
              <a:rPr lang="en-GB" altLang="en-US"/>
              <a:t>) = -9.4x10</a:t>
            </a:r>
            <a:r>
              <a:rPr lang="en-GB" altLang="en-US" baseline="30000"/>
              <a:t>6</a:t>
            </a:r>
            <a:r>
              <a:rPr lang="en-GB" altLang="en-US"/>
              <a:t> J kg-1 or </a:t>
            </a:r>
          </a:p>
          <a:p>
            <a:pPr eaLnBrk="1" hangingPunct="1"/>
            <a:r>
              <a:rPr lang="en-GB" altLang="en-US"/>
              <a:t>	-9.4 MJ kg</a:t>
            </a:r>
            <a:r>
              <a:rPr lang="en-GB" altLang="en-US" baseline="30000"/>
              <a:t>-1</a:t>
            </a:r>
          </a:p>
          <a:p>
            <a:pPr eaLnBrk="1" hangingPunct="1"/>
            <a:r>
              <a:rPr lang="en-GB" altLang="en-US"/>
              <a:t>	The potential difference is then - 9.4 – (- 63) = 53 MJ kg-1 (or 5.3 x 10</a:t>
            </a:r>
            <a:r>
              <a:rPr lang="en-GB" altLang="en-US" baseline="30000"/>
              <a:t>7</a:t>
            </a:r>
            <a:r>
              <a:rPr lang="en-GB" altLang="en-US"/>
              <a:t> J kg-1).</a:t>
            </a:r>
          </a:p>
          <a:p>
            <a:pPr eaLnBrk="1" hangingPunct="1"/>
            <a:r>
              <a:rPr lang="en-GB" altLang="en-US"/>
              <a:t>	Note that this potential difference is positive; indicating that to get to geostationary height, a large amount of energy would be required. There is no problem with potential differences being positive, but absolute values of potential themselves must always be negative.</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Effect transition="in" filter="fade">
                                      <p:cBhvr>
                                        <p:cTn id="7" dur="2000"/>
                                        <p:tgtEl>
                                          <p:spTgt spid="1157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5717">
                                            <p:txEl>
                                              <p:pRg st="1" end="1"/>
                                            </p:txEl>
                                          </p:spTgt>
                                        </p:tgtEl>
                                        <p:attrNameLst>
                                          <p:attrName>style.visibility</p:attrName>
                                        </p:attrNameLst>
                                      </p:cBhvr>
                                      <p:to>
                                        <p:strVal val="visible"/>
                                      </p:to>
                                    </p:set>
                                    <p:animEffect transition="in" filter="fade">
                                      <p:cBhvr>
                                        <p:cTn id="10" dur="2000"/>
                                        <p:tgtEl>
                                          <p:spTgt spid="11571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5717">
                                            <p:txEl>
                                              <p:pRg st="3" end="3"/>
                                            </p:txEl>
                                          </p:spTgt>
                                        </p:tgtEl>
                                        <p:attrNameLst>
                                          <p:attrName>style.visibility</p:attrName>
                                        </p:attrNameLst>
                                      </p:cBhvr>
                                      <p:to>
                                        <p:strVal val="visible"/>
                                      </p:to>
                                    </p:set>
                                    <p:animEffect transition="in" filter="fade">
                                      <p:cBhvr>
                                        <p:cTn id="15" dur="2000"/>
                                        <p:tgtEl>
                                          <p:spTgt spid="11571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5717">
                                            <p:txEl>
                                              <p:pRg st="4" end="4"/>
                                            </p:txEl>
                                          </p:spTgt>
                                        </p:tgtEl>
                                        <p:attrNameLst>
                                          <p:attrName>style.visibility</p:attrName>
                                        </p:attrNameLst>
                                      </p:cBhvr>
                                      <p:to>
                                        <p:strVal val="visible"/>
                                      </p:to>
                                    </p:set>
                                    <p:animEffect transition="in" filter="fade">
                                      <p:cBhvr>
                                        <p:cTn id="18" dur="2000"/>
                                        <p:tgtEl>
                                          <p:spTgt spid="11571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5717">
                                            <p:txEl>
                                              <p:pRg st="6" end="6"/>
                                            </p:txEl>
                                          </p:spTgt>
                                        </p:tgtEl>
                                        <p:attrNameLst>
                                          <p:attrName>style.visibility</p:attrName>
                                        </p:attrNameLst>
                                      </p:cBhvr>
                                      <p:to>
                                        <p:strVal val="visible"/>
                                      </p:to>
                                    </p:set>
                                    <p:animEffect transition="in" filter="fade">
                                      <p:cBhvr>
                                        <p:cTn id="23" dur="2000"/>
                                        <p:tgtEl>
                                          <p:spTgt spid="11571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5717">
                                            <p:txEl>
                                              <p:pRg st="7" end="7"/>
                                            </p:txEl>
                                          </p:spTgt>
                                        </p:tgtEl>
                                        <p:attrNameLst>
                                          <p:attrName>style.visibility</p:attrName>
                                        </p:attrNameLst>
                                      </p:cBhvr>
                                      <p:to>
                                        <p:strVal val="visible"/>
                                      </p:to>
                                    </p:set>
                                    <p:animEffect transition="in" filter="fade">
                                      <p:cBhvr>
                                        <p:cTn id="26" dur="2000"/>
                                        <p:tgtEl>
                                          <p:spTgt spid="11571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5717">
                                            <p:txEl>
                                              <p:pRg st="8" end="8"/>
                                            </p:txEl>
                                          </p:spTgt>
                                        </p:tgtEl>
                                        <p:attrNameLst>
                                          <p:attrName>style.visibility</p:attrName>
                                        </p:attrNameLst>
                                      </p:cBhvr>
                                      <p:to>
                                        <p:strVal val="visible"/>
                                      </p:to>
                                    </p:set>
                                    <p:animEffect transition="in" filter="fade">
                                      <p:cBhvr>
                                        <p:cTn id="29" dur="2000"/>
                                        <p:tgtEl>
                                          <p:spTgt spid="11571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5717">
                                            <p:txEl>
                                              <p:pRg st="9" end="9"/>
                                            </p:txEl>
                                          </p:spTgt>
                                        </p:tgtEl>
                                        <p:attrNameLst>
                                          <p:attrName>style.visibility</p:attrName>
                                        </p:attrNameLst>
                                      </p:cBhvr>
                                      <p:to>
                                        <p:strVal val="visible"/>
                                      </p:to>
                                    </p:set>
                                    <p:animEffect transition="in" filter="fade">
                                      <p:cBhvr>
                                        <p:cTn id="32" dur="2000"/>
                                        <p:tgtEl>
                                          <p:spTgt spid="1157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4) 	Well, we now know that the potential difference between the Earth’s surface and the geostationary orbit height is + 5.3 x 107 J kg-1. In other words, for each kg of mass lifted from Earth to geostationary orbit, 5.3 x 107 J of energy is required. Therefore, for a satellite of mass 150 kg, energy required = 150 x 5.3 x 107= 8.0 x 109 J or (or 8.0 GJ).</a:t>
            </a:r>
          </a:p>
          <a:p>
            <a:pPr eaLnBrk="1" hangingPunct="1"/>
            <a:r>
              <a:rPr lang="en-GB" altLang="en-US"/>
              <a:t>	Much more energy is required because there is drag with the Earth’s atmosphere to overcome on the way up, and also the rocket itself (and its fuel) have mass that needs to be lifted into orbit too! The answer we’ve arrived at is only the energy required to lift the satellite against the gravitational pull of the Earth.</a:t>
            </a:r>
          </a:p>
          <a:p>
            <a:pPr eaLnBrk="1" hangingPunct="1"/>
            <a:endParaRPr lang="en-GB" altLang="en-US"/>
          </a:p>
          <a:p>
            <a:pPr eaLnBrk="1" hangingPunct="1"/>
            <a:r>
              <a:rPr lang="en-GB" altLang="en-US"/>
              <a:t>5) 	For a uniform field, change in potential = gh = 9.8 x 50 = 490 J kg-1</a:t>
            </a:r>
          </a:p>
          <a:p>
            <a:pPr eaLnBrk="1" hangingPunct="1"/>
            <a:r>
              <a:rPr lang="en-GB" altLang="en-US"/>
              <a:t>	For a 60 kg student, the energy required to climb to the top of the building is then 60 x 490 = 2.94 x 104 = 2.9 x 104 J or 29 kJ. For information, that’s about 7 kcal where a kcal is what is referred to as a ‘calorie’ on diet adverts. A chocolate bar is typically 200 calories or more! Students can rest assured that they use up more energy than this in climbing to the top of the building because their bodies are not 100 % efficient, and they warm up.</a:t>
            </a:r>
          </a:p>
          <a:p>
            <a:pPr eaLnBrk="1" hangingPunct="1">
              <a:spcBef>
                <a:spcPct val="50000"/>
              </a:spcBef>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fade">
                                      <p:cBhvr>
                                        <p:cTn id="7" dur="2000"/>
                                        <p:tgtEl>
                                          <p:spTgt spid="1167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6740">
                                            <p:txEl>
                                              <p:pRg st="1" end="1"/>
                                            </p:txEl>
                                          </p:spTgt>
                                        </p:tgtEl>
                                        <p:attrNameLst>
                                          <p:attrName>style.visibility</p:attrName>
                                        </p:attrNameLst>
                                      </p:cBhvr>
                                      <p:to>
                                        <p:strVal val="visible"/>
                                      </p:to>
                                    </p:set>
                                    <p:animEffect transition="in" filter="fade">
                                      <p:cBhvr>
                                        <p:cTn id="10" dur="2000"/>
                                        <p:tgtEl>
                                          <p:spTgt spid="11674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6740">
                                            <p:txEl>
                                              <p:pRg st="3" end="3"/>
                                            </p:txEl>
                                          </p:spTgt>
                                        </p:tgtEl>
                                        <p:attrNameLst>
                                          <p:attrName>style.visibility</p:attrName>
                                        </p:attrNameLst>
                                      </p:cBhvr>
                                      <p:to>
                                        <p:strVal val="visible"/>
                                      </p:to>
                                    </p:set>
                                    <p:animEffect transition="in" filter="fade">
                                      <p:cBhvr>
                                        <p:cTn id="15" dur="2000"/>
                                        <p:tgtEl>
                                          <p:spTgt spid="11674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6740">
                                            <p:txEl>
                                              <p:pRg st="4" end="4"/>
                                            </p:txEl>
                                          </p:spTgt>
                                        </p:tgtEl>
                                        <p:attrNameLst>
                                          <p:attrName>style.visibility</p:attrName>
                                        </p:attrNameLst>
                                      </p:cBhvr>
                                      <p:to>
                                        <p:strVal val="visible"/>
                                      </p:to>
                                    </p:set>
                                    <p:animEffect transition="in" filter="fade">
                                      <p:cBhvr>
                                        <p:cTn id="18" dur="2000"/>
                                        <p:tgtEl>
                                          <p:spTgt spid="1167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GB" altLang="en-US" smtClean="0"/>
              <a:t>Gravitational Potential</a:t>
            </a:r>
          </a:p>
        </p:txBody>
      </p:sp>
      <p:sp>
        <p:nvSpPr>
          <p:cNvPr id="109571"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Explain how gravitational potential changes with distance from a massive object.</a:t>
            </a:r>
          </a:p>
          <a:p>
            <a:r>
              <a:rPr lang="en-GB" altLang="en-US" smtClean="0"/>
              <a:t>Review gravity topic.</a:t>
            </a:r>
          </a:p>
          <a:p>
            <a:endParaRPr lang="en-GB" altLang="en-US" smtClean="0"/>
          </a:p>
        </p:txBody>
      </p:sp>
      <p:sp>
        <p:nvSpPr>
          <p:cNvPr id="4" name="Date Placeholder 3"/>
          <p:cNvSpPr>
            <a:spLocks noGrp="1"/>
          </p:cNvSpPr>
          <p:nvPr>
            <p:ph type="dt" sz="quarter" idx="10"/>
          </p:nvPr>
        </p:nvSpPr>
        <p:spPr/>
        <p:txBody>
          <a:bodyPr/>
          <a:lstStyle/>
          <a:p>
            <a:pPr>
              <a:defRPr/>
            </a:pPr>
            <a:fld id="{1E08E260-EF68-454A-B769-9F070807129F}" type="datetime4">
              <a:rPr lang="en-GB" smtClean="0"/>
              <a:pPr>
                <a:defRPr/>
              </a:pPr>
              <a:t>25 April 2016</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CE58267-EC45-4961-AD8A-F2A1D0DD5733}" type="datetime4">
              <a:rPr lang="en-GB" smtClean="0"/>
              <a:pPr>
                <a:defRPr/>
              </a:pPr>
              <a:t>25 April 2016</a:t>
            </a:fld>
            <a:endParaRPr lang="en-GB" dirty="0"/>
          </a:p>
        </p:txBody>
      </p:sp>
      <p:sp>
        <p:nvSpPr>
          <p:cNvPr id="3" name="TextBox 2"/>
          <p:cNvSpPr txBox="1">
            <a:spLocks noChangeArrowheads="1"/>
          </p:cNvSpPr>
          <p:nvPr/>
        </p:nvSpPr>
        <p:spPr bwMode="auto">
          <a:xfrm>
            <a:off x="250825" y="1412875"/>
            <a:ext cx="864235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There are a couple of ways of thinking about this:</a:t>
            </a:r>
          </a:p>
          <a:p>
            <a:pPr eaLnBrk="1" hangingPunct="1"/>
            <a:r>
              <a:rPr lang="en-GB" altLang="en-US"/>
              <a:t>1	Gravitational potential at a point in a field is the energy per unit mass.</a:t>
            </a:r>
          </a:p>
          <a:p>
            <a:pPr eaLnBrk="1" hangingPunct="1">
              <a:buFontTx/>
              <a:buAutoNum type="arabicPlain" startAt="2"/>
            </a:pPr>
            <a:r>
              <a:rPr lang="en-GB" altLang="en-US"/>
              <a:t>Gravitational potential is the work done per unit mass in moving a small object from infinity to that point.</a:t>
            </a:r>
          </a:p>
          <a:p>
            <a:pPr eaLnBrk="1" hangingPunct="1">
              <a:buFontTx/>
              <a:buAutoNum type="arabicPlain" startAt="2"/>
            </a:pPr>
            <a:endParaRPr lang="en-GB" altLang="en-US"/>
          </a:p>
          <a:p>
            <a:pPr eaLnBrk="1" hangingPunct="1"/>
            <a:r>
              <a:rPr lang="en-GB" altLang="en-US"/>
              <a:t>What is the unit of V?</a:t>
            </a:r>
          </a:p>
          <a:p>
            <a:pPr eaLnBrk="1" hangingPunct="1"/>
            <a:endParaRPr lang="en-GB" altLang="en-US"/>
          </a:p>
          <a:p>
            <a:pPr eaLnBrk="1" hangingPunct="1"/>
            <a:r>
              <a:rPr lang="en-GB" altLang="en-US"/>
              <a:t>By looking at 2, we can see that V = W/m.</a:t>
            </a:r>
          </a:p>
          <a:p>
            <a:pPr eaLnBrk="1" hangingPunct="1"/>
            <a:r>
              <a:rPr lang="en-GB" altLang="en-US"/>
              <a:t>If we move a mass from a place at one potential to another, we have to do work.</a:t>
            </a:r>
          </a:p>
          <a:p>
            <a:pPr eaLnBrk="1" hangingPunct="1"/>
            <a:r>
              <a:rPr lang="en-GB" altLang="en-US"/>
              <a:t>The equation can be rewritten as:</a:t>
            </a:r>
          </a:p>
          <a:p>
            <a:pPr eaLnBrk="1" hangingPunct="1"/>
            <a:r>
              <a:rPr lang="en-GB" altLang="en-US" sz="2800" b="1">
                <a:solidFill>
                  <a:srgbClr val="FF0000"/>
                </a:solidFill>
                <a:sym typeface="Symbol" pitchFamily="18" charset="2"/>
              </a:rPr>
              <a:t>W = mV</a:t>
            </a:r>
          </a:p>
          <a:p>
            <a:pPr eaLnBrk="1" hangingPunct="1"/>
            <a:endParaRPr lang="en-GB" altLang="en-US" sz="2800" b="1">
              <a:solidFill>
                <a:srgbClr val="FF0000"/>
              </a:solidFill>
              <a:sym typeface="Symbol" pitchFamily="18" charset="2"/>
            </a:endParaRPr>
          </a:p>
          <a:p>
            <a:pPr eaLnBrk="1" hangingPunct="1"/>
            <a:r>
              <a:rPr lang="en-GB" altLang="en-US">
                <a:sym typeface="Symbol" pitchFamily="18" charset="2"/>
              </a:rPr>
              <a:t>It can also be shown that the potential at a point is given by:</a:t>
            </a:r>
          </a:p>
          <a:p>
            <a:pPr eaLnBrk="1" hangingPunct="1"/>
            <a:r>
              <a:rPr lang="en-GB" altLang="en-US" sz="2800" b="1">
                <a:solidFill>
                  <a:srgbClr val="FF0000"/>
                </a:solidFill>
                <a:sym typeface="Symbol" pitchFamily="18" charset="2"/>
              </a:rPr>
              <a:t>V = -GM / r</a:t>
            </a:r>
          </a:p>
          <a:p>
            <a:pPr eaLnBrk="1" hangingPunct="1"/>
            <a:endParaRPr lang="en-GB" altLang="en-US" b="1">
              <a:sym typeface="Symbol" pitchFamily="18" charset="2"/>
            </a:endParaRPr>
          </a:p>
          <a:p>
            <a:pPr eaLnBrk="1" hangingPunct="1"/>
            <a:endParaRPr lang="en-GB" altLang="en-US" b="1"/>
          </a:p>
        </p:txBody>
      </p:sp>
      <p:sp>
        <p:nvSpPr>
          <p:cNvPr id="5" name="TextBox 4"/>
          <p:cNvSpPr txBox="1">
            <a:spLocks noChangeArrowheads="1"/>
          </p:cNvSpPr>
          <p:nvPr/>
        </p:nvSpPr>
        <p:spPr bwMode="auto">
          <a:xfrm>
            <a:off x="250825" y="549275"/>
            <a:ext cx="86423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In order to get an expression involving energy which is independent of the mass placed in a field, we have come up with the notion of gravitational potential, V.</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0" y="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b="1"/>
              <a:t>Equipotentials</a:t>
            </a:r>
          </a:p>
          <a:p>
            <a:pPr eaLnBrk="1" hangingPunct="1"/>
            <a:r>
              <a:rPr lang="en-GB" altLang="en-US"/>
              <a:t>Equipotentials join points of equal potential. They are very simple in the cases of uniform fields (close to the surface of the Earth) and radial fields (for point and spherical masses):</a:t>
            </a:r>
          </a:p>
        </p:txBody>
      </p:sp>
      <p:grpSp>
        <p:nvGrpSpPr>
          <p:cNvPr id="2" name="Group 29"/>
          <p:cNvGrpSpPr>
            <a:grpSpLocks/>
          </p:cNvGrpSpPr>
          <p:nvPr/>
        </p:nvGrpSpPr>
        <p:grpSpPr bwMode="auto">
          <a:xfrm>
            <a:off x="0" y="1412875"/>
            <a:ext cx="4275138" cy="4752975"/>
            <a:chOff x="0" y="890"/>
            <a:chExt cx="2693" cy="2994"/>
          </a:xfrm>
        </p:grpSpPr>
        <p:grpSp>
          <p:nvGrpSpPr>
            <p:cNvPr id="111645" name="Group 6"/>
            <p:cNvGrpSpPr>
              <a:grpSpLocks/>
            </p:cNvGrpSpPr>
            <p:nvPr/>
          </p:nvGrpSpPr>
          <p:grpSpPr bwMode="auto">
            <a:xfrm>
              <a:off x="521" y="890"/>
              <a:ext cx="2172" cy="2994"/>
              <a:chOff x="3154" y="2345"/>
              <a:chExt cx="6436" cy="3109"/>
            </a:xfrm>
          </p:grpSpPr>
          <p:sp>
            <p:nvSpPr>
              <p:cNvPr id="111660" name="Rectangle 7"/>
              <p:cNvSpPr>
                <a:spLocks noChangeArrowheads="1"/>
              </p:cNvSpPr>
              <p:nvPr/>
            </p:nvSpPr>
            <p:spPr bwMode="auto">
              <a:xfrm>
                <a:off x="3166" y="2345"/>
                <a:ext cx="6413" cy="2274"/>
              </a:xfrm>
              <a:prstGeom prst="rect">
                <a:avLst/>
              </a:prstGeom>
              <a:gradFill rotWithShape="0">
                <a:gsLst>
                  <a:gs pos="0">
                    <a:srgbClr val="FFFFFF"/>
                  </a:gs>
                  <a:gs pos="100000">
                    <a:srgbClr val="B7F1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11661" name="Rectangle 8"/>
              <p:cNvSpPr>
                <a:spLocks noChangeArrowheads="1"/>
              </p:cNvSpPr>
              <p:nvPr/>
            </p:nvSpPr>
            <p:spPr bwMode="auto">
              <a:xfrm>
                <a:off x="3166" y="4563"/>
                <a:ext cx="6415" cy="891"/>
              </a:xfrm>
              <a:prstGeom prst="rect">
                <a:avLst/>
              </a:prstGeom>
              <a:gradFill rotWithShape="0">
                <a:gsLst>
                  <a:gs pos="0">
                    <a:srgbClr val="00800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11662" name="Line 9"/>
              <p:cNvSpPr>
                <a:spLocks noChangeShapeType="1"/>
              </p:cNvSpPr>
              <p:nvPr/>
            </p:nvSpPr>
            <p:spPr bwMode="auto">
              <a:xfrm>
                <a:off x="3158" y="4215"/>
                <a:ext cx="6430" cy="1"/>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1663" name="Line 10"/>
              <p:cNvSpPr>
                <a:spLocks noChangeShapeType="1"/>
              </p:cNvSpPr>
              <p:nvPr/>
            </p:nvSpPr>
            <p:spPr bwMode="auto">
              <a:xfrm>
                <a:off x="3161" y="3856"/>
                <a:ext cx="6429" cy="2"/>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1664" name="Line 11"/>
              <p:cNvSpPr>
                <a:spLocks noChangeShapeType="1"/>
              </p:cNvSpPr>
              <p:nvPr/>
            </p:nvSpPr>
            <p:spPr bwMode="auto">
              <a:xfrm>
                <a:off x="3154" y="3495"/>
                <a:ext cx="6429" cy="1"/>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1665" name="Line 12"/>
              <p:cNvSpPr>
                <a:spLocks noChangeShapeType="1"/>
              </p:cNvSpPr>
              <p:nvPr/>
            </p:nvSpPr>
            <p:spPr bwMode="auto">
              <a:xfrm>
                <a:off x="3157" y="3135"/>
                <a:ext cx="6430" cy="1"/>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1666" name="Line 13"/>
              <p:cNvSpPr>
                <a:spLocks noChangeShapeType="1"/>
              </p:cNvSpPr>
              <p:nvPr/>
            </p:nvSpPr>
            <p:spPr bwMode="auto">
              <a:xfrm>
                <a:off x="3157" y="2773"/>
                <a:ext cx="6430" cy="1"/>
              </a:xfrm>
              <a:prstGeom prst="line">
                <a:avLst/>
              </a:prstGeom>
              <a:noFill/>
              <a:ln w="190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1646" name="Group 14"/>
            <p:cNvGrpSpPr>
              <a:grpSpLocks/>
            </p:cNvGrpSpPr>
            <p:nvPr/>
          </p:nvGrpSpPr>
          <p:grpSpPr bwMode="auto">
            <a:xfrm>
              <a:off x="1066" y="935"/>
              <a:ext cx="1582" cy="2250"/>
              <a:chOff x="6645" y="2343"/>
              <a:chExt cx="2633" cy="2336"/>
            </a:xfrm>
          </p:grpSpPr>
          <p:grpSp>
            <p:nvGrpSpPr>
              <p:cNvPr id="111648" name="Group 15"/>
              <p:cNvGrpSpPr>
                <a:grpSpLocks/>
              </p:cNvGrpSpPr>
              <p:nvPr/>
            </p:nvGrpSpPr>
            <p:grpSpPr bwMode="auto">
              <a:xfrm>
                <a:off x="7762" y="2343"/>
                <a:ext cx="1516" cy="2212"/>
                <a:chOff x="1836" y="2037"/>
                <a:chExt cx="1887" cy="3156"/>
              </a:xfrm>
            </p:grpSpPr>
            <p:sp>
              <p:nvSpPr>
                <p:cNvPr id="111657" name="Freeform 16"/>
                <p:cNvSpPr>
                  <a:spLocks/>
                </p:cNvSpPr>
                <p:nvPr/>
              </p:nvSpPr>
              <p:spPr bwMode="auto">
                <a:xfrm>
                  <a:off x="2338" y="3762"/>
                  <a:ext cx="959" cy="1431"/>
                </a:xfrm>
                <a:custGeom>
                  <a:avLst/>
                  <a:gdLst>
                    <a:gd name="T0" fmla="*/ 80 w 959"/>
                    <a:gd name="T1" fmla="*/ 360 h 1431"/>
                    <a:gd name="T2" fmla="*/ 248 w 959"/>
                    <a:gd name="T3" fmla="*/ 303 h 1431"/>
                    <a:gd name="T4" fmla="*/ 402 w 959"/>
                    <a:gd name="T5" fmla="*/ 358 h 1431"/>
                    <a:gd name="T6" fmla="*/ 362 w 959"/>
                    <a:gd name="T7" fmla="*/ 759 h 1431"/>
                    <a:gd name="T8" fmla="*/ 389 w 959"/>
                    <a:gd name="T9" fmla="*/ 897 h 1431"/>
                    <a:gd name="T10" fmla="*/ 344 w 959"/>
                    <a:gd name="T11" fmla="*/ 1251 h 1431"/>
                    <a:gd name="T12" fmla="*/ 266 w 959"/>
                    <a:gd name="T13" fmla="*/ 1338 h 1431"/>
                    <a:gd name="T14" fmla="*/ 170 w 959"/>
                    <a:gd name="T15" fmla="*/ 1371 h 1431"/>
                    <a:gd name="T16" fmla="*/ 68 w 959"/>
                    <a:gd name="T17" fmla="*/ 1431 h 1431"/>
                    <a:gd name="T18" fmla="*/ 332 w 959"/>
                    <a:gd name="T19" fmla="*/ 1398 h 1431"/>
                    <a:gd name="T20" fmla="*/ 425 w 959"/>
                    <a:gd name="T21" fmla="*/ 1401 h 1431"/>
                    <a:gd name="T22" fmla="*/ 470 w 959"/>
                    <a:gd name="T23" fmla="*/ 1374 h 1431"/>
                    <a:gd name="T24" fmla="*/ 629 w 959"/>
                    <a:gd name="T25" fmla="*/ 1419 h 1431"/>
                    <a:gd name="T26" fmla="*/ 698 w 959"/>
                    <a:gd name="T27" fmla="*/ 1404 h 1431"/>
                    <a:gd name="T28" fmla="*/ 902 w 959"/>
                    <a:gd name="T29" fmla="*/ 1416 h 1431"/>
                    <a:gd name="T30" fmla="*/ 842 w 959"/>
                    <a:gd name="T31" fmla="*/ 1362 h 1431"/>
                    <a:gd name="T32" fmla="*/ 734 w 959"/>
                    <a:gd name="T33" fmla="*/ 1344 h 1431"/>
                    <a:gd name="T34" fmla="*/ 668 w 959"/>
                    <a:gd name="T35" fmla="*/ 1329 h 1431"/>
                    <a:gd name="T36" fmla="*/ 590 w 959"/>
                    <a:gd name="T37" fmla="*/ 1254 h 1431"/>
                    <a:gd name="T38" fmla="*/ 581 w 959"/>
                    <a:gd name="T39" fmla="*/ 1110 h 1431"/>
                    <a:gd name="T40" fmla="*/ 593 w 959"/>
                    <a:gd name="T41" fmla="*/ 987 h 1431"/>
                    <a:gd name="T42" fmla="*/ 578 w 959"/>
                    <a:gd name="T43" fmla="*/ 507 h 1431"/>
                    <a:gd name="T44" fmla="*/ 656 w 959"/>
                    <a:gd name="T45" fmla="*/ 312 h 1431"/>
                    <a:gd name="T46" fmla="*/ 791 w 959"/>
                    <a:gd name="T47" fmla="*/ 351 h 1431"/>
                    <a:gd name="T48" fmla="*/ 959 w 959"/>
                    <a:gd name="T49" fmla="*/ 372 h 1431"/>
                    <a:gd name="T50" fmla="*/ 830 w 959"/>
                    <a:gd name="T51" fmla="*/ 324 h 1431"/>
                    <a:gd name="T52" fmla="*/ 701 w 959"/>
                    <a:gd name="T53" fmla="*/ 276 h 1431"/>
                    <a:gd name="T54" fmla="*/ 716 w 959"/>
                    <a:gd name="T55" fmla="*/ 249 h 1431"/>
                    <a:gd name="T56" fmla="*/ 851 w 959"/>
                    <a:gd name="T57" fmla="*/ 228 h 1431"/>
                    <a:gd name="T58" fmla="*/ 752 w 959"/>
                    <a:gd name="T59" fmla="*/ 195 h 1431"/>
                    <a:gd name="T60" fmla="*/ 569 w 959"/>
                    <a:gd name="T61" fmla="*/ 249 h 1431"/>
                    <a:gd name="T62" fmla="*/ 689 w 959"/>
                    <a:gd name="T63" fmla="*/ 75 h 1431"/>
                    <a:gd name="T64" fmla="*/ 563 w 959"/>
                    <a:gd name="T65" fmla="*/ 132 h 1431"/>
                    <a:gd name="T66" fmla="*/ 500 w 959"/>
                    <a:gd name="T67" fmla="*/ 234 h 1431"/>
                    <a:gd name="T68" fmla="*/ 458 w 959"/>
                    <a:gd name="T69" fmla="*/ 141 h 1431"/>
                    <a:gd name="T70" fmla="*/ 404 w 959"/>
                    <a:gd name="T71" fmla="*/ 0 h 1431"/>
                    <a:gd name="T72" fmla="*/ 386 w 959"/>
                    <a:gd name="T73" fmla="*/ 144 h 1431"/>
                    <a:gd name="T74" fmla="*/ 341 w 959"/>
                    <a:gd name="T75" fmla="*/ 216 h 1431"/>
                    <a:gd name="T76" fmla="*/ 233 w 959"/>
                    <a:gd name="T77" fmla="*/ 174 h 1431"/>
                    <a:gd name="T78" fmla="*/ 149 w 959"/>
                    <a:gd name="T79" fmla="*/ 114 h 1431"/>
                    <a:gd name="T80" fmla="*/ 176 w 959"/>
                    <a:gd name="T81" fmla="*/ 177 h 1431"/>
                    <a:gd name="T82" fmla="*/ 254 w 959"/>
                    <a:gd name="T83" fmla="*/ 228 h 1431"/>
                    <a:gd name="T84" fmla="*/ 293 w 959"/>
                    <a:gd name="T85" fmla="*/ 267 h 1431"/>
                    <a:gd name="T86" fmla="*/ 188 w 959"/>
                    <a:gd name="T87" fmla="*/ 270 h 1431"/>
                    <a:gd name="T88" fmla="*/ 22 w 959"/>
                    <a:gd name="T89" fmla="*/ 338 h 1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9"/>
                    <a:gd name="T136" fmla="*/ 0 h 1431"/>
                    <a:gd name="T137" fmla="*/ 959 w 959"/>
                    <a:gd name="T138" fmla="*/ 1431 h 1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9" h="1431">
                      <a:moveTo>
                        <a:pt x="22" y="338"/>
                      </a:moveTo>
                      <a:cubicBezTo>
                        <a:pt x="0" y="348"/>
                        <a:pt x="60" y="360"/>
                        <a:pt x="80" y="360"/>
                      </a:cubicBezTo>
                      <a:cubicBezTo>
                        <a:pt x="100" y="360"/>
                        <a:pt x="114" y="347"/>
                        <a:pt x="142" y="338"/>
                      </a:cubicBezTo>
                      <a:lnTo>
                        <a:pt x="248" y="303"/>
                      </a:lnTo>
                      <a:lnTo>
                        <a:pt x="329" y="312"/>
                      </a:lnTo>
                      <a:lnTo>
                        <a:pt x="402" y="358"/>
                      </a:lnTo>
                      <a:lnTo>
                        <a:pt x="389" y="687"/>
                      </a:lnTo>
                      <a:lnTo>
                        <a:pt x="362" y="759"/>
                      </a:lnTo>
                      <a:lnTo>
                        <a:pt x="374" y="825"/>
                      </a:lnTo>
                      <a:lnTo>
                        <a:pt x="389" y="897"/>
                      </a:lnTo>
                      <a:lnTo>
                        <a:pt x="374" y="1074"/>
                      </a:lnTo>
                      <a:lnTo>
                        <a:pt x="344" y="1251"/>
                      </a:lnTo>
                      <a:lnTo>
                        <a:pt x="311" y="1320"/>
                      </a:lnTo>
                      <a:lnTo>
                        <a:pt x="266" y="1338"/>
                      </a:lnTo>
                      <a:lnTo>
                        <a:pt x="194" y="1335"/>
                      </a:lnTo>
                      <a:lnTo>
                        <a:pt x="170" y="1371"/>
                      </a:lnTo>
                      <a:lnTo>
                        <a:pt x="80" y="1380"/>
                      </a:lnTo>
                      <a:lnTo>
                        <a:pt x="68" y="1431"/>
                      </a:lnTo>
                      <a:lnTo>
                        <a:pt x="257" y="1428"/>
                      </a:lnTo>
                      <a:lnTo>
                        <a:pt x="332" y="1398"/>
                      </a:lnTo>
                      <a:lnTo>
                        <a:pt x="368" y="1365"/>
                      </a:lnTo>
                      <a:lnTo>
                        <a:pt x="425" y="1401"/>
                      </a:lnTo>
                      <a:lnTo>
                        <a:pt x="452" y="1422"/>
                      </a:lnTo>
                      <a:lnTo>
                        <a:pt x="470" y="1374"/>
                      </a:lnTo>
                      <a:lnTo>
                        <a:pt x="518" y="1419"/>
                      </a:lnTo>
                      <a:lnTo>
                        <a:pt x="629" y="1419"/>
                      </a:lnTo>
                      <a:lnTo>
                        <a:pt x="638" y="1374"/>
                      </a:lnTo>
                      <a:lnTo>
                        <a:pt x="698" y="1404"/>
                      </a:lnTo>
                      <a:lnTo>
                        <a:pt x="764" y="1419"/>
                      </a:lnTo>
                      <a:lnTo>
                        <a:pt x="902" y="1416"/>
                      </a:lnTo>
                      <a:lnTo>
                        <a:pt x="878" y="1371"/>
                      </a:lnTo>
                      <a:lnTo>
                        <a:pt x="842" y="1362"/>
                      </a:lnTo>
                      <a:lnTo>
                        <a:pt x="779" y="1347"/>
                      </a:lnTo>
                      <a:lnTo>
                        <a:pt x="734" y="1344"/>
                      </a:lnTo>
                      <a:lnTo>
                        <a:pt x="704" y="1323"/>
                      </a:lnTo>
                      <a:lnTo>
                        <a:pt x="668" y="1329"/>
                      </a:lnTo>
                      <a:lnTo>
                        <a:pt x="611" y="1311"/>
                      </a:lnTo>
                      <a:lnTo>
                        <a:pt x="590" y="1254"/>
                      </a:lnTo>
                      <a:lnTo>
                        <a:pt x="587" y="1200"/>
                      </a:lnTo>
                      <a:lnTo>
                        <a:pt x="581" y="1110"/>
                      </a:lnTo>
                      <a:lnTo>
                        <a:pt x="578" y="1044"/>
                      </a:lnTo>
                      <a:lnTo>
                        <a:pt x="593" y="987"/>
                      </a:lnTo>
                      <a:lnTo>
                        <a:pt x="581" y="954"/>
                      </a:lnTo>
                      <a:lnTo>
                        <a:pt x="578" y="507"/>
                      </a:lnTo>
                      <a:lnTo>
                        <a:pt x="599" y="321"/>
                      </a:lnTo>
                      <a:lnTo>
                        <a:pt x="656" y="312"/>
                      </a:lnTo>
                      <a:lnTo>
                        <a:pt x="695" y="354"/>
                      </a:lnTo>
                      <a:lnTo>
                        <a:pt x="791" y="351"/>
                      </a:lnTo>
                      <a:lnTo>
                        <a:pt x="842" y="387"/>
                      </a:lnTo>
                      <a:lnTo>
                        <a:pt x="959" y="372"/>
                      </a:lnTo>
                      <a:lnTo>
                        <a:pt x="932" y="324"/>
                      </a:lnTo>
                      <a:lnTo>
                        <a:pt x="830" y="324"/>
                      </a:lnTo>
                      <a:lnTo>
                        <a:pt x="743" y="303"/>
                      </a:lnTo>
                      <a:lnTo>
                        <a:pt x="701" y="276"/>
                      </a:lnTo>
                      <a:lnTo>
                        <a:pt x="644" y="264"/>
                      </a:lnTo>
                      <a:lnTo>
                        <a:pt x="716" y="249"/>
                      </a:lnTo>
                      <a:lnTo>
                        <a:pt x="779" y="240"/>
                      </a:lnTo>
                      <a:lnTo>
                        <a:pt x="851" y="228"/>
                      </a:lnTo>
                      <a:lnTo>
                        <a:pt x="851" y="189"/>
                      </a:lnTo>
                      <a:lnTo>
                        <a:pt x="752" y="195"/>
                      </a:lnTo>
                      <a:lnTo>
                        <a:pt x="650" y="210"/>
                      </a:lnTo>
                      <a:lnTo>
                        <a:pt x="569" y="249"/>
                      </a:lnTo>
                      <a:lnTo>
                        <a:pt x="587" y="186"/>
                      </a:lnTo>
                      <a:lnTo>
                        <a:pt x="689" y="75"/>
                      </a:lnTo>
                      <a:lnTo>
                        <a:pt x="626" y="54"/>
                      </a:lnTo>
                      <a:lnTo>
                        <a:pt x="563" y="132"/>
                      </a:lnTo>
                      <a:lnTo>
                        <a:pt x="524" y="177"/>
                      </a:lnTo>
                      <a:lnTo>
                        <a:pt x="500" y="234"/>
                      </a:lnTo>
                      <a:lnTo>
                        <a:pt x="488" y="174"/>
                      </a:lnTo>
                      <a:lnTo>
                        <a:pt x="458" y="141"/>
                      </a:lnTo>
                      <a:lnTo>
                        <a:pt x="440" y="93"/>
                      </a:lnTo>
                      <a:lnTo>
                        <a:pt x="404" y="0"/>
                      </a:lnTo>
                      <a:lnTo>
                        <a:pt x="359" y="39"/>
                      </a:lnTo>
                      <a:lnTo>
                        <a:pt x="386" y="144"/>
                      </a:lnTo>
                      <a:lnTo>
                        <a:pt x="398" y="213"/>
                      </a:lnTo>
                      <a:lnTo>
                        <a:pt x="341" y="216"/>
                      </a:lnTo>
                      <a:lnTo>
                        <a:pt x="287" y="180"/>
                      </a:lnTo>
                      <a:lnTo>
                        <a:pt x="233" y="174"/>
                      </a:lnTo>
                      <a:lnTo>
                        <a:pt x="191" y="153"/>
                      </a:lnTo>
                      <a:lnTo>
                        <a:pt x="149" y="114"/>
                      </a:lnTo>
                      <a:lnTo>
                        <a:pt x="82" y="138"/>
                      </a:lnTo>
                      <a:lnTo>
                        <a:pt x="176" y="177"/>
                      </a:lnTo>
                      <a:lnTo>
                        <a:pt x="194" y="210"/>
                      </a:lnTo>
                      <a:lnTo>
                        <a:pt x="254" y="228"/>
                      </a:lnTo>
                      <a:lnTo>
                        <a:pt x="293" y="228"/>
                      </a:lnTo>
                      <a:lnTo>
                        <a:pt x="293" y="267"/>
                      </a:lnTo>
                      <a:lnTo>
                        <a:pt x="230" y="276"/>
                      </a:lnTo>
                      <a:cubicBezTo>
                        <a:pt x="219" y="286"/>
                        <a:pt x="203" y="266"/>
                        <a:pt x="188" y="270"/>
                      </a:cubicBezTo>
                      <a:cubicBezTo>
                        <a:pt x="173" y="274"/>
                        <a:pt x="168" y="289"/>
                        <a:pt x="140" y="300"/>
                      </a:cubicBezTo>
                      <a:cubicBezTo>
                        <a:pt x="112" y="311"/>
                        <a:pt x="47" y="330"/>
                        <a:pt x="22" y="338"/>
                      </a:cubicBezTo>
                      <a:close/>
                    </a:path>
                  </a:pathLst>
                </a:custGeom>
                <a:gradFill rotWithShape="0">
                  <a:gsLst>
                    <a:gs pos="0">
                      <a:srgbClr val="993300"/>
                    </a:gs>
                    <a:gs pos="100000">
                      <a:srgbClr val="C89176"/>
                    </a:gs>
                  </a:gsLst>
                  <a:lin ang="0" scaled="1"/>
                </a:gradFill>
                <a:ln w="12700" cmpd="sng">
                  <a:solidFill>
                    <a:srgbClr val="000000"/>
                  </a:solidFill>
                  <a:round/>
                  <a:headEnd/>
                  <a:tailEnd/>
                </a:ln>
              </p:spPr>
              <p:txBody>
                <a:bodyPr/>
                <a:lstStyle/>
                <a:p>
                  <a:endParaRPr lang="en-GB"/>
                </a:p>
              </p:txBody>
            </p:sp>
            <p:sp>
              <p:nvSpPr>
                <p:cNvPr id="111658" name="Freeform 17"/>
                <p:cNvSpPr>
                  <a:spLocks/>
                </p:cNvSpPr>
                <p:nvPr/>
              </p:nvSpPr>
              <p:spPr bwMode="auto">
                <a:xfrm>
                  <a:off x="2523" y="2037"/>
                  <a:ext cx="573" cy="483"/>
                </a:xfrm>
                <a:custGeom>
                  <a:avLst/>
                  <a:gdLst>
                    <a:gd name="T0" fmla="*/ 111 w 573"/>
                    <a:gd name="T1" fmla="*/ 12 h 483"/>
                    <a:gd name="T2" fmla="*/ 81 w 573"/>
                    <a:gd name="T3" fmla="*/ 48 h 483"/>
                    <a:gd name="T4" fmla="*/ 72 w 573"/>
                    <a:gd name="T5" fmla="*/ 93 h 483"/>
                    <a:gd name="T6" fmla="*/ 54 w 573"/>
                    <a:gd name="T7" fmla="*/ 123 h 483"/>
                    <a:gd name="T8" fmla="*/ 12 w 573"/>
                    <a:gd name="T9" fmla="*/ 162 h 483"/>
                    <a:gd name="T10" fmla="*/ 0 w 573"/>
                    <a:gd name="T11" fmla="*/ 255 h 483"/>
                    <a:gd name="T12" fmla="*/ 237 w 573"/>
                    <a:gd name="T13" fmla="*/ 483 h 483"/>
                    <a:gd name="T14" fmla="*/ 567 w 573"/>
                    <a:gd name="T15" fmla="*/ 438 h 483"/>
                    <a:gd name="T16" fmla="*/ 573 w 573"/>
                    <a:gd name="T17" fmla="*/ 336 h 483"/>
                    <a:gd name="T18" fmla="*/ 561 w 573"/>
                    <a:gd name="T19" fmla="*/ 249 h 483"/>
                    <a:gd name="T20" fmla="*/ 513 w 573"/>
                    <a:gd name="T21" fmla="*/ 222 h 483"/>
                    <a:gd name="T22" fmla="*/ 474 w 573"/>
                    <a:gd name="T23" fmla="*/ 240 h 483"/>
                    <a:gd name="T24" fmla="*/ 426 w 573"/>
                    <a:gd name="T25" fmla="*/ 225 h 483"/>
                    <a:gd name="T26" fmla="*/ 351 w 573"/>
                    <a:gd name="T27" fmla="*/ 243 h 483"/>
                    <a:gd name="T28" fmla="*/ 363 w 573"/>
                    <a:gd name="T29" fmla="*/ 342 h 483"/>
                    <a:gd name="T30" fmla="*/ 354 w 573"/>
                    <a:gd name="T31" fmla="*/ 261 h 483"/>
                    <a:gd name="T32" fmla="*/ 312 w 573"/>
                    <a:gd name="T33" fmla="*/ 216 h 483"/>
                    <a:gd name="T34" fmla="*/ 315 w 573"/>
                    <a:gd name="T35" fmla="*/ 171 h 483"/>
                    <a:gd name="T36" fmla="*/ 324 w 573"/>
                    <a:gd name="T37" fmla="*/ 114 h 483"/>
                    <a:gd name="T38" fmla="*/ 267 w 573"/>
                    <a:gd name="T39" fmla="*/ 87 h 483"/>
                    <a:gd name="T40" fmla="*/ 213 w 573"/>
                    <a:gd name="T41" fmla="*/ 75 h 483"/>
                    <a:gd name="T42" fmla="*/ 204 w 573"/>
                    <a:gd name="T43" fmla="*/ 33 h 483"/>
                    <a:gd name="T44" fmla="*/ 165 w 573"/>
                    <a:gd name="T45" fmla="*/ 0 h 483"/>
                    <a:gd name="T46" fmla="*/ 111 w 573"/>
                    <a:gd name="T47" fmla="*/ 12 h 4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3"/>
                    <a:gd name="T73" fmla="*/ 0 h 483"/>
                    <a:gd name="T74" fmla="*/ 573 w 573"/>
                    <a:gd name="T75" fmla="*/ 483 h 4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3" h="483">
                      <a:moveTo>
                        <a:pt x="111" y="12"/>
                      </a:moveTo>
                      <a:lnTo>
                        <a:pt x="81" y="48"/>
                      </a:lnTo>
                      <a:lnTo>
                        <a:pt x="72" y="93"/>
                      </a:lnTo>
                      <a:lnTo>
                        <a:pt x="54" y="123"/>
                      </a:lnTo>
                      <a:lnTo>
                        <a:pt x="12" y="162"/>
                      </a:lnTo>
                      <a:lnTo>
                        <a:pt x="0" y="255"/>
                      </a:lnTo>
                      <a:lnTo>
                        <a:pt x="237" y="483"/>
                      </a:lnTo>
                      <a:lnTo>
                        <a:pt x="567" y="438"/>
                      </a:lnTo>
                      <a:lnTo>
                        <a:pt x="573" y="336"/>
                      </a:lnTo>
                      <a:lnTo>
                        <a:pt x="561" y="249"/>
                      </a:lnTo>
                      <a:lnTo>
                        <a:pt x="513" y="222"/>
                      </a:lnTo>
                      <a:lnTo>
                        <a:pt x="474" y="240"/>
                      </a:lnTo>
                      <a:lnTo>
                        <a:pt x="426" y="225"/>
                      </a:lnTo>
                      <a:lnTo>
                        <a:pt x="351" y="243"/>
                      </a:lnTo>
                      <a:lnTo>
                        <a:pt x="363" y="342"/>
                      </a:lnTo>
                      <a:lnTo>
                        <a:pt x="354" y="261"/>
                      </a:lnTo>
                      <a:lnTo>
                        <a:pt x="312" y="216"/>
                      </a:lnTo>
                      <a:lnTo>
                        <a:pt x="315" y="171"/>
                      </a:lnTo>
                      <a:lnTo>
                        <a:pt x="324" y="114"/>
                      </a:lnTo>
                      <a:lnTo>
                        <a:pt x="267" y="87"/>
                      </a:lnTo>
                      <a:lnTo>
                        <a:pt x="213" y="75"/>
                      </a:lnTo>
                      <a:lnTo>
                        <a:pt x="204" y="33"/>
                      </a:lnTo>
                      <a:lnTo>
                        <a:pt x="165" y="0"/>
                      </a:lnTo>
                      <a:lnTo>
                        <a:pt x="111" y="12"/>
                      </a:lnTo>
                      <a:close/>
                    </a:path>
                  </a:pathLst>
                </a:custGeom>
                <a:gradFill rotWithShape="0">
                  <a:gsLst>
                    <a:gs pos="0">
                      <a:srgbClr val="008000"/>
                    </a:gs>
                    <a:gs pos="100000">
                      <a:srgbClr val="006E00"/>
                    </a:gs>
                  </a:gsLst>
                  <a:lin ang="5400000" scaled="1"/>
                </a:gradFill>
                <a:ln w="12700" cmpd="sng">
                  <a:solidFill>
                    <a:srgbClr val="000000"/>
                  </a:solidFill>
                  <a:round/>
                  <a:headEnd/>
                  <a:tailEnd/>
                </a:ln>
              </p:spPr>
              <p:txBody>
                <a:bodyPr/>
                <a:lstStyle/>
                <a:p>
                  <a:endParaRPr lang="en-GB"/>
                </a:p>
              </p:txBody>
            </p:sp>
            <p:sp>
              <p:nvSpPr>
                <p:cNvPr id="111659" name="Freeform 18"/>
                <p:cNvSpPr>
                  <a:spLocks/>
                </p:cNvSpPr>
                <p:nvPr/>
              </p:nvSpPr>
              <p:spPr bwMode="auto">
                <a:xfrm>
                  <a:off x="1836" y="2292"/>
                  <a:ext cx="1887" cy="1986"/>
                </a:xfrm>
                <a:custGeom>
                  <a:avLst/>
                  <a:gdLst>
                    <a:gd name="T0" fmla="*/ 372 w 1887"/>
                    <a:gd name="T1" fmla="*/ 1929 h 1986"/>
                    <a:gd name="T2" fmla="*/ 210 w 1887"/>
                    <a:gd name="T3" fmla="*/ 1848 h 1986"/>
                    <a:gd name="T4" fmla="*/ 162 w 1887"/>
                    <a:gd name="T5" fmla="*/ 1581 h 1986"/>
                    <a:gd name="T6" fmla="*/ 21 w 1887"/>
                    <a:gd name="T7" fmla="*/ 1350 h 1986"/>
                    <a:gd name="T8" fmla="*/ 9 w 1887"/>
                    <a:gd name="T9" fmla="*/ 1155 h 1986"/>
                    <a:gd name="T10" fmla="*/ 33 w 1887"/>
                    <a:gd name="T11" fmla="*/ 972 h 1986"/>
                    <a:gd name="T12" fmla="*/ 54 w 1887"/>
                    <a:gd name="T13" fmla="*/ 807 h 1986"/>
                    <a:gd name="T14" fmla="*/ 186 w 1887"/>
                    <a:gd name="T15" fmla="*/ 651 h 1986"/>
                    <a:gd name="T16" fmla="*/ 324 w 1887"/>
                    <a:gd name="T17" fmla="*/ 555 h 1986"/>
                    <a:gd name="T18" fmla="*/ 336 w 1887"/>
                    <a:gd name="T19" fmla="*/ 390 h 1986"/>
                    <a:gd name="T20" fmla="*/ 309 w 1887"/>
                    <a:gd name="T21" fmla="*/ 222 h 1986"/>
                    <a:gd name="T22" fmla="*/ 426 w 1887"/>
                    <a:gd name="T23" fmla="*/ 243 h 1986"/>
                    <a:gd name="T24" fmla="*/ 483 w 1887"/>
                    <a:gd name="T25" fmla="*/ 198 h 1986"/>
                    <a:gd name="T26" fmla="*/ 540 w 1887"/>
                    <a:gd name="T27" fmla="*/ 78 h 1986"/>
                    <a:gd name="T28" fmla="*/ 669 w 1887"/>
                    <a:gd name="T29" fmla="*/ 0 h 1986"/>
                    <a:gd name="T30" fmla="*/ 804 w 1887"/>
                    <a:gd name="T31" fmla="*/ 69 h 1986"/>
                    <a:gd name="T32" fmla="*/ 909 w 1887"/>
                    <a:gd name="T33" fmla="*/ 105 h 1986"/>
                    <a:gd name="T34" fmla="*/ 1083 w 1887"/>
                    <a:gd name="T35" fmla="*/ 45 h 1986"/>
                    <a:gd name="T36" fmla="*/ 1194 w 1887"/>
                    <a:gd name="T37" fmla="*/ 102 h 1986"/>
                    <a:gd name="T38" fmla="*/ 1257 w 1887"/>
                    <a:gd name="T39" fmla="*/ 204 h 1986"/>
                    <a:gd name="T40" fmla="*/ 1224 w 1887"/>
                    <a:gd name="T41" fmla="*/ 216 h 1986"/>
                    <a:gd name="T42" fmla="*/ 1428 w 1887"/>
                    <a:gd name="T43" fmla="*/ 102 h 1986"/>
                    <a:gd name="T44" fmla="*/ 1491 w 1887"/>
                    <a:gd name="T45" fmla="*/ 177 h 1986"/>
                    <a:gd name="T46" fmla="*/ 1593 w 1887"/>
                    <a:gd name="T47" fmla="*/ 240 h 1986"/>
                    <a:gd name="T48" fmla="*/ 1491 w 1887"/>
                    <a:gd name="T49" fmla="*/ 438 h 1986"/>
                    <a:gd name="T50" fmla="*/ 1548 w 1887"/>
                    <a:gd name="T51" fmla="*/ 471 h 1986"/>
                    <a:gd name="T52" fmla="*/ 1614 w 1887"/>
                    <a:gd name="T53" fmla="*/ 639 h 1986"/>
                    <a:gd name="T54" fmla="*/ 1605 w 1887"/>
                    <a:gd name="T55" fmla="*/ 780 h 1986"/>
                    <a:gd name="T56" fmla="*/ 1473 w 1887"/>
                    <a:gd name="T57" fmla="*/ 789 h 1986"/>
                    <a:gd name="T58" fmla="*/ 1446 w 1887"/>
                    <a:gd name="T59" fmla="*/ 879 h 1986"/>
                    <a:gd name="T60" fmla="*/ 1728 w 1887"/>
                    <a:gd name="T61" fmla="*/ 1005 h 1986"/>
                    <a:gd name="T62" fmla="*/ 1530 w 1887"/>
                    <a:gd name="T63" fmla="*/ 1152 h 1986"/>
                    <a:gd name="T64" fmla="*/ 1629 w 1887"/>
                    <a:gd name="T65" fmla="*/ 1212 h 1986"/>
                    <a:gd name="T66" fmla="*/ 1671 w 1887"/>
                    <a:gd name="T67" fmla="*/ 1350 h 1986"/>
                    <a:gd name="T68" fmla="*/ 1488 w 1887"/>
                    <a:gd name="T69" fmla="*/ 1347 h 1986"/>
                    <a:gd name="T70" fmla="*/ 1479 w 1887"/>
                    <a:gd name="T71" fmla="*/ 1536 h 1986"/>
                    <a:gd name="T72" fmla="*/ 1677 w 1887"/>
                    <a:gd name="T73" fmla="*/ 1590 h 1986"/>
                    <a:gd name="T74" fmla="*/ 1887 w 1887"/>
                    <a:gd name="T75" fmla="*/ 1725 h 1986"/>
                    <a:gd name="T76" fmla="*/ 1734 w 1887"/>
                    <a:gd name="T77" fmla="*/ 1746 h 1986"/>
                    <a:gd name="T78" fmla="*/ 1593 w 1887"/>
                    <a:gd name="T79" fmla="*/ 1665 h 1986"/>
                    <a:gd name="T80" fmla="*/ 1512 w 1887"/>
                    <a:gd name="T81" fmla="*/ 1773 h 1986"/>
                    <a:gd name="T82" fmla="*/ 1668 w 1887"/>
                    <a:gd name="T83" fmla="*/ 1809 h 1986"/>
                    <a:gd name="T84" fmla="*/ 1641 w 1887"/>
                    <a:gd name="T85" fmla="*/ 1929 h 1986"/>
                    <a:gd name="T86" fmla="*/ 1542 w 1887"/>
                    <a:gd name="T87" fmla="*/ 1974 h 1986"/>
                    <a:gd name="T88" fmla="*/ 1467 w 1887"/>
                    <a:gd name="T89" fmla="*/ 1896 h 1986"/>
                    <a:gd name="T90" fmla="*/ 1323 w 1887"/>
                    <a:gd name="T91" fmla="*/ 1764 h 1986"/>
                    <a:gd name="T92" fmla="*/ 1161 w 1887"/>
                    <a:gd name="T93" fmla="*/ 1596 h 1986"/>
                    <a:gd name="T94" fmla="*/ 1053 w 1887"/>
                    <a:gd name="T95" fmla="*/ 1542 h 1986"/>
                    <a:gd name="T96" fmla="*/ 1002 w 1887"/>
                    <a:gd name="T97" fmla="*/ 1362 h 1986"/>
                    <a:gd name="T98" fmla="*/ 1038 w 1887"/>
                    <a:gd name="T99" fmla="*/ 1227 h 1986"/>
                    <a:gd name="T100" fmla="*/ 828 w 1887"/>
                    <a:gd name="T101" fmla="*/ 1185 h 1986"/>
                    <a:gd name="T102" fmla="*/ 702 w 1887"/>
                    <a:gd name="T103" fmla="*/ 1182 h 1986"/>
                    <a:gd name="T104" fmla="*/ 588 w 1887"/>
                    <a:gd name="T105" fmla="*/ 1314 h 1986"/>
                    <a:gd name="T106" fmla="*/ 723 w 1887"/>
                    <a:gd name="T107" fmla="*/ 1188 h 1986"/>
                    <a:gd name="T108" fmla="*/ 858 w 1887"/>
                    <a:gd name="T109" fmla="*/ 1176 h 1986"/>
                    <a:gd name="T110" fmla="*/ 1044 w 1887"/>
                    <a:gd name="T111" fmla="*/ 1305 h 1986"/>
                    <a:gd name="T112" fmla="*/ 945 w 1887"/>
                    <a:gd name="T113" fmla="*/ 1503 h 1986"/>
                    <a:gd name="T114" fmla="*/ 795 w 1887"/>
                    <a:gd name="T115" fmla="*/ 1611 h 1986"/>
                    <a:gd name="T116" fmla="*/ 604 w 1887"/>
                    <a:gd name="T117" fmla="*/ 1628 h 1986"/>
                    <a:gd name="T118" fmla="*/ 549 w 1887"/>
                    <a:gd name="T119" fmla="*/ 1674 h 1986"/>
                    <a:gd name="T120" fmla="*/ 564 w 1887"/>
                    <a:gd name="T121" fmla="*/ 1836 h 19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7"/>
                    <a:gd name="T184" fmla="*/ 0 h 1986"/>
                    <a:gd name="T185" fmla="*/ 1887 w 1887"/>
                    <a:gd name="T186" fmla="*/ 1986 h 19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7" h="1986">
                      <a:moveTo>
                        <a:pt x="534" y="1893"/>
                      </a:moveTo>
                      <a:lnTo>
                        <a:pt x="471" y="1929"/>
                      </a:lnTo>
                      <a:cubicBezTo>
                        <a:pt x="444" y="1935"/>
                        <a:pt x="392" y="1936"/>
                        <a:pt x="372" y="1929"/>
                      </a:cubicBezTo>
                      <a:cubicBezTo>
                        <a:pt x="352" y="1922"/>
                        <a:pt x="365" y="1892"/>
                        <a:pt x="351" y="1884"/>
                      </a:cubicBezTo>
                      <a:lnTo>
                        <a:pt x="285" y="1881"/>
                      </a:lnTo>
                      <a:lnTo>
                        <a:pt x="210" y="1848"/>
                      </a:lnTo>
                      <a:lnTo>
                        <a:pt x="147" y="1785"/>
                      </a:lnTo>
                      <a:lnTo>
                        <a:pt x="117" y="1686"/>
                      </a:lnTo>
                      <a:lnTo>
                        <a:pt x="162" y="1581"/>
                      </a:lnTo>
                      <a:lnTo>
                        <a:pt x="57" y="1518"/>
                      </a:lnTo>
                      <a:lnTo>
                        <a:pt x="15" y="1452"/>
                      </a:lnTo>
                      <a:lnTo>
                        <a:pt x="21" y="1350"/>
                      </a:lnTo>
                      <a:lnTo>
                        <a:pt x="54" y="1269"/>
                      </a:lnTo>
                      <a:lnTo>
                        <a:pt x="9" y="1215"/>
                      </a:lnTo>
                      <a:lnTo>
                        <a:pt x="9" y="1155"/>
                      </a:lnTo>
                      <a:lnTo>
                        <a:pt x="39" y="1083"/>
                      </a:lnTo>
                      <a:lnTo>
                        <a:pt x="18" y="1026"/>
                      </a:lnTo>
                      <a:lnTo>
                        <a:pt x="33" y="972"/>
                      </a:lnTo>
                      <a:lnTo>
                        <a:pt x="0" y="921"/>
                      </a:lnTo>
                      <a:lnTo>
                        <a:pt x="57" y="855"/>
                      </a:lnTo>
                      <a:lnTo>
                        <a:pt x="54" y="807"/>
                      </a:lnTo>
                      <a:lnTo>
                        <a:pt x="93" y="768"/>
                      </a:lnTo>
                      <a:lnTo>
                        <a:pt x="159" y="741"/>
                      </a:lnTo>
                      <a:lnTo>
                        <a:pt x="186" y="651"/>
                      </a:lnTo>
                      <a:lnTo>
                        <a:pt x="231" y="633"/>
                      </a:lnTo>
                      <a:lnTo>
                        <a:pt x="276" y="636"/>
                      </a:lnTo>
                      <a:lnTo>
                        <a:pt x="324" y="555"/>
                      </a:lnTo>
                      <a:lnTo>
                        <a:pt x="312" y="498"/>
                      </a:lnTo>
                      <a:lnTo>
                        <a:pt x="351" y="444"/>
                      </a:lnTo>
                      <a:lnTo>
                        <a:pt x="336" y="390"/>
                      </a:lnTo>
                      <a:lnTo>
                        <a:pt x="279" y="351"/>
                      </a:lnTo>
                      <a:lnTo>
                        <a:pt x="297" y="282"/>
                      </a:lnTo>
                      <a:lnTo>
                        <a:pt x="309" y="222"/>
                      </a:lnTo>
                      <a:lnTo>
                        <a:pt x="339" y="192"/>
                      </a:lnTo>
                      <a:lnTo>
                        <a:pt x="384" y="198"/>
                      </a:lnTo>
                      <a:lnTo>
                        <a:pt x="426" y="243"/>
                      </a:lnTo>
                      <a:lnTo>
                        <a:pt x="441" y="294"/>
                      </a:lnTo>
                      <a:lnTo>
                        <a:pt x="477" y="243"/>
                      </a:lnTo>
                      <a:lnTo>
                        <a:pt x="483" y="198"/>
                      </a:lnTo>
                      <a:lnTo>
                        <a:pt x="504" y="141"/>
                      </a:lnTo>
                      <a:lnTo>
                        <a:pt x="531" y="123"/>
                      </a:lnTo>
                      <a:lnTo>
                        <a:pt x="540" y="78"/>
                      </a:lnTo>
                      <a:lnTo>
                        <a:pt x="570" y="39"/>
                      </a:lnTo>
                      <a:lnTo>
                        <a:pt x="624" y="8"/>
                      </a:lnTo>
                      <a:lnTo>
                        <a:pt x="669" y="0"/>
                      </a:lnTo>
                      <a:lnTo>
                        <a:pt x="711" y="9"/>
                      </a:lnTo>
                      <a:lnTo>
                        <a:pt x="753" y="66"/>
                      </a:lnTo>
                      <a:lnTo>
                        <a:pt x="804" y="69"/>
                      </a:lnTo>
                      <a:lnTo>
                        <a:pt x="831" y="111"/>
                      </a:lnTo>
                      <a:lnTo>
                        <a:pt x="879" y="99"/>
                      </a:lnTo>
                      <a:lnTo>
                        <a:pt x="909" y="105"/>
                      </a:lnTo>
                      <a:lnTo>
                        <a:pt x="948" y="123"/>
                      </a:lnTo>
                      <a:lnTo>
                        <a:pt x="1005" y="78"/>
                      </a:lnTo>
                      <a:lnTo>
                        <a:pt x="1083" y="45"/>
                      </a:lnTo>
                      <a:lnTo>
                        <a:pt x="1152" y="72"/>
                      </a:lnTo>
                      <a:lnTo>
                        <a:pt x="1179" y="120"/>
                      </a:lnTo>
                      <a:lnTo>
                        <a:pt x="1194" y="102"/>
                      </a:lnTo>
                      <a:lnTo>
                        <a:pt x="1266" y="90"/>
                      </a:lnTo>
                      <a:lnTo>
                        <a:pt x="1308" y="135"/>
                      </a:lnTo>
                      <a:lnTo>
                        <a:pt x="1257" y="204"/>
                      </a:lnTo>
                      <a:lnTo>
                        <a:pt x="1209" y="228"/>
                      </a:lnTo>
                      <a:lnTo>
                        <a:pt x="1206" y="282"/>
                      </a:lnTo>
                      <a:lnTo>
                        <a:pt x="1224" y="216"/>
                      </a:lnTo>
                      <a:lnTo>
                        <a:pt x="1332" y="129"/>
                      </a:lnTo>
                      <a:lnTo>
                        <a:pt x="1383" y="135"/>
                      </a:lnTo>
                      <a:lnTo>
                        <a:pt x="1428" y="102"/>
                      </a:lnTo>
                      <a:lnTo>
                        <a:pt x="1461" y="93"/>
                      </a:lnTo>
                      <a:lnTo>
                        <a:pt x="1485" y="114"/>
                      </a:lnTo>
                      <a:lnTo>
                        <a:pt x="1491" y="177"/>
                      </a:lnTo>
                      <a:lnTo>
                        <a:pt x="1530" y="165"/>
                      </a:lnTo>
                      <a:lnTo>
                        <a:pt x="1563" y="192"/>
                      </a:lnTo>
                      <a:lnTo>
                        <a:pt x="1593" y="240"/>
                      </a:lnTo>
                      <a:lnTo>
                        <a:pt x="1560" y="294"/>
                      </a:lnTo>
                      <a:lnTo>
                        <a:pt x="1479" y="366"/>
                      </a:lnTo>
                      <a:lnTo>
                        <a:pt x="1491" y="438"/>
                      </a:lnTo>
                      <a:lnTo>
                        <a:pt x="1458" y="543"/>
                      </a:lnTo>
                      <a:lnTo>
                        <a:pt x="1509" y="462"/>
                      </a:lnTo>
                      <a:lnTo>
                        <a:pt x="1548" y="471"/>
                      </a:lnTo>
                      <a:lnTo>
                        <a:pt x="1584" y="501"/>
                      </a:lnTo>
                      <a:cubicBezTo>
                        <a:pt x="1597" y="518"/>
                        <a:pt x="1621" y="550"/>
                        <a:pt x="1626" y="573"/>
                      </a:cubicBezTo>
                      <a:lnTo>
                        <a:pt x="1614" y="639"/>
                      </a:lnTo>
                      <a:cubicBezTo>
                        <a:pt x="1619" y="666"/>
                        <a:pt x="1659" y="641"/>
                        <a:pt x="1674" y="669"/>
                      </a:cubicBezTo>
                      <a:cubicBezTo>
                        <a:pt x="1681" y="687"/>
                        <a:pt x="1667" y="729"/>
                        <a:pt x="1656" y="747"/>
                      </a:cubicBezTo>
                      <a:cubicBezTo>
                        <a:pt x="1645" y="765"/>
                        <a:pt x="1618" y="770"/>
                        <a:pt x="1605" y="780"/>
                      </a:cubicBezTo>
                      <a:cubicBezTo>
                        <a:pt x="1592" y="790"/>
                        <a:pt x="1587" y="806"/>
                        <a:pt x="1575" y="810"/>
                      </a:cubicBezTo>
                      <a:cubicBezTo>
                        <a:pt x="1563" y="814"/>
                        <a:pt x="1550" y="810"/>
                        <a:pt x="1533" y="807"/>
                      </a:cubicBezTo>
                      <a:cubicBezTo>
                        <a:pt x="1516" y="804"/>
                        <a:pt x="1490" y="783"/>
                        <a:pt x="1473" y="789"/>
                      </a:cubicBezTo>
                      <a:cubicBezTo>
                        <a:pt x="1456" y="795"/>
                        <a:pt x="1447" y="835"/>
                        <a:pt x="1428" y="846"/>
                      </a:cubicBezTo>
                      <a:cubicBezTo>
                        <a:pt x="1409" y="857"/>
                        <a:pt x="1356" y="850"/>
                        <a:pt x="1359" y="855"/>
                      </a:cubicBezTo>
                      <a:lnTo>
                        <a:pt x="1446" y="879"/>
                      </a:lnTo>
                      <a:lnTo>
                        <a:pt x="1569" y="891"/>
                      </a:lnTo>
                      <a:lnTo>
                        <a:pt x="1710" y="948"/>
                      </a:lnTo>
                      <a:lnTo>
                        <a:pt x="1728" y="1005"/>
                      </a:lnTo>
                      <a:lnTo>
                        <a:pt x="1647" y="1092"/>
                      </a:lnTo>
                      <a:lnTo>
                        <a:pt x="1443" y="1125"/>
                      </a:lnTo>
                      <a:lnTo>
                        <a:pt x="1530" y="1152"/>
                      </a:lnTo>
                      <a:lnTo>
                        <a:pt x="1539" y="1212"/>
                      </a:lnTo>
                      <a:lnTo>
                        <a:pt x="1587" y="1194"/>
                      </a:lnTo>
                      <a:lnTo>
                        <a:pt x="1629" y="1212"/>
                      </a:lnTo>
                      <a:lnTo>
                        <a:pt x="1707" y="1248"/>
                      </a:lnTo>
                      <a:lnTo>
                        <a:pt x="1725" y="1311"/>
                      </a:lnTo>
                      <a:lnTo>
                        <a:pt x="1671" y="1350"/>
                      </a:lnTo>
                      <a:lnTo>
                        <a:pt x="1626" y="1386"/>
                      </a:lnTo>
                      <a:lnTo>
                        <a:pt x="1557" y="1368"/>
                      </a:lnTo>
                      <a:lnTo>
                        <a:pt x="1488" y="1347"/>
                      </a:lnTo>
                      <a:lnTo>
                        <a:pt x="1485" y="1419"/>
                      </a:lnTo>
                      <a:lnTo>
                        <a:pt x="1515" y="1494"/>
                      </a:lnTo>
                      <a:lnTo>
                        <a:pt x="1479" y="1536"/>
                      </a:lnTo>
                      <a:lnTo>
                        <a:pt x="1524" y="1608"/>
                      </a:lnTo>
                      <a:lnTo>
                        <a:pt x="1626" y="1632"/>
                      </a:lnTo>
                      <a:lnTo>
                        <a:pt x="1677" y="1590"/>
                      </a:lnTo>
                      <a:lnTo>
                        <a:pt x="1752" y="1647"/>
                      </a:lnTo>
                      <a:lnTo>
                        <a:pt x="1851" y="1647"/>
                      </a:lnTo>
                      <a:lnTo>
                        <a:pt x="1887" y="1725"/>
                      </a:lnTo>
                      <a:lnTo>
                        <a:pt x="1839" y="1752"/>
                      </a:lnTo>
                      <a:lnTo>
                        <a:pt x="1791" y="1755"/>
                      </a:lnTo>
                      <a:lnTo>
                        <a:pt x="1734" y="1746"/>
                      </a:lnTo>
                      <a:lnTo>
                        <a:pt x="1686" y="1713"/>
                      </a:lnTo>
                      <a:lnTo>
                        <a:pt x="1650" y="1716"/>
                      </a:lnTo>
                      <a:lnTo>
                        <a:pt x="1593" y="1665"/>
                      </a:lnTo>
                      <a:lnTo>
                        <a:pt x="1545" y="1665"/>
                      </a:lnTo>
                      <a:lnTo>
                        <a:pt x="1461" y="1710"/>
                      </a:lnTo>
                      <a:lnTo>
                        <a:pt x="1512" y="1773"/>
                      </a:lnTo>
                      <a:lnTo>
                        <a:pt x="1563" y="1800"/>
                      </a:lnTo>
                      <a:lnTo>
                        <a:pt x="1632" y="1809"/>
                      </a:lnTo>
                      <a:lnTo>
                        <a:pt x="1668" y="1809"/>
                      </a:lnTo>
                      <a:lnTo>
                        <a:pt x="1722" y="1875"/>
                      </a:lnTo>
                      <a:lnTo>
                        <a:pt x="1698" y="1914"/>
                      </a:lnTo>
                      <a:lnTo>
                        <a:pt x="1641" y="1929"/>
                      </a:lnTo>
                      <a:lnTo>
                        <a:pt x="1614" y="1986"/>
                      </a:lnTo>
                      <a:lnTo>
                        <a:pt x="1578" y="1968"/>
                      </a:lnTo>
                      <a:lnTo>
                        <a:pt x="1542" y="1974"/>
                      </a:lnTo>
                      <a:lnTo>
                        <a:pt x="1518" y="1947"/>
                      </a:lnTo>
                      <a:lnTo>
                        <a:pt x="1504" y="1908"/>
                      </a:lnTo>
                      <a:lnTo>
                        <a:pt x="1467" y="1896"/>
                      </a:lnTo>
                      <a:lnTo>
                        <a:pt x="1437" y="1869"/>
                      </a:lnTo>
                      <a:lnTo>
                        <a:pt x="1383" y="1782"/>
                      </a:lnTo>
                      <a:lnTo>
                        <a:pt x="1323" y="1764"/>
                      </a:lnTo>
                      <a:lnTo>
                        <a:pt x="1209" y="1641"/>
                      </a:lnTo>
                      <a:lnTo>
                        <a:pt x="1218" y="1599"/>
                      </a:lnTo>
                      <a:lnTo>
                        <a:pt x="1161" y="1596"/>
                      </a:lnTo>
                      <a:lnTo>
                        <a:pt x="1107" y="1578"/>
                      </a:lnTo>
                      <a:lnTo>
                        <a:pt x="1104" y="1524"/>
                      </a:lnTo>
                      <a:lnTo>
                        <a:pt x="1053" y="1542"/>
                      </a:lnTo>
                      <a:lnTo>
                        <a:pt x="987" y="1536"/>
                      </a:lnTo>
                      <a:lnTo>
                        <a:pt x="1023" y="1401"/>
                      </a:lnTo>
                      <a:lnTo>
                        <a:pt x="1002" y="1362"/>
                      </a:lnTo>
                      <a:lnTo>
                        <a:pt x="1008" y="1311"/>
                      </a:lnTo>
                      <a:lnTo>
                        <a:pt x="1050" y="1281"/>
                      </a:lnTo>
                      <a:lnTo>
                        <a:pt x="1038" y="1227"/>
                      </a:lnTo>
                      <a:lnTo>
                        <a:pt x="999" y="1197"/>
                      </a:lnTo>
                      <a:lnTo>
                        <a:pt x="906" y="1188"/>
                      </a:lnTo>
                      <a:lnTo>
                        <a:pt x="828" y="1185"/>
                      </a:lnTo>
                      <a:lnTo>
                        <a:pt x="789" y="1227"/>
                      </a:lnTo>
                      <a:lnTo>
                        <a:pt x="750" y="1191"/>
                      </a:lnTo>
                      <a:lnTo>
                        <a:pt x="702" y="1182"/>
                      </a:lnTo>
                      <a:lnTo>
                        <a:pt x="666" y="1206"/>
                      </a:lnTo>
                      <a:lnTo>
                        <a:pt x="597" y="1275"/>
                      </a:lnTo>
                      <a:lnTo>
                        <a:pt x="588" y="1314"/>
                      </a:lnTo>
                      <a:lnTo>
                        <a:pt x="621" y="1254"/>
                      </a:lnTo>
                      <a:lnTo>
                        <a:pt x="681" y="1197"/>
                      </a:lnTo>
                      <a:lnTo>
                        <a:pt x="723" y="1188"/>
                      </a:lnTo>
                      <a:lnTo>
                        <a:pt x="774" y="1206"/>
                      </a:lnTo>
                      <a:lnTo>
                        <a:pt x="813" y="1209"/>
                      </a:lnTo>
                      <a:lnTo>
                        <a:pt x="858" y="1176"/>
                      </a:lnTo>
                      <a:lnTo>
                        <a:pt x="966" y="1188"/>
                      </a:lnTo>
                      <a:lnTo>
                        <a:pt x="1047" y="1245"/>
                      </a:lnTo>
                      <a:lnTo>
                        <a:pt x="1044" y="1305"/>
                      </a:lnTo>
                      <a:lnTo>
                        <a:pt x="987" y="1332"/>
                      </a:lnTo>
                      <a:lnTo>
                        <a:pt x="1014" y="1437"/>
                      </a:lnTo>
                      <a:lnTo>
                        <a:pt x="945" y="1503"/>
                      </a:lnTo>
                      <a:lnTo>
                        <a:pt x="918" y="1560"/>
                      </a:lnTo>
                      <a:lnTo>
                        <a:pt x="864" y="1599"/>
                      </a:lnTo>
                      <a:lnTo>
                        <a:pt x="795" y="1611"/>
                      </a:lnTo>
                      <a:lnTo>
                        <a:pt x="744" y="1644"/>
                      </a:lnTo>
                      <a:lnTo>
                        <a:pt x="675" y="1614"/>
                      </a:lnTo>
                      <a:lnTo>
                        <a:pt x="604" y="1628"/>
                      </a:lnTo>
                      <a:lnTo>
                        <a:pt x="567" y="1638"/>
                      </a:lnTo>
                      <a:lnTo>
                        <a:pt x="525" y="1623"/>
                      </a:lnTo>
                      <a:lnTo>
                        <a:pt x="549" y="1674"/>
                      </a:lnTo>
                      <a:lnTo>
                        <a:pt x="525" y="1734"/>
                      </a:lnTo>
                      <a:lnTo>
                        <a:pt x="576" y="1782"/>
                      </a:lnTo>
                      <a:lnTo>
                        <a:pt x="564" y="1836"/>
                      </a:lnTo>
                      <a:lnTo>
                        <a:pt x="534" y="1893"/>
                      </a:lnTo>
                      <a:close/>
                    </a:path>
                  </a:pathLst>
                </a:custGeom>
                <a:gradFill rotWithShape="0">
                  <a:gsLst>
                    <a:gs pos="0">
                      <a:srgbClr val="339966"/>
                    </a:gs>
                    <a:gs pos="100000">
                      <a:srgbClr val="18472F"/>
                    </a:gs>
                  </a:gsLst>
                  <a:lin ang="5400000" scaled="1"/>
                </a:gradFill>
                <a:ln w="12700" cmpd="sng">
                  <a:solidFill>
                    <a:srgbClr val="000000"/>
                  </a:solidFill>
                  <a:round/>
                  <a:headEnd/>
                  <a:tailEnd/>
                </a:ln>
              </p:spPr>
              <p:txBody>
                <a:bodyPr/>
                <a:lstStyle/>
                <a:p>
                  <a:endParaRPr lang="en-GB"/>
                </a:p>
              </p:txBody>
            </p:sp>
          </p:grpSp>
          <p:grpSp>
            <p:nvGrpSpPr>
              <p:cNvPr id="111649" name="Group 19"/>
              <p:cNvGrpSpPr>
                <a:grpSpLocks/>
              </p:cNvGrpSpPr>
              <p:nvPr/>
            </p:nvGrpSpPr>
            <p:grpSpPr bwMode="auto">
              <a:xfrm>
                <a:off x="6942" y="2988"/>
                <a:ext cx="1145" cy="1646"/>
                <a:chOff x="7830" y="6358"/>
                <a:chExt cx="605" cy="998"/>
              </a:xfrm>
            </p:grpSpPr>
            <p:sp>
              <p:nvSpPr>
                <p:cNvPr id="111654" name="Freeform 20"/>
                <p:cNvSpPr>
                  <a:spLocks/>
                </p:cNvSpPr>
                <p:nvPr/>
              </p:nvSpPr>
              <p:spPr bwMode="auto">
                <a:xfrm flipH="1">
                  <a:off x="7976" y="6908"/>
                  <a:ext cx="301" cy="448"/>
                </a:xfrm>
                <a:custGeom>
                  <a:avLst/>
                  <a:gdLst>
                    <a:gd name="T0" fmla="*/ 25 w 959"/>
                    <a:gd name="T1" fmla="*/ 113 h 1431"/>
                    <a:gd name="T2" fmla="*/ 78 w 959"/>
                    <a:gd name="T3" fmla="*/ 95 h 1431"/>
                    <a:gd name="T4" fmla="*/ 126 w 959"/>
                    <a:gd name="T5" fmla="*/ 112 h 1431"/>
                    <a:gd name="T6" fmla="*/ 114 w 959"/>
                    <a:gd name="T7" fmla="*/ 238 h 1431"/>
                    <a:gd name="T8" fmla="*/ 122 w 959"/>
                    <a:gd name="T9" fmla="*/ 281 h 1431"/>
                    <a:gd name="T10" fmla="*/ 108 w 959"/>
                    <a:gd name="T11" fmla="*/ 392 h 1431"/>
                    <a:gd name="T12" fmla="*/ 83 w 959"/>
                    <a:gd name="T13" fmla="*/ 419 h 1431"/>
                    <a:gd name="T14" fmla="*/ 53 w 959"/>
                    <a:gd name="T15" fmla="*/ 429 h 1431"/>
                    <a:gd name="T16" fmla="*/ 21 w 959"/>
                    <a:gd name="T17" fmla="*/ 448 h 1431"/>
                    <a:gd name="T18" fmla="*/ 104 w 959"/>
                    <a:gd name="T19" fmla="*/ 438 h 1431"/>
                    <a:gd name="T20" fmla="*/ 133 w 959"/>
                    <a:gd name="T21" fmla="*/ 439 h 1431"/>
                    <a:gd name="T22" fmla="*/ 148 w 959"/>
                    <a:gd name="T23" fmla="*/ 430 h 1431"/>
                    <a:gd name="T24" fmla="*/ 197 w 959"/>
                    <a:gd name="T25" fmla="*/ 444 h 1431"/>
                    <a:gd name="T26" fmla="*/ 219 w 959"/>
                    <a:gd name="T27" fmla="*/ 440 h 1431"/>
                    <a:gd name="T28" fmla="*/ 283 w 959"/>
                    <a:gd name="T29" fmla="*/ 443 h 1431"/>
                    <a:gd name="T30" fmla="*/ 264 w 959"/>
                    <a:gd name="T31" fmla="*/ 426 h 1431"/>
                    <a:gd name="T32" fmla="*/ 230 w 959"/>
                    <a:gd name="T33" fmla="*/ 421 h 1431"/>
                    <a:gd name="T34" fmla="*/ 210 w 959"/>
                    <a:gd name="T35" fmla="*/ 416 h 1431"/>
                    <a:gd name="T36" fmla="*/ 185 w 959"/>
                    <a:gd name="T37" fmla="*/ 393 h 1431"/>
                    <a:gd name="T38" fmla="*/ 182 w 959"/>
                    <a:gd name="T39" fmla="*/ 348 h 1431"/>
                    <a:gd name="T40" fmla="*/ 186 w 959"/>
                    <a:gd name="T41" fmla="*/ 309 h 1431"/>
                    <a:gd name="T42" fmla="*/ 181 w 959"/>
                    <a:gd name="T43" fmla="*/ 159 h 1431"/>
                    <a:gd name="T44" fmla="*/ 206 w 959"/>
                    <a:gd name="T45" fmla="*/ 98 h 1431"/>
                    <a:gd name="T46" fmla="*/ 248 w 959"/>
                    <a:gd name="T47" fmla="*/ 110 h 1431"/>
                    <a:gd name="T48" fmla="*/ 301 w 959"/>
                    <a:gd name="T49" fmla="*/ 116 h 1431"/>
                    <a:gd name="T50" fmla="*/ 261 w 959"/>
                    <a:gd name="T51" fmla="*/ 101 h 1431"/>
                    <a:gd name="T52" fmla="*/ 220 w 959"/>
                    <a:gd name="T53" fmla="*/ 86 h 1431"/>
                    <a:gd name="T54" fmla="*/ 225 w 959"/>
                    <a:gd name="T55" fmla="*/ 78 h 1431"/>
                    <a:gd name="T56" fmla="*/ 267 w 959"/>
                    <a:gd name="T57" fmla="*/ 71 h 1431"/>
                    <a:gd name="T58" fmla="*/ 236 w 959"/>
                    <a:gd name="T59" fmla="*/ 61 h 1431"/>
                    <a:gd name="T60" fmla="*/ 179 w 959"/>
                    <a:gd name="T61" fmla="*/ 78 h 1431"/>
                    <a:gd name="T62" fmla="*/ 216 w 959"/>
                    <a:gd name="T63" fmla="*/ 23 h 1431"/>
                    <a:gd name="T64" fmla="*/ 177 w 959"/>
                    <a:gd name="T65" fmla="*/ 41 h 1431"/>
                    <a:gd name="T66" fmla="*/ 157 w 959"/>
                    <a:gd name="T67" fmla="*/ 73 h 1431"/>
                    <a:gd name="T68" fmla="*/ 144 w 959"/>
                    <a:gd name="T69" fmla="*/ 44 h 1431"/>
                    <a:gd name="T70" fmla="*/ 127 w 959"/>
                    <a:gd name="T71" fmla="*/ 0 h 1431"/>
                    <a:gd name="T72" fmla="*/ 121 w 959"/>
                    <a:gd name="T73" fmla="*/ 45 h 1431"/>
                    <a:gd name="T74" fmla="*/ 107 w 959"/>
                    <a:gd name="T75" fmla="*/ 68 h 1431"/>
                    <a:gd name="T76" fmla="*/ 73 w 959"/>
                    <a:gd name="T77" fmla="*/ 54 h 1431"/>
                    <a:gd name="T78" fmla="*/ 47 w 959"/>
                    <a:gd name="T79" fmla="*/ 36 h 1431"/>
                    <a:gd name="T80" fmla="*/ 55 w 959"/>
                    <a:gd name="T81" fmla="*/ 55 h 1431"/>
                    <a:gd name="T82" fmla="*/ 80 w 959"/>
                    <a:gd name="T83" fmla="*/ 71 h 1431"/>
                    <a:gd name="T84" fmla="*/ 92 w 959"/>
                    <a:gd name="T85" fmla="*/ 84 h 1431"/>
                    <a:gd name="T86" fmla="*/ 59 w 959"/>
                    <a:gd name="T87" fmla="*/ 85 h 1431"/>
                    <a:gd name="T88" fmla="*/ 7 w 959"/>
                    <a:gd name="T89" fmla="*/ 106 h 1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9"/>
                    <a:gd name="T136" fmla="*/ 0 h 1431"/>
                    <a:gd name="T137" fmla="*/ 959 w 959"/>
                    <a:gd name="T138" fmla="*/ 1431 h 1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9" h="1431">
                      <a:moveTo>
                        <a:pt x="22" y="338"/>
                      </a:moveTo>
                      <a:cubicBezTo>
                        <a:pt x="0" y="348"/>
                        <a:pt x="60" y="360"/>
                        <a:pt x="80" y="360"/>
                      </a:cubicBezTo>
                      <a:cubicBezTo>
                        <a:pt x="100" y="360"/>
                        <a:pt x="114" y="347"/>
                        <a:pt x="142" y="338"/>
                      </a:cubicBezTo>
                      <a:lnTo>
                        <a:pt x="248" y="303"/>
                      </a:lnTo>
                      <a:lnTo>
                        <a:pt x="329" y="312"/>
                      </a:lnTo>
                      <a:lnTo>
                        <a:pt x="402" y="358"/>
                      </a:lnTo>
                      <a:lnTo>
                        <a:pt x="389" y="687"/>
                      </a:lnTo>
                      <a:lnTo>
                        <a:pt x="362" y="759"/>
                      </a:lnTo>
                      <a:lnTo>
                        <a:pt x="374" y="825"/>
                      </a:lnTo>
                      <a:lnTo>
                        <a:pt x="389" y="897"/>
                      </a:lnTo>
                      <a:lnTo>
                        <a:pt x="374" y="1074"/>
                      </a:lnTo>
                      <a:lnTo>
                        <a:pt x="344" y="1251"/>
                      </a:lnTo>
                      <a:lnTo>
                        <a:pt x="311" y="1320"/>
                      </a:lnTo>
                      <a:lnTo>
                        <a:pt x="266" y="1338"/>
                      </a:lnTo>
                      <a:lnTo>
                        <a:pt x="194" y="1335"/>
                      </a:lnTo>
                      <a:lnTo>
                        <a:pt x="170" y="1371"/>
                      </a:lnTo>
                      <a:lnTo>
                        <a:pt x="80" y="1380"/>
                      </a:lnTo>
                      <a:lnTo>
                        <a:pt x="68" y="1431"/>
                      </a:lnTo>
                      <a:lnTo>
                        <a:pt x="257" y="1428"/>
                      </a:lnTo>
                      <a:lnTo>
                        <a:pt x="332" y="1398"/>
                      </a:lnTo>
                      <a:lnTo>
                        <a:pt x="368" y="1365"/>
                      </a:lnTo>
                      <a:lnTo>
                        <a:pt x="425" y="1401"/>
                      </a:lnTo>
                      <a:lnTo>
                        <a:pt x="452" y="1422"/>
                      </a:lnTo>
                      <a:lnTo>
                        <a:pt x="470" y="1374"/>
                      </a:lnTo>
                      <a:lnTo>
                        <a:pt x="518" y="1419"/>
                      </a:lnTo>
                      <a:lnTo>
                        <a:pt x="629" y="1419"/>
                      </a:lnTo>
                      <a:lnTo>
                        <a:pt x="638" y="1374"/>
                      </a:lnTo>
                      <a:lnTo>
                        <a:pt x="698" y="1404"/>
                      </a:lnTo>
                      <a:lnTo>
                        <a:pt x="764" y="1419"/>
                      </a:lnTo>
                      <a:lnTo>
                        <a:pt x="902" y="1416"/>
                      </a:lnTo>
                      <a:lnTo>
                        <a:pt x="878" y="1371"/>
                      </a:lnTo>
                      <a:lnTo>
                        <a:pt x="842" y="1362"/>
                      </a:lnTo>
                      <a:lnTo>
                        <a:pt x="779" y="1347"/>
                      </a:lnTo>
                      <a:lnTo>
                        <a:pt x="734" y="1344"/>
                      </a:lnTo>
                      <a:lnTo>
                        <a:pt x="704" y="1323"/>
                      </a:lnTo>
                      <a:lnTo>
                        <a:pt x="668" y="1329"/>
                      </a:lnTo>
                      <a:lnTo>
                        <a:pt x="611" y="1311"/>
                      </a:lnTo>
                      <a:lnTo>
                        <a:pt x="590" y="1254"/>
                      </a:lnTo>
                      <a:lnTo>
                        <a:pt x="587" y="1200"/>
                      </a:lnTo>
                      <a:lnTo>
                        <a:pt x="581" y="1110"/>
                      </a:lnTo>
                      <a:lnTo>
                        <a:pt x="578" y="1044"/>
                      </a:lnTo>
                      <a:lnTo>
                        <a:pt x="593" y="987"/>
                      </a:lnTo>
                      <a:lnTo>
                        <a:pt x="581" y="954"/>
                      </a:lnTo>
                      <a:lnTo>
                        <a:pt x="578" y="507"/>
                      </a:lnTo>
                      <a:lnTo>
                        <a:pt x="599" y="321"/>
                      </a:lnTo>
                      <a:lnTo>
                        <a:pt x="656" y="312"/>
                      </a:lnTo>
                      <a:lnTo>
                        <a:pt x="695" y="354"/>
                      </a:lnTo>
                      <a:lnTo>
                        <a:pt x="791" y="351"/>
                      </a:lnTo>
                      <a:lnTo>
                        <a:pt x="842" y="387"/>
                      </a:lnTo>
                      <a:lnTo>
                        <a:pt x="959" y="372"/>
                      </a:lnTo>
                      <a:lnTo>
                        <a:pt x="932" y="324"/>
                      </a:lnTo>
                      <a:lnTo>
                        <a:pt x="830" y="324"/>
                      </a:lnTo>
                      <a:lnTo>
                        <a:pt x="743" y="303"/>
                      </a:lnTo>
                      <a:lnTo>
                        <a:pt x="701" y="276"/>
                      </a:lnTo>
                      <a:lnTo>
                        <a:pt x="644" y="264"/>
                      </a:lnTo>
                      <a:lnTo>
                        <a:pt x="716" y="249"/>
                      </a:lnTo>
                      <a:lnTo>
                        <a:pt x="779" y="240"/>
                      </a:lnTo>
                      <a:lnTo>
                        <a:pt x="851" y="228"/>
                      </a:lnTo>
                      <a:lnTo>
                        <a:pt x="851" y="189"/>
                      </a:lnTo>
                      <a:lnTo>
                        <a:pt x="752" y="195"/>
                      </a:lnTo>
                      <a:lnTo>
                        <a:pt x="650" y="210"/>
                      </a:lnTo>
                      <a:lnTo>
                        <a:pt x="569" y="249"/>
                      </a:lnTo>
                      <a:lnTo>
                        <a:pt x="587" y="186"/>
                      </a:lnTo>
                      <a:lnTo>
                        <a:pt x="689" y="75"/>
                      </a:lnTo>
                      <a:lnTo>
                        <a:pt x="626" y="54"/>
                      </a:lnTo>
                      <a:lnTo>
                        <a:pt x="563" y="132"/>
                      </a:lnTo>
                      <a:lnTo>
                        <a:pt x="524" y="177"/>
                      </a:lnTo>
                      <a:lnTo>
                        <a:pt x="500" y="234"/>
                      </a:lnTo>
                      <a:lnTo>
                        <a:pt x="488" y="174"/>
                      </a:lnTo>
                      <a:lnTo>
                        <a:pt x="458" y="141"/>
                      </a:lnTo>
                      <a:lnTo>
                        <a:pt x="440" y="93"/>
                      </a:lnTo>
                      <a:lnTo>
                        <a:pt x="404" y="0"/>
                      </a:lnTo>
                      <a:lnTo>
                        <a:pt x="359" y="39"/>
                      </a:lnTo>
                      <a:lnTo>
                        <a:pt x="386" y="144"/>
                      </a:lnTo>
                      <a:lnTo>
                        <a:pt x="398" y="213"/>
                      </a:lnTo>
                      <a:lnTo>
                        <a:pt x="341" y="216"/>
                      </a:lnTo>
                      <a:lnTo>
                        <a:pt x="287" y="180"/>
                      </a:lnTo>
                      <a:lnTo>
                        <a:pt x="233" y="174"/>
                      </a:lnTo>
                      <a:lnTo>
                        <a:pt x="191" y="153"/>
                      </a:lnTo>
                      <a:lnTo>
                        <a:pt x="149" y="114"/>
                      </a:lnTo>
                      <a:lnTo>
                        <a:pt x="82" y="138"/>
                      </a:lnTo>
                      <a:lnTo>
                        <a:pt x="176" y="177"/>
                      </a:lnTo>
                      <a:lnTo>
                        <a:pt x="194" y="210"/>
                      </a:lnTo>
                      <a:lnTo>
                        <a:pt x="254" y="228"/>
                      </a:lnTo>
                      <a:lnTo>
                        <a:pt x="293" y="228"/>
                      </a:lnTo>
                      <a:lnTo>
                        <a:pt x="293" y="267"/>
                      </a:lnTo>
                      <a:lnTo>
                        <a:pt x="230" y="276"/>
                      </a:lnTo>
                      <a:cubicBezTo>
                        <a:pt x="219" y="286"/>
                        <a:pt x="203" y="266"/>
                        <a:pt x="188" y="270"/>
                      </a:cubicBezTo>
                      <a:cubicBezTo>
                        <a:pt x="173" y="274"/>
                        <a:pt x="168" y="289"/>
                        <a:pt x="140" y="300"/>
                      </a:cubicBezTo>
                      <a:cubicBezTo>
                        <a:pt x="112" y="311"/>
                        <a:pt x="47" y="330"/>
                        <a:pt x="22" y="338"/>
                      </a:cubicBezTo>
                      <a:close/>
                    </a:path>
                  </a:pathLst>
                </a:custGeom>
                <a:gradFill rotWithShape="0">
                  <a:gsLst>
                    <a:gs pos="0">
                      <a:srgbClr val="993300"/>
                    </a:gs>
                    <a:gs pos="100000">
                      <a:srgbClr val="C89176"/>
                    </a:gs>
                  </a:gsLst>
                  <a:lin ang="0" scaled="1"/>
                </a:gradFill>
                <a:ln w="12700" cmpd="sng">
                  <a:solidFill>
                    <a:srgbClr val="000000"/>
                  </a:solidFill>
                  <a:round/>
                  <a:headEnd/>
                  <a:tailEnd/>
                </a:ln>
              </p:spPr>
              <p:txBody>
                <a:bodyPr/>
                <a:lstStyle/>
                <a:p>
                  <a:endParaRPr lang="en-GB"/>
                </a:p>
              </p:txBody>
            </p:sp>
            <p:sp>
              <p:nvSpPr>
                <p:cNvPr id="111655" name="Freeform 21"/>
                <p:cNvSpPr>
                  <a:spLocks/>
                </p:cNvSpPr>
                <p:nvPr/>
              </p:nvSpPr>
              <p:spPr bwMode="auto">
                <a:xfrm flipH="1">
                  <a:off x="8039" y="6358"/>
                  <a:ext cx="180" cy="151"/>
                </a:xfrm>
                <a:custGeom>
                  <a:avLst/>
                  <a:gdLst>
                    <a:gd name="T0" fmla="*/ 35 w 573"/>
                    <a:gd name="T1" fmla="*/ 4 h 483"/>
                    <a:gd name="T2" fmla="*/ 25 w 573"/>
                    <a:gd name="T3" fmla="*/ 15 h 483"/>
                    <a:gd name="T4" fmla="*/ 23 w 573"/>
                    <a:gd name="T5" fmla="*/ 29 h 483"/>
                    <a:gd name="T6" fmla="*/ 17 w 573"/>
                    <a:gd name="T7" fmla="*/ 38 h 483"/>
                    <a:gd name="T8" fmla="*/ 4 w 573"/>
                    <a:gd name="T9" fmla="*/ 51 h 483"/>
                    <a:gd name="T10" fmla="*/ 0 w 573"/>
                    <a:gd name="T11" fmla="*/ 80 h 483"/>
                    <a:gd name="T12" fmla="*/ 74 w 573"/>
                    <a:gd name="T13" fmla="*/ 151 h 483"/>
                    <a:gd name="T14" fmla="*/ 178 w 573"/>
                    <a:gd name="T15" fmla="*/ 137 h 483"/>
                    <a:gd name="T16" fmla="*/ 180 w 573"/>
                    <a:gd name="T17" fmla="*/ 105 h 483"/>
                    <a:gd name="T18" fmla="*/ 176 w 573"/>
                    <a:gd name="T19" fmla="*/ 78 h 483"/>
                    <a:gd name="T20" fmla="*/ 161 w 573"/>
                    <a:gd name="T21" fmla="*/ 69 h 483"/>
                    <a:gd name="T22" fmla="*/ 149 w 573"/>
                    <a:gd name="T23" fmla="*/ 75 h 483"/>
                    <a:gd name="T24" fmla="*/ 134 w 573"/>
                    <a:gd name="T25" fmla="*/ 70 h 483"/>
                    <a:gd name="T26" fmla="*/ 110 w 573"/>
                    <a:gd name="T27" fmla="*/ 76 h 483"/>
                    <a:gd name="T28" fmla="*/ 114 w 573"/>
                    <a:gd name="T29" fmla="*/ 107 h 483"/>
                    <a:gd name="T30" fmla="*/ 111 w 573"/>
                    <a:gd name="T31" fmla="*/ 82 h 483"/>
                    <a:gd name="T32" fmla="*/ 98 w 573"/>
                    <a:gd name="T33" fmla="*/ 68 h 483"/>
                    <a:gd name="T34" fmla="*/ 99 w 573"/>
                    <a:gd name="T35" fmla="*/ 53 h 483"/>
                    <a:gd name="T36" fmla="*/ 102 w 573"/>
                    <a:gd name="T37" fmla="*/ 36 h 483"/>
                    <a:gd name="T38" fmla="*/ 84 w 573"/>
                    <a:gd name="T39" fmla="*/ 27 h 483"/>
                    <a:gd name="T40" fmla="*/ 67 w 573"/>
                    <a:gd name="T41" fmla="*/ 23 h 483"/>
                    <a:gd name="T42" fmla="*/ 64 w 573"/>
                    <a:gd name="T43" fmla="*/ 10 h 483"/>
                    <a:gd name="T44" fmla="*/ 52 w 573"/>
                    <a:gd name="T45" fmla="*/ 0 h 483"/>
                    <a:gd name="T46" fmla="*/ 35 w 573"/>
                    <a:gd name="T47" fmla="*/ 4 h 4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3"/>
                    <a:gd name="T73" fmla="*/ 0 h 483"/>
                    <a:gd name="T74" fmla="*/ 573 w 573"/>
                    <a:gd name="T75" fmla="*/ 483 h 4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3" h="483">
                      <a:moveTo>
                        <a:pt x="111" y="12"/>
                      </a:moveTo>
                      <a:lnTo>
                        <a:pt x="81" y="48"/>
                      </a:lnTo>
                      <a:lnTo>
                        <a:pt x="72" y="93"/>
                      </a:lnTo>
                      <a:lnTo>
                        <a:pt x="54" y="123"/>
                      </a:lnTo>
                      <a:lnTo>
                        <a:pt x="12" y="162"/>
                      </a:lnTo>
                      <a:lnTo>
                        <a:pt x="0" y="255"/>
                      </a:lnTo>
                      <a:lnTo>
                        <a:pt x="237" y="483"/>
                      </a:lnTo>
                      <a:lnTo>
                        <a:pt x="567" y="438"/>
                      </a:lnTo>
                      <a:lnTo>
                        <a:pt x="573" y="336"/>
                      </a:lnTo>
                      <a:lnTo>
                        <a:pt x="561" y="249"/>
                      </a:lnTo>
                      <a:lnTo>
                        <a:pt x="513" y="222"/>
                      </a:lnTo>
                      <a:lnTo>
                        <a:pt x="474" y="240"/>
                      </a:lnTo>
                      <a:lnTo>
                        <a:pt x="426" y="225"/>
                      </a:lnTo>
                      <a:lnTo>
                        <a:pt x="351" y="243"/>
                      </a:lnTo>
                      <a:lnTo>
                        <a:pt x="363" y="342"/>
                      </a:lnTo>
                      <a:lnTo>
                        <a:pt x="354" y="261"/>
                      </a:lnTo>
                      <a:lnTo>
                        <a:pt x="312" y="216"/>
                      </a:lnTo>
                      <a:lnTo>
                        <a:pt x="315" y="171"/>
                      </a:lnTo>
                      <a:lnTo>
                        <a:pt x="324" y="114"/>
                      </a:lnTo>
                      <a:lnTo>
                        <a:pt x="267" y="87"/>
                      </a:lnTo>
                      <a:lnTo>
                        <a:pt x="213" y="75"/>
                      </a:lnTo>
                      <a:lnTo>
                        <a:pt x="204" y="33"/>
                      </a:lnTo>
                      <a:lnTo>
                        <a:pt x="165" y="0"/>
                      </a:lnTo>
                      <a:lnTo>
                        <a:pt x="111" y="12"/>
                      </a:lnTo>
                      <a:close/>
                    </a:path>
                  </a:pathLst>
                </a:custGeom>
                <a:solidFill>
                  <a:srgbClr val="45BA42"/>
                </a:solidFill>
                <a:ln w="12700" cmpd="sng">
                  <a:solidFill>
                    <a:srgbClr val="000000"/>
                  </a:solidFill>
                  <a:round/>
                  <a:headEnd/>
                  <a:tailEnd/>
                </a:ln>
              </p:spPr>
              <p:txBody>
                <a:bodyPr/>
                <a:lstStyle/>
                <a:p>
                  <a:endParaRPr lang="en-GB"/>
                </a:p>
              </p:txBody>
            </p:sp>
            <p:sp>
              <p:nvSpPr>
                <p:cNvPr id="111656" name="Freeform 22"/>
                <p:cNvSpPr>
                  <a:spLocks/>
                </p:cNvSpPr>
                <p:nvPr/>
              </p:nvSpPr>
              <p:spPr bwMode="auto">
                <a:xfrm>
                  <a:off x="7830" y="6438"/>
                  <a:ext cx="605" cy="622"/>
                </a:xfrm>
                <a:custGeom>
                  <a:avLst/>
                  <a:gdLst>
                    <a:gd name="T0" fmla="*/ 488 w 605"/>
                    <a:gd name="T1" fmla="*/ 604 h 622"/>
                    <a:gd name="T2" fmla="*/ 539 w 605"/>
                    <a:gd name="T3" fmla="*/ 579 h 622"/>
                    <a:gd name="T4" fmla="*/ 554 w 605"/>
                    <a:gd name="T5" fmla="*/ 495 h 622"/>
                    <a:gd name="T6" fmla="*/ 598 w 605"/>
                    <a:gd name="T7" fmla="*/ 423 h 622"/>
                    <a:gd name="T8" fmla="*/ 602 w 605"/>
                    <a:gd name="T9" fmla="*/ 362 h 622"/>
                    <a:gd name="T10" fmla="*/ 595 w 605"/>
                    <a:gd name="T11" fmla="*/ 304 h 622"/>
                    <a:gd name="T12" fmla="*/ 588 w 605"/>
                    <a:gd name="T13" fmla="*/ 253 h 622"/>
                    <a:gd name="T14" fmla="*/ 547 w 605"/>
                    <a:gd name="T15" fmla="*/ 204 h 622"/>
                    <a:gd name="T16" fmla="*/ 504 w 605"/>
                    <a:gd name="T17" fmla="*/ 174 h 622"/>
                    <a:gd name="T18" fmla="*/ 500 w 605"/>
                    <a:gd name="T19" fmla="*/ 122 h 622"/>
                    <a:gd name="T20" fmla="*/ 508 w 605"/>
                    <a:gd name="T21" fmla="*/ 70 h 622"/>
                    <a:gd name="T22" fmla="*/ 472 w 605"/>
                    <a:gd name="T23" fmla="*/ 76 h 622"/>
                    <a:gd name="T24" fmla="*/ 454 w 605"/>
                    <a:gd name="T25" fmla="*/ 62 h 622"/>
                    <a:gd name="T26" fmla="*/ 436 w 605"/>
                    <a:gd name="T27" fmla="*/ 24 h 622"/>
                    <a:gd name="T28" fmla="*/ 395 w 605"/>
                    <a:gd name="T29" fmla="*/ 0 h 622"/>
                    <a:gd name="T30" fmla="*/ 353 w 605"/>
                    <a:gd name="T31" fmla="*/ 22 h 622"/>
                    <a:gd name="T32" fmla="*/ 320 w 605"/>
                    <a:gd name="T33" fmla="*/ 33 h 622"/>
                    <a:gd name="T34" fmla="*/ 266 w 605"/>
                    <a:gd name="T35" fmla="*/ 14 h 622"/>
                    <a:gd name="T36" fmla="*/ 231 w 605"/>
                    <a:gd name="T37" fmla="*/ 32 h 622"/>
                    <a:gd name="T38" fmla="*/ 211 w 605"/>
                    <a:gd name="T39" fmla="*/ 64 h 622"/>
                    <a:gd name="T40" fmla="*/ 222 w 605"/>
                    <a:gd name="T41" fmla="*/ 68 h 622"/>
                    <a:gd name="T42" fmla="*/ 158 w 605"/>
                    <a:gd name="T43" fmla="*/ 32 h 622"/>
                    <a:gd name="T44" fmla="*/ 138 w 605"/>
                    <a:gd name="T45" fmla="*/ 55 h 622"/>
                    <a:gd name="T46" fmla="*/ 106 w 605"/>
                    <a:gd name="T47" fmla="*/ 75 h 622"/>
                    <a:gd name="T48" fmla="*/ 138 w 605"/>
                    <a:gd name="T49" fmla="*/ 137 h 622"/>
                    <a:gd name="T50" fmla="*/ 120 w 605"/>
                    <a:gd name="T51" fmla="*/ 148 h 622"/>
                    <a:gd name="T52" fmla="*/ 42 w 605"/>
                    <a:gd name="T53" fmla="*/ 168 h 622"/>
                    <a:gd name="T54" fmla="*/ 93 w 605"/>
                    <a:gd name="T55" fmla="*/ 252 h 622"/>
                    <a:gd name="T56" fmla="*/ 144 w 605"/>
                    <a:gd name="T57" fmla="*/ 247 h 622"/>
                    <a:gd name="T58" fmla="*/ 152 w 605"/>
                    <a:gd name="T59" fmla="*/ 275 h 622"/>
                    <a:gd name="T60" fmla="*/ 24 w 605"/>
                    <a:gd name="T61" fmla="*/ 261 h 622"/>
                    <a:gd name="T62" fmla="*/ 12 w 605"/>
                    <a:gd name="T63" fmla="*/ 366 h 622"/>
                    <a:gd name="T64" fmla="*/ 93 w 605"/>
                    <a:gd name="T65" fmla="*/ 348 h 622"/>
                    <a:gd name="T66" fmla="*/ 126 w 605"/>
                    <a:gd name="T67" fmla="*/ 361 h 622"/>
                    <a:gd name="T68" fmla="*/ 95 w 605"/>
                    <a:gd name="T69" fmla="*/ 380 h 622"/>
                    <a:gd name="T70" fmla="*/ 82 w 605"/>
                    <a:gd name="T71" fmla="*/ 423 h 622"/>
                    <a:gd name="T72" fmla="*/ 139 w 605"/>
                    <a:gd name="T73" fmla="*/ 422 h 622"/>
                    <a:gd name="T74" fmla="*/ 142 w 605"/>
                    <a:gd name="T75" fmla="*/ 481 h 622"/>
                    <a:gd name="T76" fmla="*/ 80 w 605"/>
                    <a:gd name="T77" fmla="*/ 498 h 622"/>
                    <a:gd name="T78" fmla="*/ 14 w 605"/>
                    <a:gd name="T79" fmla="*/ 540 h 622"/>
                    <a:gd name="T80" fmla="*/ 62 w 605"/>
                    <a:gd name="T81" fmla="*/ 547 h 622"/>
                    <a:gd name="T82" fmla="*/ 106 w 605"/>
                    <a:gd name="T83" fmla="*/ 521 h 622"/>
                    <a:gd name="T84" fmla="*/ 131 w 605"/>
                    <a:gd name="T85" fmla="*/ 555 h 622"/>
                    <a:gd name="T86" fmla="*/ 83 w 605"/>
                    <a:gd name="T87" fmla="*/ 567 h 622"/>
                    <a:gd name="T88" fmla="*/ 91 w 605"/>
                    <a:gd name="T89" fmla="*/ 604 h 622"/>
                    <a:gd name="T90" fmla="*/ 122 w 605"/>
                    <a:gd name="T91" fmla="*/ 618 h 622"/>
                    <a:gd name="T92" fmla="*/ 146 w 605"/>
                    <a:gd name="T93" fmla="*/ 594 h 622"/>
                    <a:gd name="T94" fmla="*/ 191 w 605"/>
                    <a:gd name="T95" fmla="*/ 552 h 622"/>
                    <a:gd name="T96" fmla="*/ 241 w 605"/>
                    <a:gd name="T97" fmla="*/ 500 h 622"/>
                    <a:gd name="T98" fmla="*/ 275 w 605"/>
                    <a:gd name="T99" fmla="*/ 483 h 622"/>
                    <a:gd name="T100" fmla="*/ 291 w 605"/>
                    <a:gd name="T101" fmla="*/ 427 h 622"/>
                    <a:gd name="T102" fmla="*/ 280 w 605"/>
                    <a:gd name="T103" fmla="*/ 384 h 622"/>
                    <a:gd name="T104" fmla="*/ 346 w 605"/>
                    <a:gd name="T105" fmla="*/ 371 h 622"/>
                    <a:gd name="T106" fmla="*/ 385 w 605"/>
                    <a:gd name="T107" fmla="*/ 370 h 622"/>
                    <a:gd name="T108" fmla="*/ 421 w 605"/>
                    <a:gd name="T109" fmla="*/ 412 h 622"/>
                    <a:gd name="T110" fmla="*/ 379 w 605"/>
                    <a:gd name="T111" fmla="*/ 372 h 622"/>
                    <a:gd name="T112" fmla="*/ 336 w 605"/>
                    <a:gd name="T113" fmla="*/ 368 h 622"/>
                    <a:gd name="T114" fmla="*/ 278 w 605"/>
                    <a:gd name="T115" fmla="*/ 409 h 622"/>
                    <a:gd name="T116" fmla="*/ 309 w 605"/>
                    <a:gd name="T117" fmla="*/ 471 h 622"/>
                    <a:gd name="T118" fmla="*/ 356 w 605"/>
                    <a:gd name="T119" fmla="*/ 505 h 622"/>
                    <a:gd name="T120" fmla="*/ 416 w 605"/>
                    <a:gd name="T121" fmla="*/ 510 h 622"/>
                    <a:gd name="T122" fmla="*/ 433 w 605"/>
                    <a:gd name="T123" fmla="*/ 524 h 622"/>
                    <a:gd name="T124" fmla="*/ 428 w 605"/>
                    <a:gd name="T125" fmla="*/ 575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5"/>
                    <a:gd name="T190" fmla="*/ 0 h 622"/>
                    <a:gd name="T191" fmla="*/ 605 w 605"/>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5" h="622">
                      <a:moveTo>
                        <a:pt x="438" y="593"/>
                      </a:moveTo>
                      <a:lnTo>
                        <a:pt x="457" y="604"/>
                      </a:lnTo>
                      <a:cubicBezTo>
                        <a:pt x="466" y="606"/>
                        <a:pt x="482" y="606"/>
                        <a:pt x="488" y="604"/>
                      </a:cubicBezTo>
                      <a:cubicBezTo>
                        <a:pt x="495" y="602"/>
                        <a:pt x="491" y="593"/>
                        <a:pt x="495" y="590"/>
                      </a:cubicBezTo>
                      <a:lnTo>
                        <a:pt x="516" y="589"/>
                      </a:lnTo>
                      <a:lnTo>
                        <a:pt x="539" y="579"/>
                      </a:lnTo>
                      <a:lnTo>
                        <a:pt x="559" y="559"/>
                      </a:lnTo>
                      <a:lnTo>
                        <a:pt x="568" y="528"/>
                      </a:lnTo>
                      <a:lnTo>
                        <a:pt x="554" y="495"/>
                      </a:lnTo>
                      <a:lnTo>
                        <a:pt x="587" y="475"/>
                      </a:lnTo>
                      <a:lnTo>
                        <a:pt x="600" y="455"/>
                      </a:lnTo>
                      <a:lnTo>
                        <a:pt x="598" y="423"/>
                      </a:lnTo>
                      <a:lnTo>
                        <a:pt x="588" y="397"/>
                      </a:lnTo>
                      <a:lnTo>
                        <a:pt x="602" y="381"/>
                      </a:lnTo>
                      <a:lnTo>
                        <a:pt x="602" y="362"/>
                      </a:lnTo>
                      <a:lnTo>
                        <a:pt x="593" y="339"/>
                      </a:lnTo>
                      <a:lnTo>
                        <a:pt x="599" y="321"/>
                      </a:lnTo>
                      <a:lnTo>
                        <a:pt x="595" y="304"/>
                      </a:lnTo>
                      <a:lnTo>
                        <a:pt x="605" y="288"/>
                      </a:lnTo>
                      <a:lnTo>
                        <a:pt x="587" y="268"/>
                      </a:lnTo>
                      <a:lnTo>
                        <a:pt x="588" y="253"/>
                      </a:lnTo>
                      <a:lnTo>
                        <a:pt x="576" y="241"/>
                      </a:lnTo>
                      <a:lnTo>
                        <a:pt x="555" y="232"/>
                      </a:lnTo>
                      <a:lnTo>
                        <a:pt x="547" y="204"/>
                      </a:lnTo>
                      <a:lnTo>
                        <a:pt x="533" y="198"/>
                      </a:lnTo>
                      <a:lnTo>
                        <a:pt x="519" y="199"/>
                      </a:lnTo>
                      <a:lnTo>
                        <a:pt x="504" y="174"/>
                      </a:lnTo>
                      <a:lnTo>
                        <a:pt x="507" y="156"/>
                      </a:lnTo>
                      <a:lnTo>
                        <a:pt x="495" y="139"/>
                      </a:lnTo>
                      <a:lnTo>
                        <a:pt x="500" y="122"/>
                      </a:lnTo>
                      <a:lnTo>
                        <a:pt x="518" y="110"/>
                      </a:lnTo>
                      <a:lnTo>
                        <a:pt x="512" y="88"/>
                      </a:lnTo>
                      <a:lnTo>
                        <a:pt x="508" y="70"/>
                      </a:lnTo>
                      <a:lnTo>
                        <a:pt x="499" y="60"/>
                      </a:lnTo>
                      <a:lnTo>
                        <a:pt x="485" y="62"/>
                      </a:lnTo>
                      <a:lnTo>
                        <a:pt x="472" y="76"/>
                      </a:lnTo>
                      <a:lnTo>
                        <a:pt x="467" y="92"/>
                      </a:lnTo>
                      <a:lnTo>
                        <a:pt x="456" y="76"/>
                      </a:lnTo>
                      <a:lnTo>
                        <a:pt x="454" y="62"/>
                      </a:lnTo>
                      <a:lnTo>
                        <a:pt x="447" y="44"/>
                      </a:lnTo>
                      <a:lnTo>
                        <a:pt x="439" y="39"/>
                      </a:lnTo>
                      <a:lnTo>
                        <a:pt x="436" y="24"/>
                      </a:lnTo>
                      <a:lnTo>
                        <a:pt x="426" y="12"/>
                      </a:lnTo>
                      <a:lnTo>
                        <a:pt x="410" y="3"/>
                      </a:lnTo>
                      <a:lnTo>
                        <a:pt x="395" y="0"/>
                      </a:lnTo>
                      <a:lnTo>
                        <a:pt x="382" y="3"/>
                      </a:lnTo>
                      <a:lnTo>
                        <a:pt x="369" y="21"/>
                      </a:lnTo>
                      <a:lnTo>
                        <a:pt x="353" y="22"/>
                      </a:lnTo>
                      <a:lnTo>
                        <a:pt x="345" y="35"/>
                      </a:lnTo>
                      <a:lnTo>
                        <a:pt x="330" y="31"/>
                      </a:lnTo>
                      <a:lnTo>
                        <a:pt x="320" y="33"/>
                      </a:lnTo>
                      <a:lnTo>
                        <a:pt x="308" y="39"/>
                      </a:lnTo>
                      <a:lnTo>
                        <a:pt x="290" y="24"/>
                      </a:lnTo>
                      <a:lnTo>
                        <a:pt x="266" y="14"/>
                      </a:lnTo>
                      <a:lnTo>
                        <a:pt x="244" y="23"/>
                      </a:lnTo>
                      <a:lnTo>
                        <a:pt x="236" y="38"/>
                      </a:lnTo>
                      <a:lnTo>
                        <a:pt x="231" y="32"/>
                      </a:lnTo>
                      <a:lnTo>
                        <a:pt x="208" y="28"/>
                      </a:lnTo>
                      <a:lnTo>
                        <a:pt x="195" y="42"/>
                      </a:lnTo>
                      <a:lnTo>
                        <a:pt x="211" y="64"/>
                      </a:lnTo>
                      <a:lnTo>
                        <a:pt x="226" y="71"/>
                      </a:lnTo>
                      <a:lnTo>
                        <a:pt x="227" y="88"/>
                      </a:lnTo>
                      <a:lnTo>
                        <a:pt x="222" y="68"/>
                      </a:lnTo>
                      <a:lnTo>
                        <a:pt x="188" y="40"/>
                      </a:lnTo>
                      <a:lnTo>
                        <a:pt x="172" y="42"/>
                      </a:lnTo>
                      <a:lnTo>
                        <a:pt x="158" y="32"/>
                      </a:lnTo>
                      <a:lnTo>
                        <a:pt x="147" y="29"/>
                      </a:lnTo>
                      <a:lnTo>
                        <a:pt x="140" y="36"/>
                      </a:lnTo>
                      <a:lnTo>
                        <a:pt x="138" y="55"/>
                      </a:lnTo>
                      <a:lnTo>
                        <a:pt x="126" y="52"/>
                      </a:lnTo>
                      <a:lnTo>
                        <a:pt x="115" y="60"/>
                      </a:lnTo>
                      <a:lnTo>
                        <a:pt x="106" y="75"/>
                      </a:lnTo>
                      <a:lnTo>
                        <a:pt x="116" y="92"/>
                      </a:lnTo>
                      <a:lnTo>
                        <a:pt x="142" y="115"/>
                      </a:lnTo>
                      <a:lnTo>
                        <a:pt x="138" y="137"/>
                      </a:lnTo>
                      <a:lnTo>
                        <a:pt x="148" y="170"/>
                      </a:lnTo>
                      <a:lnTo>
                        <a:pt x="132" y="145"/>
                      </a:lnTo>
                      <a:lnTo>
                        <a:pt x="120" y="148"/>
                      </a:lnTo>
                      <a:lnTo>
                        <a:pt x="99" y="129"/>
                      </a:lnTo>
                      <a:cubicBezTo>
                        <a:pt x="91" y="130"/>
                        <a:pt x="81" y="147"/>
                        <a:pt x="72" y="153"/>
                      </a:cubicBezTo>
                      <a:lnTo>
                        <a:pt x="42" y="168"/>
                      </a:lnTo>
                      <a:cubicBezTo>
                        <a:pt x="40" y="177"/>
                        <a:pt x="30" y="199"/>
                        <a:pt x="33" y="210"/>
                      </a:cubicBezTo>
                      <a:cubicBezTo>
                        <a:pt x="36" y="221"/>
                        <a:pt x="53" y="227"/>
                        <a:pt x="63" y="234"/>
                      </a:cubicBezTo>
                      <a:cubicBezTo>
                        <a:pt x="73" y="241"/>
                        <a:pt x="85" y="249"/>
                        <a:pt x="93" y="252"/>
                      </a:cubicBezTo>
                      <a:cubicBezTo>
                        <a:pt x="101" y="255"/>
                        <a:pt x="107" y="254"/>
                        <a:pt x="112" y="254"/>
                      </a:cubicBezTo>
                      <a:cubicBezTo>
                        <a:pt x="117" y="254"/>
                        <a:pt x="120" y="254"/>
                        <a:pt x="125" y="253"/>
                      </a:cubicBezTo>
                      <a:cubicBezTo>
                        <a:pt x="130" y="252"/>
                        <a:pt x="138" y="245"/>
                        <a:pt x="144" y="247"/>
                      </a:cubicBezTo>
                      <a:cubicBezTo>
                        <a:pt x="149" y="249"/>
                        <a:pt x="152" y="262"/>
                        <a:pt x="158" y="265"/>
                      </a:cubicBezTo>
                      <a:cubicBezTo>
                        <a:pt x="164" y="268"/>
                        <a:pt x="180" y="266"/>
                        <a:pt x="179" y="268"/>
                      </a:cubicBezTo>
                      <a:lnTo>
                        <a:pt x="152" y="275"/>
                      </a:lnTo>
                      <a:lnTo>
                        <a:pt x="114" y="279"/>
                      </a:lnTo>
                      <a:lnTo>
                        <a:pt x="72" y="270"/>
                      </a:lnTo>
                      <a:lnTo>
                        <a:pt x="24" y="261"/>
                      </a:lnTo>
                      <a:lnTo>
                        <a:pt x="24" y="288"/>
                      </a:lnTo>
                      <a:lnTo>
                        <a:pt x="0" y="318"/>
                      </a:lnTo>
                      <a:lnTo>
                        <a:pt x="12" y="366"/>
                      </a:lnTo>
                      <a:lnTo>
                        <a:pt x="42" y="372"/>
                      </a:lnTo>
                      <a:lnTo>
                        <a:pt x="63" y="360"/>
                      </a:lnTo>
                      <a:lnTo>
                        <a:pt x="93" y="348"/>
                      </a:lnTo>
                      <a:lnTo>
                        <a:pt x="120" y="336"/>
                      </a:lnTo>
                      <a:lnTo>
                        <a:pt x="153" y="352"/>
                      </a:lnTo>
                      <a:lnTo>
                        <a:pt x="126" y="361"/>
                      </a:lnTo>
                      <a:lnTo>
                        <a:pt x="123" y="380"/>
                      </a:lnTo>
                      <a:lnTo>
                        <a:pt x="108" y="374"/>
                      </a:lnTo>
                      <a:lnTo>
                        <a:pt x="95" y="380"/>
                      </a:lnTo>
                      <a:lnTo>
                        <a:pt x="70" y="391"/>
                      </a:lnTo>
                      <a:lnTo>
                        <a:pt x="65" y="411"/>
                      </a:lnTo>
                      <a:lnTo>
                        <a:pt x="82" y="423"/>
                      </a:lnTo>
                      <a:lnTo>
                        <a:pt x="96" y="434"/>
                      </a:lnTo>
                      <a:lnTo>
                        <a:pt x="117" y="428"/>
                      </a:lnTo>
                      <a:lnTo>
                        <a:pt x="139" y="422"/>
                      </a:lnTo>
                      <a:lnTo>
                        <a:pt x="140" y="444"/>
                      </a:lnTo>
                      <a:lnTo>
                        <a:pt x="131" y="468"/>
                      </a:lnTo>
                      <a:lnTo>
                        <a:pt x="142" y="481"/>
                      </a:lnTo>
                      <a:lnTo>
                        <a:pt x="128" y="504"/>
                      </a:lnTo>
                      <a:lnTo>
                        <a:pt x="96" y="511"/>
                      </a:lnTo>
                      <a:lnTo>
                        <a:pt x="80" y="498"/>
                      </a:lnTo>
                      <a:lnTo>
                        <a:pt x="56" y="516"/>
                      </a:lnTo>
                      <a:lnTo>
                        <a:pt x="25" y="516"/>
                      </a:lnTo>
                      <a:lnTo>
                        <a:pt x="14" y="540"/>
                      </a:lnTo>
                      <a:lnTo>
                        <a:pt x="29" y="549"/>
                      </a:lnTo>
                      <a:lnTo>
                        <a:pt x="44" y="550"/>
                      </a:lnTo>
                      <a:lnTo>
                        <a:pt x="62" y="547"/>
                      </a:lnTo>
                      <a:lnTo>
                        <a:pt x="77" y="536"/>
                      </a:lnTo>
                      <a:lnTo>
                        <a:pt x="88" y="537"/>
                      </a:lnTo>
                      <a:lnTo>
                        <a:pt x="106" y="521"/>
                      </a:lnTo>
                      <a:lnTo>
                        <a:pt x="121" y="521"/>
                      </a:lnTo>
                      <a:lnTo>
                        <a:pt x="147" y="536"/>
                      </a:lnTo>
                      <a:lnTo>
                        <a:pt x="131" y="555"/>
                      </a:lnTo>
                      <a:lnTo>
                        <a:pt x="115" y="564"/>
                      </a:lnTo>
                      <a:lnTo>
                        <a:pt x="94" y="567"/>
                      </a:lnTo>
                      <a:lnTo>
                        <a:pt x="83" y="567"/>
                      </a:lnTo>
                      <a:lnTo>
                        <a:pt x="66" y="587"/>
                      </a:lnTo>
                      <a:lnTo>
                        <a:pt x="73" y="599"/>
                      </a:lnTo>
                      <a:lnTo>
                        <a:pt x="91" y="604"/>
                      </a:lnTo>
                      <a:lnTo>
                        <a:pt x="100" y="622"/>
                      </a:lnTo>
                      <a:lnTo>
                        <a:pt x="111" y="616"/>
                      </a:lnTo>
                      <a:lnTo>
                        <a:pt x="122" y="618"/>
                      </a:lnTo>
                      <a:lnTo>
                        <a:pt x="130" y="610"/>
                      </a:lnTo>
                      <a:lnTo>
                        <a:pt x="134" y="598"/>
                      </a:lnTo>
                      <a:lnTo>
                        <a:pt x="146" y="594"/>
                      </a:lnTo>
                      <a:lnTo>
                        <a:pt x="155" y="585"/>
                      </a:lnTo>
                      <a:lnTo>
                        <a:pt x="172" y="558"/>
                      </a:lnTo>
                      <a:lnTo>
                        <a:pt x="191" y="552"/>
                      </a:lnTo>
                      <a:lnTo>
                        <a:pt x="226" y="514"/>
                      </a:lnTo>
                      <a:lnTo>
                        <a:pt x="224" y="501"/>
                      </a:lnTo>
                      <a:lnTo>
                        <a:pt x="241" y="500"/>
                      </a:lnTo>
                      <a:lnTo>
                        <a:pt x="258" y="494"/>
                      </a:lnTo>
                      <a:lnTo>
                        <a:pt x="259" y="477"/>
                      </a:lnTo>
                      <a:lnTo>
                        <a:pt x="275" y="483"/>
                      </a:lnTo>
                      <a:lnTo>
                        <a:pt x="296" y="481"/>
                      </a:lnTo>
                      <a:lnTo>
                        <a:pt x="285" y="439"/>
                      </a:lnTo>
                      <a:lnTo>
                        <a:pt x="291" y="427"/>
                      </a:lnTo>
                      <a:lnTo>
                        <a:pt x="289" y="411"/>
                      </a:lnTo>
                      <a:lnTo>
                        <a:pt x="276" y="401"/>
                      </a:lnTo>
                      <a:lnTo>
                        <a:pt x="280" y="384"/>
                      </a:lnTo>
                      <a:lnTo>
                        <a:pt x="292" y="375"/>
                      </a:lnTo>
                      <a:lnTo>
                        <a:pt x="321" y="372"/>
                      </a:lnTo>
                      <a:lnTo>
                        <a:pt x="346" y="371"/>
                      </a:lnTo>
                      <a:lnTo>
                        <a:pt x="358" y="384"/>
                      </a:lnTo>
                      <a:lnTo>
                        <a:pt x="370" y="373"/>
                      </a:lnTo>
                      <a:lnTo>
                        <a:pt x="385" y="370"/>
                      </a:lnTo>
                      <a:lnTo>
                        <a:pt x="396" y="378"/>
                      </a:lnTo>
                      <a:lnTo>
                        <a:pt x="418" y="399"/>
                      </a:lnTo>
                      <a:lnTo>
                        <a:pt x="421" y="412"/>
                      </a:lnTo>
                      <a:lnTo>
                        <a:pt x="411" y="393"/>
                      </a:lnTo>
                      <a:lnTo>
                        <a:pt x="392" y="375"/>
                      </a:lnTo>
                      <a:lnTo>
                        <a:pt x="379" y="372"/>
                      </a:lnTo>
                      <a:lnTo>
                        <a:pt x="363" y="378"/>
                      </a:lnTo>
                      <a:lnTo>
                        <a:pt x="350" y="379"/>
                      </a:lnTo>
                      <a:lnTo>
                        <a:pt x="336" y="368"/>
                      </a:lnTo>
                      <a:lnTo>
                        <a:pt x="302" y="372"/>
                      </a:lnTo>
                      <a:lnTo>
                        <a:pt x="277" y="390"/>
                      </a:lnTo>
                      <a:lnTo>
                        <a:pt x="278" y="409"/>
                      </a:lnTo>
                      <a:lnTo>
                        <a:pt x="296" y="417"/>
                      </a:lnTo>
                      <a:lnTo>
                        <a:pt x="287" y="450"/>
                      </a:lnTo>
                      <a:lnTo>
                        <a:pt x="309" y="471"/>
                      </a:lnTo>
                      <a:lnTo>
                        <a:pt x="317" y="489"/>
                      </a:lnTo>
                      <a:lnTo>
                        <a:pt x="334" y="501"/>
                      </a:lnTo>
                      <a:lnTo>
                        <a:pt x="356" y="505"/>
                      </a:lnTo>
                      <a:lnTo>
                        <a:pt x="372" y="515"/>
                      </a:lnTo>
                      <a:lnTo>
                        <a:pt x="394" y="505"/>
                      </a:lnTo>
                      <a:lnTo>
                        <a:pt x="416" y="510"/>
                      </a:lnTo>
                      <a:lnTo>
                        <a:pt x="427" y="513"/>
                      </a:lnTo>
                      <a:lnTo>
                        <a:pt x="441" y="508"/>
                      </a:lnTo>
                      <a:lnTo>
                        <a:pt x="433" y="524"/>
                      </a:lnTo>
                      <a:lnTo>
                        <a:pt x="441" y="543"/>
                      </a:lnTo>
                      <a:lnTo>
                        <a:pt x="425" y="558"/>
                      </a:lnTo>
                      <a:lnTo>
                        <a:pt x="428" y="575"/>
                      </a:lnTo>
                      <a:lnTo>
                        <a:pt x="438" y="593"/>
                      </a:lnTo>
                      <a:close/>
                    </a:path>
                  </a:pathLst>
                </a:custGeom>
                <a:solidFill>
                  <a:srgbClr val="45BA42"/>
                </a:solidFill>
                <a:ln w="12700" cmpd="sng">
                  <a:solidFill>
                    <a:srgbClr val="000000"/>
                  </a:solidFill>
                  <a:round/>
                  <a:headEnd/>
                  <a:tailEnd/>
                </a:ln>
              </p:spPr>
              <p:txBody>
                <a:bodyPr/>
                <a:lstStyle/>
                <a:p>
                  <a:endParaRPr lang="en-GB"/>
                </a:p>
              </p:txBody>
            </p:sp>
          </p:grpSp>
          <p:grpSp>
            <p:nvGrpSpPr>
              <p:cNvPr id="111650" name="Group 23"/>
              <p:cNvGrpSpPr>
                <a:grpSpLocks/>
              </p:cNvGrpSpPr>
              <p:nvPr/>
            </p:nvGrpSpPr>
            <p:grpSpPr bwMode="auto">
              <a:xfrm>
                <a:off x="6645" y="3973"/>
                <a:ext cx="299" cy="706"/>
                <a:chOff x="3886" y="1817"/>
                <a:chExt cx="3239" cy="8760"/>
              </a:xfrm>
            </p:grpSpPr>
            <p:sp>
              <p:nvSpPr>
                <p:cNvPr id="111651" name="Freeform 24"/>
                <p:cNvSpPr>
                  <a:spLocks/>
                </p:cNvSpPr>
                <p:nvPr/>
              </p:nvSpPr>
              <p:spPr bwMode="auto">
                <a:xfrm flipH="1">
                  <a:off x="6211" y="3291"/>
                  <a:ext cx="914" cy="2681"/>
                </a:xfrm>
                <a:custGeom>
                  <a:avLst/>
                  <a:gdLst>
                    <a:gd name="T0" fmla="*/ 869 w 914"/>
                    <a:gd name="T1" fmla="*/ 0 h 2681"/>
                    <a:gd name="T2" fmla="*/ 843 w 914"/>
                    <a:gd name="T3" fmla="*/ 6 h 2681"/>
                    <a:gd name="T4" fmla="*/ 695 w 914"/>
                    <a:gd name="T5" fmla="*/ 86 h 2681"/>
                    <a:gd name="T6" fmla="*/ 512 w 914"/>
                    <a:gd name="T7" fmla="*/ 338 h 2681"/>
                    <a:gd name="T8" fmla="*/ 43 w 914"/>
                    <a:gd name="T9" fmla="*/ 1319 h 2681"/>
                    <a:gd name="T10" fmla="*/ 0 w 914"/>
                    <a:gd name="T11" fmla="*/ 1441 h 2681"/>
                    <a:gd name="T12" fmla="*/ 45 w 914"/>
                    <a:gd name="T13" fmla="*/ 1675 h 2681"/>
                    <a:gd name="T14" fmla="*/ 213 w 914"/>
                    <a:gd name="T15" fmla="*/ 2171 h 2681"/>
                    <a:gd name="T16" fmla="*/ 159 w 914"/>
                    <a:gd name="T17" fmla="*/ 2378 h 2681"/>
                    <a:gd name="T18" fmla="*/ 200 w 914"/>
                    <a:gd name="T19" fmla="*/ 2643 h 2681"/>
                    <a:gd name="T20" fmla="*/ 409 w 914"/>
                    <a:gd name="T21" fmla="*/ 2609 h 2681"/>
                    <a:gd name="T22" fmla="*/ 394 w 914"/>
                    <a:gd name="T23" fmla="*/ 2469 h 2681"/>
                    <a:gd name="T24" fmla="*/ 451 w 914"/>
                    <a:gd name="T25" fmla="*/ 2434 h 2681"/>
                    <a:gd name="T26" fmla="*/ 527 w 914"/>
                    <a:gd name="T27" fmla="*/ 2480 h 2681"/>
                    <a:gd name="T28" fmla="*/ 465 w 914"/>
                    <a:gd name="T29" fmla="*/ 2241 h 2681"/>
                    <a:gd name="T30" fmla="*/ 451 w 914"/>
                    <a:gd name="T31" fmla="*/ 2161 h 2681"/>
                    <a:gd name="T32" fmla="*/ 440 w 914"/>
                    <a:gd name="T33" fmla="*/ 1930 h 2681"/>
                    <a:gd name="T34" fmla="*/ 368 w 914"/>
                    <a:gd name="T35" fmla="*/ 1483 h 2681"/>
                    <a:gd name="T36" fmla="*/ 376 w 914"/>
                    <a:gd name="T37" fmla="*/ 1442 h 2681"/>
                    <a:gd name="T38" fmla="*/ 540 w 914"/>
                    <a:gd name="T39" fmla="*/ 1212 h 2681"/>
                    <a:gd name="T40" fmla="*/ 689 w 914"/>
                    <a:gd name="T41" fmla="*/ 939 h 2681"/>
                    <a:gd name="T42" fmla="*/ 749 w 914"/>
                    <a:gd name="T43" fmla="*/ 759 h 2681"/>
                    <a:gd name="T44" fmla="*/ 914 w 914"/>
                    <a:gd name="T45" fmla="*/ 594 h 2681"/>
                    <a:gd name="T46" fmla="*/ 869 w 914"/>
                    <a:gd name="T47" fmla="*/ 0 h 2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4"/>
                    <a:gd name="T73" fmla="*/ 0 h 2681"/>
                    <a:gd name="T74" fmla="*/ 914 w 914"/>
                    <a:gd name="T75" fmla="*/ 2681 h 26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4" h="2681">
                      <a:moveTo>
                        <a:pt x="869" y="0"/>
                      </a:moveTo>
                      <a:lnTo>
                        <a:pt x="843" y="6"/>
                      </a:lnTo>
                      <a:cubicBezTo>
                        <a:pt x="813" y="21"/>
                        <a:pt x="750" y="31"/>
                        <a:pt x="695" y="86"/>
                      </a:cubicBezTo>
                      <a:cubicBezTo>
                        <a:pt x="640" y="142"/>
                        <a:pt x="620" y="132"/>
                        <a:pt x="512" y="338"/>
                      </a:cubicBezTo>
                      <a:cubicBezTo>
                        <a:pt x="404" y="544"/>
                        <a:pt x="129" y="1136"/>
                        <a:pt x="43" y="1319"/>
                      </a:cubicBezTo>
                      <a:lnTo>
                        <a:pt x="0" y="1441"/>
                      </a:lnTo>
                      <a:cubicBezTo>
                        <a:pt x="0" y="1500"/>
                        <a:pt x="9" y="1553"/>
                        <a:pt x="45" y="1675"/>
                      </a:cubicBezTo>
                      <a:cubicBezTo>
                        <a:pt x="80" y="1796"/>
                        <a:pt x="194" y="2054"/>
                        <a:pt x="213" y="2171"/>
                      </a:cubicBezTo>
                      <a:cubicBezTo>
                        <a:pt x="232" y="2288"/>
                        <a:pt x="161" y="2300"/>
                        <a:pt x="159" y="2378"/>
                      </a:cubicBezTo>
                      <a:cubicBezTo>
                        <a:pt x="156" y="2456"/>
                        <a:pt x="159" y="2605"/>
                        <a:pt x="200" y="2643"/>
                      </a:cubicBezTo>
                      <a:cubicBezTo>
                        <a:pt x="241" y="2681"/>
                        <a:pt x="376" y="2638"/>
                        <a:pt x="409" y="2609"/>
                      </a:cubicBezTo>
                      <a:lnTo>
                        <a:pt x="394" y="2469"/>
                      </a:lnTo>
                      <a:lnTo>
                        <a:pt x="451" y="2434"/>
                      </a:lnTo>
                      <a:lnTo>
                        <a:pt x="527" y="2480"/>
                      </a:lnTo>
                      <a:cubicBezTo>
                        <a:pt x="529" y="2448"/>
                        <a:pt x="478" y="2293"/>
                        <a:pt x="465" y="2241"/>
                      </a:cubicBezTo>
                      <a:cubicBezTo>
                        <a:pt x="452" y="2188"/>
                        <a:pt x="455" y="2213"/>
                        <a:pt x="451" y="2161"/>
                      </a:cubicBezTo>
                      <a:cubicBezTo>
                        <a:pt x="447" y="2110"/>
                        <a:pt x="453" y="2043"/>
                        <a:pt x="440" y="1930"/>
                      </a:cubicBezTo>
                      <a:cubicBezTo>
                        <a:pt x="426" y="1817"/>
                        <a:pt x="378" y="1564"/>
                        <a:pt x="368" y="1483"/>
                      </a:cubicBezTo>
                      <a:lnTo>
                        <a:pt x="376" y="1442"/>
                      </a:lnTo>
                      <a:cubicBezTo>
                        <a:pt x="405" y="1397"/>
                        <a:pt x="488" y="1296"/>
                        <a:pt x="540" y="1212"/>
                      </a:cubicBezTo>
                      <a:cubicBezTo>
                        <a:pt x="592" y="1128"/>
                        <a:pt x="654" y="1014"/>
                        <a:pt x="689" y="939"/>
                      </a:cubicBezTo>
                      <a:lnTo>
                        <a:pt x="749" y="759"/>
                      </a:lnTo>
                      <a:lnTo>
                        <a:pt x="914" y="594"/>
                      </a:lnTo>
                      <a:lnTo>
                        <a:pt x="869" y="0"/>
                      </a:lnTo>
                      <a:close/>
                    </a:path>
                  </a:pathLst>
                </a:custGeom>
                <a:solidFill>
                  <a:srgbClr val="FFD1E8"/>
                </a:solidFill>
                <a:ln w="9525" cmpd="sng">
                  <a:solidFill>
                    <a:srgbClr val="000000"/>
                  </a:solidFill>
                  <a:round/>
                  <a:headEnd/>
                  <a:tailEnd/>
                </a:ln>
              </p:spPr>
              <p:txBody>
                <a:bodyPr/>
                <a:lstStyle/>
                <a:p>
                  <a:endParaRPr lang="en-GB"/>
                </a:p>
              </p:txBody>
            </p:sp>
            <p:sp>
              <p:nvSpPr>
                <p:cNvPr id="111652" name="Freeform 25"/>
                <p:cNvSpPr>
                  <a:spLocks/>
                </p:cNvSpPr>
                <p:nvPr/>
              </p:nvSpPr>
              <p:spPr bwMode="auto">
                <a:xfrm>
                  <a:off x="3886" y="3291"/>
                  <a:ext cx="914" cy="2681"/>
                </a:xfrm>
                <a:custGeom>
                  <a:avLst/>
                  <a:gdLst>
                    <a:gd name="T0" fmla="*/ 869 w 914"/>
                    <a:gd name="T1" fmla="*/ 0 h 2681"/>
                    <a:gd name="T2" fmla="*/ 843 w 914"/>
                    <a:gd name="T3" fmla="*/ 6 h 2681"/>
                    <a:gd name="T4" fmla="*/ 695 w 914"/>
                    <a:gd name="T5" fmla="*/ 86 h 2681"/>
                    <a:gd name="T6" fmla="*/ 512 w 914"/>
                    <a:gd name="T7" fmla="*/ 338 h 2681"/>
                    <a:gd name="T8" fmla="*/ 43 w 914"/>
                    <a:gd name="T9" fmla="*/ 1319 h 2681"/>
                    <a:gd name="T10" fmla="*/ 0 w 914"/>
                    <a:gd name="T11" fmla="*/ 1441 h 2681"/>
                    <a:gd name="T12" fmla="*/ 45 w 914"/>
                    <a:gd name="T13" fmla="*/ 1675 h 2681"/>
                    <a:gd name="T14" fmla="*/ 213 w 914"/>
                    <a:gd name="T15" fmla="*/ 2171 h 2681"/>
                    <a:gd name="T16" fmla="*/ 159 w 914"/>
                    <a:gd name="T17" fmla="*/ 2378 h 2681"/>
                    <a:gd name="T18" fmla="*/ 200 w 914"/>
                    <a:gd name="T19" fmla="*/ 2643 h 2681"/>
                    <a:gd name="T20" fmla="*/ 409 w 914"/>
                    <a:gd name="T21" fmla="*/ 2609 h 2681"/>
                    <a:gd name="T22" fmla="*/ 394 w 914"/>
                    <a:gd name="T23" fmla="*/ 2469 h 2681"/>
                    <a:gd name="T24" fmla="*/ 451 w 914"/>
                    <a:gd name="T25" fmla="*/ 2434 h 2681"/>
                    <a:gd name="T26" fmla="*/ 527 w 914"/>
                    <a:gd name="T27" fmla="*/ 2480 h 2681"/>
                    <a:gd name="T28" fmla="*/ 465 w 914"/>
                    <a:gd name="T29" fmla="*/ 2241 h 2681"/>
                    <a:gd name="T30" fmla="*/ 451 w 914"/>
                    <a:gd name="T31" fmla="*/ 2161 h 2681"/>
                    <a:gd name="T32" fmla="*/ 440 w 914"/>
                    <a:gd name="T33" fmla="*/ 1930 h 2681"/>
                    <a:gd name="T34" fmla="*/ 368 w 914"/>
                    <a:gd name="T35" fmla="*/ 1483 h 2681"/>
                    <a:gd name="T36" fmla="*/ 376 w 914"/>
                    <a:gd name="T37" fmla="*/ 1442 h 2681"/>
                    <a:gd name="T38" fmla="*/ 540 w 914"/>
                    <a:gd name="T39" fmla="*/ 1212 h 2681"/>
                    <a:gd name="T40" fmla="*/ 689 w 914"/>
                    <a:gd name="T41" fmla="*/ 939 h 2681"/>
                    <a:gd name="T42" fmla="*/ 749 w 914"/>
                    <a:gd name="T43" fmla="*/ 759 h 2681"/>
                    <a:gd name="T44" fmla="*/ 914 w 914"/>
                    <a:gd name="T45" fmla="*/ 594 h 2681"/>
                    <a:gd name="T46" fmla="*/ 869 w 914"/>
                    <a:gd name="T47" fmla="*/ 0 h 2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4"/>
                    <a:gd name="T73" fmla="*/ 0 h 2681"/>
                    <a:gd name="T74" fmla="*/ 914 w 914"/>
                    <a:gd name="T75" fmla="*/ 2681 h 26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4" h="2681">
                      <a:moveTo>
                        <a:pt x="869" y="0"/>
                      </a:moveTo>
                      <a:lnTo>
                        <a:pt x="843" y="6"/>
                      </a:lnTo>
                      <a:cubicBezTo>
                        <a:pt x="813" y="21"/>
                        <a:pt x="750" y="31"/>
                        <a:pt x="695" y="86"/>
                      </a:cubicBezTo>
                      <a:cubicBezTo>
                        <a:pt x="640" y="142"/>
                        <a:pt x="620" y="132"/>
                        <a:pt x="512" y="338"/>
                      </a:cubicBezTo>
                      <a:cubicBezTo>
                        <a:pt x="404" y="544"/>
                        <a:pt x="129" y="1136"/>
                        <a:pt x="43" y="1319"/>
                      </a:cubicBezTo>
                      <a:lnTo>
                        <a:pt x="0" y="1441"/>
                      </a:lnTo>
                      <a:cubicBezTo>
                        <a:pt x="0" y="1500"/>
                        <a:pt x="9" y="1553"/>
                        <a:pt x="45" y="1675"/>
                      </a:cubicBezTo>
                      <a:cubicBezTo>
                        <a:pt x="80" y="1796"/>
                        <a:pt x="194" y="2054"/>
                        <a:pt x="213" y="2171"/>
                      </a:cubicBezTo>
                      <a:cubicBezTo>
                        <a:pt x="232" y="2288"/>
                        <a:pt x="161" y="2300"/>
                        <a:pt x="159" y="2378"/>
                      </a:cubicBezTo>
                      <a:cubicBezTo>
                        <a:pt x="156" y="2456"/>
                        <a:pt x="159" y="2605"/>
                        <a:pt x="200" y="2643"/>
                      </a:cubicBezTo>
                      <a:cubicBezTo>
                        <a:pt x="241" y="2681"/>
                        <a:pt x="376" y="2638"/>
                        <a:pt x="409" y="2609"/>
                      </a:cubicBezTo>
                      <a:lnTo>
                        <a:pt x="394" y="2469"/>
                      </a:lnTo>
                      <a:lnTo>
                        <a:pt x="451" y="2434"/>
                      </a:lnTo>
                      <a:lnTo>
                        <a:pt x="527" y="2480"/>
                      </a:lnTo>
                      <a:cubicBezTo>
                        <a:pt x="529" y="2448"/>
                        <a:pt x="478" y="2293"/>
                        <a:pt x="465" y="2241"/>
                      </a:cubicBezTo>
                      <a:cubicBezTo>
                        <a:pt x="452" y="2188"/>
                        <a:pt x="455" y="2213"/>
                        <a:pt x="451" y="2161"/>
                      </a:cubicBezTo>
                      <a:cubicBezTo>
                        <a:pt x="447" y="2110"/>
                        <a:pt x="453" y="2043"/>
                        <a:pt x="440" y="1930"/>
                      </a:cubicBezTo>
                      <a:cubicBezTo>
                        <a:pt x="426" y="1817"/>
                        <a:pt x="378" y="1564"/>
                        <a:pt x="368" y="1483"/>
                      </a:cubicBezTo>
                      <a:lnTo>
                        <a:pt x="376" y="1442"/>
                      </a:lnTo>
                      <a:cubicBezTo>
                        <a:pt x="405" y="1397"/>
                        <a:pt x="488" y="1296"/>
                        <a:pt x="540" y="1212"/>
                      </a:cubicBezTo>
                      <a:cubicBezTo>
                        <a:pt x="592" y="1128"/>
                        <a:pt x="654" y="1014"/>
                        <a:pt x="689" y="939"/>
                      </a:cubicBezTo>
                      <a:lnTo>
                        <a:pt x="749" y="759"/>
                      </a:lnTo>
                      <a:lnTo>
                        <a:pt x="914" y="594"/>
                      </a:lnTo>
                      <a:lnTo>
                        <a:pt x="869" y="0"/>
                      </a:lnTo>
                      <a:close/>
                    </a:path>
                  </a:pathLst>
                </a:custGeom>
                <a:solidFill>
                  <a:srgbClr val="FFD1E8"/>
                </a:solidFill>
                <a:ln w="9525" cmpd="sng">
                  <a:solidFill>
                    <a:srgbClr val="000000"/>
                  </a:solidFill>
                  <a:round/>
                  <a:headEnd/>
                  <a:tailEnd/>
                </a:ln>
              </p:spPr>
              <p:txBody>
                <a:bodyPr/>
                <a:lstStyle/>
                <a:p>
                  <a:endParaRPr lang="en-GB"/>
                </a:p>
              </p:txBody>
            </p:sp>
            <p:sp>
              <p:nvSpPr>
                <p:cNvPr id="111653" name="Freeform 26"/>
                <p:cNvSpPr>
                  <a:spLocks/>
                </p:cNvSpPr>
                <p:nvPr/>
              </p:nvSpPr>
              <p:spPr bwMode="auto">
                <a:xfrm>
                  <a:off x="4070" y="1817"/>
                  <a:ext cx="2700" cy="8760"/>
                </a:xfrm>
                <a:custGeom>
                  <a:avLst/>
                  <a:gdLst>
                    <a:gd name="T0" fmla="*/ 1135 w 2700"/>
                    <a:gd name="T1" fmla="*/ 1303 h 8760"/>
                    <a:gd name="T2" fmla="*/ 1057 w 2700"/>
                    <a:gd name="T3" fmla="*/ 1363 h 8760"/>
                    <a:gd name="T4" fmla="*/ 955 w 2700"/>
                    <a:gd name="T5" fmla="*/ 1348 h 8760"/>
                    <a:gd name="T6" fmla="*/ 568 w 2700"/>
                    <a:gd name="T7" fmla="*/ 1366 h 8760"/>
                    <a:gd name="T8" fmla="*/ 358 w 2700"/>
                    <a:gd name="T9" fmla="*/ 1675 h 8760"/>
                    <a:gd name="T10" fmla="*/ 210 w 2700"/>
                    <a:gd name="T11" fmla="*/ 1953 h 8760"/>
                    <a:gd name="T12" fmla="*/ 619 w 2700"/>
                    <a:gd name="T13" fmla="*/ 2272 h 8760"/>
                    <a:gd name="T14" fmla="*/ 710 w 2700"/>
                    <a:gd name="T15" fmla="*/ 2143 h 8760"/>
                    <a:gd name="T16" fmla="*/ 610 w 2700"/>
                    <a:gd name="T17" fmla="*/ 2241 h 8760"/>
                    <a:gd name="T18" fmla="*/ 670 w 2700"/>
                    <a:gd name="T19" fmla="*/ 2578 h 8760"/>
                    <a:gd name="T20" fmla="*/ 700 w 2700"/>
                    <a:gd name="T21" fmla="*/ 2893 h 8760"/>
                    <a:gd name="T22" fmla="*/ 664 w 2700"/>
                    <a:gd name="T23" fmla="*/ 3079 h 8760"/>
                    <a:gd name="T24" fmla="*/ 598 w 2700"/>
                    <a:gd name="T25" fmla="*/ 3226 h 8760"/>
                    <a:gd name="T26" fmla="*/ 510 w 2700"/>
                    <a:gd name="T27" fmla="*/ 3783 h 8760"/>
                    <a:gd name="T28" fmla="*/ 400 w 2700"/>
                    <a:gd name="T29" fmla="*/ 4978 h 8760"/>
                    <a:gd name="T30" fmla="*/ 408 w 2700"/>
                    <a:gd name="T31" fmla="*/ 6778 h 8760"/>
                    <a:gd name="T32" fmla="*/ 490 w 2700"/>
                    <a:gd name="T33" fmla="*/ 7723 h 8760"/>
                    <a:gd name="T34" fmla="*/ 10 w 2700"/>
                    <a:gd name="T35" fmla="*/ 8583 h 8760"/>
                    <a:gd name="T36" fmla="*/ 430 w 2700"/>
                    <a:gd name="T37" fmla="*/ 8663 h 8760"/>
                    <a:gd name="T38" fmla="*/ 890 w 2700"/>
                    <a:gd name="T39" fmla="*/ 8003 h 8760"/>
                    <a:gd name="T40" fmla="*/ 810 w 2700"/>
                    <a:gd name="T41" fmla="*/ 7623 h 8760"/>
                    <a:gd name="T42" fmla="*/ 970 w 2700"/>
                    <a:gd name="T43" fmla="*/ 6816 h 8760"/>
                    <a:gd name="T44" fmla="*/ 1090 w 2700"/>
                    <a:gd name="T45" fmla="*/ 6103 h 8760"/>
                    <a:gd name="T46" fmla="*/ 1330 w 2700"/>
                    <a:gd name="T47" fmla="*/ 4703 h 8760"/>
                    <a:gd name="T48" fmla="*/ 1398 w 2700"/>
                    <a:gd name="T49" fmla="*/ 4693 h 8760"/>
                    <a:gd name="T50" fmla="*/ 1630 w 2700"/>
                    <a:gd name="T51" fmla="*/ 6088 h 8760"/>
                    <a:gd name="T52" fmla="*/ 1770 w 2700"/>
                    <a:gd name="T53" fmla="*/ 6903 h 8760"/>
                    <a:gd name="T54" fmla="*/ 1970 w 2700"/>
                    <a:gd name="T55" fmla="*/ 7563 h 8760"/>
                    <a:gd name="T56" fmla="*/ 1930 w 2700"/>
                    <a:gd name="T57" fmla="*/ 7933 h 8760"/>
                    <a:gd name="T58" fmla="*/ 2210 w 2700"/>
                    <a:gd name="T59" fmla="*/ 8563 h 8760"/>
                    <a:gd name="T60" fmla="*/ 2610 w 2700"/>
                    <a:gd name="T61" fmla="*/ 8483 h 8760"/>
                    <a:gd name="T62" fmla="*/ 2298 w 2700"/>
                    <a:gd name="T63" fmla="*/ 7678 h 8760"/>
                    <a:gd name="T64" fmla="*/ 2358 w 2700"/>
                    <a:gd name="T65" fmla="*/ 6838 h 8760"/>
                    <a:gd name="T66" fmla="*/ 2370 w 2700"/>
                    <a:gd name="T67" fmla="*/ 6063 h 8760"/>
                    <a:gd name="T68" fmla="*/ 2410 w 2700"/>
                    <a:gd name="T69" fmla="*/ 4803 h 8760"/>
                    <a:gd name="T70" fmla="*/ 2200 w 2700"/>
                    <a:gd name="T71" fmla="*/ 3406 h 8760"/>
                    <a:gd name="T72" fmla="*/ 2182 w 2700"/>
                    <a:gd name="T73" fmla="*/ 3289 h 8760"/>
                    <a:gd name="T74" fmla="*/ 2125 w 2700"/>
                    <a:gd name="T75" fmla="*/ 3136 h 8760"/>
                    <a:gd name="T76" fmla="*/ 2103 w 2700"/>
                    <a:gd name="T77" fmla="*/ 2946 h 8760"/>
                    <a:gd name="T78" fmla="*/ 2230 w 2700"/>
                    <a:gd name="T79" fmla="*/ 2563 h 8760"/>
                    <a:gd name="T80" fmla="*/ 2251 w 2700"/>
                    <a:gd name="T81" fmla="*/ 2377 h 8760"/>
                    <a:gd name="T82" fmla="*/ 2230 w 2700"/>
                    <a:gd name="T83" fmla="*/ 2299 h 8760"/>
                    <a:gd name="T84" fmla="*/ 2290 w 2700"/>
                    <a:gd name="T85" fmla="*/ 2273 h 8760"/>
                    <a:gd name="T86" fmla="*/ 2700 w 2700"/>
                    <a:gd name="T87" fmla="*/ 2013 h 8760"/>
                    <a:gd name="T88" fmla="*/ 2463 w 2700"/>
                    <a:gd name="T89" fmla="*/ 1558 h 8760"/>
                    <a:gd name="T90" fmla="*/ 2223 w 2700"/>
                    <a:gd name="T91" fmla="*/ 1341 h 8760"/>
                    <a:gd name="T92" fmla="*/ 1951 w 2700"/>
                    <a:gd name="T93" fmla="*/ 1354 h 8760"/>
                    <a:gd name="T94" fmla="*/ 1863 w 2700"/>
                    <a:gd name="T95" fmla="*/ 1363 h 8760"/>
                    <a:gd name="T96" fmla="*/ 1803 w 2700"/>
                    <a:gd name="T97" fmla="*/ 1326 h 8760"/>
                    <a:gd name="T98" fmla="*/ 2050 w 2700"/>
                    <a:gd name="T99" fmla="*/ 763 h 8760"/>
                    <a:gd name="T100" fmla="*/ 2010 w 2700"/>
                    <a:gd name="T101" fmla="*/ 323 h 8760"/>
                    <a:gd name="T102" fmla="*/ 1698 w 2700"/>
                    <a:gd name="T103" fmla="*/ 43 h 8760"/>
                    <a:gd name="T104" fmla="*/ 1190 w 2700"/>
                    <a:gd name="T105" fmla="*/ 63 h 8760"/>
                    <a:gd name="T106" fmla="*/ 865 w 2700"/>
                    <a:gd name="T107" fmla="*/ 388 h 8760"/>
                    <a:gd name="T108" fmla="*/ 880 w 2700"/>
                    <a:gd name="T109" fmla="*/ 808 h 8760"/>
                    <a:gd name="T110" fmla="*/ 1135 w 2700"/>
                    <a:gd name="T111" fmla="*/ 1303 h 8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0"/>
                    <a:gd name="T169" fmla="*/ 0 h 8760"/>
                    <a:gd name="T170" fmla="*/ 2700 w 2700"/>
                    <a:gd name="T171" fmla="*/ 8760 h 8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0" h="8760">
                      <a:moveTo>
                        <a:pt x="1135" y="1303"/>
                      </a:moveTo>
                      <a:lnTo>
                        <a:pt x="1057" y="1363"/>
                      </a:lnTo>
                      <a:lnTo>
                        <a:pt x="955" y="1348"/>
                      </a:lnTo>
                      <a:cubicBezTo>
                        <a:pt x="874" y="1348"/>
                        <a:pt x="667" y="1312"/>
                        <a:pt x="568" y="1366"/>
                      </a:cubicBezTo>
                      <a:cubicBezTo>
                        <a:pt x="469" y="1420"/>
                        <a:pt x="418" y="1577"/>
                        <a:pt x="358" y="1675"/>
                      </a:cubicBezTo>
                      <a:lnTo>
                        <a:pt x="210" y="1953"/>
                      </a:lnTo>
                      <a:lnTo>
                        <a:pt x="619" y="2272"/>
                      </a:lnTo>
                      <a:lnTo>
                        <a:pt x="710" y="2143"/>
                      </a:lnTo>
                      <a:lnTo>
                        <a:pt x="610" y="2241"/>
                      </a:lnTo>
                      <a:cubicBezTo>
                        <a:pt x="603" y="2313"/>
                        <a:pt x="655" y="2469"/>
                        <a:pt x="670" y="2578"/>
                      </a:cubicBezTo>
                      <a:cubicBezTo>
                        <a:pt x="685" y="2687"/>
                        <a:pt x="701" y="2810"/>
                        <a:pt x="700" y="2893"/>
                      </a:cubicBezTo>
                      <a:cubicBezTo>
                        <a:pt x="699" y="2976"/>
                        <a:pt x="681" y="3023"/>
                        <a:pt x="664" y="3079"/>
                      </a:cubicBezTo>
                      <a:lnTo>
                        <a:pt x="598" y="3226"/>
                      </a:lnTo>
                      <a:lnTo>
                        <a:pt x="510" y="3783"/>
                      </a:lnTo>
                      <a:lnTo>
                        <a:pt x="400" y="4978"/>
                      </a:lnTo>
                      <a:lnTo>
                        <a:pt x="408" y="6778"/>
                      </a:lnTo>
                      <a:lnTo>
                        <a:pt x="490" y="7723"/>
                      </a:lnTo>
                      <a:lnTo>
                        <a:pt x="10" y="8583"/>
                      </a:lnTo>
                      <a:cubicBezTo>
                        <a:pt x="0" y="8740"/>
                        <a:pt x="283" y="8760"/>
                        <a:pt x="430" y="8663"/>
                      </a:cubicBezTo>
                      <a:lnTo>
                        <a:pt x="890" y="8003"/>
                      </a:lnTo>
                      <a:cubicBezTo>
                        <a:pt x="953" y="7830"/>
                        <a:pt x="797" y="7821"/>
                        <a:pt x="810" y="7623"/>
                      </a:cubicBezTo>
                      <a:lnTo>
                        <a:pt x="970" y="6816"/>
                      </a:lnTo>
                      <a:lnTo>
                        <a:pt x="1090" y="6103"/>
                      </a:lnTo>
                      <a:lnTo>
                        <a:pt x="1330" y="4703"/>
                      </a:lnTo>
                      <a:lnTo>
                        <a:pt x="1398" y="4693"/>
                      </a:lnTo>
                      <a:lnTo>
                        <a:pt x="1630" y="6088"/>
                      </a:lnTo>
                      <a:lnTo>
                        <a:pt x="1770" y="6903"/>
                      </a:lnTo>
                      <a:lnTo>
                        <a:pt x="1970" y="7563"/>
                      </a:lnTo>
                      <a:cubicBezTo>
                        <a:pt x="1997" y="7735"/>
                        <a:pt x="1890" y="7766"/>
                        <a:pt x="1930" y="7933"/>
                      </a:cubicBezTo>
                      <a:lnTo>
                        <a:pt x="2210" y="8563"/>
                      </a:lnTo>
                      <a:cubicBezTo>
                        <a:pt x="2323" y="8655"/>
                        <a:pt x="2595" y="8630"/>
                        <a:pt x="2610" y="8483"/>
                      </a:cubicBezTo>
                      <a:lnTo>
                        <a:pt x="2298" y="7678"/>
                      </a:lnTo>
                      <a:lnTo>
                        <a:pt x="2358" y="6838"/>
                      </a:lnTo>
                      <a:lnTo>
                        <a:pt x="2370" y="6063"/>
                      </a:lnTo>
                      <a:lnTo>
                        <a:pt x="2410" y="4803"/>
                      </a:lnTo>
                      <a:lnTo>
                        <a:pt x="2200" y="3406"/>
                      </a:lnTo>
                      <a:lnTo>
                        <a:pt x="2182" y="3289"/>
                      </a:lnTo>
                      <a:lnTo>
                        <a:pt x="2125" y="3136"/>
                      </a:lnTo>
                      <a:cubicBezTo>
                        <a:pt x="2112" y="3079"/>
                        <a:pt x="2086" y="3041"/>
                        <a:pt x="2103" y="2946"/>
                      </a:cubicBezTo>
                      <a:cubicBezTo>
                        <a:pt x="2120" y="2851"/>
                        <a:pt x="2205" y="2658"/>
                        <a:pt x="2230" y="2563"/>
                      </a:cubicBezTo>
                      <a:cubicBezTo>
                        <a:pt x="2255" y="2468"/>
                        <a:pt x="2251" y="2421"/>
                        <a:pt x="2251" y="2377"/>
                      </a:cubicBezTo>
                      <a:lnTo>
                        <a:pt x="2230" y="2299"/>
                      </a:lnTo>
                      <a:lnTo>
                        <a:pt x="2290" y="2273"/>
                      </a:lnTo>
                      <a:lnTo>
                        <a:pt x="2700" y="2013"/>
                      </a:lnTo>
                      <a:lnTo>
                        <a:pt x="2463" y="1558"/>
                      </a:lnTo>
                      <a:cubicBezTo>
                        <a:pt x="2384" y="1446"/>
                        <a:pt x="2308" y="1375"/>
                        <a:pt x="2223" y="1341"/>
                      </a:cubicBezTo>
                      <a:cubicBezTo>
                        <a:pt x="2138" y="1307"/>
                        <a:pt x="2011" y="1350"/>
                        <a:pt x="1951" y="1354"/>
                      </a:cubicBezTo>
                      <a:lnTo>
                        <a:pt x="1863" y="1363"/>
                      </a:lnTo>
                      <a:lnTo>
                        <a:pt x="1803" y="1326"/>
                      </a:lnTo>
                      <a:lnTo>
                        <a:pt x="2050" y="763"/>
                      </a:lnTo>
                      <a:cubicBezTo>
                        <a:pt x="2084" y="596"/>
                        <a:pt x="2069" y="443"/>
                        <a:pt x="2010" y="323"/>
                      </a:cubicBezTo>
                      <a:cubicBezTo>
                        <a:pt x="1951" y="203"/>
                        <a:pt x="1835" y="86"/>
                        <a:pt x="1698" y="43"/>
                      </a:cubicBezTo>
                      <a:cubicBezTo>
                        <a:pt x="1561" y="0"/>
                        <a:pt x="1329" y="5"/>
                        <a:pt x="1190" y="63"/>
                      </a:cubicBezTo>
                      <a:cubicBezTo>
                        <a:pt x="1051" y="121"/>
                        <a:pt x="917" y="264"/>
                        <a:pt x="865" y="388"/>
                      </a:cubicBezTo>
                      <a:cubicBezTo>
                        <a:pt x="813" y="512"/>
                        <a:pt x="835" y="655"/>
                        <a:pt x="880" y="808"/>
                      </a:cubicBezTo>
                      <a:lnTo>
                        <a:pt x="1135" y="1303"/>
                      </a:lnTo>
                      <a:close/>
                    </a:path>
                  </a:pathLst>
                </a:custGeom>
                <a:solidFill>
                  <a:srgbClr val="FFFF99"/>
                </a:solidFill>
                <a:ln w="9525" cmpd="sng">
                  <a:solidFill>
                    <a:srgbClr val="000000"/>
                  </a:solidFill>
                  <a:round/>
                  <a:headEnd/>
                  <a:tailEnd/>
                </a:ln>
              </p:spPr>
              <p:txBody>
                <a:bodyPr/>
                <a:lstStyle/>
                <a:p>
                  <a:endParaRPr lang="en-GB"/>
                </a:p>
              </p:txBody>
            </p:sp>
          </p:grpSp>
        </p:grpSp>
        <p:sp>
          <p:nvSpPr>
            <p:cNvPr id="111647" name="Text Box 27"/>
            <p:cNvSpPr txBox="1">
              <a:spLocks noChangeArrowheads="1"/>
            </p:cNvSpPr>
            <p:nvPr/>
          </p:nvSpPr>
          <p:spPr bwMode="auto">
            <a:xfrm>
              <a:off x="0" y="1162"/>
              <a:ext cx="793"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Times New Roman" pitchFamily="18" charset="0"/>
                </a:rPr>
                <a:t>49.0 J/kg</a:t>
              </a:r>
            </a:p>
            <a:p>
              <a:pPr eaLnBrk="1" hangingPunct="1"/>
              <a:endParaRPr lang="en-GB" altLang="en-US">
                <a:latin typeface="Times New Roman" pitchFamily="18" charset="0"/>
              </a:endParaRPr>
            </a:p>
            <a:p>
              <a:pPr eaLnBrk="1" hangingPunct="1"/>
              <a:r>
                <a:rPr lang="en-GB" altLang="en-US">
                  <a:latin typeface="Times New Roman" pitchFamily="18" charset="0"/>
                </a:rPr>
                <a:t>39.2 J/kg</a:t>
              </a:r>
            </a:p>
            <a:p>
              <a:pPr eaLnBrk="1" hangingPunct="1"/>
              <a:endParaRPr lang="en-GB" altLang="en-US">
                <a:latin typeface="Times New Roman" pitchFamily="18" charset="0"/>
              </a:endParaRPr>
            </a:p>
            <a:p>
              <a:pPr eaLnBrk="1" hangingPunct="1"/>
              <a:r>
                <a:rPr lang="en-GB" altLang="en-US">
                  <a:latin typeface="Times New Roman" pitchFamily="18" charset="0"/>
                </a:rPr>
                <a:t>29.4 J/kg</a:t>
              </a:r>
            </a:p>
            <a:p>
              <a:pPr eaLnBrk="1" hangingPunct="1"/>
              <a:endParaRPr lang="en-GB" altLang="en-US">
                <a:latin typeface="Times New Roman" pitchFamily="18" charset="0"/>
              </a:endParaRPr>
            </a:p>
            <a:p>
              <a:pPr eaLnBrk="1" hangingPunct="1"/>
              <a:r>
                <a:rPr lang="en-GB" altLang="en-US">
                  <a:latin typeface="Times New Roman" pitchFamily="18" charset="0"/>
                </a:rPr>
                <a:t>19.6 J/kg</a:t>
              </a:r>
            </a:p>
            <a:p>
              <a:pPr eaLnBrk="1" hangingPunct="1"/>
              <a:endParaRPr lang="en-GB" altLang="en-US">
                <a:latin typeface="Times New Roman" pitchFamily="18" charset="0"/>
              </a:endParaRPr>
            </a:p>
            <a:p>
              <a:pPr eaLnBrk="1" hangingPunct="1"/>
              <a:r>
                <a:rPr lang="en-GB" altLang="en-US">
                  <a:latin typeface="Times New Roman" pitchFamily="18" charset="0"/>
                </a:rPr>
                <a:t>  9.8 J/kg</a:t>
              </a:r>
              <a:endParaRPr lang="en-GB" altLang="en-US"/>
            </a:p>
          </p:txBody>
        </p:sp>
      </p:grpSp>
      <p:grpSp>
        <p:nvGrpSpPr>
          <p:cNvPr id="8" name="Group 30"/>
          <p:cNvGrpSpPr>
            <a:grpSpLocks/>
          </p:cNvGrpSpPr>
          <p:nvPr/>
        </p:nvGrpSpPr>
        <p:grpSpPr bwMode="auto">
          <a:xfrm>
            <a:off x="4643438" y="1412875"/>
            <a:ext cx="4140200" cy="4572000"/>
            <a:chOff x="2490" y="3675"/>
            <a:chExt cx="6450" cy="6450"/>
          </a:xfrm>
        </p:grpSpPr>
        <p:grpSp>
          <p:nvGrpSpPr>
            <p:cNvPr id="111621" name="Group 31"/>
            <p:cNvGrpSpPr>
              <a:grpSpLocks/>
            </p:cNvGrpSpPr>
            <p:nvPr/>
          </p:nvGrpSpPr>
          <p:grpSpPr bwMode="auto">
            <a:xfrm>
              <a:off x="5035" y="6240"/>
              <a:ext cx="1293" cy="1283"/>
              <a:chOff x="2350" y="3495"/>
              <a:chExt cx="6461" cy="6458"/>
            </a:xfrm>
          </p:grpSpPr>
          <p:sp>
            <p:nvSpPr>
              <p:cNvPr id="111625" name="Oval 32"/>
              <p:cNvSpPr>
                <a:spLocks noChangeArrowheads="1"/>
              </p:cNvSpPr>
              <p:nvPr/>
            </p:nvSpPr>
            <p:spPr bwMode="auto">
              <a:xfrm>
                <a:off x="2355" y="3495"/>
                <a:ext cx="6450" cy="6450"/>
              </a:xfrm>
              <a:prstGeom prst="ellipse">
                <a:avLst/>
              </a:prstGeom>
              <a:gradFill rotWithShape="0">
                <a:gsLst>
                  <a:gs pos="0">
                    <a:srgbClr val="DDEEFF"/>
                  </a:gs>
                  <a:gs pos="100000">
                    <a:srgbClr val="BECCD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111626" name="Group 33"/>
              <p:cNvGrpSpPr>
                <a:grpSpLocks/>
              </p:cNvGrpSpPr>
              <p:nvPr/>
            </p:nvGrpSpPr>
            <p:grpSpPr bwMode="auto">
              <a:xfrm>
                <a:off x="2350" y="4614"/>
                <a:ext cx="6461" cy="5339"/>
                <a:chOff x="2350" y="4614"/>
                <a:chExt cx="6461" cy="5339"/>
              </a:xfrm>
            </p:grpSpPr>
            <p:sp>
              <p:nvSpPr>
                <p:cNvPr id="111627" name="Oval 34"/>
                <p:cNvSpPr>
                  <a:spLocks noChangeArrowheads="1"/>
                </p:cNvSpPr>
                <p:nvPr/>
              </p:nvSpPr>
              <p:spPr bwMode="auto">
                <a:xfrm>
                  <a:off x="4721" y="5794"/>
                  <a:ext cx="1665" cy="1665"/>
                </a:xfrm>
                <a:prstGeom prst="ellipse">
                  <a:avLst/>
                </a:prstGeom>
                <a:gradFill rotWithShape="0">
                  <a:gsLst>
                    <a:gs pos="0">
                      <a:srgbClr val="FFFFFF"/>
                    </a:gs>
                    <a:gs pos="100000">
                      <a:srgbClr val="DDEE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111628" name="Group 35"/>
                <p:cNvGrpSpPr>
                  <a:grpSpLocks/>
                </p:cNvGrpSpPr>
                <p:nvPr/>
              </p:nvGrpSpPr>
              <p:grpSpPr bwMode="auto">
                <a:xfrm>
                  <a:off x="2350" y="4614"/>
                  <a:ext cx="6461" cy="5339"/>
                  <a:chOff x="2350" y="4614"/>
                  <a:chExt cx="6461" cy="5339"/>
                </a:xfrm>
              </p:grpSpPr>
              <p:sp>
                <p:nvSpPr>
                  <p:cNvPr id="111629" name="Freeform 36"/>
                  <p:cNvSpPr>
                    <a:spLocks/>
                  </p:cNvSpPr>
                  <p:nvPr/>
                </p:nvSpPr>
                <p:spPr bwMode="auto">
                  <a:xfrm>
                    <a:off x="5898" y="8931"/>
                    <a:ext cx="42" cy="90"/>
                  </a:xfrm>
                  <a:custGeom>
                    <a:avLst/>
                    <a:gdLst>
                      <a:gd name="T0" fmla="*/ 27 w 42"/>
                      <a:gd name="T1" fmla="*/ 0 h 90"/>
                      <a:gd name="T2" fmla="*/ 3 w 42"/>
                      <a:gd name="T3" fmla="*/ 27 h 90"/>
                      <a:gd name="T4" fmla="*/ 0 w 42"/>
                      <a:gd name="T5" fmla="*/ 69 h 90"/>
                      <a:gd name="T6" fmla="*/ 6 w 42"/>
                      <a:gd name="T7" fmla="*/ 87 h 90"/>
                      <a:gd name="T8" fmla="*/ 27 w 42"/>
                      <a:gd name="T9" fmla="*/ 90 h 90"/>
                      <a:gd name="T10" fmla="*/ 36 w 42"/>
                      <a:gd name="T11" fmla="*/ 60 h 90"/>
                      <a:gd name="T12" fmla="*/ 42 w 42"/>
                      <a:gd name="T13" fmla="*/ 24 h 90"/>
                      <a:gd name="T14" fmla="*/ 27 w 42"/>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90"/>
                      <a:gd name="T26" fmla="*/ 42 w 4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90">
                        <a:moveTo>
                          <a:pt x="27" y="0"/>
                        </a:moveTo>
                        <a:lnTo>
                          <a:pt x="3" y="27"/>
                        </a:lnTo>
                        <a:lnTo>
                          <a:pt x="0" y="69"/>
                        </a:lnTo>
                        <a:lnTo>
                          <a:pt x="6" y="87"/>
                        </a:lnTo>
                        <a:lnTo>
                          <a:pt x="27" y="90"/>
                        </a:lnTo>
                        <a:lnTo>
                          <a:pt x="36" y="60"/>
                        </a:lnTo>
                        <a:lnTo>
                          <a:pt x="42" y="24"/>
                        </a:lnTo>
                        <a:lnTo>
                          <a:pt x="27" y="0"/>
                        </a:lnTo>
                        <a:close/>
                      </a:path>
                    </a:pathLst>
                  </a:custGeom>
                  <a:solidFill>
                    <a:srgbClr val="008000"/>
                  </a:solidFill>
                  <a:ln w="3175" cmpd="sng">
                    <a:solidFill>
                      <a:srgbClr val="000000"/>
                    </a:solidFill>
                    <a:round/>
                    <a:headEnd/>
                    <a:tailEnd/>
                  </a:ln>
                </p:spPr>
                <p:txBody>
                  <a:bodyPr/>
                  <a:lstStyle/>
                  <a:p>
                    <a:endParaRPr lang="en-GB"/>
                  </a:p>
                </p:txBody>
              </p:sp>
              <p:sp>
                <p:nvSpPr>
                  <p:cNvPr id="111630" name="Freeform 37"/>
                  <p:cNvSpPr>
                    <a:spLocks/>
                  </p:cNvSpPr>
                  <p:nvPr/>
                </p:nvSpPr>
                <p:spPr bwMode="auto">
                  <a:xfrm>
                    <a:off x="4470" y="6810"/>
                    <a:ext cx="990" cy="885"/>
                  </a:xfrm>
                  <a:custGeom>
                    <a:avLst/>
                    <a:gdLst>
                      <a:gd name="T0" fmla="*/ 720 w 990"/>
                      <a:gd name="T1" fmla="*/ 38 h 885"/>
                      <a:gd name="T2" fmla="*/ 675 w 990"/>
                      <a:gd name="T3" fmla="*/ 38 h 885"/>
                      <a:gd name="T4" fmla="*/ 630 w 990"/>
                      <a:gd name="T5" fmla="*/ 15 h 885"/>
                      <a:gd name="T6" fmla="*/ 600 w 990"/>
                      <a:gd name="T7" fmla="*/ 53 h 885"/>
                      <a:gd name="T8" fmla="*/ 525 w 990"/>
                      <a:gd name="T9" fmla="*/ 0 h 885"/>
                      <a:gd name="T10" fmla="*/ 510 w 990"/>
                      <a:gd name="T11" fmla="*/ 60 h 885"/>
                      <a:gd name="T12" fmla="*/ 450 w 990"/>
                      <a:gd name="T13" fmla="*/ 53 h 885"/>
                      <a:gd name="T14" fmla="*/ 405 w 990"/>
                      <a:gd name="T15" fmla="*/ 98 h 885"/>
                      <a:gd name="T16" fmla="*/ 458 w 990"/>
                      <a:gd name="T17" fmla="*/ 173 h 885"/>
                      <a:gd name="T18" fmla="*/ 462 w 990"/>
                      <a:gd name="T19" fmla="*/ 219 h 885"/>
                      <a:gd name="T20" fmla="*/ 413 w 990"/>
                      <a:gd name="T21" fmla="*/ 255 h 885"/>
                      <a:gd name="T22" fmla="*/ 375 w 990"/>
                      <a:gd name="T23" fmla="*/ 285 h 885"/>
                      <a:gd name="T24" fmla="*/ 375 w 990"/>
                      <a:gd name="T25" fmla="*/ 330 h 885"/>
                      <a:gd name="T26" fmla="*/ 293 w 990"/>
                      <a:gd name="T27" fmla="*/ 330 h 885"/>
                      <a:gd name="T28" fmla="*/ 300 w 990"/>
                      <a:gd name="T29" fmla="*/ 390 h 885"/>
                      <a:gd name="T30" fmla="*/ 225 w 990"/>
                      <a:gd name="T31" fmla="*/ 413 h 885"/>
                      <a:gd name="T32" fmla="*/ 218 w 990"/>
                      <a:gd name="T33" fmla="*/ 473 h 885"/>
                      <a:gd name="T34" fmla="*/ 158 w 990"/>
                      <a:gd name="T35" fmla="*/ 480 h 885"/>
                      <a:gd name="T36" fmla="*/ 113 w 990"/>
                      <a:gd name="T37" fmla="*/ 540 h 885"/>
                      <a:gd name="T38" fmla="*/ 68 w 990"/>
                      <a:gd name="T39" fmla="*/ 623 h 885"/>
                      <a:gd name="T40" fmla="*/ 33 w 990"/>
                      <a:gd name="T41" fmla="*/ 666 h 885"/>
                      <a:gd name="T42" fmla="*/ 0 w 990"/>
                      <a:gd name="T43" fmla="*/ 773 h 885"/>
                      <a:gd name="T44" fmla="*/ 38 w 990"/>
                      <a:gd name="T45" fmla="*/ 818 h 885"/>
                      <a:gd name="T46" fmla="*/ 8 w 990"/>
                      <a:gd name="T47" fmla="*/ 855 h 885"/>
                      <a:gd name="T48" fmla="*/ 53 w 990"/>
                      <a:gd name="T49" fmla="*/ 885 h 885"/>
                      <a:gd name="T50" fmla="*/ 150 w 990"/>
                      <a:gd name="T51" fmla="*/ 840 h 885"/>
                      <a:gd name="T52" fmla="*/ 300 w 990"/>
                      <a:gd name="T53" fmla="*/ 788 h 885"/>
                      <a:gd name="T54" fmla="*/ 548 w 990"/>
                      <a:gd name="T55" fmla="*/ 795 h 885"/>
                      <a:gd name="T56" fmla="*/ 675 w 990"/>
                      <a:gd name="T57" fmla="*/ 780 h 885"/>
                      <a:gd name="T58" fmla="*/ 675 w 990"/>
                      <a:gd name="T59" fmla="*/ 735 h 885"/>
                      <a:gd name="T60" fmla="*/ 705 w 990"/>
                      <a:gd name="T61" fmla="*/ 683 h 885"/>
                      <a:gd name="T62" fmla="*/ 720 w 990"/>
                      <a:gd name="T63" fmla="*/ 563 h 885"/>
                      <a:gd name="T64" fmla="*/ 810 w 990"/>
                      <a:gd name="T65" fmla="*/ 578 h 885"/>
                      <a:gd name="T66" fmla="*/ 848 w 990"/>
                      <a:gd name="T67" fmla="*/ 525 h 885"/>
                      <a:gd name="T68" fmla="*/ 848 w 990"/>
                      <a:gd name="T69" fmla="*/ 435 h 885"/>
                      <a:gd name="T70" fmla="*/ 893 w 990"/>
                      <a:gd name="T71" fmla="*/ 353 h 885"/>
                      <a:gd name="T72" fmla="*/ 968 w 990"/>
                      <a:gd name="T73" fmla="*/ 285 h 885"/>
                      <a:gd name="T74" fmla="*/ 930 w 990"/>
                      <a:gd name="T75" fmla="*/ 255 h 885"/>
                      <a:gd name="T76" fmla="*/ 990 w 990"/>
                      <a:gd name="T77" fmla="*/ 195 h 885"/>
                      <a:gd name="T78" fmla="*/ 879 w 990"/>
                      <a:gd name="T79" fmla="*/ 153 h 885"/>
                      <a:gd name="T80" fmla="*/ 855 w 990"/>
                      <a:gd name="T81" fmla="*/ 90 h 885"/>
                      <a:gd name="T82" fmla="*/ 788 w 990"/>
                      <a:gd name="T83" fmla="*/ 128 h 885"/>
                      <a:gd name="T84" fmla="*/ 720 w 990"/>
                      <a:gd name="T85" fmla="*/ 38 h 8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0"/>
                      <a:gd name="T130" fmla="*/ 0 h 885"/>
                      <a:gd name="T131" fmla="*/ 990 w 990"/>
                      <a:gd name="T132" fmla="*/ 885 h 8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0" h="885">
                        <a:moveTo>
                          <a:pt x="720" y="38"/>
                        </a:moveTo>
                        <a:lnTo>
                          <a:pt x="675" y="38"/>
                        </a:lnTo>
                        <a:lnTo>
                          <a:pt x="630" y="15"/>
                        </a:lnTo>
                        <a:lnTo>
                          <a:pt x="600" y="53"/>
                        </a:lnTo>
                        <a:lnTo>
                          <a:pt x="525" y="0"/>
                        </a:lnTo>
                        <a:lnTo>
                          <a:pt x="510" y="60"/>
                        </a:lnTo>
                        <a:lnTo>
                          <a:pt x="450" y="53"/>
                        </a:lnTo>
                        <a:lnTo>
                          <a:pt x="405" y="98"/>
                        </a:lnTo>
                        <a:lnTo>
                          <a:pt x="458" y="173"/>
                        </a:lnTo>
                        <a:lnTo>
                          <a:pt x="462" y="219"/>
                        </a:lnTo>
                        <a:lnTo>
                          <a:pt x="413" y="255"/>
                        </a:lnTo>
                        <a:lnTo>
                          <a:pt x="375" y="285"/>
                        </a:lnTo>
                        <a:lnTo>
                          <a:pt x="375" y="330"/>
                        </a:lnTo>
                        <a:lnTo>
                          <a:pt x="293" y="330"/>
                        </a:lnTo>
                        <a:lnTo>
                          <a:pt x="300" y="390"/>
                        </a:lnTo>
                        <a:lnTo>
                          <a:pt x="225" y="413"/>
                        </a:lnTo>
                        <a:lnTo>
                          <a:pt x="218" y="473"/>
                        </a:lnTo>
                        <a:lnTo>
                          <a:pt x="158" y="480"/>
                        </a:lnTo>
                        <a:lnTo>
                          <a:pt x="113" y="540"/>
                        </a:lnTo>
                        <a:lnTo>
                          <a:pt x="68" y="623"/>
                        </a:lnTo>
                        <a:lnTo>
                          <a:pt x="33" y="666"/>
                        </a:lnTo>
                        <a:lnTo>
                          <a:pt x="0" y="773"/>
                        </a:lnTo>
                        <a:lnTo>
                          <a:pt x="38" y="818"/>
                        </a:lnTo>
                        <a:lnTo>
                          <a:pt x="8" y="855"/>
                        </a:lnTo>
                        <a:lnTo>
                          <a:pt x="53" y="885"/>
                        </a:lnTo>
                        <a:lnTo>
                          <a:pt x="150" y="840"/>
                        </a:lnTo>
                        <a:lnTo>
                          <a:pt x="300" y="788"/>
                        </a:lnTo>
                        <a:lnTo>
                          <a:pt x="548" y="795"/>
                        </a:lnTo>
                        <a:lnTo>
                          <a:pt x="675" y="780"/>
                        </a:lnTo>
                        <a:lnTo>
                          <a:pt x="675" y="735"/>
                        </a:lnTo>
                        <a:lnTo>
                          <a:pt x="705" y="683"/>
                        </a:lnTo>
                        <a:lnTo>
                          <a:pt x="720" y="563"/>
                        </a:lnTo>
                        <a:lnTo>
                          <a:pt x="810" y="578"/>
                        </a:lnTo>
                        <a:lnTo>
                          <a:pt x="848" y="525"/>
                        </a:lnTo>
                        <a:lnTo>
                          <a:pt x="848" y="435"/>
                        </a:lnTo>
                        <a:lnTo>
                          <a:pt x="893" y="353"/>
                        </a:lnTo>
                        <a:lnTo>
                          <a:pt x="968" y="285"/>
                        </a:lnTo>
                        <a:lnTo>
                          <a:pt x="930" y="255"/>
                        </a:lnTo>
                        <a:lnTo>
                          <a:pt x="990" y="195"/>
                        </a:lnTo>
                        <a:lnTo>
                          <a:pt x="879" y="153"/>
                        </a:lnTo>
                        <a:lnTo>
                          <a:pt x="855" y="90"/>
                        </a:lnTo>
                        <a:lnTo>
                          <a:pt x="788" y="128"/>
                        </a:lnTo>
                        <a:lnTo>
                          <a:pt x="720" y="38"/>
                        </a:lnTo>
                        <a:close/>
                      </a:path>
                    </a:pathLst>
                  </a:custGeom>
                  <a:solidFill>
                    <a:srgbClr val="FFFFFF"/>
                  </a:solidFill>
                  <a:ln w="3175" cmpd="sng">
                    <a:solidFill>
                      <a:srgbClr val="000000"/>
                    </a:solidFill>
                    <a:round/>
                    <a:headEnd/>
                    <a:tailEnd/>
                  </a:ln>
                </p:spPr>
                <p:txBody>
                  <a:bodyPr/>
                  <a:lstStyle/>
                  <a:p>
                    <a:endParaRPr lang="en-GB"/>
                  </a:p>
                </p:txBody>
              </p:sp>
              <p:sp>
                <p:nvSpPr>
                  <p:cNvPr id="111631" name="Freeform 38"/>
                  <p:cNvSpPr>
                    <a:spLocks/>
                  </p:cNvSpPr>
                  <p:nvPr/>
                </p:nvSpPr>
                <p:spPr bwMode="auto">
                  <a:xfrm>
                    <a:off x="6186" y="6876"/>
                    <a:ext cx="204" cy="354"/>
                  </a:xfrm>
                  <a:custGeom>
                    <a:avLst/>
                    <a:gdLst>
                      <a:gd name="T0" fmla="*/ 12 w 204"/>
                      <a:gd name="T1" fmla="*/ 0 h 354"/>
                      <a:gd name="T2" fmla="*/ 9 w 204"/>
                      <a:gd name="T3" fmla="*/ 63 h 354"/>
                      <a:gd name="T4" fmla="*/ 0 w 204"/>
                      <a:gd name="T5" fmla="*/ 84 h 354"/>
                      <a:gd name="T6" fmla="*/ 9 w 204"/>
                      <a:gd name="T7" fmla="*/ 120 h 354"/>
                      <a:gd name="T8" fmla="*/ 9 w 204"/>
                      <a:gd name="T9" fmla="*/ 165 h 354"/>
                      <a:gd name="T10" fmla="*/ 9 w 204"/>
                      <a:gd name="T11" fmla="*/ 201 h 354"/>
                      <a:gd name="T12" fmla="*/ 39 w 204"/>
                      <a:gd name="T13" fmla="*/ 201 h 354"/>
                      <a:gd name="T14" fmla="*/ 45 w 204"/>
                      <a:gd name="T15" fmla="*/ 234 h 354"/>
                      <a:gd name="T16" fmla="*/ 81 w 204"/>
                      <a:gd name="T17" fmla="*/ 246 h 354"/>
                      <a:gd name="T18" fmla="*/ 87 w 204"/>
                      <a:gd name="T19" fmla="*/ 270 h 354"/>
                      <a:gd name="T20" fmla="*/ 84 w 204"/>
                      <a:gd name="T21" fmla="*/ 300 h 354"/>
                      <a:gd name="T22" fmla="*/ 123 w 204"/>
                      <a:gd name="T23" fmla="*/ 321 h 354"/>
                      <a:gd name="T24" fmla="*/ 129 w 204"/>
                      <a:gd name="T25" fmla="*/ 354 h 354"/>
                      <a:gd name="T26" fmla="*/ 147 w 204"/>
                      <a:gd name="T27" fmla="*/ 354 h 354"/>
                      <a:gd name="T28" fmla="*/ 165 w 204"/>
                      <a:gd name="T29" fmla="*/ 342 h 354"/>
                      <a:gd name="T30" fmla="*/ 201 w 204"/>
                      <a:gd name="T31" fmla="*/ 333 h 354"/>
                      <a:gd name="T32" fmla="*/ 204 w 204"/>
                      <a:gd name="T33" fmla="*/ 294 h 354"/>
                      <a:gd name="T34" fmla="*/ 171 w 204"/>
                      <a:gd name="T35" fmla="*/ 300 h 354"/>
                      <a:gd name="T36" fmla="*/ 138 w 204"/>
                      <a:gd name="T37" fmla="*/ 282 h 354"/>
                      <a:gd name="T38" fmla="*/ 120 w 204"/>
                      <a:gd name="T39" fmla="*/ 246 h 354"/>
                      <a:gd name="T40" fmla="*/ 102 w 204"/>
                      <a:gd name="T41" fmla="*/ 249 h 354"/>
                      <a:gd name="T42" fmla="*/ 78 w 204"/>
                      <a:gd name="T43" fmla="*/ 222 h 354"/>
                      <a:gd name="T44" fmla="*/ 75 w 204"/>
                      <a:gd name="T45" fmla="*/ 165 h 354"/>
                      <a:gd name="T46" fmla="*/ 69 w 204"/>
                      <a:gd name="T47" fmla="*/ 114 h 354"/>
                      <a:gd name="T48" fmla="*/ 69 w 204"/>
                      <a:gd name="T49" fmla="*/ 66 h 354"/>
                      <a:gd name="T50" fmla="*/ 69 w 204"/>
                      <a:gd name="T51" fmla="*/ 39 h 354"/>
                      <a:gd name="T52" fmla="*/ 51 w 204"/>
                      <a:gd name="T53" fmla="*/ 21 h 354"/>
                      <a:gd name="T54" fmla="*/ 27 w 204"/>
                      <a:gd name="T55" fmla="*/ 24 h 3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4"/>
                      <a:gd name="T85" fmla="*/ 0 h 354"/>
                      <a:gd name="T86" fmla="*/ 204 w 204"/>
                      <a:gd name="T87" fmla="*/ 354 h 3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4" h="354">
                        <a:moveTo>
                          <a:pt x="12" y="0"/>
                        </a:moveTo>
                        <a:lnTo>
                          <a:pt x="9" y="63"/>
                        </a:lnTo>
                        <a:lnTo>
                          <a:pt x="0" y="84"/>
                        </a:lnTo>
                        <a:lnTo>
                          <a:pt x="9" y="120"/>
                        </a:lnTo>
                        <a:lnTo>
                          <a:pt x="9" y="165"/>
                        </a:lnTo>
                        <a:lnTo>
                          <a:pt x="9" y="201"/>
                        </a:lnTo>
                        <a:lnTo>
                          <a:pt x="39" y="201"/>
                        </a:lnTo>
                        <a:lnTo>
                          <a:pt x="45" y="234"/>
                        </a:lnTo>
                        <a:lnTo>
                          <a:pt x="81" y="246"/>
                        </a:lnTo>
                        <a:lnTo>
                          <a:pt x="87" y="270"/>
                        </a:lnTo>
                        <a:lnTo>
                          <a:pt x="84" y="300"/>
                        </a:lnTo>
                        <a:lnTo>
                          <a:pt x="123" y="321"/>
                        </a:lnTo>
                        <a:lnTo>
                          <a:pt x="129" y="354"/>
                        </a:lnTo>
                        <a:lnTo>
                          <a:pt x="147" y="354"/>
                        </a:lnTo>
                        <a:lnTo>
                          <a:pt x="165" y="342"/>
                        </a:lnTo>
                        <a:lnTo>
                          <a:pt x="201" y="333"/>
                        </a:lnTo>
                        <a:lnTo>
                          <a:pt x="204" y="294"/>
                        </a:lnTo>
                        <a:lnTo>
                          <a:pt x="171" y="300"/>
                        </a:lnTo>
                        <a:lnTo>
                          <a:pt x="138" y="282"/>
                        </a:lnTo>
                        <a:lnTo>
                          <a:pt x="120" y="246"/>
                        </a:lnTo>
                        <a:lnTo>
                          <a:pt x="102" y="249"/>
                        </a:lnTo>
                        <a:lnTo>
                          <a:pt x="78" y="222"/>
                        </a:lnTo>
                        <a:lnTo>
                          <a:pt x="75" y="165"/>
                        </a:lnTo>
                        <a:lnTo>
                          <a:pt x="69" y="114"/>
                        </a:lnTo>
                        <a:lnTo>
                          <a:pt x="69" y="66"/>
                        </a:lnTo>
                        <a:lnTo>
                          <a:pt x="69" y="39"/>
                        </a:lnTo>
                        <a:lnTo>
                          <a:pt x="51" y="21"/>
                        </a:lnTo>
                        <a:lnTo>
                          <a:pt x="27" y="24"/>
                        </a:lnTo>
                      </a:path>
                    </a:pathLst>
                  </a:custGeom>
                  <a:solidFill>
                    <a:srgbClr val="FFFFFF"/>
                  </a:solidFill>
                  <a:ln w="3175" cmpd="sng">
                    <a:solidFill>
                      <a:srgbClr val="000000"/>
                    </a:solidFill>
                    <a:round/>
                    <a:headEnd/>
                    <a:tailEnd/>
                  </a:ln>
                </p:spPr>
                <p:txBody>
                  <a:bodyPr/>
                  <a:lstStyle/>
                  <a:p>
                    <a:endParaRPr lang="en-GB"/>
                  </a:p>
                </p:txBody>
              </p:sp>
              <p:sp>
                <p:nvSpPr>
                  <p:cNvPr id="111632" name="Freeform 39"/>
                  <p:cNvSpPr>
                    <a:spLocks/>
                  </p:cNvSpPr>
                  <p:nvPr/>
                </p:nvSpPr>
                <p:spPr bwMode="auto">
                  <a:xfrm>
                    <a:off x="6908" y="4733"/>
                    <a:ext cx="217" cy="180"/>
                  </a:xfrm>
                  <a:custGeom>
                    <a:avLst/>
                    <a:gdLst>
                      <a:gd name="T0" fmla="*/ 0 w 217"/>
                      <a:gd name="T1" fmla="*/ 45 h 180"/>
                      <a:gd name="T2" fmla="*/ 45 w 217"/>
                      <a:gd name="T3" fmla="*/ 60 h 180"/>
                      <a:gd name="T4" fmla="*/ 67 w 217"/>
                      <a:gd name="T5" fmla="*/ 105 h 180"/>
                      <a:gd name="T6" fmla="*/ 82 w 217"/>
                      <a:gd name="T7" fmla="*/ 180 h 180"/>
                      <a:gd name="T8" fmla="*/ 127 w 217"/>
                      <a:gd name="T9" fmla="*/ 180 h 180"/>
                      <a:gd name="T10" fmla="*/ 118 w 217"/>
                      <a:gd name="T11" fmla="*/ 157 h 180"/>
                      <a:gd name="T12" fmla="*/ 150 w 217"/>
                      <a:gd name="T13" fmla="*/ 127 h 180"/>
                      <a:gd name="T14" fmla="*/ 175 w 217"/>
                      <a:gd name="T15" fmla="*/ 130 h 180"/>
                      <a:gd name="T16" fmla="*/ 193 w 217"/>
                      <a:gd name="T17" fmla="*/ 154 h 180"/>
                      <a:gd name="T18" fmla="*/ 217 w 217"/>
                      <a:gd name="T19" fmla="*/ 142 h 180"/>
                      <a:gd name="T20" fmla="*/ 180 w 217"/>
                      <a:gd name="T21" fmla="*/ 75 h 180"/>
                      <a:gd name="T22" fmla="*/ 142 w 217"/>
                      <a:gd name="T23" fmla="*/ 15 h 180"/>
                      <a:gd name="T24" fmla="*/ 106 w 217"/>
                      <a:gd name="T25" fmla="*/ 46 h 180"/>
                      <a:gd name="T26" fmla="*/ 76 w 217"/>
                      <a:gd name="T27" fmla="*/ 22 h 180"/>
                      <a:gd name="T28" fmla="*/ 45 w 217"/>
                      <a:gd name="T29" fmla="*/ 0 h 180"/>
                      <a:gd name="T30" fmla="*/ 0 w 217"/>
                      <a:gd name="T31" fmla="*/ 45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80"/>
                      <a:gd name="T50" fmla="*/ 217 w 217"/>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80">
                        <a:moveTo>
                          <a:pt x="0" y="45"/>
                        </a:moveTo>
                        <a:lnTo>
                          <a:pt x="45" y="60"/>
                        </a:lnTo>
                        <a:lnTo>
                          <a:pt x="67" y="105"/>
                        </a:lnTo>
                        <a:lnTo>
                          <a:pt x="82" y="180"/>
                        </a:lnTo>
                        <a:lnTo>
                          <a:pt x="127" y="180"/>
                        </a:lnTo>
                        <a:lnTo>
                          <a:pt x="118" y="157"/>
                        </a:lnTo>
                        <a:lnTo>
                          <a:pt x="150" y="127"/>
                        </a:lnTo>
                        <a:lnTo>
                          <a:pt x="175" y="130"/>
                        </a:lnTo>
                        <a:lnTo>
                          <a:pt x="193" y="154"/>
                        </a:lnTo>
                        <a:lnTo>
                          <a:pt x="217" y="142"/>
                        </a:lnTo>
                        <a:lnTo>
                          <a:pt x="180" y="75"/>
                        </a:lnTo>
                        <a:lnTo>
                          <a:pt x="142" y="15"/>
                        </a:lnTo>
                        <a:lnTo>
                          <a:pt x="106" y="46"/>
                        </a:lnTo>
                        <a:lnTo>
                          <a:pt x="76" y="22"/>
                        </a:lnTo>
                        <a:lnTo>
                          <a:pt x="45" y="0"/>
                        </a:lnTo>
                        <a:lnTo>
                          <a:pt x="0" y="45"/>
                        </a:lnTo>
                        <a:close/>
                      </a:path>
                    </a:pathLst>
                  </a:custGeom>
                  <a:solidFill>
                    <a:srgbClr val="008000"/>
                  </a:solidFill>
                  <a:ln w="6350" cmpd="sng">
                    <a:solidFill>
                      <a:srgbClr val="000000"/>
                    </a:solidFill>
                    <a:round/>
                    <a:headEnd/>
                    <a:tailEnd/>
                  </a:ln>
                </p:spPr>
                <p:txBody>
                  <a:bodyPr/>
                  <a:lstStyle/>
                  <a:p>
                    <a:endParaRPr lang="en-GB"/>
                  </a:p>
                </p:txBody>
              </p:sp>
              <p:sp>
                <p:nvSpPr>
                  <p:cNvPr id="111633" name="Freeform 40"/>
                  <p:cNvSpPr>
                    <a:spLocks/>
                  </p:cNvSpPr>
                  <p:nvPr/>
                </p:nvSpPr>
                <p:spPr bwMode="auto">
                  <a:xfrm>
                    <a:off x="7137" y="4614"/>
                    <a:ext cx="453" cy="192"/>
                  </a:xfrm>
                  <a:custGeom>
                    <a:avLst/>
                    <a:gdLst>
                      <a:gd name="T0" fmla="*/ 0 w 453"/>
                      <a:gd name="T1" fmla="*/ 162 h 192"/>
                      <a:gd name="T2" fmla="*/ 9 w 453"/>
                      <a:gd name="T3" fmla="*/ 180 h 192"/>
                      <a:gd name="T4" fmla="*/ 33 w 453"/>
                      <a:gd name="T5" fmla="*/ 165 h 192"/>
                      <a:gd name="T6" fmla="*/ 48 w 453"/>
                      <a:gd name="T7" fmla="*/ 180 h 192"/>
                      <a:gd name="T8" fmla="*/ 66 w 453"/>
                      <a:gd name="T9" fmla="*/ 183 h 192"/>
                      <a:gd name="T10" fmla="*/ 69 w 453"/>
                      <a:gd name="T11" fmla="*/ 150 h 192"/>
                      <a:gd name="T12" fmla="*/ 93 w 453"/>
                      <a:gd name="T13" fmla="*/ 147 h 192"/>
                      <a:gd name="T14" fmla="*/ 114 w 453"/>
                      <a:gd name="T15" fmla="*/ 132 h 192"/>
                      <a:gd name="T16" fmla="*/ 147 w 453"/>
                      <a:gd name="T17" fmla="*/ 123 h 192"/>
                      <a:gd name="T18" fmla="*/ 210 w 453"/>
                      <a:gd name="T19" fmla="*/ 117 h 192"/>
                      <a:gd name="T20" fmla="*/ 225 w 453"/>
                      <a:gd name="T21" fmla="*/ 135 h 192"/>
                      <a:gd name="T22" fmla="*/ 273 w 453"/>
                      <a:gd name="T23" fmla="*/ 138 h 192"/>
                      <a:gd name="T24" fmla="*/ 246 w 453"/>
                      <a:gd name="T25" fmla="*/ 162 h 192"/>
                      <a:gd name="T26" fmla="*/ 258 w 453"/>
                      <a:gd name="T27" fmla="*/ 183 h 192"/>
                      <a:gd name="T28" fmla="*/ 291 w 453"/>
                      <a:gd name="T29" fmla="*/ 168 h 192"/>
                      <a:gd name="T30" fmla="*/ 318 w 453"/>
                      <a:gd name="T31" fmla="*/ 168 h 192"/>
                      <a:gd name="T32" fmla="*/ 369 w 453"/>
                      <a:gd name="T33" fmla="*/ 150 h 192"/>
                      <a:gd name="T34" fmla="*/ 372 w 453"/>
                      <a:gd name="T35" fmla="*/ 174 h 192"/>
                      <a:gd name="T36" fmla="*/ 411 w 453"/>
                      <a:gd name="T37" fmla="*/ 192 h 192"/>
                      <a:gd name="T38" fmla="*/ 432 w 453"/>
                      <a:gd name="T39" fmla="*/ 192 h 192"/>
                      <a:gd name="T40" fmla="*/ 414 w 453"/>
                      <a:gd name="T41" fmla="*/ 177 h 192"/>
                      <a:gd name="T42" fmla="*/ 396 w 453"/>
                      <a:gd name="T43" fmla="*/ 153 h 192"/>
                      <a:gd name="T44" fmla="*/ 402 w 453"/>
                      <a:gd name="T45" fmla="*/ 132 h 192"/>
                      <a:gd name="T46" fmla="*/ 429 w 453"/>
                      <a:gd name="T47" fmla="*/ 126 h 192"/>
                      <a:gd name="T48" fmla="*/ 453 w 453"/>
                      <a:gd name="T49" fmla="*/ 99 h 192"/>
                      <a:gd name="T50" fmla="*/ 435 w 453"/>
                      <a:gd name="T51" fmla="*/ 75 h 192"/>
                      <a:gd name="T52" fmla="*/ 408 w 453"/>
                      <a:gd name="T53" fmla="*/ 78 h 192"/>
                      <a:gd name="T54" fmla="*/ 366 w 453"/>
                      <a:gd name="T55" fmla="*/ 93 h 192"/>
                      <a:gd name="T56" fmla="*/ 345 w 453"/>
                      <a:gd name="T57" fmla="*/ 93 h 192"/>
                      <a:gd name="T58" fmla="*/ 327 w 453"/>
                      <a:gd name="T59" fmla="*/ 111 h 192"/>
                      <a:gd name="T60" fmla="*/ 321 w 453"/>
                      <a:gd name="T61" fmla="*/ 75 h 192"/>
                      <a:gd name="T62" fmla="*/ 300 w 453"/>
                      <a:gd name="T63" fmla="*/ 66 h 192"/>
                      <a:gd name="T64" fmla="*/ 300 w 453"/>
                      <a:gd name="T65" fmla="*/ 45 h 192"/>
                      <a:gd name="T66" fmla="*/ 270 w 453"/>
                      <a:gd name="T67" fmla="*/ 42 h 192"/>
                      <a:gd name="T68" fmla="*/ 258 w 453"/>
                      <a:gd name="T69" fmla="*/ 12 h 192"/>
                      <a:gd name="T70" fmla="*/ 216 w 453"/>
                      <a:gd name="T71" fmla="*/ 27 h 192"/>
                      <a:gd name="T72" fmla="*/ 189 w 453"/>
                      <a:gd name="T73" fmla="*/ 18 h 192"/>
                      <a:gd name="T74" fmla="*/ 174 w 453"/>
                      <a:gd name="T75" fmla="*/ 0 h 192"/>
                      <a:gd name="T76" fmla="*/ 144 w 453"/>
                      <a:gd name="T77" fmla="*/ 27 h 192"/>
                      <a:gd name="T78" fmla="*/ 111 w 453"/>
                      <a:gd name="T79" fmla="*/ 54 h 192"/>
                      <a:gd name="T80" fmla="*/ 108 w 453"/>
                      <a:gd name="T81" fmla="*/ 78 h 192"/>
                      <a:gd name="T82" fmla="*/ 48 w 453"/>
                      <a:gd name="T83" fmla="*/ 90 h 192"/>
                      <a:gd name="T84" fmla="*/ 9 w 453"/>
                      <a:gd name="T85" fmla="*/ 108 h 192"/>
                      <a:gd name="T86" fmla="*/ 15 w 453"/>
                      <a:gd name="T87" fmla="*/ 135 h 192"/>
                      <a:gd name="T88" fmla="*/ 21 w 453"/>
                      <a:gd name="T89" fmla="*/ 153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3"/>
                      <a:gd name="T136" fmla="*/ 0 h 192"/>
                      <a:gd name="T137" fmla="*/ 453 w 453"/>
                      <a:gd name="T138" fmla="*/ 192 h 1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3" h="192">
                        <a:moveTo>
                          <a:pt x="0" y="162"/>
                        </a:moveTo>
                        <a:lnTo>
                          <a:pt x="9" y="180"/>
                        </a:lnTo>
                        <a:lnTo>
                          <a:pt x="33" y="165"/>
                        </a:lnTo>
                        <a:lnTo>
                          <a:pt x="48" y="180"/>
                        </a:lnTo>
                        <a:lnTo>
                          <a:pt x="66" y="183"/>
                        </a:lnTo>
                        <a:lnTo>
                          <a:pt x="69" y="150"/>
                        </a:lnTo>
                        <a:lnTo>
                          <a:pt x="93" y="147"/>
                        </a:lnTo>
                        <a:lnTo>
                          <a:pt x="114" y="132"/>
                        </a:lnTo>
                        <a:lnTo>
                          <a:pt x="147" y="123"/>
                        </a:lnTo>
                        <a:lnTo>
                          <a:pt x="210" y="117"/>
                        </a:lnTo>
                        <a:lnTo>
                          <a:pt x="225" y="135"/>
                        </a:lnTo>
                        <a:lnTo>
                          <a:pt x="273" y="138"/>
                        </a:lnTo>
                        <a:lnTo>
                          <a:pt x="246" y="162"/>
                        </a:lnTo>
                        <a:lnTo>
                          <a:pt x="258" y="183"/>
                        </a:lnTo>
                        <a:lnTo>
                          <a:pt x="291" y="168"/>
                        </a:lnTo>
                        <a:lnTo>
                          <a:pt x="318" y="168"/>
                        </a:lnTo>
                        <a:lnTo>
                          <a:pt x="369" y="150"/>
                        </a:lnTo>
                        <a:lnTo>
                          <a:pt x="372" y="174"/>
                        </a:lnTo>
                        <a:lnTo>
                          <a:pt x="411" y="192"/>
                        </a:lnTo>
                        <a:lnTo>
                          <a:pt x="432" y="192"/>
                        </a:lnTo>
                        <a:lnTo>
                          <a:pt x="414" y="177"/>
                        </a:lnTo>
                        <a:lnTo>
                          <a:pt x="396" y="153"/>
                        </a:lnTo>
                        <a:lnTo>
                          <a:pt x="402" y="132"/>
                        </a:lnTo>
                        <a:lnTo>
                          <a:pt x="429" y="126"/>
                        </a:lnTo>
                        <a:lnTo>
                          <a:pt x="453" y="99"/>
                        </a:lnTo>
                        <a:lnTo>
                          <a:pt x="435" y="75"/>
                        </a:lnTo>
                        <a:lnTo>
                          <a:pt x="408" y="78"/>
                        </a:lnTo>
                        <a:lnTo>
                          <a:pt x="366" y="93"/>
                        </a:lnTo>
                        <a:lnTo>
                          <a:pt x="345" y="93"/>
                        </a:lnTo>
                        <a:lnTo>
                          <a:pt x="327" y="111"/>
                        </a:lnTo>
                        <a:lnTo>
                          <a:pt x="321" y="75"/>
                        </a:lnTo>
                        <a:lnTo>
                          <a:pt x="300" y="66"/>
                        </a:lnTo>
                        <a:lnTo>
                          <a:pt x="300" y="45"/>
                        </a:lnTo>
                        <a:lnTo>
                          <a:pt x="270" y="42"/>
                        </a:lnTo>
                        <a:lnTo>
                          <a:pt x="258" y="12"/>
                        </a:lnTo>
                        <a:lnTo>
                          <a:pt x="216" y="27"/>
                        </a:lnTo>
                        <a:lnTo>
                          <a:pt x="189" y="18"/>
                        </a:lnTo>
                        <a:lnTo>
                          <a:pt x="174" y="0"/>
                        </a:lnTo>
                        <a:lnTo>
                          <a:pt x="144" y="27"/>
                        </a:lnTo>
                        <a:lnTo>
                          <a:pt x="111" y="54"/>
                        </a:lnTo>
                        <a:lnTo>
                          <a:pt x="108" y="78"/>
                        </a:lnTo>
                        <a:lnTo>
                          <a:pt x="48" y="90"/>
                        </a:lnTo>
                        <a:lnTo>
                          <a:pt x="9" y="108"/>
                        </a:lnTo>
                        <a:lnTo>
                          <a:pt x="15" y="135"/>
                        </a:lnTo>
                        <a:lnTo>
                          <a:pt x="21" y="153"/>
                        </a:lnTo>
                      </a:path>
                    </a:pathLst>
                  </a:custGeom>
                  <a:solidFill>
                    <a:srgbClr val="008000"/>
                  </a:solidFill>
                  <a:ln w="6350" cmpd="sng">
                    <a:solidFill>
                      <a:srgbClr val="000000"/>
                    </a:solidFill>
                    <a:round/>
                    <a:headEnd/>
                    <a:tailEnd/>
                  </a:ln>
                </p:spPr>
                <p:txBody>
                  <a:bodyPr/>
                  <a:lstStyle/>
                  <a:p>
                    <a:endParaRPr lang="en-GB"/>
                  </a:p>
                </p:txBody>
              </p:sp>
              <p:sp>
                <p:nvSpPr>
                  <p:cNvPr id="111634" name="Freeform 41"/>
                  <p:cNvSpPr>
                    <a:spLocks/>
                  </p:cNvSpPr>
                  <p:nvPr/>
                </p:nvSpPr>
                <p:spPr bwMode="auto">
                  <a:xfrm>
                    <a:off x="5010" y="7748"/>
                    <a:ext cx="248" cy="142"/>
                  </a:xfrm>
                  <a:custGeom>
                    <a:avLst/>
                    <a:gdLst>
                      <a:gd name="T0" fmla="*/ 53 w 248"/>
                      <a:gd name="T1" fmla="*/ 0 h 142"/>
                      <a:gd name="T2" fmla="*/ 8 w 248"/>
                      <a:gd name="T3" fmla="*/ 7 h 142"/>
                      <a:gd name="T4" fmla="*/ 0 w 248"/>
                      <a:gd name="T5" fmla="*/ 52 h 142"/>
                      <a:gd name="T6" fmla="*/ 45 w 248"/>
                      <a:gd name="T7" fmla="*/ 82 h 142"/>
                      <a:gd name="T8" fmla="*/ 75 w 248"/>
                      <a:gd name="T9" fmla="*/ 142 h 142"/>
                      <a:gd name="T10" fmla="*/ 158 w 248"/>
                      <a:gd name="T11" fmla="*/ 135 h 142"/>
                      <a:gd name="T12" fmla="*/ 233 w 248"/>
                      <a:gd name="T13" fmla="*/ 135 h 142"/>
                      <a:gd name="T14" fmla="*/ 248 w 248"/>
                      <a:gd name="T15" fmla="*/ 90 h 142"/>
                      <a:gd name="T16" fmla="*/ 218 w 248"/>
                      <a:gd name="T17" fmla="*/ 15 h 142"/>
                      <a:gd name="T18" fmla="*/ 135 w 248"/>
                      <a:gd name="T19" fmla="*/ 30 h 142"/>
                      <a:gd name="T20" fmla="*/ 105 w 248"/>
                      <a:gd name="T21" fmla="*/ 82 h 142"/>
                      <a:gd name="T22" fmla="*/ 75 w 248"/>
                      <a:gd name="T23" fmla="*/ 45 h 142"/>
                      <a:gd name="T24" fmla="*/ 60 w 248"/>
                      <a:gd name="T25" fmla="*/ 22 h 142"/>
                      <a:gd name="T26" fmla="*/ 53 w 248"/>
                      <a:gd name="T27" fmla="*/ 0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
                      <a:gd name="T43" fmla="*/ 0 h 142"/>
                      <a:gd name="T44" fmla="*/ 248 w 248"/>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 h="142">
                        <a:moveTo>
                          <a:pt x="53" y="0"/>
                        </a:moveTo>
                        <a:lnTo>
                          <a:pt x="8" y="7"/>
                        </a:lnTo>
                        <a:lnTo>
                          <a:pt x="0" y="52"/>
                        </a:lnTo>
                        <a:lnTo>
                          <a:pt x="45" y="82"/>
                        </a:lnTo>
                        <a:lnTo>
                          <a:pt x="75" y="142"/>
                        </a:lnTo>
                        <a:lnTo>
                          <a:pt x="158" y="135"/>
                        </a:lnTo>
                        <a:lnTo>
                          <a:pt x="233" y="135"/>
                        </a:lnTo>
                        <a:lnTo>
                          <a:pt x="248" y="90"/>
                        </a:lnTo>
                        <a:lnTo>
                          <a:pt x="218" y="15"/>
                        </a:lnTo>
                        <a:lnTo>
                          <a:pt x="135" y="30"/>
                        </a:lnTo>
                        <a:lnTo>
                          <a:pt x="105" y="82"/>
                        </a:lnTo>
                        <a:lnTo>
                          <a:pt x="75" y="45"/>
                        </a:lnTo>
                        <a:lnTo>
                          <a:pt x="60" y="22"/>
                        </a:lnTo>
                        <a:lnTo>
                          <a:pt x="53" y="0"/>
                        </a:lnTo>
                        <a:close/>
                      </a:path>
                    </a:pathLst>
                  </a:custGeom>
                  <a:solidFill>
                    <a:srgbClr val="FFFFFF"/>
                  </a:solidFill>
                  <a:ln w="9525">
                    <a:solidFill>
                      <a:srgbClr val="000000"/>
                    </a:solidFill>
                    <a:round/>
                    <a:headEnd/>
                    <a:tailEnd/>
                  </a:ln>
                </p:spPr>
                <p:txBody>
                  <a:bodyPr/>
                  <a:lstStyle/>
                  <a:p>
                    <a:endParaRPr lang="en-GB"/>
                  </a:p>
                </p:txBody>
              </p:sp>
              <p:sp>
                <p:nvSpPr>
                  <p:cNvPr id="111635" name="Freeform 42"/>
                  <p:cNvSpPr>
                    <a:spLocks/>
                  </p:cNvSpPr>
                  <p:nvPr/>
                </p:nvSpPr>
                <p:spPr bwMode="auto">
                  <a:xfrm>
                    <a:off x="5343" y="8205"/>
                    <a:ext cx="258" cy="411"/>
                  </a:xfrm>
                  <a:custGeom>
                    <a:avLst/>
                    <a:gdLst>
                      <a:gd name="T0" fmla="*/ 69 w 258"/>
                      <a:gd name="T1" fmla="*/ 0 h 411"/>
                      <a:gd name="T2" fmla="*/ 54 w 258"/>
                      <a:gd name="T3" fmla="*/ 39 h 411"/>
                      <a:gd name="T4" fmla="*/ 18 w 258"/>
                      <a:gd name="T5" fmla="*/ 6 h 411"/>
                      <a:gd name="T6" fmla="*/ 0 w 258"/>
                      <a:gd name="T7" fmla="*/ 36 h 411"/>
                      <a:gd name="T8" fmla="*/ 24 w 258"/>
                      <a:gd name="T9" fmla="*/ 51 h 411"/>
                      <a:gd name="T10" fmla="*/ 57 w 258"/>
                      <a:gd name="T11" fmla="*/ 72 h 411"/>
                      <a:gd name="T12" fmla="*/ 36 w 258"/>
                      <a:gd name="T13" fmla="*/ 81 h 411"/>
                      <a:gd name="T14" fmla="*/ 51 w 258"/>
                      <a:gd name="T15" fmla="*/ 108 h 411"/>
                      <a:gd name="T16" fmla="*/ 57 w 258"/>
                      <a:gd name="T17" fmla="*/ 138 h 411"/>
                      <a:gd name="T18" fmla="*/ 75 w 258"/>
                      <a:gd name="T19" fmla="*/ 141 h 411"/>
                      <a:gd name="T20" fmla="*/ 57 w 258"/>
                      <a:gd name="T21" fmla="*/ 153 h 411"/>
                      <a:gd name="T22" fmla="*/ 48 w 258"/>
                      <a:gd name="T23" fmla="*/ 189 h 411"/>
                      <a:gd name="T24" fmla="*/ 72 w 258"/>
                      <a:gd name="T25" fmla="*/ 201 h 411"/>
                      <a:gd name="T26" fmla="*/ 90 w 258"/>
                      <a:gd name="T27" fmla="*/ 192 h 411"/>
                      <a:gd name="T28" fmla="*/ 105 w 258"/>
                      <a:gd name="T29" fmla="*/ 213 h 411"/>
                      <a:gd name="T30" fmla="*/ 105 w 258"/>
                      <a:gd name="T31" fmla="*/ 246 h 411"/>
                      <a:gd name="T32" fmla="*/ 105 w 258"/>
                      <a:gd name="T33" fmla="*/ 267 h 411"/>
                      <a:gd name="T34" fmla="*/ 84 w 258"/>
                      <a:gd name="T35" fmla="*/ 270 h 411"/>
                      <a:gd name="T36" fmla="*/ 48 w 258"/>
                      <a:gd name="T37" fmla="*/ 264 h 411"/>
                      <a:gd name="T38" fmla="*/ 57 w 258"/>
                      <a:gd name="T39" fmla="*/ 288 h 411"/>
                      <a:gd name="T40" fmla="*/ 63 w 258"/>
                      <a:gd name="T41" fmla="*/ 306 h 411"/>
                      <a:gd name="T42" fmla="*/ 66 w 258"/>
                      <a:gd name="T43" fmla="*/ 324 h 411"/>
                      <a:gd name="T44" fmla="*/ 33 w 258"/>
                      <a:gd name="T45" fmla="*/ 330 h 411"/>
                      <a:gd name="T46" fmla="*/ 24 w 258"/>
                      <a:gd name="T47" fmla="*/ 348 h 411"/>
                      <a:gd name="T48" fmla="*/ 63 w 258"/>
                      <a:gd name="T49" fmla="*/ 342 h 411"/>
                      <a:gd name="T50" fmla="*/ 96 w 258"/>
                      <a:gd name="T51" fmla="*/ 345 h 411"/>
                      <a:gd name="T52" fmla="*/ 66 w 258"/>
                      <a:gd name="T53" fmla="*/ 360 h 411"/>
                      <a:gd name="T54" fmla="*/ 36 w 258"/>
                      <a:gd name="T55" fmla="*/ 375 h 411"/>
                      <a:gd name="T56" fmla="*/ 15 w 258"/>
                      <a:gd name="T57" fmla="*/ 390 h 411"/>
                      <a:gd name="T58" fmla="*/ 18 w 258"/>
                      <a:gd name="T59" fmla="*/ 411 h 411"/>
                      <a:gd name="T60" fmla="*/ 48 w 258"/>
                      <a:gd name="T61" fmla="*/ 399 h 411"/>
                      <a:gd name="T62" fmla="*/ 69 w 258"/>
                      <a:gd name="T63" fmla="*/ 405 h 411"/>
                      <a:gd name="T64" fmla="*/ 96 w 258"/>
                      <a:gd name="T65" fmla="*/ 390 h 411"/>
                      <a:gd name="T66" fmla="*/ 114 w 258"/>
                      <a:gd name="T67" fmla="*/ 399 h 411"/>
                      <a:gd name="T68" fmla="*/ 144 w 258"/>
                      <a:gd name="T69" fmla="*/ 390 h 411"/>
                      <a:gd name="T70" fmla="*/ 168 w 258"/>
                      <a:gd name="T71" fmla="*/ 402 h 411"/>
                      <a:gd name="T72" fmla="*/ 192 w 258"/>
                      <a:gd name="T73" fmla="*/ 387 h 411"/>
                      <a:gd name="T74" fmla="*/ 237 w 258"/>
                      <a:gd name="T75" fmla="*/ 381 h 411"/>
                      <a:gd name="T76" fmla="*/ 225 w 258"/>
                      <a:gd name="T77" fmla="*/ 360 h 411"/>
                      <a:gd name="T78" fmla="*/ 243 w 258"/>
                      <a:gd name="T79" fmla="*/ 345 h 411"/>
                      <a:gd name="T80" fmla="*/ 258 w 258"/>
                      <a:gd name="T81" fmla="*/ 318 h 411"/>
                      <a:gd name="T82" fmla="*/ 243 w 258"/>
                      <a:gd name="T83" fmla="*/ 294 h 411"/>
                      <a:gd name="T84" fmla="*/ 213 w 258"/>
                      <a:gd name="T85" fmla="*/ 291 h 411"/>
                      <a:gd name="T86" fmla="*/ 174 w 258"/>
                      <a:gd name="T87" fmla="*/ 270 h 411"/>
                      <a:gd name="T88" fmla="*/ 198 w 258"/>
                      <a:gd name="T89" fmla="*/ 267 h 411"/>
                      <a:gd name="T90" fmla="*/ 201 w 258"/>
                      <a:gd name="T91" fmla="*/ 240 h 411"/>
                      <a:gd name="T92" fmla="*/ 171 w 258"/>
                      <a:gd name="T93" fmla="*/ 213 h 411"/>
                      <a:gd name="T94" fmla="*/ 147 w 258"/>
                      <a:gd name="T95" fmla="*/ 186 h 411"/>
                      <a:gd name="T96" fmla="*/ 144 w 258"/>
                      <a:gd name="T97" fmla="*/ 156 h 411"/>
                      <a:gd name="T98" fmla="*/ 129 w 258"/>
                      <a:gd name="T99" fmla="*/ 129 h 411"/>
                      <a:gd name="T100" fmla="*/ 135 w 258"/>
                      <a:gd name="T101" fmla="*/ 96 h 411"/>
                      <a:gd name="T102" fmla="*/ 144 w 258"/>
                      <a:gd name="T103" fmla="*/ 78 h 411"/>
                      <a:gd name="T104" fmla="*/ 123 w 258"/>
                      <a:gd name="T105" fmla="*/ 57 h 411"/>
                      <a:gd name="T106" fmla="*/ 93 w 258"/>
                      <a:gd name="T107" fmla="*/ 69 h 411"/>
                      <a:gd name="T108" fmla="*/ 90 w 258"/>
                      <a:gd name="T109" fmla="*/ 51 h 411"/>
                      <a:gd name="T110" fmla="*/ 105 w 258"/>
                      <a:gd name="T111" fmla="*/ 39 h 411"/>
                      <a:gd name="T112" fmla="*/ 114 w 258"/>
                      <a:gd name="T113" fmla="*/ 9 h 411"/>
                      <a:gd name="T114" fmla="*/ 90 w 258"/>
                      <a:gd name="T115" fmla="*/ 9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
                      <a:gd name="T175" fmla="*/ 0 h 411"/>
                      <a:gd name="T176" fmla="*/ 258 w 258"/>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 h="411">
                        <a:moveTo>
                          <a:pt x="69" y="0"/>
                        </a:moveTo>
                        <a:lnTo>
                          <a:pt x="54" y="39"/>
                        </a:lnTo>
                        <a:lnTo>
                          <a:pt x="18" y="6"/>
                        </a:lnTo>
                        <a:lnTo>
                          <a:pt x="0" y="36"/>
                        </a:lnTo>
                        <a:lnTo>
                          <a:pt x="24" y="51"/>
                        </a:lnTo>
                        <a:lnTo>
                          <a:pt x="57" y="72"/>
                        </a:lnTo>
                        <a:lnTo>
                          <a:pt x="36" y="81"/>
                        </a:lnTo>
                        <a:lnTo>
                          <a:pt x="51" y="108"/>
                        </a:lnTo>
                        <a:lnTo>
                          <a:pt x="57" y="138"/>
                        </a:lnTo>
                        <a:lnTo>
                          <a:pt x="75" y="141"/>
                        </a:lnTo>
                        <a:lnTo>
                          <a:pt x="57" y="153"/>
                        </a:lnTo>
                        <a:lnTo>
                          <a:pt x="48" y="189"/>
                        </a:lnTo>
                        <a:lnTo>
                          <a:pt x="72" y="201"/>
                        </a:lnTo>
                        <a:lnTo>
                          <a:pt x="90" y="192"/>
                        </a:lnTo>
                        <a:lnTo>
                          <a:pt x="105" y="213"/>
                        </a:lnTo>
                        <a:lnTo>
                          <a:pt x="105" y="246"/>
                        </a:lnTo>
                        <a:lnTo>
                          <a:pt x="105" y="267"/>
                        </a:lnTo>
                        <a:lnTo>
                          <a:pt x="84" y="270"/>
                        </a:lnTo>
                        <a:lnTo>
                          <a:pt x="48" y="264"/>
                        </a:lnTo>
                        <a:lnTo>
                          <a:pt x="57" y="288"/>
                        </a:lnTo>
                        <a:lnTo>
                          <a:pt x="63" y="306"/>
                        </a:lnTo>
                        <a:lnTo>
                          <a:pt x="66" y="324"/>
                        </a:lnTo>
                        <a:lnTo>
                          <a:pt x="33" y="330"/>
                        </a:lnTo>
                        <a:lnTo>
                          <a:pt x="24" y="348"/>
                        </a:lnTo>
                        <a:lnTo>
                          <a:pt x="63" y="342"/>
                        </a:lnTo>
                        <a:lnTo>
                          <a:pt x="96" y="345"/>
                        </a:lnTo>
                        <a:lnTo>
                          <a:pt x="66" y="360"/>
                        </a:lnTo>
                        <a:lnTo>
                          <a:pt x="36" y="375"/>
                        </a:lnTo>
                        <a:lnTo>
                          <a:pt x="15" y="390"/>
                        </a:lnTo>
                        <a:lnTo>
                          <a:pt x="18" y="411"/>
                        </a:lnTo>
                        <a:lnTo>
                          <a:pt x="48" y="399"/>
                        </a:lnTo>
                        <a:lnTo>
                          <a:pt x="69" y="405"/>
                        </a:lnTo>
                        <a:lnTo>
                          <a:pt x="96" y="390"/>
                        </a:lnTo>
                        <a:lnTo>
                          <a:pt x="114" y="399"/>
                        </a:lnTo>
                        <a:lnTo>
                          <a:pt x="144" y="390"/>
                        </a:lnTo>
                        <a:lnTo>
                          <a:pt x="168" y="402"/>
                        </a:lnTo>
                        <a:lnTo>
                          <a:pt x="192" y="387"/>
                        </a:lnTo>
                        <a:lnTo>
                          <a:pt x="237" y="381"/>
                        </a:lnTo>
                        <a:lnTo>
                          <a:pt x="225" y="360"/>
                        </a:lnTo>
                        <a:lnTo>
                          <a:pt x="243" y="345"/>
                        </a:lnTo>
                        <a:lnTo>
                          <a:pt x="258" y="318"/>
                        </a:lnTo>
                        <a:lnTo>
                          <a:pt x="243" y="294"/>
                        </a:lnTo>
                        <a:lnTo>
                          <a:pt x="213" y="291"/>
                        </a:lnTo>
                        <a:lnTo>
                          <a:pt x="174" y="270"/>
                        </a:lnTo>
                        <a:lnTo>
                          <a:pt x="198" y="267"/>
                        </a:lnTo>
                        <a:lnTo>
                          <a:pt x="201" y="240"/>
                        </a:lnTo>
                        <a:lnTo>
                          <a:pt x="171" y="213"/>
                        </a:lnTo>
                        <a:lnTo>
                          <a:pt x="147" y="186"/>
                        </a:lnTo>
                        <a:lnTo>
                          <a:pt x="144" y="156"/>
                        </a:lnTo>
                        <a:lnTo>
                          <a:pt x="129" y="129"/>
                        </a:lnTo>
                        <a:lnTo>
                          <a:pt x="135" y="96"/>
                        </a:lnTo>
                        <a:lnTo>
                          <a:pt x="144" y="78"/>
                        </a:lnTo>
                        <a:lnTo>
                          <a:pt x="123" y="57"/>
                        </a:lnTo>
                        <a:lnTo>
                          <a:pt x="93" y="69"/>
                        </a:lnTo>
                        <a:lnTo>
                          <a:pt x="90" y="51"/>
                        </a:lnTo>
                        <a:lnTo>
                          <a:pt x="105" y="39"/>
                        </a:lnTo>
                        <a:lnTo>
                          <a:pt x="114" y="9"/>
                        </a:lnTo>
                        <a:lnTo>
                          <a:pt x="90" y="9"/>
                        </a:lnTo>
                      </a:path>
                    </a:pathLst>
                  </a:custGeom>
                  <a:solidFill>
                    <a:srgbClr val="008000"/>
                  </a:solidFill>
                  <a:ln w="3175" cmpd="sng">
                    <a:solidFill>
                      <a:srgbClr val="000000"/>
                    </a:solidFill>
                    <a:round/>
                    <a:headEnd/>
                    <a:tailEnd/>
                  </a:ln>
                </p:spPr>
                <p:txBody>
                  <a:bodyPr/>
                  <a:lstStyle/>
                  <a:p>
                    <a:endParaRPr lang="en-GB"/>
                  </a:p>
                </p:txBody>
              </p:sp>
              <p:sp>
                <p:nvSpPr>
                  <p:cNvPr id="111636" name="Freeform 43"/>
                  <p:cNvSpPr>
                    <a:spLocks/>
                  </p:cNvSpPr>
                  <p:nvPr/>
                </p:nvSpPr>
                <p:spPr bwMode="auto">
                  <a:xfrm>
                    <a:off x="5187" y="8364"/>
                    <a:ext cx="180" cy="180"/>
                  </a:xfrm>
                  <a:custGeom>
                    <a:avLst/>
                    <a:gdLst>
                      <a:gd name="T0" fmla="*/ 102 w 180"/>
                      <a:gd name="T1" fmla="*/ 0 h 180"/>
                      <a:gd name="T2" fmla="*/ 96 w 180"/>
                      <a:gd name="T3" fmla="*/ 21 h 180"/>
                      <a:gd name="T4" fmla="*/ 75 w 180"/>
                      <a:gd name="T5" fmla="*/ 33 h 180"/>
                      <a:gd name="T6" fmla="*/ 45 w 180"/>
                      <a:gd name="T7" fmla="*/ 33 h 180"/>
                      <a:gd name="T8" fmla="*/ 54 w 180"/>
                      <a:gd name="T9" fmla="*/ 63 h 180"/>
                      <a:gd name="T10" fmla="*/ 24 w 180"/>
                      <a:gd name="T11" fmla="*/ 69 h 180"/>
                      <a:gd name="T12" fmla="*/ 18 w 180"/>
                      <a:gd name="T13" fmla="*/ 96 h 180"/>
                      <a:gd name="T14" fmla="*/ 69 w 180"/>
                      <a:gd name="T15" fmla="*/ 105 h 180"/>
                      <a:gd name="T16" fmla="*/ 21 w 180"/>
                      <a:gd name="T17" fmla="*/ 114 h 180"/>
                      <a:gd name="T18" fmla="*/ 0 w 180"/>
                      <a:gd name="T19" fmla="*/ 123 h 180"/>
                      <a:gd name="T20" fmla="*/ 24 w 180"/>
                      <a:gd name="T21" fmla="*/ 132 h 180"/>
                      <a:gd name="T22" fmla="*/ 27 w 180"/>
                      <a:gd name="T23" fmla="*/ 153 h 180"/>
                      <a:gd name="T24" fmla="*/ 9 w 180"/>
                      <a:gd name="T25" fmla="*/ 150 h 180"/>
                      <a:gd name="T26" fmla="*/ 36 w 180"/>
                      <a:gd name="T27" fmla="*/ 165 h 180"/>
                      <a:gd name="T28" fmla="*/ 48 w 180"/>
                      <a:gd name="T29" fmla="*/ 180 h 180"/>
                      <a:gd name="T30" fmla="*/ 72 w 180"/>
                      <a:gd name="T31" fmla="*/ 162 h 180"/>
                      <a:gd name="T32" fmla="*/ 108 w 180"/>
                      <a:gd name="T33" fmla="*/ 165 h 180"/>
                      <a:gd name="T34" fmla="*/ 165 w 180"/>
                      <a:gd name="T35" fmla="*/ 150 h 180"/>
                      <a:gd name="T36" fmla="*/ 159 w 180"/>
                      <a:gd name="T37" fmla="*/ 132 h 180"/>
                      <a:gd name="T38" fmla="*/ 168 w 180"/>
                      <a:gd name="T39" fmla="*/ 99 h 180"/>
                      <a:gd name="T40" fmla="*/ 168 w 180"/>
                      <a:gd name="T41" fmla="*/ 69 h 180"/>
                      <a:gd name="T42" fmla="*/ 177 w 180"/>
                      <a:gd name="T43" fmla="*/ 39 h 180"/>
                      <a:gd name="T44" fmla="*/ 180 w 180"/>
                      <a:gd name="T45" fmla="*/ 21 h 180"/>
                      <a:gd name="T46" fmla="*/ 129 w 180"/>
                      <a:gd name="T47" fmla="*/ 12 h 180"/>
                      <a:gd name="T48" fmla="*/ 102 w 180"/>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80"/>
                      <a:gd name="T77" fmla="*/ 180 w 180"/>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80">
                        <a:moveTo>
                          <a:pt x="102" y="0"/>
                        </a:moveTo>
                        <a:lnTo>
                          <a:pt x="96" y="21"/>
                        </a:lnTo>
                        <a:lnTo>
                          <a:pt x="75" y="33"/>
                        </a:lnTo>
                        <a:lnTo>
                          <a:pt x="45" y="33"/>
                        </a:lnTo>
                        <a:lnTo>
                          <a:pt x="54" y="63"/>
                        </a:lnTo>
                        <a:lnTo>
                          <a:pt x="24" y="69"/>
                        </a:lnTo>
                        <a:lnTo>
                          <a:pt x="18" y="96"/>
                        </a:lnTo>
                        <a:lnTo>
                          <a:pt x="69" y="105"/>
                        </a:lnTo>
                        <a:lnTo>
                          <a:pt x="21" y="114"/>
                        </a:lnTo>
                        <a:lnTo>
                          <a:pt x="0" y="123"/>
                        </a:lnTo>
                        <a:lnTo>
                          <a:pt x="24" y="132"/>
                        </a:lnTo>
                        <a:lnTo>
                          <a:pt x="27" y="153"/>
                        </a:lnTo>
                        <a:lnTo>
                          <a:pt x="9" y="150"/>
                        </a:lnTo>
                        <a:lnTo>
                          <a:pt x="36" y="165"/>
                        </a:lnTo>
                        <a:lnTo>
                          <a:pt x="48" y="180"/>
                        </a:lnTo>
                        <a:lnTo>
                          <a:pt x="72" y="162"/>
                        </a:lnTo>
                        <a:lnTo>
                          <a:pt x="108" y="165"/>
                        </a:lnTo>
                        <a:lnTo>
                          <a:pt x="165" y="150"/>
                        </a:lnTo>
                        <a:lnTo>
                          <a:pt x="159" y="132"/>
                        </a:lnTo>
                        <a:lnTo>
                          <a:pt x="168" y="99"/>
                        </a:lnTo>
                        <a:lnTo>
                          <a:pt x="168" y="69"/>
                        </a:lnTo>
                        <a:lnTo>
                          <a:pt x="177" y="39"/>
                        </a:lnTo>
                        <a:lnTo>
                          <a:pt x="180" y="21"/>
                        </a:lnTo>
                        <a:lnTo>
                          <a:pt x="129" y="12"/>
                        </a:lnTo>
                        <a:lnTo>
                          <a:pt x="102" y="0"/>
                        </a:lnTo>
                        <a:close/>
                      </a:path>
                    </a:pathLst>
                  </a:custGeom>
                  <a:solidFill>
                    <a:srgbClr val="008000"/>
                  </a:solidFill>
                  <a:ln w="3175" cmpd="sng">
                    <a:solidFill>
                      <a:srgbClr val="000000"/>
                    </a:solidFill>
                    <a:round/>
                    <a:headEnd/>
                    <a:tailEnd/>
                  </a:ln>
                </p:spPr>
                <p:txBody>
                  <a:bodyPr/>
                  <a:lstStyle/>
                  <a:p>
                    <a:endParaRPr lang="en-GB"/>
                  </a:p>
                </p:txBody>
              </p:sp>
              <p:sp>
                <p:nvSpPr>
                  <p:cNvPr id="111637" name="Freeform 44"/>
                  <p:cNvSpPr>
                    <a:spLocks/>
                  </p:cNvSpPr>
                  <p:nvPr/>
                </p:nvSpPr>
                <p:spPr bwMode="auto">
                  <a:xfrm>
                    <a:off x="5901" y="9048"/>
                    <a:ext cx="48" cy="105"/>
                  </a:xfrm>
                  <a:custGeom>
                    <a:avLst/>
                    <a:gdLst>
                      <a:gd name="T0" fmla="*/ 9 w 48"/>
                      <a:gd name="T1" fmla="*/ 0 h 105"/>
                      <a:gd name="T2" fmla="*/ 0 w 48"/>
                      <a:gd name="T3" fmla="*/ 36 h 105"/>
                      <a:gd name="T4" fmla="*/ 3 w 48"/>
                      <a:gd name="T5" fmla="*/ 54 h 105"/>
                      <a:gd name="T6" fmla="*/ 15 w 48"/>
                      <a:gd name="T7" fmla="*/ 87 h 105"/>
                      <a:gd name="T8" fmla="*/ 24 w 48"/>
                      <a:gd name="T9" fmla="*/ 105 h 105"/>
                      <a:gd name="T10" fmla="*/ 39 w 48"/>
                      <a:gd name="T11" fmla="*/ 81 h 105"/>
                      <a:gd name="T12" fmla="*/ 42 w 48"/>
                      <a:gd name="T13" fmla="*/ 45 h 105"/>
                      <a:gd name="T14" fmla="*/ 48 w 48"/>
                      <a:gd name="T15" fmla="*/ 12 h 105"/>
                      <a:gd name="T16" fmla="*/ 9 w 48"/>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05"/>
                      <a:gd name="T29" fmla="*/ 48 w 48"/>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05">
                        <a:moveTo>
                          <a:pt x="9" y="0"/>
                        </a:moveTo>
                        <a:lnTo>
                          <a:pt x="0" y="36"/>
                        </a:lnTo>
                        <a:lnTo>
                          <a:pt x="3" y="54"/>
                        </a:lnTo>
                        <a:lnTo>
                          <a:pt x="15" y="87"/>
                        </a:lnTo>
                        <a:lnTo>
                          <a:pt x="24" y="105"/>
                        </a:lnTo>
                        <a:lnTo>
                          <a:pt x="39" y="81"/>
                        </a:lnTo>
                        <a:lnTo>
                          <a:pt x="42" y="45"/>
                        </a:lnTo>
                        <a:lnTo>
                          <a:pt x="48" y="12"/>
                        </a:lnTo>
                        <a:lnTo>
                          <a:pt x="9" y="0"/>
                        </a:lnTo>
                        <a:close/>
                      </a:path>
                    </a:pathLst>
                  </a:custGeom>
                  <a:solidFill>
                    <a:srgbClr val="008000"/>
                  </a:solidFill>
                  <a:ln w="3175" cmpd="sng">
                    <a:solidFill>
                      <a:srgbClr val="000000"/>
                    </a:solidFill>
                    <a:round/>
                    <a:headEnd/>
                    <a:tailEnd/>
                  </a:ln>
                </p:spPr>
                <p:txBody>
                  <a:bodyPr/>
                  <a:lstStyle/>
                  <a:p>
                    <a:endParaRPr lang="en-GB"/>
                  </a:p>
                </p:txBody>
              </p:sp>
              <p:sp>
                <p:nvSpPr>
                  <p:cNvPr id="111638" name="Freeform 45"/>
                  <p:cNvSpPr>
                    <a:spLocks/>
                  </p:cNvSpPr>
                  <p:nvPr/>
                </p:nvSpPr>
                <p:spPr bwMode="auto">
                  <a:xfrm>
                    <a:off x="6099" y="9108"/>
                    <a:ext cx="123" cy="72"/>
                  </a:xfrm>
                  <a:custGeom>
                    <a:avLst/>
                    <a:gdLst>
                      <a:gd name="T0" fmla="*/ 105 w 123"/>
                      <a:gd name="T1" fmla="*/ 0 h 72"/>
                      <a:gd name="T2" fmla="*/ 84 w 123"/>
                      <a:gd name="T3" fmla="*/ 21 h 72"/>
                      <a:gd name="T4" fmla="*/ 57 w 123"/>
                      <a:gd name="T5" fmla="*/ 24 h 72"/>
                      <a:gd name="T6" fmla="*/ 0 w 123"/>
                      <a:gd name="T7" fmla="*/ 39 h 72"/>
                      <a:gd name="T8" fmla="*/ 45 w 123"/>
                      <a:gd name="T9" fmla="*/ 60 h 72"/>
                      <a:gd name="T10" fmla="*/ 81 w 123"/>
                      <a:gd name="T11" fmla="*/ 63 h 72"/>
                      <a:gd name="T12" fmla="*/ 120 w 123"/>
                      <a:gd name="T13" fmla="*/ 72 h 72"/>
                      <a:gd name="T14" fmla="*/ 123 w 123"/>
                      <a:gd name="T15" fmla="*/ 39 h 72"/>
                      <a:gd name="T16" fmla="*/ 105 w 123"/>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72"/>
                      <a:gd name="T29" fmla="*/ 123 w 123"/>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72">
                        <a:moveTo>
                          <a:pt x="105" y="0"/>
                        </a:moveTo>
                        <a:lnTo>
                          <a:pt x="84" y="21"/>
                        </a:lnTo>
                        <a:lnTo>
                          <a:pt x="57" y="24"/>
                        </a:lnTo>
                        <a:lnTo>
                          <a:pt x="0" y="39"/>
                        </a:lnTo>
                        <a:lnTo>
                          <a:pt x="45" y="60"/>
                        </a:lnTo>
                        <a:lnTo>
                          <a:pt x="81" y="63"/>
                        </a:lnTo>
                        <a:lnTo>
                          <a:pt x="120" y="72"/>
                        </a:lnTo>
                        <a:lnTo>
                          <a:pt x="123" y="39"/>
                        </a:lnTo>
                        <a:lnTo>
                          <a:pt x="105" y="0"/>
                        </a:lnTo>
                        <a:close/>
                      </a:path>
                    </a:pathLst>
                  </a:custGeom>
                  <a:solidFill>
                    <a:srgbClr val="008000"/>
                  </a:solidFill>
                  <a:ln w="3175" cmpd="sng">
                    <a:solidFill>
                      <a:srgbClr val="000000"/>
                    </a:solidFill>
                    <a:round/>
                    <a:headEnd/>
                    <a:tailEnd/>
                  </a:ln>
                </p:spPr>
                <p:txBody>
                  <a:bodyPr/>
                  <a:lstStyle/>
                  <a:p>
                    <a:endParaRPr lang="en-GB"/>
                  </a:p>
                </p:txBody>
              </p:sp>
              <p:sp>
                <p:nvSpPr>
                  <p:cNvPr id="111639" name="Freeform 46"/>
                  <p:cNvSpPr>
                    <a:spLocks/>
                  </p:cNvSpPr>
                  <p:nvPr/>
                </p:nvSpPr>
                <p:spPr bwMode="auto">
                  <a:xfrm>
                    <a:off x="4701" y="4866"/>
                    <a:ext cx="4110" cy="5087"/>
                  </a:xfrm>
                  <a:custGeom>
                    <a:avLst/>
                    <a:gdLst>
                      <a:gd name="T0" fmla="*/ 387 w 4110"/>
                      <a:gd name="T1" fmla="*/ 4533 h 5087"/>
                      <a:gd name="T2" fmla="*/ 738 w 4110"/>
                      <a:gd name="T3" fmla="*/ 4461 h 5087"/>
                      <a:gd name="T4" fmla="*/ 1239 w 4110"/>
                      <a:gd name="T5" fmla="*/ 4365 h 5087"/>
                      <a:gd name="T6" fmla="*/ 1686 w 4110"/>
                      <a:gd name="T7" fmla="*/ 4452 h 5087"/>
                      <a:gd name="T8" fmla="*/ 2070 w 4110"/>
                      <a:gd name="T9" fmla="*/ 4374 h 5087"/>
                      <a:gd name="T10" fmla="*/ 2436 w 4110"/>
                      <a:gd name="T11" fmla="*/ 3990 h 5087"/>
                      <a:gd name="T12" fmla="*/ 2160 w 4110"/>
                      <a:gd name="T13" fmla="*/ 4080 h 5087"/>
                      <a:gd name="T14" fmla="*/ 2067 w 4110"/>
                      <a:gd name="T15" fmla="*/ 3891 h 5087"/>
                      <a:gd name="T16" fmla="*/ 2382 w 4110"/>
                      <a:gd name="T17" fmla="*/ 3549 h 5087"/>
                      <a:gd name="T18" fmla="*/ 2166 w 4110"/>
                      <a:gd name="T19" fmla="*/ 3582 h 5087"/>
                      <a:gd name="T20" fmla="*/ 1950 w 4110"/>
                      <a:gd name="T21" fmla="*/ 3726 h 5087"/>
                      <a:gd name="T22" fmla="*/ 1845 w 4110"/>
                      <a:gd name="T23" fmla="*/ 4038 h 5087"/>
                      <a:gd name="T24" fmla="*/ 1815 w 4110"/>
                      <a:gd name="T25" fmla="*/ 4194 h 5087"/>
                      <a:gd name="T26" fmla="*/ 1485 w 4110"/>
                      <a:gd name="T27" fmla="*/ 4002 h 5087"/>
                      <a:gd name="T28" fmla="*/ 1458 w 4110"/>
                      <a:gd name="T29" fmla="*/ 4080 h 5087"/>
                      <a:gd name="T30" fmla="*/ 1560 w 4110"/>
                      <a:gd name="T31" fmla="*/ 4266 h 5087"/>
                      <a:gd name="T32" fmla="*/ 1233 w 4110"/>
                      <a:gd name="T33" fmla="*/ 4014 h 5087"/>
                      <a:gd name="T34" fmla="*/ 864 w 4110"/>
                      <a:gd name="T35" fmla="*/ 4200 h 5087"/>
                      <a:gd name="T36" fmla="*/ 633 w 4110"/>
                      <a:gd name="T37" fmla="*/ 4374 h 5087"/>
                      <a:gd name="T38" fmla="*/ 438 w 4110"/>
                      <a:gd name="T39" fmla="*/ 4212 h 5087"/>
                      <a:gd name="T40" fmla="*/ 752 w 4110"/>
                      <a:gd name="T41" fmla="*/ 4067 h 5087"/>
                      <a:gd name="T42" fmla="*/ 777 w 4110"/>
                      <a:gd name="T43" fmla="*/ 3831 h 5087"/>
                      <a:gd name="T44" fmla="*/ 1011 w 4110"/>
                      <a:gd name="T45" fmla="*/ 3603 h 5087"/>
                      <a:gd name="T46" fmla="*/ 1269 w 4110"/>
                      <a:gd name="T47" fmla="*/ 3534 h 5087"/>
                      <a:gd name="T48" fmla="*/ 1458 w 4110"/>
                      <a:gd name="T49" fmla="*/ 3276 h 5087"/>
                      <a:gd name="T50" fmla="*/ 1386 w 4110"/>
                      <a:gd name="T51" fmla="*/ 3114 h 5087"/>
                      <a:gd name="T52" fmla="*/ 1284 w 4110"/>
                      <a:gd name="T53" fmla="*/ 3189 h 5087"/>
                      <a:gd name="T54" fmla="*/ 1170 w 4110"/>
                      <a:gd name="T55" fmla="*/ 3333 h 5087"/>
                      <a:gd name="T56" fmla="*/ 1011 w 4110"/>
                      <a:gd name="T57" fmla="*/ 3207 h 5087"/>
                      <a:gd name="T58" fmla="*/ 1143 w 4110"/>
                      <a:gd name="T59" fmla="*/ 2886 h 5087"/>
                      <a:gd name="T60" fmla="*/ 1464 w 4110"/>
                      <a:gd name="T61" fmla="*/ 2655 h 5087"/>
                      <a:gd name="T62" fmla="*/ 1587 w 4110"/>
                      <a:gd name="T63" fmla="*/ 2838 h 5087"/>
                      <a:gd name="T64" fmla="*/ 1653 w 4110"/>
                      <a:gd name="T65" fmla="*/ 2595 h 5087"/>
                      <a:gd name="T66" fmla="*/ 1875 w 4110"/>
                      <a:gd name="T67" fmla="*/ 2187 h 5087"/>
                      <a:gd name="T68" fmla="*/ 1893 w 4110"/>
                      <a:gd name="T69" fmla="*/ 2052 h 5087"/>
                      <a:gd name="T70" fmla="*/ 1638 w 4110"/>
                      <a:gd name="T71" fmla="*/ 1824 h 5087"/>
                      <a:gd name="T72" fmla="*/ 1629 w 4110"/>
                      <a:gd name="T73" fmla="*/ 1458 h 5087"/>
                      <a:gd name="T74" fmla="*/ 1584 w 4110"/>
                      <a:gd name="T75" fmla="*/ 1128 h 5087"/>
                      <a:gd name="T76" fmla="*/ 1353 w 4110"/>
                      <a:gd name="T77" fmla="*/ 918 h 5087"/>
                      <a:gd name="T78" fmla="*/ 903 w 4110"/>
                      <a:gd name="T79" fmla="*/ 702 h 5087"/>
                      <a:gd name="T80" fmla="*/ 837 w 4110"/>
                      <a:gd name="T81" fmla="*/ 540 h 5087"/>
                      <a:gd name="T82" fmla="*/ 1116 w 4110"/>
                      <a:gd name="T83" fmla="*/ 303 h 5087"/>
                      <a:gd name="T84" fmla="*/ 1434 w 4110"/>
                      <a:gd name="T85" fmla="*/ 129 h 5087"/>
                      <a:gd name="T86" fmla="*/ 1641 w 4110"/>
                      <a:gd name="T87" fmla="*/ 96 h 5087"/>
                      <a:gd name="T88" fmla="*/ 1416 w 4110"/>
                      <a:gd name="T89" fmla="*/ 450 h 5087"/>
                      <a:gd name="T90" fmla="*/ 1767 w 4110"/>
                      <a:gd name="T91" fmla="*/ 498 h 5087"/>
                      <a:gd name="T92" fmla="*/ 2049 w 4110"/>
                      <a:gd name="T93" fmla="*/ 396 h 5087"/>
                      <a:gd name="T94" fmla="*/ 2166 w 4110"/>
                      <a:gd name="T95" fmla="*/ 129 h 5087"/>
                      <a:gd name="T96" fmla="*/ 2178 w 4110"/>
                      <a:gd name="T97" fmla="*/ 255 h 5087"/>
                      <a:gd name="T98" fmla="*/ 2745 w 4110"/>
                      <a:gd name="T99" fmla="*/ 288 h 5087"/>
                      <a:gd name="T100" fmla="*/ 3408 w 4110"/>
                      <a:gd name="T101" fmla="*/ 285 h 5087"/>
                      <a:gd name="T102" fmla="*/ 3522 w 4110"/>
                      <a:gd name="T103" fmla="*/ 579 h 5087"/>
                      <a:gd name="T104" fmla="*/ 3737 w 4110"/>
                      <a:gd name="T105" fmla="*/ 699 h 5087"/>
                      <a:gd name="T106" fmla="*/ 3444 w 4110"/>
                      <a:gd name="T107" fmla="*/ 1080 h 5087"/>
                      <a:gd name="T108" fmla="*/ 3977 w 4110"/>
                      <a:gd name="T109" fmla="*/ 1622 h 5087"/>
                      <a:gd name="T110" fmla="*/ 4089 w 4110"/>
                      <a:gd name="T111" fmla="*/ 2178 h 5087"/>
                      <a:gd name="T112" fmla="*/ 3912 w 4110"/>
                      <a:gd name="T113" fmla="*/ 2802 h 5087"/>
                      <a:gd name="T114" fmla="*/ 3726 w 4110"/>
                      <a:gd name="T115" fmla="*/ 3048 h 5087"/>
                      <a:gd name="T116" fmla="*/ 3480 w 4110"/>
                      <a:gd name="T117" fmla="*/ 3687 h 5087"/>
                      <a:gd name="T118" fmla="*/ 2694 w 4110"/>
                      <a:gd name="T119" fmla="*/ 4329 h 5087"/>
                      <a:gd name="T120" fmla="*/ 2747 w 4110"/>
                      <a:gd name="T121" fmla="*/ 4487 h 50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10"/>
                      <a:gd name="T184" fmla="*/ 0 h 5087"/>
                      <a:gd name="T185" fmla="*/ 4110 w 4110"/>
                      <a:gd name="T186" fmla="*/ 5087 h 50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10" h="5087">
                        <a:moveTo>
                          <a:pt x="0" y="4944"/>
                        </a:moveTo>
                        <a:lnTo>
                          <a:pt x="39" y="4875"/>
                        </a:lnTo>
                        <a:lnTo>
                          <a:pt x="66" y="4821"/>
                        </a:lnTo>
                        <a:lnTo>
                          <a:pt x="102" y="4758"/>
                        </a:lnTo>
                        <a:lnTo>
                          <a:pt x="156" y="4701"/>
                        </a:lnTo>
                        <a:lnTo>
                          <a:pt x="222" y="4626"/>
                        </a:lnTo>
                        <a:lnTo>
                          <a:pt x="303" y="4572"/>
                        </a:lnTo>
                        <a:lnTo>
                          <a:pt x="387" y="4533"/>
                        </a:lnTo>
                        <a:lnTo>
                          <a:pt x="447" y="4524"/>
                        </a:lnTo>
                        <a:lnTo>
                          <a:pt x="504" y="4494"/>
                        </a:lnTo>
                        <a:lnTo>
                          <a:pt x="546" y="4485"/>
                        </a:lnTo>
                        <a:lnTo>
                          <a:pt x="576" y="4485"/>
                        </a:lnTo>
                        <a:lnTo>
                          <a:pt x="594" y="4461"/>
                        </a:lnTo>
                        <a:lnTo>
                          <a:pt x="603" y="4437"/>
                        </a:lnTo>
                        <a:lnTo>
                          <a:pt x="657" y="4464"/>
                        </a:lnTo>
                        <a:lnTo>
                          <a:pt x="738" y="4461"/>
                        </a:lnTo>
                        <a:lnTo>
                          <a:pt x="789" y="4449"/>
                        </a:lnTo>
                        <a:lnTo>
                          <a:pt x="834" y="4431"/>
                        </a:lnTo>
                        <a:lnTo>
                          <a:pt x="861" y="4398"/>
                        </a:lnTo>
                        <a:lnTo>
                          <a:pt x="981" y="4377"/>
                        </a:lnTo>
                        <a:lnTo>
                          <a:pt x="1068" y="4380"/>
                        </a:lnTo>
                        <a:lnTo>
                          <a:pt x="1104" y="4362"/>
                        </a:lnTo>
                        <a:lnTo>
                          <a:pt x="1185" y="4374"/>
                        </a:lnTo>
                        <a:lnTo>
                          <a:pt x="1239" y="4365"/>
                        </a:lnTo>
                        <a:lnTo>
                          <a:pt x="1284" y="4344"/>
                        </a:lnTo>
                        <a:lnTo>
                          <a:pt x="1332" y="4371"/>
                        </a:lnTo>
                        <a:lnTo>
                          <a:pt x="1347" y="4404"/>
                        </a:lnTo>
                        <a:lnTo>
                          <a:pt x="1386" y="4434"/>
                        </a:lnTo>
                        <a:lnTo>
                          <a:pt x="1461" y="4446"/>
                        </a:lnTo>
                        <a:lnTo>
                          <a:pt x="1539" y="4446"/>
                        </a:lnTo>
                        <a:lnTo>
                          <a:pt x="1623" y="4449"/>
                        </a:lnTo>
                        <a:lnTo>
                          <a:pt x="1686" y="4452"/>
                        </a:lnTo>
                        <a:lnTo>
                          <a:pt x="1758" y="4446"/>
                        </a:lnTo>
                        <a:lnTo>
                          <a:pt x="1794" y="4422"/>
                        </a:lnTo>
                        <a:lnTo>
                          <a:pt x="1833" y="4389"/>
                        </a:lnTo>
                        <a:lnTo>
                          <a:pt x="1866" y="4362"/>
                        </a:lnTo>
                        <a:lnTo>
                          <a:pt x="1938" y="4362"/>
                        </a:lnTo>
                        <a:lnTo>
                          <a:pt x="1944" y="4383"/>
                        </a:lnTo>
                        <a:lnTo>
                          <a:pt x="2016" y="4365"/>
                        </a:lnTo>
                        <a:lnTo>
                          <a:pt x="2070" y="4374"/>
                        </a:lnTo>
                        <a:lnTo>
                          <a:pt x="2190" y="4335"/>
                        </a:lnTo>
                        <a:lnTo>
                          <a:pt x="2253" y="4311"/>
                        </a:lnTo>
                        <a:lnTo>
                          <a:pt x="2274" y="4275"/>
                        </a:lnTo>
                        <a:lnTo>
                          <a:pt x="2316" y="4227"/>
                        </a:lnTo>
                        <a:lnTo>
                          <a:pt x="2385" y="4209"/>
                        </a:lnTo>
                        <a:lnTo>
                          <a:pt x="2469" y="4164"/>
                        </a:lnTo>
                        <a:lnTo>
                          <a:pt x="2451" y="4095"/>
                        </a:lnTo>
                        <a:lnTo>
                          <a:pt x="2436" y="3990"/>
                        </a:lnTo>
                        <a:lnTo>
                          <a:pt x="2400" y="3912"/>
                        </a:lnTo>
                        <a:lnTo>
                          <a:pt x="2352" y="3924"/>
                        </a:lnTo>
                        <a:lnTo>
                          <a:pt x="2313" y="3972"/>
                        </a:lnTo>
                        <a:lnTo>
                          <a:pt x="2274" y="4011"/>
                        </a:lnTo>
                        <a:lnTo>
                          <a:pt x="2238" y="4014"/>
                        </a:lnTo>
                        <a:lnTo>
                          <a:pt x="2190" y="4017"/>
                        </a:lnTo>
                        <a:lnTo>
                          <a:pt x="2178" y="4047"/>
                        </a:lnTo>
                        <a:lnTo>
                          <a:pt x="2160" y="4080"/>
                        </a:lnTo>
                        <a:lnTo>
                          <a:pt x="2115" y="4071"/>
                        </a:lnTo>
                        <a:lnTo>
                          <a:pt x="2094" y="4095"/>
                        </a:lnTo>
                        <a:lnTo>
                          <a:pt x="2052" y="4101"/>
                        </a:lnTo>
                        <a:lnTo>
                          <a:pt x="2022" y="4056"/>
                        </a:lnTo>
                        <a:lnTo>
                          <a:pt x="1980" y="4017"/>
                        </a:lnTo>
                        <a:lnTo>
                          <a:pt x="1983" y="3975"/>
                        </a:lnTo>
                        <a:lnTo>
                          <a:pt x="2043" y="3936"/>
                        </a:lnTo>
                        <a:lnTo>
                          <a:pt x="2067" y="3891"/>
                        </a:lnTo>
                        <a:lnTo>
                          <a:pt x="2124" y="3825"/>
                        </a:lnTo>
                        <a:lnTo>
                          <a:pt x="2175" y="3786"/>
                        </a:lnTo>
                        <a:lnTo>
                          <a:pt x="2229" y="3747"/>
                        </a:lnTo>
                        <a:lnTo>
                          <a:pt x="2328" y="3723"/>
                        </a:lnTo>
                        <a:lnTo>
                          <a:pt x="2370" y="3702"/>
                        </a:lnTo>
                        <a:lnTo>
                          <a:pt x="2427" y="3639"/>
                        </a:lnTo>
                        <a:lnTo>
                          <a:pt x="2433" y="3564"/>
                        </a:lnTo>
                        <a:lnTo>
                          <a:pt x="2382" y="3549"/>
                        </a:lnTo>
                        <a:lnTo>
                          <a:pt x="2328" y="3546"/>
                        </a:lnTo>
                        <a:lnTo>
                          <a:pt x="2253" y="3555"/>
                        </a:lnTo>
                        <a:lnTo>
                          <a:pt x="2199" y="3552"/>
                        </a:lnTo>
                        <a:lnTo>
                          <a:pt x="2220" y="3510"/>
                        </a:lnTo>
                        <a:lnTo>
                          <a:pt x="2187" y="3459"/>
                        </a:lnTo>
                        <a:lnTo>
                          <a:pt x="2154" y="3519"/>
                        </a:lnTo>
                        <a:lnTo>
                          <a:pt x="2094" y="3552"/>
                        </a:lnTo>
                        <a:lnTo>
                          <a:pt x="2166" y="3582"/>
                        </a:lnTo>
                        <a:lnTo>
                          <a:pt x="2121" y="3657"/>
                        </a:lnTo>
                        <a:lnTo>
                          <a:pt x="2076" y="3642"/>
                        </a:lnTo>
                        <a:lnTo>
                          <a:pt x="2052" y="3609"/>
                        </a:lnTo>
                        <a:lnTo>
                          <a:pt x="2022" y="3630"/>
                        </a:lnTo>
                        <a:lnTo>
                          <a:pt x="1995" y="3603"/>
                        </a:lnTo>
                        <a:lnTo>
                          <a:pt x="1965" y="3630"/>
                        </a:lnTo>
                        <a:lnTo>
                          <a:pt x="1959" y="3687"/>
                        </a:lnTo>
                        <a:lnTo>
                          <a:pt x="1950" y="3726"/>
                        </a:lnTo>
                        <a:lnTo>
                          <a:pt x="1947" y="3762"/>
                        </a:lnTo>
                        <a:lnTo>
                          <a:pt x="1971" y="3798"/>
                        </a:lnTo>
                        <a:lnTo>
                          <a:pt x="1938" y="3852"/>
                        </a:lnTo>
                        <a:lnTo>
                          <a:pt x="1980" y="3873"/>
                        </a:lnTo>
                        <a:lnTo>
                          <a:pt x="2013" y="3906"/>
                        </a:lnTo>
                        <a:lnTo>
                          <a:pt x="1953" y="3969"/>
                        </a:lnTo>
                        <a:lnTo>
                          <a:pt x="1872" y="3984"/>
                        </a:lnTo>
                        <a:lnTo>
                          <a:pt x="1845" y="4038"/>
                        </a:lnTo>
                        <a:lnTo>
                          <a:pt x="1809" y="4077"/>
                        </a:lnTo>
                        <a:lnTo>
                          <a:pt x="1845" y="4110"/>
                        </a:lnTo>
                        <a:lnTo>
                          <a:pt x="1875" y="4092"/>
                        </a:lnTo>
                        <a:lnTo>
                          <a:pt x="1908" y="4110"/>
                        </a:lnTo>
                        <a:lnTo>
                          <a:pt x="1890" y="4134"/>
                        </a:lnTo>
                        <a:lnTo>
                          <a:pt x="1866" y="4170"/>
                        </a:lnTo>
                        <a:lnTo>
                          <a:pt x="1845" y="4194"/>
                        </a:lnTo>
                        <a:lnTo>
                          <a:pt x="1815" y="4194"/>
                        </a:lnTo>
                        <a:lnTo>
                          <a:pt x="1770" y="4158"/>
                        </a:lnTo>
                        <a:lnTo>
                          <a:pt x="1695" y="4128"/>
                        </a:lnTo>
                        <a:lnTo>
                          <a:pt x="1653" y="4080"/>
                        </a:lnTo>
                        <a:lnTo>
                          <a:pt x="1617" y="4041"/>
                        </a:lnTo>
                        <a:lnTo>
                          <a:pt x="1584" y="4017"/>
                        </a:lnTo>
                        <a:lnTo>
                          <a:pt x="1548" y="4011"/>
                        </a:lnTo>
                        <a:lnTo>
                          <a:pt x="1527" y="4023"/>
                        </a:lnTo>
                        <a:lnTo>
                          <a:pt x="1485" y="4002"/>
                        </a:lnTo>
                        <a:lnTo>
                          <a:pt x="1452" y="3978"/>
                        </a:lnTo>
                        <a:lnTo>
                          <a:pt x="1404" y="3948"/>
                        </a:lnTo>
                        <a:lnTo>
                          <a:pt x="1344" y="3930"/>
                        </a:lnTo>
                        <a:lnTo>
                          <a:pt x="1302" y="3960"/>
                        </a:lnTo>
                        <a:lnTo>
                          <a:pt x="1332" y="3993"/>
                        </a:lnTo>
                        <a:lnTo>
                          <a:pt x="1371" y="4026"/>
                        </a:lnTo>
                        <a:lnTo>
                          <a:pt x="1410" y="4047"/>
                        </a:lnTo>
                        <a:lnTo>
                          <a:pt x="1458" y="4080"/>
                        </a:lnTo>
                        <a:lnTo>
                          <a:pt x="1524" y="4101"/>
                        </a:lnTo>
                        <a:lnTo>
                          <a:pt x="1590" y="4107"/>
                        </a:lnTo>
                        <a:lnTo>
                          <a:pt x="1626" y="4137"/>
                        </a:lnTo>
                        <a:lnTo>
                          <a:pt x="1569" y="4146"/>
                        </a:lnTo>
                        <a:lnTo>
                          <a:pt x="1554" y="4182"/>
                        </a:lnTo>
                        <a:lnTo>
                          <a:pt x="1584" y="4200"/>
                        </a:lnTo>
                        <a:lnTo>
                          <a:pt x="1566" y="4227"/>
                        </a:lnTo>
                        <a:lnTo>
                          <a:pt x="1560" y="4266"/>
                        </a:lnTo>
                        <a:lnTo>
                          <a:pt x="1539" y="4254"/>
                        </a:lnTo>
                        <a:lnTo>
                          <a:pt x="1536" y="4209"/>
                        </a:lnTo>
                        <a:lnTo>
                          <a:pt x="1512" y="4179"/>
                        </a:lnTo>
                        <a:lnTo>
                          <a:pt x="1458" y="4164"/>
                        </a:lnTo>
                        <a:lnTo>
                          <a:pt x="1416" y="4152"/>
                        </a:lnTo>
                        <a:lnTo>
                          <a:pt x="1350" y="4101"/>
                        </a:lnTo>
                        <a:lnTo>
                          <a:pt x="1272" y="4065"/>
                        </a:lnTo>
                        <a:lnTo>
                          <a:pt x="1233" y="4014"/>
                        </a:lnTo>
                        <a:lnTo>
                          <a:pt x="1185" y="4023"/>
                        </a:lnTo>
                        <a:lnTo>
                          <a:pt x="1125" y="4059"/>
                        </a:lnTo>
                        <a:lnTo>
                          <a:pt x="1086" y="4098"/>
                        </a:lnTo>
                        <a:lnTo>
                          <a:pt x="1038" y="4083"/>
                        </a:lnTo>
                        <a:lnTo>
                          <a:pt x="978" y="4083"/>
                        </a:lnTo>
                        <a:lnTo>
                          <a:pt x="969" y="4134"/>
                        </a:lnTo>
                        <a:lnTo>
                          <a:pt x="939" y="4167"/>
                        </a:lnTo>
                        <a:lnTo>
                          <a:pt x="864" y="4200"/>
                        </a:lnTo>
                        <a:lnTo>
                          <a:pt x="834" y="4245"/>
                        </a:lnTo>
                        <a:lnTo>
                          <a:pt x="813" y="4296"/>
                        </a:lnTo>
                        <a:lnTo>
                          <a:pt x="792" y="4329"/>
                        </a:lnTo>
                        <a:lnTo>
                          <a:pt x="768" y="4353"/>
                        </a:lnTo>
                        <a:lnTo>
                          <a:pt x="741" y="4383"/>
                        </a:lnTo>
                        <a:lnTo>
                          <a:pt x="708" y="4392"/>
                        </a:lnTo>
                        <a:lnTo>
                          <a:pt x="678" y="4392"/>
                        </a:lnTo>
                        <a:lnTo>
                          <a:pt x="633" y="4374"/>
                        </a:lnTo>
                        <a:lnTo>
                          <a:pt x="600" y="4380"/>
                        </a:lnTo>
                        <a:lnTo>
                          <a:pt x="582" y="4398"/>
                        </a:lnTo>
                        <a:lnTo>
                          <a:pt x="549" y="4371"/>
                        </a:lnTo>
                        <a:lnTo>
                          <a:pt x="525" y="4341"/>
                        </a:lnTo>
                        <a:lnTo>
                          <a:pt x="489" y="4338"/>
                        </a:lnTo>
                        <a:lnTo>
                          <a:pt x="438" y="4344"/>
                        </a:lnTo>
                        <a:lnTo>
                          <a:pt x="423" y="4266"/>
                        </a:lnTo>
                        <a:lnTo>
                          <a:pt x="438" y="4212"/>
                        </a:lnTo>
                        <a:lnTo>
                          <a:pt x="468" y="4161"/>
                        </a:lnTo>
                        <a:lnTo>
                          <a:pt x="483" y="4107"/>
                        </a:lnTo>
                        <a:lnTo>
                          <a:pt x="459" y="4074"/>
                        </a:lnTo>
                        <a:lnTo>
                          <a:pt x="525" y="4029"/>
                        </a:lnTo>
                        <a:lnTo>
                          <a:pt x="561" y="4050"/>
                        </a:lnTo>
                        <a:lnTo>
                          <a:pt x="651" y="4062"/>
                        </a:lnTo>
                        <a:lnTo>
                          <a:pt x="675" y="4053"/>
                        </a:lnTo>
                        <a:lnTo>
                          <a:pt x="752" y="4067"/>
                        </a:lnTo>
                        <a:lnTo>
                          <a:pt x="780" y="4044"/>
                        </a:lnTo>
                        <a:lnTo>
                          <a:pt x="789" y="3984"/>
                        </a:lnTo>
                        <a:lnTo>
                          <a:pt x="777" y="3936"/>
                        </a:lnTo>
                        <a:lnTo>
                          <a:pt x="756" y="3903"/>
                        </a:lnTo>
                        <a:lnTo>
                          <a:pt x="699" y="3864"/>
                        </a:lnTo>
                        <a:lnTo>
                          <a:pt x="642" y="3828"/>
                        </a:lnTo>
                        <a:lnTo>
                          <a:pt x="708" y="3810"/>
                        </a:lnTo>
                        <a:lnTo>
                          <a:pt x="777" y="3831"/>
                        </a:lnTo>
                        <a:lnTo>
                          <a:pt x="804" y="3804"/>
                        </a:lnTo>
                        <a:lnTo>
                          <a:pt x="831" y="3771"/>
                        </a:lnTo>
                        <a:lnTo>
                          <a:pt x="897" y="3750"/>
                        </a:lnTo>
                        <a:lnTo>
                          <a:pt x="927" y="3702"/>
                        </a:lnTo>
                        <a:lnTo>
                          <a:pt x="975" y="3708"/>
                        </a:lnTo>
                        <a:lnTo>
                          <a:pt x="984" y="3669"/>
                        </a:lnTo>
                        <a:lnTo>
                          <a:pt x="1032" y="3657"/>
                        </a:lnTo>
                        <a:lnTo>
                          <a:pt x="1011" y="3603"/>
                        </a:lnTo>
                        <a:lnTo>
                          <a:pt x="1065" y="3603"/>
                        </a:lnTo>
                        <a:lnTo>
                          <a:pt x="1119" y="3572"/>
                        </a:lnTo>
                        <a:lnTo>
                          <a:pt x="1104" y="3498"/>
                        </a:lnTo>
                        <a:lnTo>
                          <a:pt x="1067" y="3459"/>
                        </a:lnTo>
                        <a:lnTo>
                          <a:pt x="1134" y="3414"/>
                        </a:lnTo>
                        <a:lnTo>
                          <a:pt x="1140" y="3492"/>
                        </a:lnTo>
                        <a:lnTo>
                          <a:pt x="1164" y="3527"/>
                        </a:lnTo>
                        <a:lnTo>
                          <a:pt x="1269" y="3534"/>
                        </a:lnTo>
                        <a:lnTo>
                          <a:pt x="1329" y="3504"/>
                        </a:lnTo>
                        <a:lnTo>
                          <a:pt x="1353" y="3477"/>
                        </a:lnTo>
                        <a:lnTo>
                          <a:pt x="1398" y="3462"/>
                        </a:lnTo>
                        <a:lnTo>
                          <a:pt x="1428" y="3489"/>
                        </a:lnTo>
                        <a:lnTo>
                          <a:pt x="1472" y="3429"/>
                        </a:lnTo>
                        <a:lnTo>
                          <a:pt x="1479" y="3393"/>
                        </a:lnTo>
                        <a:lnTo>
                          <a:pt x="1446" y="3357"/>
                        </a:lnTo>
                        <a:lnTo>
                          <a:pt x="1458" y="3276"/>
                        </a:lnTo>
                        <a:lnTo>
                          <a:pt x="1527" y="3261"/>
                        </a:lnTo>
                        <a:lnTo>
                          <a:pt x="1464" y="3234"/>
                        </a:lnTo>
                        <a:lnTo>
                          <a:pt x="1470" y="3180"/>
                        </a:lnTo>
                        <a:lnTo>
                          <a:pt x="1554" y="3123"/>
                        </a:lnTo>
                        <a:lnTo>
                          <a:pt x="1572" y="3075"/>
                        </a:lnTo>
                        <a:lnTo>
                          <a:pt x="1479" y="3144"/>
                        </a:lnTo>
                        <a:lnTo>
                          <a:pt x="1428" y="3141"/>
                        </a:lnTo>
                        <a:lnTo>
                          <a:pt x="1386" y="3114"/>
                        </a:lnTo>
                        <a:lnTo>
                          <a:pt x="1374" y="3069"/>
                        </a:lnTo>
                        <a:lnTo>
                          <a:pt x="1368" y="2922"/>
                        </a:lnTo>
                        <a:lnTo>
                          <a:pt x="1352" y="2904"/>
                        </a:lnTo>
                        <a:lnTo>
                          <a:pt x="1332" y="2928"/>
                        </a:lnTo>
                        <a:lnTo>
                          <a:pt x="1323" y="3000"/>
                        </a:lnTo>
                        <a:lnTo>
                          <a:pt x="1281" y="3051"/>
                        </a:lnTo>
                        <a:lnTo>
                          <a:pt x="1262" y="3107"/>
                        </a:lnTo>
                        <a:lnTo>
                          <a:pt x="1284" y="3189"/>
                        </a:lnTo>
                        <a:lnTo>
                          <a:pt x="1332" y="3225"/>
                        </a:lnTo>
                        <a:lnTo>
                          <a:pt x="1317" y="3273"/>
                        </a:lnTo>
                        <a:lnTo>
                          <a:pt x="1308" y="3339"/>
                        </a:lnTo>
                        <a:lnTo>
                          <a:pt x="1302" y="3408"/>
                        </a:lnTo>
                        <a:lnTo>
                          <a:pt x="1266" y="3456"/>
                        </a:lnTo>
                        <a:lnTo>
                          <a:pt x="1233" y="3438"/>
                        </a:lnTo>
                        <a:lnTo>
                          <a:pt x="1197" y="3381"/>
                        </a:lnTo>
                        <a:lnTo>
                          <a:pt x="1170" y="3333"/>
                        </a:lnTo>
                        <a:lnTo>
                          <a:pt x="1140" y="3288"/>
                        </a:lnTo>
                        <a:lnTo>
                          <a:pt x="1116" y="3306"/>
                        </a:lnTo>
                        <a:lnTo>
                          <a:pt x="1083" y="3339"/>
                        </a:lnTo>
                        <a:lnTo>
                          <a:pt x="1032" y="3360"/>
                        </a:lnTo>
                        <a:lnTo>
                          <a:pt x="999" y="3324"/>
                        </a:lnTo>
                        <a:lnTo>
                          <a:pt x="987" y="3258"/>
                        </a:lnTo>
                        <a:lnTo>
                          <a:pt x="1038" y="3216"/>
                        </a:lnTo>
                        <a:lnTo>
                          <a:pt x="1011" y="3207"/>
                        </a:lnTo>
                        <a:lnTo>
                          <a:pt x="981" y="3183"/>
                        </a:lnTo>
                        <a:lnTo>
                          <a:pt x="1020" y="3141"/>
                        </a:lnTo>
                        <a:lnTo>
                          <a:pt x="1038" y="3096"/>
                        </a:lnTo>
                        <a:lnTo>
                          <a:pt x="1077" y="3081"/>
                        </a:lnTo>
                        <a:lnTo>
                          <a:pt x="1113" y="3078"/>
                        </a:lnTo>
                        <a:lnTo>
                          <a:pt x="1113" y="3027"/>
                        </a:lnTo>
                        <a:lnTo>
                          <a:pt x="1134" y="2985"/>
                        </a:lnTo>
                        <a:lnTo>
                          <a:pt x="1143" y="2886"/>
                        </a:lnTo>
                        <a:lnTo>
                          <a:pt x="1179" y="2847"/>
                        </a:lnTo>
                        <a:lnTo>
                          <a:pt x="1173" y="2811"/>
                        </a:lnTo>
                        <a:lnTo>
                          <a:pt x="1179" y="2760"/>
                        </a:lnTo>
                        <a:lnTo>
                          <a:pt x="1230" y="2736"/>
                        </a:lnTo>
                        <a:lnTo>
                          <a:pt x="1302" y="2661"/>
                        </a:lnTo>
                        <a:lnTo>
                          <a:pt x="1371" y="2625"/>
                        </a:lnTo>
                        <a:lnTo>
                          <a:pt x="1407" y="2646"/>
                        </a:lnTo>
                        <a:lnTo>
                          <a:pt x="1464" y="2655"/>
                        </a:lnTo>
                        <a:lnTo>
                          <a:pt x="1551" y="2634"/>
                        </a:lnTo>
                        <a:lnTo>
                          <a:pt x="1632" y="2649"/>
                        </a:lnTo>
                        <a:lnTo>
                          <a:pt x="1629" y="2685"/>
                        </a:lnTo>
                        <a:lnTo>
                          <a:pt x="1611" y="2730"/>
                        </a:lnTo>
                        <a:lnTo>
                          <a:pt x="1539" y="2748"/>
                        </a:lnTo>
                        <a:lnTo>
                          <a:pt x="1563" y="2769"/>
                        </a:lnTo>
                        <a:lnTo>
                          <a:pt x="1572" y="2808"/>
                        </a:lnTo>
                        <a:lnTo>
                          <a:pt x="1587" y="2838"/>
                        </a:lnTo>
                        <a:lnTo>
                          <a:pt x="1650" y="2820"/>
                        </a:lnTo>
                        <a:lnTo>
                          <a:pt x="1632" y="2790"/>
                        </a:lnTo>
                        <a:lnTo>
                          <a:pt x="1662" y="2757"/>
                        </a:lnTo>
                        <a:lnTo>
                          <a:pt x="1650" y="2721"/>
                        </a:lnTo>
                        <a:lnTo>
                          <a:pt x="1671" y="2676"/>
                        </a:lnTo>
                        <a:lnTo>
                          <a:pt x="1713" y="2637"/>
                        </a:lnTo>
                        <a:lnTo>
                          <a:pt x="1689" y="2601"/>
                        </a:lnTo>
                        <a:lnTo>
                          <a:pt x="1653" y="2595"/>
                        </a:lnTo>
                        <a:lnTo>
                          <a:pt x="1638" y="2565"/>
                        </a:lnTo>
                        <a:lnTo>
                          <a:pt x="1683" y="2541"/>
                        </a:lnTo>
                        <a:lnTo>
                          <a:pt x="1713" y="2496"/>
                        </a:lnTo>
                        <a:lnTo>
                          <a:pt x="1758" y="2433"/>
                        </a:lnTo>
                        <a:lnTo>
                          <a:pt x="1779" y="2367"/>
                        </a:lnTo>
                        <a:lnTo>
                          <a:pt x="1809" y="2304"/>
                        </a:lnTo>
                        <a:lnTo>
                          <a:pt x="1809" y="2235"/>
                        </a:lnTo>
                        <a:lnTo>
                          <a:pt x="1875" y="2187"/>
                        </a:lnTo>
                        <a:lnTo>
                          <a:pt x="1749" y="2163"/>
                        </a:lnTo>
                        <a:lnTo>
                          <a:pt x="1710" y="2091"/>
                        </a:lnTo>
                        <a:lnTo>
                          <a:pt x="1728" y="2052"/>
                        </a:lnTo>
                        <a:lnTo>
                          <a:pt x="1818" y="2073"/>
                        </a:lnTo>
                        <a:lnTo>
                          <a:pt x="1914" y="2088"/>
                        </a:lnTo>
                        <a:lnTo>
                          <a:pt x="1959" y="2058"/>
                        </a:lnTo>
                        <a:lnTo>
                          <a:pt x="1950" y="2013"/>
                        </a:lnTo>
                        <a:lnTo>
                          <a:pt x="1893" y="2052"/>
                        </a:lnTo>
                        <a:lnTo>
                          <a:pt x="1818" y="2019"/>
                        </a:lnTo>
                        <a:lnTo>
                          <a:pt x="1764" y="2025"/>
                        </a:lnTo>
                        <a:lnTo>
                          <a:pt x="1692" y="1992"/>
                        </a:lnTo>
                        <a:lnTo>
                          <a:pt x="1746" y="1953"/>
                        </a:lnTo>
                        <a:lnTo>
                          <a:pt x="1772" y="1907"/>
                        </a:lnTo>
                        <a:lnTo>
                          <a:pt x="1710" y="1902"/>
                        </a:lnTo>
                        <a:lnTo>
                          <a:pt x="1686" y="1824"/>
                        </a:lnTo>
                        <a:lnTo>
                          <a:pt x="1638" y="1824"/>
                        </a:lnTo>
                        <a:lnTo>
                          <a:pt x="1629" y="1779"/>
                        </a:lnTo>
                        <a:lnTo>
                          <a:pt x="1569" y="1712"/>
                        </a:lnTo>
                        <a:lnTo>
                          <a:pt x="1607" y="1622"/>
                        </a:lnTo>
                        <a:lnTo>
                          <a:pt x="1532" y="1607"/>
                        </a:lnTo>
                        <a:lnTo>
                          <a:pt x="1509" y="1554"/>
                        </a:lnTo>
                        <a:lnTo>
                          <a:pt x="1509" y="1502"/>
                        </a:lnTo>
                        <a:lnTo>
                          <a:pt x="1575" y="1476"/>
                        </a:lnTo>
                        <a:lnTo>
                          <a:pt x="1629" y="1458"/>
                        </a:lnTo>
                        <a:lnTo>
                          <a:pt x="1637" y="1419"/>
                        </a:lnTo>
                        <a:lnTo>
                          <a:pt x="1599" y="1329"/>
                        </a:lnTo>
                        <a:lnTo>
                          <a:pt x="1560" y="1287"/>
                        </a:lnTo>
                        <a:lnTo>
                          <a:pt x="1569" y="1248"/>
                        </a:lnTo>
                        <a:lnTo>
                          <a:pt x="1572" y="1215"/>
                        </a:lnTo>
                        <a:lnTo>
                          <a:pt x="1617" y="1179"/>
                        </a:lnTo>
                        <a:lnTo>
                          <a:pt x="1623" y="1146"/>
                        </a:lnTo>
                        <a:lnTo>
                          <a:pt x="1584" y="1128"/>
                        </a:lnTo>
                        <a:lnTo>
                          <a:pt x="1542" y="1095"/>
                        </a:lnTo>
                        <a:lnTo>
                          <a:pt x="1521" y="1041"/>
                        </a:lnTo>
                        <a:lnTo>
                          <a:pt x="1449" y="1095"/>
                        </a:lnTo>
                        <a:lnTo>
                          <a:pt x="1416" y="1065"/>
                        </a:lnTo>
                        <a:lnTo>
                          <a:pt x="1419" y="1007"/>
                        </a:lnTo>
                        <a:lnTo>
                          <a:pt x="1374" y="1011"/>
                        </a:lnTo>
                        <a:lnTo>
                          <a:pt x="1347" y="960"/>
                        </a:lnTo>
                        <a:lnTo>
                          <a:pt x="1353" y="918"/>
                        </a:lnTo>
                        <a:lnTo>
                          <a:pt x="1305" y="897"/>
                        </a:lnTo>
                        <a:lnTo>
                          <a:pt x="1260" y="885"/>
                        </a:lnTo>
                        <a:lnTo>
                          <a:pt x="1266" y="810"/>
                        </a:lnTo>
                        <a:lnTo>
                          <a:pt x="1176" y="777"/>
                        </a:lnTo>
                        <a:lnTo>
                          <a:pt x="1104" y="777"/>
                        </a:lnTo>
                        <a:lnTo>
                          <a:pt x="1083" y="711"/>
                        </a:lnTo>
                        <a:lnTo>
                          <a:pt x="1017" y="753"/>
                        </a:lnTo>
                        <a:lnTo>
                          <a:pt x="903" y="702"/>
                        </a:lnTo>
                        <a:lnTo>
                          <a:pt x="843" y="675"/>
                        </a:lnTo>
                        <a:lnTo>
                          <a:pt x="822" y="642"/>
                        </a:lnTo>
                        <a:lnTo>
                          <a:pt x="768" y="585"/>
                        </a:lnTo>
                        <a:lnTo>
                          <a:pt x="744" y="612"/>
                        </a:lnTo>
                        <a:lnTo>
                          <a:pt x="684" y="561"/>
                        </a:lnTo>
                        <a:lnTo>
                          <a:pt x="738" y="549"/>
                        </a:lnTo>
                        <a:lnTo>
                          <a:pt x="738" y="492"/>
                        </a:lnTo>
                        <a:lnTo>
                          <a:pt x="837" y="540"/>
                        </a:lnTo>
                        <a:lnTo>
                          <a:pt x="888" y="558"/>
                        </a:lnTo>
                        <a:lnTo>
                          <a:pt x="900" y="498"/>
                        </a:lnTo>
                        <a:lnTo>
                          <a:pt x="957" y="471"/>
                        </a:lnTo>
                        <a:lnTo>
                          <a:pt x="927" y="402"/>
                        </a:lnTo>
                        <a:lnTo>
                          <a:pt x="987" y="387"/>
                        </a:lnTo>
                        <a:lnTo>
                          <a:pt x="1050" y="345"/>
                        </a:lnTo>
                        <a:lnTo>
                          <a:pt x="1074" y="342"/>
                        </a:lnTo>
                        <a:lnTo>
                          <a:pt x="1116" y="303"/>
                        </a:lnTo>
                        <a:lnTo>
                          <a:pt x="1131" y="258"/>
                        </a:lnTo>
                        <a:lnTo>
                          <a:pt x="1167" y="303"/>
                        </a:lnTo>
                        <a:lnTo>
                          <a:pt x="1194" y="318"/>
                        </a:lnTo>
                        <a:lnTo>
                          <a:pt x="1335" y="309"/>
                        </a:lnTo>
                        <a:lnTo>
                          <a:pt x="1377" y="252"/>
                        </a:lnTo>
                        <a:lnTo>
                          <a:pt x="1410" y="210"/>
                        </a:lnTo>
                        <a:lnTo>
                          <a:pt x="1398" y="156"/>
                        </a:lnTo>
                        <a:lnTo>
                          <a:pt x="1434" y="129"/>
                        </a:lnTo>
                        <a:lnTo>
                          <a:pt x="1440" y="84"/>
                        </a:lnTo>
                        <a:lnTo>
                          <a:pt x="1503" y="87"/>
                        </a:lnTo>
                        <a:lnTo>
                          <a:pt x="1569" y="12"/>
                        </a:lnTo>
                        <a:lnTo>
                          <a:pt x="1599" y="54"/>
                        </a:lnTo>
                        <a:lnTo>
                          <a:pt x="1644" y="0"/>
                        </a:lnTo>
                        <a:lnTo>
                          <a:pt x="1671" y="18"/>
                        </a:lnTo>
                        <a:lnTo>
                          <a:pt x="1668" y="51"/>
                        </a:lnTo>
                        <a:lnTo>
                          <a:pt x="1641" y="96"/>
                        </a:lnTo>
                        <a:lnTo>
                          <a:pt x="1641" y="153"/>
                        </a:lnTo>
                        <a:lnTo>
                          <a:pt x="1605" y="225"/>
                        </a:lnTo>
                        <a:lnTo>
                          <a:pt x="1560" y="267"/>
                        </a:lnTo>
                        <a:lnTo>
                          <a:pt x="1497" y="291"/>
                        </a:lnTo>
                        <a:lnTo>
                          <a:pt x="1446" y="333"/>
                        </a:lnTo>
                        <a:lnTo>
                          <a:pt x="1362" y="363"/>
                        </a:lnTo>
                        <a:lnTo>
                          <a:pt x="1407" y="405"/>
                        </a:lnTo>
                        <a:lnTo>
                          <a:pt x="1416" y="450"/>
                        </a:lnTo>
                        <a:lnTo>
                          <a:pt x="1482" y="417"/>
                        </a:lnTo>
                        <a:lnTo>
                          <a:pt x="1530" y="417"/>
                        </a:lnTo>
                        <a:lnTo>
                          <a:pt x="1554" y="375"/>
                        </a:lnTo>
                        <a:lnTo>
                          <a:pt x="1608" y="375"/>
                        </a:lnTo>
                        <a:lnTo>
                          <a:pt x="1662" y="402"/>
                        </a:lnTo>
                        <a:lnTo>
                          <a:pt x="1674" y="441"/>
                        </a:lnTo>
                        <a:lnTo>
                          <a:pt x="1737" y="438"/>
                        </a:lnTo>
                        <a:lnTo>
                          <a:pt x="1767" y="498"/>
                        </a:lnTo>
                        <a:lnTo>
                          <a:pt x="1824" y="522"/>
                        </a:lnTo>
                        <a:lnTo>
                          <a:pt x="1863" y="555"/>
                        </a:lnTo>
                        <a:lnTo>
                          <a:pt x="1908" y="519"/>
                        </a:lnTo>
                        <a:lnTo>
                          <a:pt x="1968" y="534"/>
                        </a:lnTo>
                        <a:lnTo>
                          <a:pt x="2016" y="516"/>
                        </a:lnTo>
                        <a:lnTo>
                          <a:pt x="2067" y="492"/>
                        </a:lnTo>
                        <a:lnTo>
                          <a:pt x="2061" y="441"/>
                        </a:lnTo>
                        <a:lnTo>
                          <a:pt x="2049" y="396"/>
                        </a:lnTo>
                        <a:lnTo>
                          <a:pt x="2049" y="342"/>
                        </a:lnTo>
                        <a:lnTo>
                          <a:pt x="2001" y="330"/>
                        </a:lnTo>
                        <a:lnTo>
                          <a:pt x="2022" y="276"/>
                        </a:lnTo>
                        <a:lnTo>
                          <a:pt x="2061" y="255"/>
                        </a:lnTo>
                        <a:lnTo>
                          <a:pt x="2076" y="192"/>
                        </a:lnTo>
                        <a:lnTo>
                          <a:pt x="2094" y="132"/>
                        </a:lnTo>
                        <a:lnTo>
                          <a:pt x="2136" y="177"/>
                        </a:lnTo>
                        <a:lnTo>
                          <a:pt x="2166" y="129"/>
                        </a:lnTo>
                        <a:lnTo>
                          <a:pt x="2217" y="36"/>
                        </a:lnTo>
                        <a:lnTo>
                          <a:pt x="2256" y="66"/>
                        </a:lnTo>
                        <a:lnTo>
                          <a:pt x="2220" y="129"/>
                        </a:lnTo>
                        <a:lnTo>
                          <a:pt x="2169" y="189"/>
                        </a:lnTo>
                        <a:lnTo>
                          <a:pt x="2118" y="237"/>
                        </a:lnTo>
                        <a:lnTo>
                          <a:pt x="2106" y="276"/>
                        </a:lnTo>
                        <a:lnTo>
                          <a:pt x="2130" y="285"/>
                        </a:lnTo>
                        <a:lnTo>
                          <a:pt x="2178" y="255"/>
                        </a:lnTo>
                        <a:lnTo>
                          <a:pt x="2232" y="213"/>
                        </a:lnTo>
                        <a:lnTo>
                          <a:pt x="2337" y="198"/>
                        </a:lnTo>
                        <a:lnTo>
                          <a:pt x="2535" y="165"/>
                        </a:lnTo>
                        <a:lnTo>
                          <a:pt x="2601" y="180"/>
                        </a:lnTo>
                        <a:lnTo>
                          <a:pt x="2640" y="225"/>
                        </a:lnTo>
                        <a:lnTo>
                          <a:pt x="2640" y="267"/>
                        </a:lnTo>
                        <a:lnTo>
                          <a:pt x="2694" y="285"/>
                        </a:lnTo>
                        <a:lnTo>
                          <a:pt x="2745" y="288"/>
                        </a:lnTo>
                        <a:lnTo>
                          <a:pt x="2817" y="267"/>
                        </a:lnTo>
                        <a:lnTo>
                          <a:pt x="2955" y="276"/>
                        </a:lnTo>
                        <a:lnTo>
                          <a:pt x="3018" y="258"/>
                        </a:lnTo>
                        <a:lnTo>
                          <a:pt x="3137" y="279"/>
                        </a:lnTo>
                        <a:lnTo>
                          <a:pt x="3210" y="297"/>
                        </a:lnTo>
                        <a:lnTo>
                          <a:pt x="3276" y="279"/>
                        </a:lnTo>
                        <a:lnTo>
                          <a:pt x="3354" y="294"/>
                        </a:lnTo>
                        <a:lnTo>
                          <a:pt x="3408" y="285"/>
                        </a:lnTo>
                        <a:lnTo>
                          <a:pt x="3474" y="264"/>
                        </a:lnTo>
                        <a:lnTo>
                          <a:pt x="3522" y="288"/>
                        </a:lnTo>
                        <a:lnTo>
                          <a:pt x="3587" y="287"/>
                        </a:lnTo>
                        <a:lnTo>
                          <a:pt x="3507" y="318"/>
                        </a:lnTo>
                        <a:lnTo>
                          <a:pt x="3467" y="354"/>
                        </a:lnTo>
                        <a:lnTo>
                          <a:pt x="3407" y="459"/>
                        </a:lnTo>
                        <a:lnTo>
                          <a:pt x="3452" y="542"/>
                        </a:lnTo>
                        <a:lnTo>
                          <a:pt x="3522" y="579"/>
                        </a:lnTo>
                        <a:lnTo>
                          <a:pt x="3603" y="558"/>
                        </a:lnTo>
                        <a:lnTo>
                          <a:pt x="3684" y="572"/>
                        </a:lnTo>
                        <a:lnTo>
                          <a:pt x="3735" y="603"/>
                        </a:lnTo>
                        <a:lnTo>
                          <a:pt x="3797" y="617"/>
                        </a:lnTo>
                        <a:lnTo>
                          <a:pt x="3849" y="654"/>
                        </a:lnTo>
                        <a:lnTo>
                          <a:pt x="3849" y="692"/>
                        </a:lnTo>
                        <a:lnTo>
                          <a:pt x="3780" y="687"/>
                        </a:lnTo>
                        <a:lnTo>
                          <a:pt x="3737" y="699"/>
                        </a:lnTo>
                        <a:lnTo>
                          <a:pt x="3699" y="732"/>
                        </a:lnTo>
                        <a:lnTo>
                          <a:pt x="3645" y="741"/>
                        </a:lnTo>
                        <a:lnTo>
                          <a:pt x="3585" y="750"/>
                        </a:lnTo>
                        <a:lnTo>
                          <a:pt x="3549" y="804"/>
                        </a:lnTo>
                        <a:lnTo>
                          <a:pt x="3507" y="870"/>
                        </a:lnTo>
                        <a:lnTo>
                          <a:pt x="3462" y="909"/>
                        </a:lnTo>
                        <a:lnTo>
                          <a:pt x="3444" y="977"/>
                        </a:lnTo>
                        <a:lnTo>
                          <a:pt x="3444" y="1080"/>
                        </a:lnTo>
                        <a:lnTo>
                          <a:pt x="3486" y="1146"/>
                        </a:lnTo>
                        <a:lnTo>
                          <a:pt x="3519" y="1262"/>
                        </a:lnTo>
                        <a:lnTo>
                          <a:pt x="3617" y="1299"/>
                        </a:lnTo>
                        <a:lnTo>
                          <a:pt x="3663" y="1377"/>
                        </a:lnTo>
                        <a:lnTo>
                          <a:pt x="3737" y="1412"/>
                        </a:lnTo>
                        <a:lnTo>
                          <a:pt x="3789" y="1494"/>
                        </a:lnTo>
                        <a:lnTo>
                          <a:pt x="3924" y="1562"/>
                        </a:lnTo>
                        <a:lnTo>
                          <a:pt x="3977" y="1622"/>
                        </a:lnTo>
                        <a:lnTo>
                          <a:pt x="4044" y="1689"/>
                        </a:lnTo>
                        <a:lnTo>
                          <a:pt x="4104" y="1713"/>
                        </a:lnTo>
                        <a:lnTo>
                          <a:pt x="4110" y="1776"/>
                        </a:lnTo>
                        <a:lnTo>
                          <a:pt x="4110" y="1848"/>
                        </a:lnTo>
                        <a:lnTo>
                          <a:pt x="4107" y="1929"/>
                        </a:lnTo>
                        <a:lnTo>
                          <a:pt x="4107" y="2007"/>
                        </a:lnTo>
                        <a:lnTo>
                          <a:pt x="4095" y="2124"/>
                        </a:lnTo>
                        <a:lnTo>
                          <a:pt x="4089" y="2178"/>
                        </a:lnTo>
                        <a:lnTo>
                          <a:pt x="4080" y="2265"/>
                        </a:lnTo>
                        <a:lnTo>
                          <a:pt x="4071" y="2334"/>
                        </a:lnTo>
                        <a:lnTo>
                          <a:pt x="4050" y="2469"/>
                        </a:lnTo>
                        <a:lnTo>
                          <a:pt x="4020" y="2586"/>
                        </a:lnTo>
                        <a:lnTo>
                          <a:pt x="4008" y="2658"/>
                        </a:lnTo>
                        <a:lnTo>
                          <a:pt x="3984" y="2730"/>
                        </a:lnTo>
                        <a:lnTo>
                          <a:pt x="3966" y="2793"/>
                        </a:lnTo>
                        <a:lnTo>
                          <a:pt x="3912" y="2802"/>
                        </a:lnTo>
                        <a:lnTo>
                          <a:pt x="3888" y="2814"/>
                        </a:lnTo>
                        <a:lnTo>
                          <a:pt x="3843" y="2826"/>
                        </a:lnTo>
                        <a:lnTo>
                          <a:pt x="3807" y="2841"/>
                        </a:lnTo>
                        <a:lnTo>
                          <a:pt x="3768" y="2874"/>
                        </a:lnTo>
                        <a:lnTo>
                          <a:pt x="3759" y="2913"/>
                        </a:lnTo>
                        <a:lnTo>
                          <a:pt x="3708" y="2916"/>
                        </a:lnTo>
                        <a:lnTo>
                          <a:pt x="3708" y="2964"/>
                        </a:lnTo>
                        <a:lnTo>
                          <a:pt x="3726" y="3048"/>
                        </a:lnTo>
                        <a:lnTo>
                          <a:pt x="3672" y="3096"/>
                        </a:lnTo>
                        <a:lnTo>
                          <a:pt x="3669" y="3177"/>
                        </a:lnTo>
                        <a:lnTo>
                          <a:pt x="3615" y="3270"/>
                        </a:lnTo>
                        <a:lnTo>
                          <a:pt x="3597" y="3387"/>
                        </a:lnTo>
                        <a:lnTo>
                          <a:pt x="3579" y="3456"/>
                        </a:lnTo>
                        <a:lnTo>
                          <a:pt x="3537" y="3504"/>
                        </a:lnTo>
                        <a:lnTo>
                          <a:pt x="3549" y="3582"/>
                        </a:lnTo>
                        <a:lnTo>
                          <a:pt x="3480" y="3687"/>
                        </a:lnTo>
                        <a:lnTo>
                          <a:pt x="3465" y="3792"/>
                        </a:lnTo>
                        <a:lnTo>
                          <a:pt x="3336" y="3948"/>
                        </a:lnTo>
                        <a:lnTo>
                          <a:pt x="3165" y="4134"/>
                        </a:lnTo>
                        <a:lnTo>
                          <a:pt x="2973" y="4314"/>
                        </a:lnTo>
                        <a:lnTo>
                          <a:pt x="2883" y="4383"/>
                        </a:lnTo>
                        <a:lnTo>
                          <a:pt x="2822" y="4382"/>
                        </a:lnTo>
                        <a:lnTo>
                          <a:pt x="2757" y="4338"/>
                        </a:lnTo>
                        <a:lnTo>
                          <a:pt x="2694" y="4329"/>
                        </a:lnTo>
                        <a:lnTo>
                          <a:pt x="2667" y="4293"/>
                        </a:lnTo>
                        <a:lnTo>
                          <a:pt x="2544" y="4232"/>
                        </a:lnTo>
                        <a:lnTo>
                          <a:pt x="2439" y="4269"/>
                        </a:lnTo>
                        <a:lnTo>
                          <a:pt x="2514" y="4329"/>
                        </a:lnTo>
                        <a:lnTo>
                          <a:pt x="2562" y="4311"/>
                        </a:lnTo>
                        <a:lnTo>
                          <a:pt x="2612" y="4367"/>
                        </a:lnTo>
                        <a:lnTo>
                          <a:pt x="2687" y="4427"/>
                        </a:lnTo>
                        <a:lnTo>
                          <a:pt x="2747" y="4487"/>
                        </a:lnTo>
                        <a:lnTo>
                          <a:pt x="2499" y="4652"/>
                        </a:lnTo>
                        <a:lnTo>
                          <a:pt x="2349" y="4727"/>
                        </a:lnTo>
                        <a:lnTo>
                          <a:pt x="2049" y="4869"/>
                        </a:lnTo>
                        <a:lnTo>
                          <a:pt x="1622" y="5012"/>
                        </a:lnTo>
                        <a:lnTo>
                          <a:pt x="1142" y="5087"/>
                        </a:lnTo>
                        <a:lnTo>
                          <a:pt x="594" y="5087"/>
                        </a:lnTo>
                        <a:lnTo>
                          <a:pt x="0" y="4944"/>
                        </a:lnTo>
                        <a:close/>
                      </a:path>
                    </a:pathLst>
                  </a:custGeom>
                  <a:solidFill>
                    <a:srgbClr val="008000"/>
                  </a:solidFill>
                  <a:ln w="3175" cmpd="sng">
                    <a:solidFill>
                      <a:srgbClr val="000000"/>
                    </a:solidFill>
                    <a:round/>
                    <a:headEnd/>
                    <a:tailEnd/>
                  </a:ln>
                </p:spPr>
                <p:txBody>
                  <a:bodyPr/>
                  <a:lstStyle/>
                  <a:p>
                    <a:endParaRPr lang="en-GB"/>
                  </a:p>
                </p:txBody>
              </p:sp>
              <p:sp>
                <p:nvSpPr>
                  <p:cNvPr id="111640" name="Freeform 47"/>
                  <p:cNvSpPr>
                    <a:spLocks/>
                  </p:cNvSpPr>
                  <p:nvPr/>
                </p:nvSpPr>
                <p:spPr bwMode="auto">
                  <a:xfrm>
                    <a:off x="7140" y="7935"/>
                    <a:ext cx="507" cy="426"/>
                  </a:xfrm>
                  <a:custGeom>
                    <a:avLst/>
                    <a:gdLst>
                      <a:gd name="T0" fmla="*/ 0 w 507"/>
                      <a:gd name="T1" fmla="*/ 159 h 426"/>
                      <a:gd name="T2" fmla="*/ 33 w 507"/>
                      <a:gd name="T3" fmla="*/ 174 h 426"/>
                      <a:gd name="T4" fmla="*/ 18 w 507"/>
                      <a:gd name="T5" fmla="*/ 195 h 426"/>
                      <a:gd name="T6" fmla="*/ 24 w 507"/>
                      <a:gd name="T7" fmla="*/ 219 h 426"/>
                      <a:gd name="T8" fmla="*/ 45 w 507"/>
                      <a:gd name="T9" fmla="*/ 219 h 426"/>
                      <a:gd name="T10" fmla="*/ 63 w 507"/>
                      <a:gd name="T11" fmla="*/ 267 h 426"/>
                      <a:gd name="T12" fmla="*/ 93 w 507"/>
                      <a:gd name="T13" fmla="*/ 279 h 426"/>
                      <a:gd name="T14" fmla="*/ 186 w 507"/>
                      <a:gd name="T15" fmla="*/ 303 h 426"/>
                      <a:gd name="T16" fmla="*/ 270 w 507"/>
                      <a:gd name="T17" fmla="*/ 303 h 426"/>
                      <a:gd name="T18" fmla="*/ 321 w 507"/>
                      <a:gd name="T19" fmla="*/ 297 h 426"/>
                      <a:gd name="T20" fmla="*/ 315 w 507"/>
                      <a:gd name="T21" fmla="*/ 324 h 426"/>
                      <a:gd name="T22" fmla="*/ 315 w 507"/>
                      <a:gd name="T23" fmla="*/ 360 h 426"/>
                      <a:gd name="T24" fmla="*/ 333 w 507"/>
                      <a:gd name="T25" fmla="*/ 399 h 426"/>
                      <a:gd name="T26" fmla="*/ 372 w 507"/>
                      <a:gd name="T27" fmla="*/ 426 h 426"/>
                      <a:gd name="T28" fmla="*/ 408 w 507"/>
                      <a:gd name="T29" fmla="*/ 402 h 426"/>
                      <a:gd name="T30" fmla="*/ 447 w 507"/>
                      <a:gd name="T31" fmla="*/ 399 h 426"/>
                      <a:gd name="T32" fmla="*/ 483 w 507"/>
                      <a:gd name="T33" fmla="*/ 363 h 426"/>
                      <a:gd name="T34" fmla="*/ 507 w 507"/>
                      <a:gd name="T35" fmla="*/ 315 h 426"/>
                      <a:gd name="T36" fmla="*/ 486 w 507"/>
                      <a:gd name="T37" fmla="*/ 294 h 426"/>
                      <a:gd name="T38" fmla="*/ 465 w 507"/>
                      <a:gd name="T39" fmla="*/ 297 h 426"/>
                      <a:gd name="T40" fmla="*/ 405 w 507"/>
                      <a:gd name="T41" fmla="*/ 303 h 426"/>
                      <a:gd name="T42" fmla="*/ 411 w 507"/>
                      <a:gd name="T43" fmla="*/ 282 h 426"/>
                      <a:gd name="T44" fmla="*/ 369 w 507"/>
                      <a:gd name="T45" fmla="*/ 282 h 426"/>
                      <a:gd name="T46" fmla="*/ 381 w 507"/>
                      <a:gd name="T47" fmla="*/ 246 h 426"/>
                      <a:gd name="T48" fmla="*/ 399 w 507"/>
                      <a:gd name="T49" fmla="*/ 219 h 426"/>
                      <a:gd name="T50" fmla="*/ 369 w 507"/>
                      <a:gd name="T51" fmla="*/ 192 h 426"/>
                      <a:gd name="T52" fmla="*/ 399 w 507"/>
                      <a:gd name="T53" fmla="*/ 159 h 426"/>
                      <a:gd name="T54" fmla="*/ 387 w 507"/>
                      <a:gd name="T55" fmla="*/ 129 h 426"/>
                      <a:gd name="T56" fmla="*/ 327 w 507"/>
                      <a:gd name="T57" fmla="*/ 132 h 426"/>
                      <a:gd name="T58" fmla="*/ 324 w 507"/>
                      <a:gd name="T59" fmla="*/ 159 h 426"/>
                      <a:gd name="T60" fmla="*/ 279 w 507"/>
                      <a:gd name="T61" fmla="*/ 138 h 426"/>
                      <a:gd name="T62" fmla="*/ 258 w 507"/>
                      <a:gd name="T63" fmla="*/ 150 h 426"/>
                      <a:gd name="T64" fmla="*/ 192 w 507"/>
                      <a:gd name="T65" fmla="*/ 156 h 426"/>
                      <a:gd name="T66" fmla="*/ 150 w 507"/>
                      <a:gd name="T67" fmla="*/ 144 h 426"/>
                      <a:gd name="T68" fmla="*/ 171 w 507"/>
                      <a:gd name="T69" fmla="*/ 111 h 426"/>
                      <a:gd name="T70" fmla="*/ 147 w 507"/>
                      <a:gd name="T71" fmla="*/ 96 h 426"/>
                      <a:gd name="T72" fmla="*/ 159 w 507"/>
                      <a:gd name="T73" fmla="*/ 69 h 426"/>
                      <a:gd name="T74" fmla="*/ 207 w 507"/>
                      <a:gd name="T75" fmla="*/ 45 h 426"/>
                      <a:gd name="T76" fmla="*/ 225 w 507"/>
                      <a:gd name="T77" fmla="*/ 15 h 426"/>
                      <a:gd name="T78" fmla="*/ 195 w 507"/>
                      <a:gd name="T79" fmla="*/ 12 h 426"/>
                      <a:gd name="T80" fmla="*/ 153 w 507"/>
                      <a:gd name="T81" fmla="*/ 0 h 426"/>
                      <a:gd name="T82" fmla="*/ 114 w 507"/>
                      <a:gd name="T83" fmla="*/ 24 h 426"/>
                      <a:gd name="T84" fmla="*/ 81 w 507"/>
                      <a:gd name="T85" fmla="*/ 93 h 426"/>
                      <a:gd name="T86" fmla="*/ 54 w 507"/>
                      <a:gd name="T87" fmla="*/ 123 h 426"/>
                      <a:gd name="T88" fmla="*/ 0 w 507"/>
                      <a:gd name="T89" fmla="*/ 159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7"/>
                      <a:gd name="T136" fmla="*/ 0 h 426"/>
                      <a:gd name="T137" fmla="*/ 507 w 507"/>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7" h="426">
                        <a:moveTo>
                          <a:pt x="0" y="159"/>
                        </a:moveTo>
                        <a:lnTo>
                          <a:pt x="33" y="174"/>
                        </a:lnTo>
                        <a:lnTo>
                          <a:pt x="18" y="195"/>
                        </a:lnTo>
                        <a:lnTo>
                          <a:pt x="24" y="219"/>
                        </a:lnTo>
                        <a:lnTo>
                          <a:pt x="45" y="219"/>
                        </a:lnTo>
                        <a:lnTo>
                          <a:pt x="63" y="267"/>
                        </a:lnTo>
                        <a:lnTo>
                          <a:pt x="93" y="279"/>
                        </a:lnTo>
                        <a:lnTo>
                          <a:pt x="186" y="303"/>
                        </a:lnTo>
                        <a:lnTo>
                          <a:pt x="270" y="303"/>
                        </a:lnTo>
                        <a:lnTo>
                          <a:pt x="321" y="297"/>
                        </a:lnTo>
                        <a:lnTo>
                          <a:pt x="315" y="324"/>
                        </a:lnTo>
                        <a:lnTo>
                          <a:pt x="315" y="360"/>
                        </a:lnTo>
                        <a:lnTo>
                          <a:pt x="333" y="399"/>
                        </a:lnTo>
                        <a:lnTo>
                          <a:pt x="372" y="426"/>
                        </a:lnTo>
                        <a:lnTo>
                          <a:pt x="408" y="402"/>
                        </a:lnTo>
                        <a:lnTo>
                          <a:pt x="447" y="399"/>
                        </a:lnTo>
                        <a:lnTo>
                          <a:pt x="483" y="363"/>
                        </a:lnTo>
                        <a:lnTo>
                          <a:pt x="507" y="315"/>
                        </a:lnTo>
                        <a:lnTo>
                          <a:pt x="486" y="294"/>
                        </a:lnTo>
                        <a:lnTo>
                          <a:pt x="465" y="297"/>
                        </a:lnTo>
                        <a:lnTo>
                          <a:pt x="405" y="303"/>
                        </a:lnTo>
                        <a:lnTo>
                          <a:pt x="411" y="282"/>
                        </a:lnTo>
                        <a:lnTo>
                          <a:pt x="369" y="282"/>
                        </a:lnTo>
                        <a:lnTo>
                          <a:pt x="381" y="246"/>
                        </a:lnTo>
                        <a:lnTo>
                          <a:pt x="399" y="219"/>
                        </a:lnTo>
                        <a:lnTo>
                          <a:pt x="369" y="192"/>
                        </a:lnTo>
                        <a:lnTo>
                          <a:pt x="399" y="159"/>
                        </a:lnTo>
                        <a:lnTo>
                          <a:pt x="387" y="129"/>
                        </a:lnTo>
                        <a:lnTo>
                          <a:pt x="327" y="132"/>
                        </a:lnTo>
                        <a:lnTo>
                          <a:pt x="324" y="159"/>
                        </a:lnTo>
                        <a:lnTo>
                          <a:pt x="279" y="138"/>
                        </a:lnTo>
                        <a:lnTo>
                          <a:pt x="258" y="150"/>
                        </a:lnTo>
                        <a:lnTo>
                          <a:pt x="192" y="156"/>
                        </a:lnTo>
                        <a:lnTo>
                          <a:pt x="150" y="144"/>
                        </a:lnTo>
                        <a:lnTo>
                          <a:pt x="171" y="111"/>
                        </a:lnTo>
                        <a:lnTo>
                          <a:pt x="147" y="96"/>
                        </a:lnTo>
                        <a:lnTo>
                          <a:pt x="159" y="69"/>
                        </a:lnTo>
                        <a:lnTo>
                          <a:pt x="207" y="45"/>
                        </a:lnTo>
                        <a:lnTo>
                          <a:pt x="225" y="15"/>
                        </a:lnTo>
                        <a:lnTo>
                          <a:pt x="195" y="12"/>
                        </a:lnTo>
                        <a:lnTo>
                          <a:pt x="153" y="0"/>
                        </a:lnTo>
                        <a:lnTo>
                          <a:pt x="114" y="24"/>
                        </a:lnTo>
                        <a:lnTo>
                          <a:pt x="81" y="93"/>
                        </a:lnTo>
                        <a:lnTo>
                          <a:pt x="54" y="123"/>
                        </a:lnTo>
                        <a:lnTo>
                          <a:pt x="0" y="159"/>
                        </a:lnTo>
                        <a:close/>
                      </a:path>
                    </a:pathLst>
                  </a:custGeom>
                  <a:solidFill>
                    <a:srgbClr val="DDEEFF"/>
                  </a:solidFill>
                  <a:ln w="6350" cmpd="sng">
                    <a:solidFill>
                      <a:srgbClr val="000000"/>
                    </a:solidFill>
                    <a:round/>
                    <a:headEnd/>
                    <a:tailEnd/>
                  </a:ln>
                </p:spPr>
                <p:txBody>
                  <a:bodyPr/>
                  <a:lstStyle/>
                  <a:p>
                    <a:endParaRPr lang="en-GB"/>
                  </a:p>
                </p:txBody>
              </p:sp>
              <p:grpSp>
                <p:nvGrpSpPr>
                  <p:cNvPr id="111641" name="Group 48"/>
                  <p:cNvGrpSpPr>
                    <a:grpSpLocks/>
                  </p:cNvGrpSpPr>
                  <p:nvPr/>
                </p:nvGrpSpPr>
                <p:grpSpPr bwMode="auto">
                  <a:xfrm>
                    <a:off x="2350" y="4662"/>
                    <a:ext cx="3164" cy="3898"/>
                    <a:chOff x="2350" y="4662"/>
                    <a:chExt cx="3164" cy="3898"/>
                  </a:xfrm>
                </p:grpSpPr>
                <p:sp>
                  <p:nvSpPr>
                    <p:cNvPr id="111642" name="Freeform 49"/>
                    <p:cNvSpPr>
                      <a:spLocks/>
                    </p:cNvSpPr>
                    <p:nvPr/>
                  </p:nvSpPr>
                  <p:spPr bwMode="auto">
                    <a:xfrm>
                      <a:off x="5154" y="4791"/>
                      <a:ext cx="84" cy="66"/>
                    </a:xfrm>
                    <a:custGeom>
                      <a:avLst/>
                      <a:gdLst>
                        <a:gd name="T0" fmla="*/ 0 w 84"/>
                        <a:gd name="T1" fmla="*/ 57 h 66"/>
                        <a:gd name="T2" fmla="*/ 42 w 84"/>
                        <a:gd name="T3" fmla="*/ 66 h 66"/>
                        <a:gd name="T4" fmla="*/ 72 w 84"/>
                        <a:gd name="T5" fmla="*/ 48 h 66"/>
                        <a:gd name="T6" fmla="*/ 84 w 84"/>
                        <a:gd name="T7" fmla="*/ 24 h 66"/>
                        <a:gd name="T8" fmla="*/ 81 w 84"/>
                        <a:gd name="T9" fmla="*/ 0 h 66"/>
                        <a:gd name="T10" fmla="*/ 69 w 84"/>
                        <a:gd name="T11" fmla="*/ 30 h 66"/>
                        <a:gd name="T12" fmla="*/ 48 w 84"/>
                        <a:gd name="T13" fmla="*/ 33 h 66"/>
                        <a:gd name="T14" fmla="*/ 18 w 84"/>
                        <a:gd name="T15" fmla="*/ 54 h 66"/>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66"/>
                        <a:gd name="T26" fmla="*/ 84 w 84"/>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66">
                          <a:moveTo>
                            <a:pt x="0" y="57"/>
                          </a:moveTo>
                          <a:lnTo>
                            <a:pt x="42" y="66"/>
                          </a:lnTo>
                          <a:lnTo>
                            <a:pt x="72" y="48"/>
                          </a:lnTo>
                          <a:lnTo>
                            <a:pt x="84" y="24"/>
                          </a:lnTo>
                          <a:lnTo>
                            <a:pt x="81" y="0"/>
                          </a:lnTo>
                          <a:lnTo>
                            <a:pt x="69" y="30"/>
                          </a:lnTo>
                          <a:lnTo>
                            <a:pt x="48" y="33"/>
                          </a:lnTo>
                          <a:lnTo>
                            <a:pt x="18" y="54"/>
                          </a:lnTo>
                        </a:path>
                      </a:pathLst>
                    </a:custGeom>
                    <a:solidFill>
                      <a:srgbClr val="FFFFFF"/>
                    </a:solidFill>
                    <a:ln w="6350" cmpd="sng">
                      <a:solidFill>
                        <a:srgbClr val="000000"/>
                      </a:solidFill>
                      <a:round/>
                      <a:headEnd/>
                      <a:tailEnd/>
                    </a:ln>
                  </p:spPr>
                  <p:txBody>
                    <a:bodyPr/>
                    <a:lstStyle/>
                    <a:p>
                      <a:endParaRPr lang="en-GB"/>
                    </a:p>
                  </p:txBody>
                </p:sp>
                <p:sp>
                  <p:nvSpPr>
                    <p:cNvPr id="111643" name="Freeform 50"/>
                    <p:cNvSpPr>
                      <a:spLocks/>
                    </p:cNvSpPr>
                    <p:nvPr/>
                  </p:nvSpPr>
                  <p:spPr bwMode="auto">
                    <a:xfrm>
                      <a:off x="5238" y="4662"/>
                      <a:ext cx="276" cy="93"/>
                    </a:xfrm>
                    <a:custGeom>
                      <a:avLst/>
                      <a:gdLst>
                        <a:gd name="T0" fmla="*/ 18 w 276"/>
                        <a:gd name="T1" fmla="*/ 93 h 93"/>
                        <a:gd name="T2" fmla="*/ 24 w 276"/>
                        <a:gd name="T3" fmla="*/ 84 h 93"/>
                        <a:gd name="T4" fmla="*/ 33 w 276"/>
                        <a:gd name="T5" fmla="*/ 81 h 93"/>
                        <a:gd name="T6" fmla="*/ 60 w 276"/>
                        <a:gd name="T7" fmla="*/ 75 h 93"/>
                        <a:gd name="T8" fmla="*/ 84 w 276"/>
                        <a:gd name="T9" fmla="*/ 72 h 93"/>
                        <a:gd name="T10" fmla="*/ 111 w 276"/>
                        <a:gd name="T11" fmla="*/ 51 h 93"/>
                        <a:gd name="T12" fmla="*/ 144 w 276"/>
                        <a:gd name="T13" fmla="*/ 60 h 93"/>
                        <a:gd name="T14" fmla="*/ 174 w 276"/>
                        <a:gd name="T15" fmla="*/ 45 h 93"/>
                        <a:gd name="T16" fmla="*/ 210 w 276"/>
                        <a:gd name="T17" fmla="*/ 30 h 93"/>
                        <a:gd name="T18" fmla="*/ 258 w 276"/>
                        <a:gd name="T19" fmla="*/ 36 h 93"/>
                        <a:gd name="T20" fmla="*/ 276 w 276"/>
                        <a:gd name="T21" fmla="*/ 21 h 93"/>
                        <a:gd name="T22" fmla="*/ 270 w 276"/>
                        <a:gd name="T23" fmla="*/ 0 h 93"/>
                        <a:gd name="T24" fmla="*/ 246 w 276"/>
                        <a:gd name="T25" fmla="*/ 27 h 93"/>
                        <a:gd name="T26" fmla="*/ 228 w 276"/>
                        <a:gd name="T27" fmla="*/ 6 h 93"/>
                        <a:gd name="T28" fmla="*/ 210 w 276"/>
                        <a:gd name="T29" fmla="*/ 18 h 93"/>
                        <a:gd name="T30" fmla="*/ 186 w 276"/>
                        <a:gd name="T31" fmla="*/ 9 h 93"/>
                        <a:gd name="T32" fmla="*/ 162 w 276"/>
                        <a:gd name="T33" fmla="*/ 30 h 93"/>
                        <a:gd name="T34" fmla="*/ 135 w 276"/>
                        <a:gd name="T35" fmla="*/ 21 h 93"/>
                        <a:gd name="T36" fmla="*/ 132 w 276"/>
                        <a:gd name="T37" fmla="*/ 48 h 93"/>
                        <a:gd name="T38" fmla="*/ 96 w 276"/>
                        <a:gd name="T39" fmla="*/ 33 h 93"/>
                        <a:gd name="T40" fmla="*/ 75 w 276"/>
                        <a:gd name="T41" fmla="*/ 48 h 93"/>
                        <a:gd name="T42" fmla="*/ 66 w 276"/>
                        <a:gd name="T43" fmla="*/ 21 h 93"/>
                        <a:gd name="T44" fmla="*/ 39 w 276"/>
                        <a:gd name="T45" fmla="*/ 27 h 93"/>
                        <a:gd name="T46" fmla="*/ 36 w 276"/>
                        <a:gd name="T47" fmla="*/ 54 h 93"/>
                        <a:gd name="T48" fmla="*/ 12 w 276"/>
                        <a:gd name="T49" fmla="*/ 63 h 93"/>
                        <a:gd name="T50" fmla="*/ 0 w 276"/>
                        <a:gd name="T51" fmla="*/ 87 h 93"/>
                        <a:gd name="T52" fmla="*/ 18 w 276"/>
                        <a:gd name="T53" fmla="*/ 93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93"/>
                        <a:gd name="T83" fmla="*/ 276 w 276"/>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93">
                          <a:moveTo>
                            <a:pt x="18" y="93"/>
                          </a:moveTo>
                          <a:cubicBezTo>
                            <a:pt x="20" y="90"/>
                            <a:pt x="21" y="86"/>
                            <a:pt x="24" y="84"/>
                          </a:cubicBezTo>
                          <a:cubicBezTo>
                            <a:pt x="26" y="82"/>
                            <a:pt x="33" y="81"/>
                            <a:pt x="33" y="81"/>
                          </a:cubicBezTo>
                          <a:lnTo>
                            <a:pt x="60" y="75"/>
                          </a:lnTo>
                          <a:lnTo>
                            <a:pt x="84" y="72"/>
                          </a:lnTo>
                          <a:lnTo>
                            <a:pt x="111" y="51"/>
                          </a:lnTo>
                          <a:lnTo>
                            <a:pt x="144" y="60"/>
                          </a:lnTo>
                          <a:lnTo>
                            <a:pt x="174" y="45"/>
                          </a:lnTo>
                          <a:lnTo>
                            <a:pt x="210" y="30"/>
                          </a:lnTo>
                          <a:lnTo>
                            <a:pt x="258" y="36"/>
                          </a:lnTo>
                          <a:lnTo>
                            <a:pt x="276" y="21"/>
                          </a:lnTo>
                          <a:lnTo>
                            <a:pt x="270" y="0"/>
                          </a:lnTo>
                          <a:lnTo>
                            <a:pt x="246" y="27"/>
                          </a:lnTo>
                          <a:lnTo>
                            <a:pt x="228" y="6"/>
                          </a:lnTo>
                          <a:lnTo>
                            <a:pt x="210" y="18"/>
                          </a:lnTo>
                          <a:lnTo>
                            <a:pt x="186" y="9"/>
                          </a:lnTo>
                          <a:lnTo>
                            <a:pt x="162" y="30"/>
                          </a:lnTo>
                          <a:lnTo>
                            <a:pt x="135" y="21"/>
                          </a:lnTo>
                          <a:lnTo>
                            <a:pt x="132" y="48"/>
                          </a:lnTo>
                          <a:lnTo>
                            <a:pt x="96" y="33"/>
                          </a:lnTo>
                          <a:lnTo>
                            <a:pt x="75" y="48"/>
                          </a:lnTo>
                          <a:lnTo>
                            <a:pt x="66" y="21"/>
                          </a:lnTo>
                          <a:lnTo>
                            <a:pt x="39" y="27"/>
                          </a:lnTo>
                          <a:lnTo>
                            <a:pt x="36" y="54"/>
                          </a:lnTo>
                          <a:lnTo>
                            <a:pt x="12" y="63"/>
                          </a:lnTo>
                          <a:lnTo>
                            <a:pt x="0" y="87"/>
                          </a:lnTo>
                          <a:lnTo>
                            <a:pt x="18" y="93"/>
                          </a:lnTo>
                          <a:close/>
                        </a:path>
                      </a:pathLst>
                    </a:custGeom>
                    <a:solidFill>
                      <a:srgbClr val="FFFFFF"/>
                    </a:solidFill>
                    <a:ln w="6350" cmpd="sng">
                      <a:solidFill>
                        <a:srgbClr val="000000"/>
                      </a:solidFill>
                      <a:round/>
                      <a:headEnd/>
                      <a:tailEnd/>
                    </a:ln>
                  </p:spPr>
                  <p:txBody>
                    <a:bodyPr/>
                    <a:lstStyle/>
                    <a:p>
                      <a:endParaRPr lang="en-GB"/>
                    </a:p>
                  </p:txBody>
                </p:sp>
                <p:sp>
                  <p:nvSpPr>
                    <p:cNvPr id="111644" name="Freeform 51"/>
                    <p:cNvSpPr>
                      <a:spLocks/>
                    </p:cNvSpPr>
                    <p:nvPr/>
                  </p:nvSpPr>
                  <p:spPr bwMode="auto">
                    <a:xfrm>
                      <a:off x="2350" y="4866"/>
                      <a:ext cx="2993" cy="3694"/>
                    </a:xfrm>
                    <a:custGeom>
                      <a:avLst/>
                      <a:gdLst>
                        <a:gd name="T0" fmla="*/ 330 w 2993"/>
                        <a:gd name="T1" fmla="*/ 2204 h 3694"/>
                        <a:gd name="T2" fmla="*/ 404 w 2993"/>
                        <a:gd name="T3" fmla="*/ 2442 h 3694"/>
                        <a:gd name="T4" fmla="*/ 490 w 2993"/>
                        <a:gd name="T5" fmla="*/ 1834 h 3694"/>
                        <a:gd name="T6" fmla="*/ 845 w 2993"/>
                        <a:gd name="T7" fmla="*/ 1278 h 3694"/>
                        <a:gd name="T8" fmla="*/ 1150 w 2993"/>
                        <a:gd name="T9" fmla="*/ 924 h 3694"/>
                        <a:gd name="T10" fmla="*/ 1367 w 2993"/>
                        <a:gd name="T11" fmla="*/ 564 h 3694"/>
                        <a:gd name="T12" fmla="*/ 1610 w 2993"/>
                        <a:gd name="T13" fmla="*/ 555 h 3694"/>
                        <a:gd name="T14" fmla="*/ 1751 w 2993"/>
                        <a:gd name="T15" fmla="*/ 564 h 3694"/>
                        <a:gd name="T16" fmla="*/ 1898 w 2993"/>
                        <a:gd name="T17" fmla="*/ 597 h 3694"/>
                        <a:gd name="T18" fmla="*/ 2117 w 2993"/>
                        <a:gd name="T19" fmla="*/ 609 h 3694"/>
                        <a:gd name="T20" fmla="*/ 2435 w 2993"/>
                        <a:gd name="T21" fmla="*/ 537 h 3694"/>
                        <a:gd name="T22" fmla="*/ 2561 w 2993"/>
                        <a:gd name="T23" fmla="*/ 456 h 3694"/>
                        <a:gd name="T24" fmla="*/ 2579 w 2993"/>
                        <a:gd name="T25" fmla="*/ 255 h 3694"/>
                        <a:gd name="T26" fmla="*/ 2681 w 2993"/>
                        <a:gd name="T27" fmla="*/ 105 h 3694"/>
                        <a:gd name="T28" fmla="*/ 2750 w 2993"/>
                        <a:gd name="T29" fmla="*/ 78 h 3694"/>
                        <a:gd name="T30" fmla="*/ 2633 w 2993"/>
                        <a:gd name="T31" fmla="*/ 288 h 3694"/>
                        <a:gd name="T32" fmla="*/ 2720 w 2993"/>
                        <a:gd name="T33" fmla="*/ 291 h 3694"/>
                        <a:gd name="T34" fmla="*/ 2816 w 2993"/>
                        <a:gd name="T35" fmla="*/ 321 h 3694"/>
                        <a:gd name="T36" fmla="*/ 2861 w 2993"/>
                        <a:gd name="T37" fmla="*/ 426 h 3694"/>
                        <a:gd name="T38" fmla="*/ 2810 w 2993"/>
                        <a:gd name="T39" fmla="*/ 546 h 3694"/>
                        <a:gd name="T40" fmla="*/ 2984 w 2993"/>
                        <a:gd name="T41" fmla="*/ 555 h 3694"/>
                        <a:gd name="T42" fmla="*/ 2939 w 2993"/>
                        <a:gd name="T43" fmla="*/ 672 h 3694"/>
                        <a:gd name="T44" fmla="*/ 2885 w 2993"/>
                        <a:gd name="T45" fmla="*/ 831 h 3694"/>
                        <a:gd name="T46" fmla="*/ 2648 w 2993"/>
                        <a:gd name="T47" fmla="*/ 918 h 3694"/>
                        <a:gd name="T48" fmla="*/ 2438 w 2993"/>
                        <a:gd name="T49" fmla="*/ 1053 h 3694"/>
                        <a:gd name="T50" fmla="*/ 2381 w 2993"/>
                        <a:gd name="T51" fmla="*/ 1191 h 3694"/>
                        <a:gd name="T52" fmla="*/ 2276 w 2993"/>
                        <a:gd name="T53" fmla="*/ 1281 h 3694"/>
                        <a:gd name="T54" fmla="*/ 2477 w 2993"/>
                        <a:gd name="T55" fmla="*/ 1233 h 3694"/>
                        <a:gd name="T56" fmla="*/ 2414 w 2993"/>
                        <a:gd name="T57" fmla="*/ 1401 h 3694"/>
                        <a:gd name="T58" fmla="*/ 2093 w 2993"/>
                        <a:gd name="T59" fmla="*/ 1530 h 3694"/>
                        <a:gd name="T60" fmla="*/ 2135 w 2993"/>
                        <a:gd name="T61" fmla="*/ 1776 h 3694"/>
                        <a:gd name="T62" fmla="*/ 2045 w 2993"/>
                        <a:gd name="T63" fmla="*/ 1872 h 3694"/>
                        <a:gd name="T64" fmla="*/ 1847 w 2993"/>
                        <a:gd name="T65" fmla="*/ 1881 h 3694"/>
                        <a:gd name="T66" fmla="*/ 1685 w 2993"/>
                        <a:gd name="T67" fmla="*/ 1596 h 3694"/>
                        <a:gd name="T68" fmla="*/ 1451 w 2993"/>
                        <a:gd name="T69" fmla="*/ 1911 h 3694"/>
                        <a:gd name="T70" fmla="*/ 1721 w 2993"/>
                        <a:gd name="T71" fmla="*/ 2070 h 3694"/>
                        <a:gd name="T72" fmla="*/ 2168 w 2993"/>
                        <a:gd name="T73" fmla="*/ 2109 h 3694"/>
                        <a:gd name="T74" fmla="*/ 1925 w 2993"/>
                        <a:gd name="T75" fmla="*/ 2073 h 3694"/>
                        <a:gd name="T76" fmla="*/ 1793 w 2993"/>
                        <a:gd name="T77" fmla="*/ 2340 h 3694"/>
                        <a:gd name="T78" fmla="*/ 1661 w 2993"/>
                        <a:gd name="T79" fmla="*/ 2757 h 3694"/>
                        <a:gd name="T80" fmla="*/ 1481 w 2993"/>
                        <a:gd name="T81" fmla="*/ 2991 h 3694"/>
                        <a:gd name="T82" fmla="*/ 1541 w 2993"/>
                        <a:gd name="T83" fmla="*/ 3024 h 3694"/>
                        <a:gd name="T84" fmla="*/ 1577 w 2993"/>
                        <a:gd name="T85" fmla="*/ 3270 h 3694"/>
                        <a:gd name="T86" fmla="*/ 1361 w 2993"/>
                        <a:gd name="T87" fmla="*/ 3267 h 3694"/>
                        <a:gd name="T88" fmla="*/ 1160 w 2993"/>
                        <a:gd name="T89" fmla="*/ 3099 h 3694"/>
                        <a:gd name="T90" fmla="*/ 728 w 2993"/>
                        <a:gd name="T91" fmla="*/ 2943 h 3694"/>
                        <a:gd name="T92" fmla="*/ 752 w 2993"/>
                        <a:gd name="T93" fmla="*/ 2865 h 3694"/>
                        <a:gd name="T94" fmla="*/ 560 w 2993"/>
                        <a:gd name="T95" fmla="*/ 2634 h 3694"/>
                        <a:gd name="T96" fmla="*/ 380 w 2993"/>
                        <a:gd name="T97" fmla="*/ 2799 h 3694"/>
                        <a:gd name="T98" fmla="*/ 620 w 2993"/>
                        <a:gd name="T99" fmla="*/ 3639 h 3694"/>
                        <a:gd name="T100" fmla="*/ 89 w 2993"/>
                        <a:gd name="T101" fmla="*/ 2589 h 3694"/>
                        <a:gd name="T102" fmla="*/ 8 w 2993"/>
                        <a:gd name="T103" fmla="*/ 1707 h 36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3"/>
                        <a:gd name="T157" fmla="*/ 0 h 3694"/>
                        <a:gd name="T158" fmla="*/ 2993 w 2993"/>
                        <a:gd name="T159" fmla="*/ 3694 h 36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3" h="3694">
                          <a:moveTo>
                            <a:pt x="170" y="1814"/>
                          </a:moveTo>
                          <a:lnTo>
                            <a:pt x="200" y="1890"/>
                          </a:lnTo>
                          <a:lnTo>
                            <a:pt x="248" y="1914"/>
                          </a:lnTo>
                          <a:lnTo>
                            <a:pt x="310" y="2004"/>
                          </a:lnTo>
                          <a:lnTo>
                            <a:pt x="330" y="2204"/>
                          </a:lnTo>
                          <a:lnTo>
                            <a:pt x="326" y="2283"/>
                          </a:lnTo>
                          <a:lnTo>
                            <a:pt x="314" y="2394"/>
                          </a:lnTo>
                          <a:lnTo>
                            <a:pt x="338" y="2478"/>
                          </a:lnTo>
                          <a:lnTo>
                            <a:pt x="380" y="2493"/>
                          </a:lnTo>
                          <a:lnTo>
                            <a:pt x="404" y="2442"/>
                          </a:lnTo>
                          <a:lnTo>
                            <a:pt x="440" y="2334"/>
                          </a:lnTo>
                          <a:lnTo>
                            <a:pt x="460" y="2164"/>
                          </a:lnTo>
                          <a:lnTo>
                            <a:pt x="470" y="2024"/>
                          </a:lnTo>
                          <a:lnTo>
                            <a:pt x="497" y="1920"/>
                          </a:lnTo>
                          <a:lnTo>
                            <a:pt x="490" y="1834"/>
                          </a:lnTo>
                          <a:lnTo>
                            <a:pt x="515" y="1776"/>
                          </a:lnTo>
                          <a:lnTo>
                            <a:pt x="530" y="1654"/>
                          </a:lnTo>
                          <a:lnTo>
                            <a:pt x="650" y="1544"/>
                          </a:lnTo>
                          <a:lnTo>
                            <a:pt x="770" y="1324"/>
                          </a:lnTo>
                          <a:lnTo>
                            <a:pt x="845" y="1278"/>
                          </a:lnTo>
                          <a:lnTo>
                            <a:pt x="910" y="1214"/>
                          </a:lnTo>
                          <a:lnTo>
                            <a:pt x="810" y="1234"/>
                          </a:lnTo>
                          <a:lnTo>
                            <a:pt x="740" y="1214"/>
                          </a:lnTo>
                          <a:lnTo>
                            <a:pt x="930" y="1044"/>
                          </a:lnTo>
                          <a:lnTo>
                            <a:pt x="1150" y="924"/>
                          </a:lnTo>
                          <a:lnTo>
                            <a:pt x="1319" y="681"/>
                          </a:lnTo>
                          <a:lnTo>
                            <a:pt x="1322" y="651"/>
                          </a:lnTo>
                          <a:lnTo>
                            <a:pt x="1340" y="627"/>
                          </a:lnTo>
                          <a:lnTo>
                            <a:pt x="1358" y="588"/>
                          </a:lnTo>
                          <a:lnTo>
                            <a:pt x="1367" y="564"/>
                          </a:lnTo>
                          <a:lnTo>
                            <a:pt x="1442" y="540"/>
                          </a:lnTo>
                          <a:lnTo>
                            <a:pt x="1475" y="531"/>
                          </a:lnTo>
                          <a:lnTo>
                            <a:pt x="1538" y="534"/>
                          </a:lnTo>
                          <a:lnTo>
                            <a:pt x="1535" y="558"/>
                          </a:lnTo>
                          <a:lnTo>
                            <a:pt x="1610" y="555"/>
                          </a:lnTo>
                          <a:lnTo>
                            <a:pt x="1694" y="504"/>
                          </a:lnTo>
                          <a:lnTo>
                            <a:pt x="1700" y="528"/>
                          </a:lnTo>
                          <a:lnTo>
                            <a:pt x="1682" y="552"/>
                          </a:lnTo>
                          <a:lnTo>
                            <a:pt x="1721" y="576"/>
                          </a:lnTo>
                          <a:lnTo>
                            <a:pt x="1751" y="564"/>
                          </a:lnTo>
                          <a:lnTo>
                            <a:pt x="1802" y="597"/>
                          </a:lnTo>
                          <a:lnTo>
                            <a:pt x="1817" y="546"/>
                          </a:lnTo>
                          <a:lnTo>
                            <a:pt x="1871" y="570"/>
                          </a:lnTo>
                          <a:lnTo>
                            <a:pt x="1877" y="603"/>
                          </a:lnTo>
                          <a:lnTo>
                            <a:pt x="1898" y="597"/>
                          </a:lnTo>
                          <a:lnTo>
                            <a:pt x="1973" y="585"/>
                          </a:lnTo>
                          <a:lnTo>
                            <a:pt x="2000" y="585"/>
                          </a:lnTo>
                          <a:lnTo>
                            <a:pt x="2069" y="552"/>
                          </a:lnTo>
                          <a:lnTo>
                            <a:pt x="2075" y="582"/>
                          </a:lnTo>
                          <a:lnTo>
                            <a:pt x="2117" y="609"/>
                          </a:lnTo>
                          <a:lnTo>
                            <a:pt x="2162" y="579"/>
                          </a:lnTo>
                          <a:lnTo>
                            <a:pt x="2225" y="594"/>
                          </a:lnTo>
                          <a:lnTo>
                            <a:pt x="2261" y="579"/>
                          </a:lnTo>
                          <a:lnTo>
                            <a:pt x="2372" y="522"/>
                          </a:lnTo>
                          <a:lnTo>
                            <a:pt x="2435" y="537"/>
                          </a:lnTo>
                          <a:lnTo>
                            <a:pt x="2459" y="504"/>
                          </a:lnTo>
                          <a:lnTo>
                            <a:pt x="2432" y="480"/>
                          </a:lnTo>
                          <a:lnTo>
                            <a:pt x="2498" y="456"/>
                          </a:lnTo>
                          <a:lnTo>
                            <a:pt x="2534" y="489"/>
                          </a:lnTo>
                          <a:lnTo>
                            <a:pt x="2561" y="456"/>
                          </a:lnTo>
                          <a:lnTo>
                            <a:pt x="2552" y="390"/>
                          </a:lnTo>
                          <a:lnTo>
                            <a:pt x="2576" y="360"/>
                          </a:lnTo>
                          <a:lnTo>
                            <a:pt x="2555" y="339"/>
                          </a:lnTo>
                          <a:lnTo>
                            <a:pt x="2576" y="288"/>
                          </a:lnTo>
                          <a:lnTo>
                            <a:pt x="2579" y="255"/>
                          </a:lnTo>
                          <a:lnTo>
                            <a:pt x="2609" y="237"/>
                          </a:lnTo>
                          <a:lnTo>
                            <a:pt x="2627" y="195"/>
                          </a:lnTo>
                          <a:lnTo>
                            <a:pt x="2624" y="177"/>
                          </a:lnTo>
                          <a:lnTo>
                            <a:pt x="2666" y="132"/>
                          </a:lnTo>
                          <a:lnTo>
                            <a:pt x="2681" y="105"/>
                          </a:lnTo>
                          <a:lnTo>
                            <a:pt x="2735" y="63"/>
                          </a:lnTo>
                          <a:lnTo>
                            <a:pt x="2747" y="42"/>
                          </a:lnTo>
                          <a:lnTo>
                            <a:pt x="2756" y="0"/>
                          </a:lnTo>
                          <a:lnTo>
                            <a:pt x="2762" y="45"/>
                          </a:lnTo>
                          <a:lnTo>
                            <a:pt x="2750" y="78"/>
                          </a:lnTo>
                          <a:lnTo>
                            <a:pt x="2699" y="141"/>
                          </a:lnTo>
                          <a:lnTo>
                            <a:pt x="2690" y="171"/>
                          </a:lnTo>
                          <a:lnTo>
                            <a:pt x="2672" y="195"/>
                          </a:lnTo>
                          <a:lnTo>
                            <a:pt x="2654" y="249"/>
                          </a:lnTo>
                          <a:lnTo>
                            <a:pt x="2633" y="288"/>
                          </a:lnTo>
                          <a:lnTo>
                            <a:pt x="2636" y="306"/>
                          </a:lnTo>
                          <a:lnTo>
                            <a:pt x="2660" y="282"/>
                          </a:lnTo>
                          <a:lnTo>
                            <a:pt x="2684" y="291"/>
                          </a:lnTo>
                          <a:lnTo>
                            <a:pt x="2708" y="315"/>
                          </a:lnTo>
                          <a:lnTo>
                            <a:pt x="2720" y="291"/>
                          </a:lnTo>
                          <a:lnTo>
                            <a:pt x="2741" y="273"/>
                          </a:lnTo>
                          <a:lnTo>
                            <a:pt x="2756" y="309"/>
                          </a:lnTo>
                          <a:lnTo>
                            <a:pt x="2789" y="309"/>
                          </a:lnTo>
                          <a:lnTo>
                            <a:pt x="2819" y="294"/>
                          </a:lnTo>
                          <a:lnTo>
                            <a:pt x="2816" y="321"/>
                          </a:lnTo>
                          <a:lnTo>
                            <a:pt x="2864" y="339"/>
                          </a:lnTo>
                          <a:lnTo>
                            <a:pt x="2915" y="357"/>
                          </a:lnTo>
                          <a:lnTo>
                            <a:pt x="2909" y="381"/>
                          </a:lnTo>
                          <a:lnTo>
                            <a:pt x="2882" y="393"/>
                          </a:lnTo>
                          <a:lnTo>
                            <a:pt x="2861" y="426"/>
                          </a:lnTo>
                          <a:lnTo>
                            <a:pt x="2825" y="444"/>
                          </a:lnTo>
                          <a:lnTo>
                            <a:pt x="2819" y="468"/>
                          </a:lnTo>
                          <a:lnTo>
                            <a:pt x="2801" y="483"/>
                          </a:lnTo>
                          <a:lnTo>
                            <a:pt x="2795" y="510"/>
                          </a:lnTo>
                          <a:lnTo>
                            <a:pt x="2810" y="546"/>
                          </a:lnTo>
                          <a:lnTo>
                            <a:pt x="2843" y="549"/>
                          </a:lnTo>
                          <a:lnTo>
                            <a:pt x="2885" y="504"/>
                          </a:lnTo>
                          <a:lnTo>
                            <a:pt x="2921" y="540"/>
                          </a:lnTo>
                          <a:lnTo>
                            <a:pt x="2942" y="528"/>
                          </a:lnTo>
                          <a:lnTo>
                            <a:pt x="2984" y="555"/>
                          </a:lnTo>
                          <a:lnTo>
                            <a:pt x="2963" y="582"/>
                          </a:lnTo>
                          <a:lnTo>
                            <a:pt x="2915" y="609"/>
                          </a:lnTo>
                          <a:lnTo>
                            <a:pt x="2924" y="633"/>
                          </a:lnTo>
                          <a:lnTo>
                            <a:pt x="2903" y="636"/>
                          </a:lnTo>
                          <a:lnTo>
                            <a:pt x="2939" y="672"/>
                          </a:lnTo>
                          <a:lnTo>
                            <a:pt x="2993" y="693"/>
                          </a:lnTo>
                          <a:lnTo>
                            <a:pt x="2963" y="738"/>
                          </a:lnTo>
                          <a:lnTo>
                            <a:pt x="2945" y="765"/>
                          </a:lnTo>
                          <a:lnTo>
                            <a:pt x="2936" y="789"/>
                          </a:lnTo>
                          <a:lnTo>
                            <a:pt x="2885" y="831"/>
                          </a:lnTo>
                          <a:lnTo>
                            <a:pt x="2885" y="852"/>
                          </a:lnTo>
                          <a:lnTo>
                            <a:pt x="2855" y="864"/>
                          </a:lnTo>
                          <a:lnTo>
                            <a:pt x="2837" y="879"/>
                          </a:lnTo>
                          <a:lnTo>
                            <a:pt x="2759" y="897"/>
                          </a:lnTo>
                          <a:lnTo>
                            <a:pt x="2648" y="918"/>
                          </a:lnTo>
                          <a:lnTo>
                            <a:pt x="2594" y="954"/>
                          </a:lnTo>
                          <a:lnTo>
                            <a:pt x="2498" y="975"/>
                          </a:lnTo>
                          <a:lnTo>
                            <a:pt x="2423" y="984"/>
                          </a:lnTo>
                          <a:lnTo>
                            <a:pt x="2465" y="1023"/>
                          </a:lnTo>
                          <a:lnTo>
                            <a:pt x="2438" y="1053"/>
                          </a:lnTo>
                          <a:lnTo>
                            <a:pt x="2453" y="1095"/>
                          </a:lnTo>
                          <a:lnTo>
                            <a:pt x="2417" y="1146"/>
                          </a:lnTo>
                          <a:lnTo>
                            <a:pt x="2396" y="1158"/>
                          </a:lnTo>
                          <a:lnTo>
                            <a:pt x="2381" y="1170"/>
                          </a:lnTo>
                          <a:lnTo>
                            <a:pt x="2381" y="1191"/>
                          </a:lnTo>
                          <a:lnTo>
                            <a:pt x="2327" y="1200"/>
                          </a:lnTo>
                          <a:lnTo>
                            <a:pt x="2324" y="1224"/>
                          </a:lnTo>
                          <a:lnTo>
                            <a:pt x="2303" y="1230"/>
                          </a:lnTo>
                          <a:lnTo>
                            <a:pt x="2273" y="1254"/>
                          </a:lnTo>
                          <a:lnTo>
                            <a:pt x="2276" y="1281"/>
                          </a:lnTo>
                          <a:lnTo>
                            <a:pt x="2294" y="1302"/>
                          </a:lnTo>
                          <a:lnTo>
                            <a:pt x="2339" y="1347"/>
                          </a:lnTo>
                          <a:lnTo>
                            <a:pt x="2381" y="1299"/>
                          </a:lnTo>
                          <a:lnTo>
                            <a:pt x="2405" y="1245"/>
                          </a:lnTo>
                          <a:lnTo>
                            <a:pt x="2477" y="1233"/>
                          </a:lnTo>
                          <a:lnTo>
                            <a:pt x="2522" y="1269"/>
                          </a:lnTo>
                          <a:lnTo>
                            <a:pt x="2543" y="1311"/>
                          </a:lnTo>
                          <a:lnTo>
                            <a:pt x="2540" y="1332"/>
                          </a:lnTo>
                          <a:lnTo>
                            <a:pt x="2480" y="1386"/>
                          </a:lnTo>
                          <a:lnTo>
                            <a:pt x="2414" y="1401"/>
                          </a:lnTo>
                          <a:lnTo>
                            <a:pt x="2321" y="1419"/>
                          </a:lnTo>
                          <a:lnTo>
                            <a:pt x="2261" y="1458"/>
                          </a:lnTo>
                          <a:lnTo>
                            <a:pt x="2180" y="1518"/>
                          </a:lnTo>
                          <a:lnTo>
                            <a:pt x="2114" y="1485"/>
                          </a:lnTo>
                          <a:lnTo>
                            <a:pt x="2093" y="1530"/>
                          </a:lnTo>
                          <a:lnTo>
                            <a:pt x="2099" y="1566"/>
                          </a:lnTo>
                          <a:lnTo>
                            <a:pt x="2189" y="1608"/>
                          </a:lnTo>
                          <a:lnTo>
                            <a:pt x="2198" y="1686"/>
                          </a:lnTo>
                          <a:lnTo>
                            <a:pt x="2120" y="1728"/>
                          </a:lnTo>
                          <a:lnTo>
                            <a:pt x="2135" y="1776"/>
                          </a:lnTo>
                          <a:lnTo>
                            <a:pt x="2066" y="1797"/>
                          </a:lnTo>
                          <a:lnTo>
                            <a:pt x="2150" y="1851"/>
                          </a:lnTo>
                          <a:lnTo>
                            <a:pt x="2108" y="1899"/>
                          </a:lnTo>
                          <a:lnTo>
                            <a:pt x="2057" y="1908"/>
                          </a:lnTo>
                          <a:lnTo>
                            <a:pt x="2045" y="1872"/>
                          </a:lnTo>
                          <a:lnTo>
                            <a:pt x="1943" y="1839"/>
                          </a:lnTo>
                          <a:lnTo>
                            <a:pt x="1889" y="1965"/>
                          </a:lnTo>
                          <a:lnTo>
                            <a:pt x="1838" y="1953"/>
                          </a:lnTo>
                          <a:lnTo>
                            <a:pt x="1826" y="1923"/>
                          </a:lnTo>
                          <a:lnTo>
                            <a:pt x="1847" y="1881"/>
                          </a:lnTo>
                          <a:lnTo>
                            <a:pt x="1865" y="1830"/>
                          </a:lnTo>
                          <a:lnTo>
                            <a:pt x="1841" y="1752"/>
                          </a:lnTo>
                          <a:lnTo>
                            <a:pt x="1811" y="1695"/>
                          </a:lnTo>
                          <a:lnTo>
                            <a:pt x="1745" y="1635"/>
                          </a:lnTo>
                          <a:lnTo>
                            <a:pt x="1685" y="1596"/>
                          </a:lnTo>
                          <a:lnTo>
                            <a:pt x="1622" y="1641"/>
                          </a:lnTo>
                          <a:lnTo>
                            <a:pt x="1553" y="1656"/>
                          </a:lnTo>
                          <a:lnTo>
                            <a:pt x="1478" y="1785"/>
                          </a:lnTo>
                          <a:lnTo>
                            <a:pt x="1484" y="1848"/>
                          </a:lnTo>
                          <a:lnTo>
                            <a:pt x="1451" y="1911"/>
                          </a:lnTo>
                          <a:lnTo>
                            <a:pt x="1478" y="1968"/>
                          </a:lnTo>
                          <a:lnTo>
                            <a:pt x="1508" y="2031"/>
                          </a:lnTo>
                          <a:lnTo>
                            <a:pt x="1550" y="2085"/>
                          </a:lnTo>
                          <a:lnTo>
                            <a:pt x="1622" y="2040"/>
                          </a:lnTo>
                          <a:lnTo>
                            <a:pt x="1721" y="2070"/>
                          </a:lnTo>
                          <a:lnTo>
                            <a:pt x="1805" y="2037"/>
                          </a:lnTo>
                          <a:lnTo>
                            <a:pt x="1970" y="2022"/>
                          </a:lnTo>
                          <a:lnTo>
                            <a:pt x="2024" y="2070"/>
                          </a:lnTo>
                          <a:lnTo>
                            <a:pt x="2198" y="2043"/>
                          </a:lnTo>
                          <a:lnTo>
                            <a:pt x="2168" y="2109"/>
                          </a:lnTo>
                          <a:lnTo>
                            <a:pt x="2117" y="2109"/>
                          </a:lnTo>
                          <a:lnTo>
                            <a:pt x="2123" y="2157"/>
                          </a:lnTo>
                          <a:lnTo>
                            <a:pt x="2036" y="2160"/>
                          </a:lnTo>
                          <a:lnTo>
                            <a:pt x="1985" y="2136"/>
                          </a:lnTo>
                          <a:lnTo>
                            <a:pt x="1925" y="2073"/>
                          </a:lnTo>
                          <a:lnTo>
                            <a:pt x="1874" y="2097"/>
                          </a:lnTo>
                          <a:lnTo>
                            <a:pt x="1850" y="2160"/>
                          </a:lnTo>
                          <a:lnTo>
                            <a:pt x="1823" y="2217"/>
                          </a:lnTo>
                          <a:lnTo>
                            <a:pt x="1799" y="2280"/>
                          </a:lnTo>
                          <a:lnTo>
                            <a:pt x="1793" y="2340"/>
                          </a:lnTo>
                          <a:lnTo>
                            <a:pt x="1838" y="2379"/>
                          </a:lnTo>
                          <a:lnTo>
                            <a:pt x="1730" y="2520"/>
                          </a:lnTo>
                          <a:lnTo>
                            <a:pt x="1712" y="2571"/>
                          </a:lnTo>
                          <a:lnTo>
                            <a:pt x="1676" y="2673"/>
                          </a:lnTo>
                          <a:lnTo>
                            <a:pt x="1661" y="2757"/>
                          </a:lnTo>
                          <a:lnTo>
                            <a:pt x="1631" y="2814"/>
                          </a:lnTo>
                          <a:lnTo>
                            <a:pt x="1568" y="2808"/>
                          </a:lnTo>
                          <a:lnTo>
                            <a:pt x="1553" y="2862"/>
                          </a:lnTo>
                          <a:lnTo>
                            <a:pt x="1532" y="2928"/>
                          </a:lnTo>
                          <a:lnTo>
                            <a:pt x="1481" y="2991"/>
                          </a:lnTo>
                          <a:lnTo>
                            <a:pt x="1439" y="3012"/>
                          </a:lnTo>
                          <a:lnTo>
                            <a:pt x="1385" y="3024"/>
                          </a:lnTo>
                          <a:lnTo>
                            <a:pt x="1442" y="3084"/>
                          </a:lnTo>
                          <a:lnTo>
                            <a:pt x="1508" y="3075"/>
                          </a:lnTo>
                          <a:lnTo>
                            <a:pt x="1541" y="3024"/>
                          </a:lnTo>
                          <a:lnTo>
                            <a:pt x="1589" y="3057"/>
                          </a:lnTo>
                          <a:lnTo>
                            <a:pt x="1646" y="3132"/>
                          </a:lnTo>
                          <a:lnTo>
                            <a:pt x="1655" y="3186"/>
                          </a:lnTo>
                          <a:lnTo>
                            <a:pt x="1625" y="3234"/>
                          </a:lnTo>
                          <a:lnTo>
                            <a:pt x="1577" y="3270"/>
                          </a:lnTo>
                          <a:lnTo>
                            <a:pt x="1532" y="3306"/>
                          </a:lnTo>
                          <a:lnTo>
                            <a:pt x="1463" y="3306"/>
                          </a:lnTo>
                          <a:lnTo>
                            <a:pt x="1382" y="3339"/>
                          </a:lnTo>
                          <a:lnTo>
                            <a:pt x="1316" y="3333"/>
                          </a:lnTo>
                          <a:lnTo>
                            <a:pt x="1361" y="3267"/>
                          </a:lnTo>
                          <a:lnTo>
                            <a:pt x="1355" y="3225"/>
                          </a:lnTo>
                          <a:lnTo>
                            <a:pt x="1385" y="3174"/>
                          </a:lnTo>
                          <a:lnTo>
                            <a:pt x="1325" y="3114"/>
                          </a:lnTo>
                          <a:lnTo>
                            <a:pt x="1229" y="3093"/>
                          </a:lnTo>
                          <a:lnTo>
                            <a:pt x="1160" y="3099"/>
                          </a:lnTo>
                          <a:lnTo>
                            <a:pt x="1064" y="3051"/>
                          </a:lnTo>
                          <a:lnTo>
                            <a:pt x="965" y="3054"/>
                          </a:lnTo>
                          <a:lnTo>
                            <a:pt x="917" y="2967"/>
                          </a:lnTo>
                          <a:lnTo>
                            <a:pt x="824" y="2934"/>
                          </a:lnTo>
                          <a:lnTo>
                            <a:pt x="728" y="2943"/>
                          </a:lnTo>
                          <a:lnTo>
                            <a:pt x="677" y="2949"/>
                          </a:lnTo>
                          <a:lnTo>
                            <a:pt x="632" y="2907"/>
                          </a:lnTo>
                          <a:lnTo>
                            <a:pt x="680" y="2907"/>
                          </a:lnTo>
                          <a:lnTo>
                            <a:pt x="725" y="2901"/>
                          </a:lnTo>
                          <a:lnTo>
                            <a:pt x="752" y="2865"/>
                          </a:lnTo>
                          <a:lnTo>
                            <a:pt x="725" y="2799"/>
                          </a:lnTo>
                          <a:lnTo>
                            <a:pt x="698" y="2742"/>
                          </a:lnTo>
                          <a:lnTo>
                            <a:pt x="659" y="2685"/>
                          </a:lnTo>
                          <a:lnTo>
                            <a:pt x="602" y="2643"/>
                          </a:lnTo>
                          <a:lnTo>
                            <a:pt x="560" y="2634"/>
                          </a:lnTo>
                          <a:lnTo>
                            <a:pt x="524" y="2568"/>
                          </a:lnTo>
                          <a:lnTo>
                            <a:pt x="455" y="2514"/>
                          </a:lnTo>
                          <a:lnTo>
                            <a:pt x="404" y="2595"/>
                          </a:lnTo>
                          <a:lnTo>
                            <a:pt x="365" y="2649"/>
                          </a:lnTo>
                          <a:lnTo>
                            <a:pt x="380" y="2799"/>
                          </a:lnTo>
                          <a:lnTo>
                            <a:pt x="425" y="2964"/>
                          </a:lnTo>
                          <a:lnTo>
                            <a:pt x="491" y="3030"/>
                          </a:lnTo>
                          <a:lnTo>
                            <a:pt x="518" y="3111"/>
                          </a:lnTo>
                          <a:lnTo>
                            <a:pt x="575" y="3204"/>
                          </a:lnTo>
                          <a:lnTo>
                            <a:pt x="620" y="3639"/>
                          </a:lnTo>
                          <a:lnTo>
                            <a:pt x="590" y="3694"/>
                          </a:lnTo>
                          <a:lnTo>
                            <a:pt x="460" y="3514"/>
                          </a:lnTo>
                          <a:lnTo>
                            <a:pt x="290" y="3194"/>
                          </a:lnTo>
                          <a:lnTo>
                            <a:pt x="161" y="2859"/>
                          </a:lnTo>
                          <a:lnTo>
                            <a:pt x="89" y="2589"/>
                          </a:lnTo>
                          <a:lnTo>
                            <a:pt x="44" y="2379"/>
                          </a:lnTo>
                          <a:lnTo>
                            <a:pt x="20" y="2184"/>
                          </a:lnTo>
                          <a:lnTo>
                            <a:pt x="8" y="2031"/>
                          </a:lnTo>
                          <a:lnTo>
                            <a:pt x="0" y="1894"/>
                          </a:lnTo>
                          <a:lnTo>
                            <a:pt x="8" y="1707"/>
                          </a:lnTo>
                          <a:lnTo>
                            <a:pt x="80" y="1740"/>
                          </a:lnTo>
                          <a:lnTo>
                            <a:pt x="170" y="1814"/>
                          </a:lnTo>
                          <a:close/>
                        </a:path>
                      </a:pathLst>
                    </a:custGeom>
                    <a:gradFill rotWithShape="0">
                      <a:gsLst>
                        <a:gs pos="0">
                          <a:srgbClr val="008000"/>
                        </a:gs>
                        <a:gs pos="100000">
                          <a:srgbClr val="FFFFFF"/>
                        </a:gs>
                      </a:gsLst>
                      <a:lin ang="0" scaled="1"/>
                    </a:gradFill>
                    <a:ln w="3175" cmpd="sng">
                      <a:solidFill>
                        <a:srgbClr val="000000"/>
                      </a:solidFill>
                      <a:round/>
                      <a:headEnd/>
                      <a:tailEnd/>
                    </a:ln>
                  </p:spPr>
                  <p:txBody>
                    <a:bodyPr/>
                    <a:lstStyle/>
                    <a:p>
                      <a:endParaRPr lang="en-GB"/>
                    </a:p>
                  </p:txBody>
                </p:sp>
              </p:grpSp>
            </p:grpSp>
          </p:grpSp>
        </p:grpSp>
        <p:sp>
          <p:nvSpPr>
            <p:cNvPr id="111622" name="Oval 52"/>
            <p:cNvSpPr>
              <a:spLocks noChangeArrowheads="1"/>
            </p:cNvSpPr>
            <p:nvPr/>
          </p:nvSpPr>
          <p:spPr bwMode="auto">
            <a:xfrm>
              <a:off x="4890" y="6105"/>
              <a:ext cx="1575" cy="1575"/>
            </a:xfrm>
            <a:prstGeom prst="ellipse">
              <a:avLst/>
            </a:pr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11623" name="Oval 53"/>
            <p:cNvSpPr>
              <a:spLocks noChangeArrowheads="1"/>
            </p:cNvSpPr>
            <p:nvPr/>
          </p:nvSpPr>
          <p:spPr bwMode="auto">
            <a:xfrm>
              <a:off x="4035" y="5235"/>
              <a:ext cx="3285" cy="3285"/>
            </a:xfrm>
            <a:prstGeom prst="ellipse">
              <a:avLst/>
            </a:pr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111624" name="Oval 54"/>
            <p:cNvSpPr>
              <a:spLocks noChangeArrowheads="1"/>
            </p:cNvSpPr>
            <p:nvPr/>
          </p:nvSpPr>
          <p:spPr bwMode="auto">
            <a:xfrm>
              <a:off x="2490" y="3675"/>
              <a:ext cx="6450" cy="6450"/>
            </a:xfrm>
            <a:prstGeom prst="ellipse">
              <a:avLst/>
            </a:prstGeom>
            <a:noFill/>
            <a:ln w="19050">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nvSpPr>
        <p:spPr>
          <a:xfrm>
            <a:off x="7010400" y="0"/>
            <a:ext cx="2133600" cy="365125"/>
          </a:xfrm>
          <a:prstGeom prst="rect">
            <a:avLst/>
          </a:prstGeom>
          <a:noFill/>
        </p:spPr>
        <p:txBody>
          <a:bodyPr anchor="ctr"/>
          <a:lstStyle/>
          <a:p>
            <a:pPr fontAlgn="auto">
              <a:spcBef>
                <a:spcPts val="0"/>
              </a:spcBef>
              <a:spcAft>
                <a:spcPts val="0"/>
              </a:spcAft>
              <a:defRPr/>
            </a:pPr>
            <a:fld id="{AA5BF0FB-38D0-4E0A-897E-8CEDDA8652C6}" type="datetime4">
              <a:rPr lang="en-GB" sz="1600">
                <a:latin typeface="+mn-lt"/>
                <a:cs typeface="+mn-cs"/>
              </a:rPr>
              <a:pPr fontAlgn="auto">
                <a:spcBef>
                  <a:spcPts val="0"/>
                </a:spcBef>
                <a:spcAft>
                  <a:spcPts val="0"/>
                </a:spcAft>
                <a:defRPr/>
              </a:pPr>
              <a:t>25 April 2016</a:t>
            </a:fld>
            <a:endParaRPr lang="en-GB" sz="1600">
              <a:latin typeface="+mn-lt"/>
              <a:cs typeface="+mn-cs"/>
            </a:endParaRPr>
          </a:p>
        </p:txBody>
      </p:sp>
      <p:sp>
        <p:nvSpPr>
          <p:cNvPr id="3" name="TextBox 2"/>
          <p:cNvSpPr txBox="1">
            <a:spLocks noChangeArrowheads="1"/>
          </p:cNvSpPr>
          <p:nvPr/>
        </p:nvSpPr>
        <p:spPr bwMode="auto">
          <a:xfrm>
            <a:off x="4067175" y="2924175"/>
            <a:ext cx="26654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900" b="1">
                <a:solidFill>
                  <a:srgbClr val="7030A0"/>
                </a:solidFill>
              </a:rPr>
              <a:t>S  me  questi  ns</a:t>
            </a:r>
          </a:p>
          <a:p>
            <a:pPr algn="ctr" eaLnBrk="1" hangingPunct="1"/>
            <a:r>
              <a:rPr lang="en-GB" altLang="en-US" sz="1900" b="1">
                <a:solidFill>
                  <a:srgbClr val="7030A0"/>
                </a:solidFill>
              </a:rPr>
              <a:t>P58 – qu 3-4</a:t>
            </a:r>
          </a:p>
        </p:txBody>
      </p:sp>
      <p:sp>
        <p:nvSpPr>
          <p:cNvPr id="9" name="Freeform 8"/>
          <p:cNvSpPr/>
          <p:nvPr/>
        </p:nvSpPr>
        <p:spPr>
          <a:xfrm>
            <a:off x="4560888" y="4092575"/>
            <a:ext cx="1470025" cy="630238"/>
          </a:xfrm>
          <a:custGeom>
            <a:avLst/>
            <a:gdLst>
              <a:gd name="connsiteX0" fmla="*/ 0 w 1469985"/>
              <a:gd name="connsiteY0" fmla="*/ 468065 h 630111"/>
              <a:gd name="connsiteX1" fmla="*/ 0 w 1469985"/>
              <a:gd name="connsiteY1" fmla="*/ 560663 h 630111"/>
              <a:gd name="connsiteX2" fmla="*/ 11575 w 1469985"/>
              <a:gd name="connsiteY2" fmla="*/ 456491 h 630111"/>
              <a:gd name="connsiteX3" fmla="*/ 23150 w 1469985"/>
              <a:gd name="connsiteY3" fmla="*/ 421767 h 630111"/>
              <a:gd name="connsiteX4" fmla="*/ 34724 w 1469985"/>
              <a:gd name="connsiteY4" fmla="*/ 468065 h 630111"/>
              <a:gd name="connsiteX5" fmla="*/ 69448 w 1469985"/>
              <a:gd name="connsiteY5" fmla="*/ 433341 h 630111"/>
              <a:gd name="connsiteX6" fmla="*/ 81023 w 1469985"/>
              <a:gd name="connsiteY6" fmla="*/ 363893 h 630111"/>
              <a:gd name="connsiteX7" fmla="*/ 92598 w 1469985"/>
              <a:gd name="connsiteY7" fmla="*/ 433341 h 630111"/>
              <a:gd name="connsiteX8" fmla="*/ 104172 w 1469985"/>
              <a:gd name="connsiteY8" fmla="*/ 363893 h 630111"/>
              <a:gd name="connsiteX9" fmla="*/ 127322 w 1469985"/>
              <a:gd name="connsiteY9" fmla="*/ 248146 h 630111"/>
              <a:gd name="connsiteX10" fmla="*/ 150471 w 1469985"/>
              <a:gd name="connsiteY10" fmla="*/ 271296 h 630111"/>
              <a:gd name="connsiteX11" fmla="*/ 162046 w 1469985"/>
              <a:gd name="connsiteY11" fmla="*/ 236572 h 630111"/>
              <a:gd name="connsiteX12" fmla="*/ 208345 w 1469985"/>
              <a:gd name="connsiteY12" fmla="*/ 143974 h 630111"/>
              <a:gd name="connsiteX13" fmla="*/ 196770 w 1469985"/>
              <a:gd name="connsiteY13" fmla="*/ 306020 h 630111"/>
              <a:gd name="connsiteX14" fmla="*/ 208345 w 1469985"/>
              <a:gd name="connsiteY14" fmla="*/ 271296 h 630111"/>
              <a:gd name="connsiteX15" fmla="*/ 219919 w 1469985"/>
              <a:gd name="connsiteY15" fmla="*/ 224997 h 630111"/>
              <a:gd name="connsiteX16" fmla="*/ 243069 w 1469985"/>
              <a:gd name="connsiteY16" fmla="*/ 155549 h 630111"/>
              <a:gd name="connsiteX17" fmla="*/ 277793 w 1469985"/>
              <a:gd name="connsiteY17" fmla="*/ 213422 h 630111"/>
              <a:gd name="connsiteX18" fmla="*/ 289367 w 1469985"/>
              <a:gd name="connsiteY18" fmla="*/ 178698 h 630111"/>
              <a:gd name="connsiteX19" fmla="*/ 312517 w 1469985"/>
              <a:gd name="connsiteY19" fmla="*/ 132399 h 630111"/>
              <a:gd name="connsiteX20" fmla="*/ 289367 w 1469985"/>
              <a:gd name="connsiteY20" fmla="*/ 248146 h 630111"/>
              <a:gd name="connsiteX21" fmla="*/ 312517 w 1469985"/>
              <a:gd name="connsiteY21" fmla="*/ 213422 h 630111"/>
              <a:gd name="connsiteX22" fmla="*/ 324091 w 1469985"/>
              <a:gd name="connsiteY22" fmla="*/ 155549 h 630111"/>
              <a:gd name="connsiteX23" fmla="*/ 358816 w 1469985"/>
              <a:gd name="connsiteY23" fmla="*/ 86101 h 630111"/>
              <a:gd name="connsiteX24" fmla="*/ 347241 w 1469985"/>
              <a:gd name="connsiteY24" fmla="*/ 213422 h 630111"/>
              <a:gd name="connsiteX25" fmla="*/ 370390 w 1469985"/>
              <a:gd name="connsiteY25" fmla="*/ 178698 h 630111"/>
              <a:gd name="connsiteX26" fmla="*/ 381965 w 1469985"/>
              <a:gd name="connsiteY26" fmla="*/ 132399 h 630111"/>
              <a:gd name="connsiteX27" fmla="*/ 405114 w 1469985"/>
              <a:gd name="connsiteY27" fmla="*/ 224997 h 630111"/>
              <a:gd name="connsiteX28" fmla="*/ 416689 w 1469985"/>
              <a:gd name="connsiteY28" fmla="*/ 178698 h 630111"/>
              <a:gd name="connsiteX29" fmla="*/ 451413 w 1469985"/>
              <a:gd name="connsiteY29" fmla="*/ 97675 h 630111"/>
              <a:gd name="connsiteX30" fmla="*/ 486137 w 1469985"/>
              <a:gd name="connsiteY30" fmla="*/ 178698 h 630111"/>
              <a:gd name="connsiteX31" fmla="*/ 509286 w 1469985"/>
              <a:gd name="connsiteY31" fmla="*/ 132399 h 630111"/>
              <a:gd name="connsiteX32" fmla="*/ 520861 w 1469985"/>
              <a:gd name="connsiteY32" fmla="*/ 190273 h 630111"/>
              <a:gd name="connsiteX33" fmla="*/ 544010 w 1469985"/>
              <a:gd name="connsiteY33" fmla="*/ 155549 h 630111"/>
              <a:gd name="connsiteX34" fmla="*/ 555585 w 1469985"/>
              <a:gd name="connsiteY34" fmla="*/ 120825 h 630111"/>
              <a:gd name="connsiteX35" fmla="*/ 578734 w 1469985"/>
              <a:gd name="connsiteY35" fmla="*/ 62951 h 630111"/>
              <a:gd name="connsiteX36" fmla="*/ 590309 w 1469985"/>
              <a:gd name="connsiteY36" fmla="*/ 155549 h 630111"/>
              <a:gd name="connsiteX37" fmla="*/ 601884 w 1469985"/>
              <a:gd name="connsiteY37" fmla="*/ 109250 h 630111"/>
              <a:gd name="connsiteX38" fmla="*/ 613459 w 1469985"/>
              <a:gd name="connsiteY38" fmla="*/ 51377 h 630111"/>
              <a:gd name="connsiteX39" fmla="*/ 636608 w 1469985"/>
              <a:gd name="connsiteY39" fmla="*/ 143974 h 630111"/>
              <a:gd name="connsiteX40" fmla="*/ 648183 w 1469985"/>
              <a:gd name="connsiteY40" fmla="*/ 97675 h 630111"/>
              <a:gd name="connsiteX41" fmla="*/ 671332 w 1469985"/>
              <a:gd name="connsiteY41" fmla="*/ 28227 h 630111"/>
              <a:gd name="connsiteX42" fmla="*/ 682907 w 1469985"/>
              <a:gd name="connsiteY42" fmla="*/ 178698 h 630111"/>
              <a:gd name="connsiteX43" fmla="*/ 694481 w 1469985"/>
              <a:gd name="connsiteY43" fmla="*/ 132399 h 630111"/>
              <a:gd name="connsiteX44" fmla="*/ 717631 w 1469985"/>
              <a:gd name="connsiteY44" fmla="*/ 62951 h 630111"/>
              <a:gd name="connsiteX45" fmla="*/ 729205 w 1469985"/>
              <a:gd name="connsiteY45" fmla="*/ 167124 h 630111"/>
              <a:gd name="connsiteX46" fmla="*/ 740780 w 1469985"/>
              <a:gd name="connsiteY46" fmla="*/ 132399 h 630111"/>
              <a:gd name="connsiteX47" fmla="*/ 752355 w 1469985"/>
              <a:gd name="connsiteY47" fmla="*/ 167124 h 630111"/>
              <a:gd name="connsiteX48" fmla="*/ 775504 w 1469985"/>
              <a:gd name="connsiteY48" fmla="*/ 213422 h 630111"/>
              <a:gd name="connsiteX49" fmla="*/ 810228 w 1469985"/>
              <a:gd name="connsiteY49" fmla="*/ 236572 h 630111"/>
              <a:gd name="connsiteX50" fmla="*/ 856527 w 1469985"/>
              <a:gd name="connsiteY50" fmla="*/ 213422 h 630111"/>
              <a:gd name="connsiteX51" fmla="*/ 868102 w 1469985"/>
              <a:gd name="connsiteY51" fmla="*/ 271296 h 630111"/>
              <a:gd name="connsiteX52" fmla="*/ 879676 w 1469985"/>
              <a:gd name="connsiteY52" fmla="*/ 224997 h 630111"/>
              <a:gd name="connsiteX53" fmla="*/ 937550 w 1469985"/>
              <a:gd name="connsiteY53" fmla="*/ 132399 h 630111"/>
              <a:gd name="connsiteX54" fmla="*/ 949124 w 1469985"/>
              <a:gd name="connsiteY54" fmla="*/ 201848 h 630111"/>
              <a:gd name="connsiteX55" fmla="*/ 995423 w 1469985"/>
              <a:gd name="connsiteY55" fmla="*/ 213422 h 630111"/>
              <a:gd name="connsiteX56" fmla="*/ 1030147 w 1469985"/>
              <a:gd name="connsiteY56" fmla="*/ 120825 h 630111"/>
              <a:gd name="connsiteX57" fmla="*/ 1053297 w 1469985"/>
              <a:gd name="connsiteY57" fmla="*/ 190273 h 630111"/>
              <a:gd name="connsiteX58" fmla="*/ 1076446 w 1469985"/>
              <a:gd name="connsiteY58" fmla="*/ 143974 h 630111"/>
              <a:gd name="connsiteX59" fmla="*/ 1088021 w 1469985"/>
              <a:gd name="connsiteY59" fmla="*/ 201848 h 630111"/>
              <a:gd name="connsiteX60" fmla="*/ 1157469 w 1469985"/>
              <a:gd name="connsiteY60" fmla="*/ 155549 h 630111"/>
              <a:gd name="connsiteX61" fmla="*/ 1180618 w 1469985"/>
              <a:gd name="connsiteY61" fmla="*/ 201848 h 630111"/>
              <a:gd name="connsiteX62" fmla="*/ 1203767 w 1469985"/>
              <a:gd name="connsiteY62" fmla="*/ 178698 h 630111"/>
              <a:gd name="connsiteX63" fmla="*/ 1250066 w 1469985"/>
              <a:gd name="connsiteY63" fmla="*/ 224997 h 630111"/>
              <a:gd name="connsiteX64" fmla="*/ 1319514 w 1469985"/>
              <a:gd name="connsiteY64" fmla="*/ 213422 h 630111"/>
              <a:gd name="connsiteX65" fmla="*/ 1307940 w 1469985"/>
              <a:gd name="connsiteY65" fmla="*/ 248146 h 630111"/>
              <a:gd name="connsiteX66" fmla="*/ 1296365 w 1469985"/>
              <a:gd name="connsiteY66" fmla="*/ 294445 h 630111"/>
              <a:gd name="connsiteX67" fmla="*/ 1342664 w 1469985"/>
              <a:gd name="connsiteY67" fmla="*/ 248146 h 630111"/>
              <a:gd name="connsiteX68" fmla="*/ 1388962 w 1469985"/>
              <a:gd name="connsiteY68" fmla="*/ 340744 h 630111"/>
              <a:gd name="connsiteX69" fmla="*/ 1435261 w 1469985"/>
              <a:gd name="connsiteY69" fmla="*/ 271296 h 630111"/>
              <a:gd name="connsiteX70" fmla="*/ 1377388 w 1469985"/>
              <a:gd name="connsiteY70" fmla="*/ 421767 h 630111"/>
              <a:gd name="connsiteX71" fmla="*/ 1354238 w 1469985"/>
              <a:gd name="connsiteY71" fmla="*/ 444916 h 630111"/>
              <a:gd name="connsiteX72" fmla="*/ 1412112 w 1469985"/>
              <a:gd name="connsiteY72" fmla="*/ 375468 h 630111"/>
              <a:gd name="connsiteX73" fmla="*/ 1423686 w 1469985"/>
              <a:gd name="connsiteY73" fmla="*/ 456491 h 630111"/>
              <a:gd name="connsiteX74" fmla="*/ 1446836 w 1469985"/>
              <a:gd name="connsiteY74" fmla="*/ 433341 h 630111"/>
              <a:gd name="connsiteX75" fmla="*/ 1435261 w 1469985"/>
              <a:gd name="connsiteY75" fmla="*/ 491215 h 630111"/>
              <a:gd name="connsiteX76" fmla="*/ 1400537 w 1469985"/>
              <a:gd name="connsiteY76" fmla="*/ 537513 h 630111"/>
              <a:gd name="connsiteX77" fmla="*/ 1435261 w 1469985"/>
              <a:gd name="connsiteY77" fmla="*/ 479640 h 630111"/>
              <a:gd name="connsiteX78" fmla="*/ 1423686 w 1469985"/>
              <a:gd name="connsiteY78" fmla="*/ 525939 h 630111"/>
              <a:gd name="connsiteX79" fmla="*/ 1446836 w 1469985"/>
              <a:gd name="connsiteY79" fmla="*/ 618536 h 630111"/>
              <a:gd name="connsiteX80" fmla="*/ 1469985 w 1469985"/>
              <a:gd name="connsiteY80" fmla="*/ 572237 h 630111"/>
              <a:gd name="connsiteX81" fmla="*/ 1446836 w 1469985"/>
              <a:gd name="connsiteY81" fmla="*/ 595387 h 630111"/>
              <a:gd name="connsiteX82" fmla="*/ 1423686 w 1469985"/>
              <a:gd name="connsiteY82" fmla="*/ 630111 h 630111"/>
              <a:gd name="connsiteX83" fmla="*/ 1400537 w 1469985"/>
              <a:gd name="connsiteY83" fmla="*/ 572237 h 630111"/>
              <a:gd name="connsiteX84" fmla="*/ 1377388 w 1469985"/>
              <a:gd name="connsiteY84" fmla="*/ 595387 h 630111"/>
              <a:gd name="connsiteX85" fmla="*/ 1400537 w 1469985"/>
              <a:gd name="connsiteY85" fmla="*/ 549088 h 630111"/>
              <a:gd name="connsiteX86" fmla="*/ 1400537 w 1469985"/>
              <a:gd name="connsiteY86" fmla="*/ 583812 h 63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9985" h="630111">
                <a:moveTo>
                  <a:pt x="0" y="468065"/>
                </a:moveTo>
                <a:cubicBezTo>
                  <a:pt x="28682" y="382022"/>
                  <a:pt x="0" y="459228"/>
                  <a:pt x="0" y="560663"/>
                </a:cubicBezTo>
                <a:cubicBezTo>
                  <a:pt x="0" y="595601"/>
                  <a:pt x="5831" y="490953"/>
                  <a:pt x="11575" y="456491"/>
                </a:cubicBezTo>
                <a:cubicBezTo>
                  <a:pt x="13581" y="444456"/>
                  <a:pt x="19292" y="433342"/>
                  <a:pt x="23150" y="421767"/>
                </a:cubicBezTo>
                <a:cubicBezTo>
                  <a:pt x="27008" y="437200"/>
                  <a:pt x="19291" y="464207"/>
                  <a:pt x="34724" y="468065"/>
                </a:cubicBezTo>
                <a:cubicBezTo>
                  <a:pt x="50604" y="472035"/>
                  <a:pt x="62800" y="448299"/>
                  <a:pt x="69448" y="433341"/>
                </a:cubicBezTo>
                <a:cubicBezTo>
                  <a:pt x="78980" y="411895"/>
                  <a:pt x="77165" y="387042"/>
                  <a:pt x="81023" y="363893"/>
                </a:cubicBezTo>
                <a:cubicBezTo>
                  <a:pt x="84881" y="387042"/>
                  <a:pt x="69129" y="433341"/>
                  <a:pt x="92598" y="433341"/>
                </a:cubicBezTo>
                <a:cubicBezTo>
                  <a:pt x="116067" y="433341"/>
                  <a:pt x="99847" y="386960"/>
                  <a:pt x="104172" y="363893"/>
                </a:cubicBezTo>
                <a:cubicBezTo>
                  <a:pt x="111423" y="325220"/>
                  <a:pt x="127322" y="248146"/>
                  <a:pt x="127322" y="248146"/>
                </a:cubicBezTo>
                <a:cubicBezTo>
                  <a:pt x="135038" y="255863"/>
                  <a:pt x="140118" y="274747"/>
                  <a:pt x="150471" y="271296"/>
                </a:cubicBezTo>
                <a:cubicBezTo>
                  <a:pt x="162046" y="267438"/>
                  <a:pt x="156590" y="247485"/>
                  <a:pt x="162046" y="236572"/>
                </a:cubicBezTo>
                <a:cubicBezTo>
                  <a:pt x="216715" y="127235"/>
                  <a:pt x="182243" y="222277"/>
                  <a:pt x="208345" y="143974"/>
                </a:cubicBezTo>
                <a:cubicBezTo>
                  <a:pt x="204487" y="197989"/>
                  <a:pt x="196770" y="251867"/>
                  <a:pt x="196770" y="306020"/>
                </a:cubicBezTo>
                <a:cubicBezTo>
                  <a:pt x="196770" y="318221"/>
                  <a:pt x="204993" y="283027"/>
                  <a:pt x="208345" y="271296"/>
                </a:cubicBezTo>
                <a:cubicBezTo>
                  <a:pt x="212715" y="256000"/>
                  <a:pt x="215348" y="240234"/>
                  <a:pt x="219919" y="224997"/>
                </a:cubicBezTo>
                <a:cubicBezTo>
                  <a:pt x="226931" y="201624"/>
                  <a:pt x="243069" y="155549"/>
                  <a:pt x="243069" y="155549"/>
                </a:cubicBezTo>
                <a:cubicBezTo>
                  <a:pt x="254644" y="174840"/>
                  <a:pt x="257671" y="203361"/>
                  <a:pt x="277793" y="213422"/>
                </a:cubicBezTo>
                <a:cubicBezTo>
                  <a:pt x="288706" y="218878"/>
                  <a:pt x="284561" y="189912"/>
                  <a:pt x="289367" y="178698"/>
                </a:cubicBezTo>
                <a:cubicBezTo>
                  <a:pt x="296164" y="162838"/>
                  <a:pt x="304800" y="147832"/>
                  <a:pt x="312517" y="132399"/>
                </a:cubicBezTo>
                <a:cubicBezTo>
                  <a:pt x="304800" y="170981"/>
                  <a:pt x="289367" y="208800"/>
                  <a:pt x="289367" y="248146"/>
                </a:cubicBezTo>
                <a:cubicBezTo>
                  <a:pt x="289367" y="262057"/>
                  <a:pt x="307632" y="226447"/>
                  <a:pt x="312517" y="213422"/>
                </a:cubicBezTo>
                <a:cubicBezTo>
                  <a:pt x="319425" y="195002"/>
                  <a:pt x="319320" y="174635"/>
                  <a:pt x="324091" y="155549"/>
                </a:cubicBezTo>
                <a:cubicBezTo>
                  <a:pt x="333675" y="117213"/>
                  <a:pt x="336184" y="120048"/>
                  <a:pt x="358816" y="86101"/>
                </a:cubicBezTo>
                <a:cubicBezTo>
                  <a:pt x="354958" y="128541"/>
                  <a:pt x="341955" y="171136"/>
                  <a:pt x="347241" y="213422"/>
                </a:cubicBezTo>
                <a:cubicBezTo>
                  <a:pt x="348966" y="227226"/>
                  <a:pt x="364910" y="191484"/>
                  <a:pt x="370390" y="178698"/>
                </a:cubicBezTo>
                <a:cubicBezTo>
                  <a:pt x="376656" y="164076"/>
                  <a:pt x="378107" y="147832"/>
                  <a:pt x="381965" y="132399"/>
                </a:cubicBezTo>
                <a:cubicBezTo>
                  <a:pt x="389681" y="163265"/>
                  <a:pt x="386025" y="199544"/>
                  <a:pt x="405114" y="224997"/>
                </a:cubicBezTo>
                <a:cubicBezTo>
                  <a:pt x="414659" y="237723"/>
                  <a:pt x="412319" y="193994"/>
                  <a:pt x="416689" y="178698"/>
                </a:cubicBezTo>
                <a:cubicBezTo>
                  <a:pt x="428043" y="138961"/>
                  <a:pt x="430837" y="138828"/>
                  <a:pt x="451413" y="97675"/>
                </a:cubicBezTo>
                <a:cubicBezTo>
                  <a:pt x="483995" y="260588"/>
                  <a:pt x="459936" y="239834"/>
                  <a:pt x="486137" y="178698"/>
                </a:cubicBezTo>
                <a:cubicBezTo>
                  <a:pt x="492934" y="162839"/>
                  <a:pt x="501570" y="147832"/>
                  <a:pt x="509286" y="132399"/>
                </a:cubicBezTo>
                <a:cubicBezTo>
                  <a:pt x="513144" y="151690"/>
                  <a:pt x="504492" y="179360"/>
                  <a:pt x="520861" y="190273"/>
                </a:cubicBezTo>
                <a:cubicBezTo>
                  <a:pt x="532436" y="197990"/>
                  <a:pt x="537789" y="167991"/>
                  <a:pt x="544010" y="155549"/>
                </a:cubicBezTo>
                <a:cubicBezTo>
                  <a:pt x="549466" y="144636"/>
                  <a:pt x="551301" y="132249"/>
                  <a:pt x="555585" y="120825"/>
                </a:cubicBezTo>
                <a:cubicBezTo>
                  <a:pt x="562880" y="101371"/>
                  <a:pt x="571018" y="82242"/>
                  <a:pt x="578734" y="62951"/>
                </a:cubicBezTo>
                <a:cubicBezTo>
                  <a:pt x="582592" y="93817"/>
                  <a:pt x="576398" y="127727"/>
                  <a:pt x="590309" y="155549"/>
                </a:cubicBezTo>
                <a:cubicBezTo>
                  <a:pt x="597423" y="169777"/>
                  <a:pt x="598433" y="124779"/>
                  <a:pt x="601884" y="109250"/>
                </a:cubicBezTo>
                <a:cubicBezTo>
                  <a:pt x="606152" y="90045"/>
                  <a:pt x="609601" y="70668"/>
                  <a:pt x="613459" y="51377"/>
                </a:cubicBezTo>
                <a:cubicBezTo>
                  <a:pt x="621175" y="82243"/>
                  <a:pt x="617518" y="118522"/>
                  <a:pt x="636608" y="143974"/>
                </a:cubicBezTo>
                <a:cubicBezTo>
                  <a:pt x="646153" y="156700"/>
                  <a:pt x="643612" y="112912"/>
                  <a:pt x="648183" y="97675"/>
                </a:cubicBezTo>
                <a:cubicBezTo>
                  <a:pt x="655195" y="74303"/>
                  <a:pt x="671332" y="28227"/>
                  <a:pt x="671332" y="28227"/>
                </a:cubicBezTo>
                <a:cubicBezTo>
                  <a:pt x="675190" y="78384"/>
                  <a:pt x="671994" y="129591"/>
                  <a:pt x="682907" y="178698"/>
                </a:cubicBezTo>
                <a:cubicBezTo>
                  <a:pt x="686358" y="194227"/>
                  <a:pt x="689910" y="147636"/>
                  <a:pt x="694481" y="132399"/>
                </a:cubicBezTo>
                <a:cubicBezTo>
                  <a:pt x="701493" y="109026"/>
                  <a:pt x="717631" y="62951"/>
                  <a:pt x="717631" y="62951"/>
                </a:cubicBezTo>
                <a:cubicBezTo>
                  <a:pt x="721489" y="97675"/>
                  <a:pt x="718157" y="133979"/>
                  <a:pt x="729205" y="167124"/>
                </a:cubicBezTo>
                <a:cubicBezTo>
                  <a:pt x="733063" y="178699"/>
                  <a:pt x="728579" y="132399"/>
                  <a:pt x="740780" y="132399"/>
                </a:cubicBezTo>
                <a:cubicBezTo>
                  <a:pt x="752981" y="132399"/>
                  <a:pt x="747549" y="155909"/>
                  <a:pt x="752355" y="167124"/>
                </a:cubicBezTo>
                <a:cubicBezTo>
                  <a:pt x="759152" y="182983"/>
                  <a:pt x="767788" y="197989"/>
                  <a:pt x="775504" y="213422"/>
                </a:cubicBezTo>
                <a:cubicBezTo>
                  <a:pt x="830756" y="130543"/>
                  <a:pt x="765957" y="210010"/>
                  <a:pt x="810228" y="236572"/>
                </a:cubicBezTo>
                <a:cubicBezTo>
                  <a:pt x="825024" y="245449"/>
                  <a:pt x="841094" y="221139"/>
                  <a:pt x="856527" y="213422"/>
                </a:cubicBezTo>
                <a:cubicBezTo>
                  <a:pt x="860385" y="232713"/>
                  <a:pt x="850506" y="262497"/>
                  <a:pt x="868102" y="271296"/>
                </a:cubicBezTo>
                <a:cubicBezTo>
                  <a:pt x="882330" y="278410"/>
                  <a:pt x="874090" y="239892"/>
                  <a:pt x="879676" y="224997"/>
                </a:cubicBezTo>
                <a:cubicBezTo>
                  <a:pt x="895563" y="182630"/>
                  <a:pt x="910239" y="168814"/>
                  <a:pt x="937550" y="132399"/>
                </a:cubicBezTo>
                <a:cubicBezTo>
                  <a:pt x="941408" y="155549"/>
                  <a:pt x="935483" y="182750"/>
                  <a:pt x="949124" y="201848"/>
                </a:cubicBezTo>
                <a:cubicBezTo>
                  <a:pt x="958370" y="214793"/>
                  <a:pt x="982187" y="222246"/>
                  <a:pt x="995423" y="213422"/>
                </a:cubicBezTo>
                <a:cubicBezTo>
                  <a:pt x="1001353" y="209468"/>
                  <a:pt x="1024774" y="136945"/>
                  <a:pt x="1030147" y="120825"/>
                </a:cubicBezTo>
                <a:cubicBezTo>
                  <a:pt x="1037864" y="143974"/>
                  <a:pt x="1031471" y="179360"/>
                  <a:pt x="1053297" y="190273"/>
                </a:cubicBezTo>
                <a:cubicBezTo>
                  <a:pt x="1068730" y="197989"/>
                  <a:pt x="1060077" y="138517"/>
                  <a:pt x="1076446" y="143974"/>
                </a:cubicBezTo>
                <a:cubicBezTo>
                  <a:pt x="1095110" y="150195"/>
                  <a:pt x="1084163" y="182557"/>
                  <a:pt x="1088021" y="201848"/>
                </a:cubicBezTo>
                <a:cubicBezTo>
                  <a:pt x="1111170" y="186415"/>
                  <a:pt x="1139148" y="176487"/>
                  <a:pt x="1157469" y="155549"/>
                </a:cubicBezTo>
                <a:cubicBezTo>
                  <a:pt x="1182562" y="126871"/>
                  <a:pt x="1155386" y="0"/>
                  <a:pt x="1180618" y="201848"/>
                </a:cubicBezTo>
                <a:cubicBezTo>
                  <a:pt x="1188334" y="194131"/>
                  <a:pt x="1196950" y="170177"/>
                  <a:pt x="1203767" y="178698"/>
                </a:cubicBezTo>
                <a:cubicBezTo>
                  <a:pt x="1252806" y="239996"/>
                  <a:pt x="1200408" y="299486"/>
                  <a:pt x="1250066" y="224997"/>
                </a:cubicBezTo>
                <a:cubicBezTo>
                  <a:pt x="1309227" y="303880"/>
                  <a:pt x="1262108" y="270828"/>
                  <a:pt x="1319514" y="213422"/>
                </a:cubicBezTo>
                <a:cubicBezTo>
                  <a:pt x="1328141" y="204795"/>
                  <a:pt x="1311292" y="236415"/>
                  <a:pt x="1307940" y="248146"/>
                </a:cubicBezTo>
                <a:cubicBezTo>
                  <a:pt x="1303570" y="263442"/>
                  <a:pt x="1280457" y="294445"/>
                  <a:pt x="1296365" y="294445"/>
                </a:cubicBezTo>
                <a:cubicBezTo>
                  <a:pt x="1318191" y="294445"/>
                  <a:pt x="1327231" y="263579"/>
                  <a:pt x="1342664" y="248146"/>
                </a:cubicBezTo>
                <a:cubicBezTo>
                  <a:pt x="1358097" y="279012"/>
                  <a:pt x="1355483" y="332374"/>
                  <a:pt x="1388962" y="340744"/>
                </a:cubicBezTo>
                <a:cubicBezTo>
                  <a:pt x="1415953" y="347492"/>
                  <a:pt x="1444059" y="244902"/>
                  <a:pt x="1435261" y="271296"/>
                </a:cubicBezTo>
                <a:cubicBezTo>
                  <a:pt x="1419184" y="319527"/>
                  <a:pt x="1402019" y="377431"/>
                  <a:pt x="1377388" y="421767"/>
                </a:cubicBezTo>
                <a:cubicBezTo>
                  <a:pt x="1372088" y="431306"/>
                  <a:pt x="1349358" y="454677"/>
                  <a:pt x="1354238" y="444916"/>
                </a:cubicBezTo>
                <a:cubicBezTo>
                  <a:pt x="1367994" y="417401"/>
                  <a:pt x="1390886" y="396693"/>
                  <a:pt x="1412112" y="375468"/>
                </a:cubicBezTo>
                <a:cubicBezTo>
                  <a:pt x="1411760" y="377229"/>
                  <a:pt x="1379214" y="456491"/>
                  <a:pt x="1423686" y="456491"/>
                </a:cubicBezTo>
                <a:cubicBezTo>
                  <a:pt x="1434599" y="456491"/>
                  <a:pt x="1439119" y="441058"/>
                  <a:pt x="1446836" y="433341"/>
                </a:cubicBezTo>
                <a:cubicBezTo>
                  <a:pt x="1442978" y="452632"/>
                  <a:pt x="1443251" y="473237"/>
                  <a:pt x="1435261" y="491215"/>
                </a:cubicBezTo>
                <a:cubicBezTo>
                  <a:pt x="1427426" y="508843"/>
                  <a:pt x="1400537" y="556804"/>
                  <a:pt x="1400537" y="537513"/>
                </a:cubicBezTo>
                <a:cubicBezTo>
                  <a:pt x="1400537" y="515016"/>
                  <a:pt x="1423686" y="498931"/>
                  <a:pt x="1435261" y="479640"/>
                </a:cubicBezTo>
                <a:cubicBezTo>
                  <a:pt x="1431403" y="495073"/>
                  <a:pt x="1422365" y="510086"/>
                  <a:pt x="1423686" y="525939"/>
                </a:cubicBezTo>
                <a:cubicBezTo>
                  <a:pt x="1426328" y="557645"/>
                  <a:pt x="1446836" y="618536"/>
                  <a:pt x="1446836" y="618536"/>
                </a:cubicBezTo>
                <a:cubicBezTo>
                  <a:pt x="1454552" y="603103"/>
                  <a:pt x="1469985" y="589492"/>
                  <a:pt x="1469985" y="572237"/>
                </a:cubicBezTo>
                <a:cubicBezTo>
                  <a:pt x="1469985" y="561324"/>
                  <a:pt x="1453653" y="586866"/>
                  <a:pt x="1446836" y="595387"/>
                </a:cubicBezTo>
                <a:cubicBezTo>
                  <a:pt x="1438146" y="606250"/>
                  <a:pt x="1431403" y="618536"/>
                  <a:pt x="1423686" y="630111"/>
                </a:cubicBezTo>
                <a:cubicBezTo>
                  <a:pt x="1415970" y="610820"/>
                  <a:pt x="1417159" y="584704"/>
                  <a:pt x="1400537" y="572237"/>
                </a:cubicBezTo>
                <a:cubicBezTo>
                  <a:pt x="1391807" y="565689"/>
                  <a:pt x="1377388" y="606300"/>
                  <a:pt x="1377388" y="595387"/>
                </a:cubicBezTo>
                <a:cubicBezTo>
                  <a:pt x="1377388" y="578132"/>
                  <a:pt x="1385104" y="556805"/>
                  <a:pt x="1400537" y="549088"/>
                </a:cubicBezTo>
                <a:cubicBezTo>
                  <a:pt x="1410890" y="543911"/>
                  <a:pt x="1400537" y="572237"/>
                  <a:pt x="1400537" y="583812"/>
                </a:cubicBezTo>
              </a:path>
            </a:pathLst>
          </a:custGeom>
          <a:ln w="412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Freeform 9"/>
          <p:cNvSpPr/>
          <p:nvPr/>
        </p:nvSpPr>
        <p:spPr>
          <a:xfrm>
            <a:off x="4573588" y="3044825"/>
            <a:ext cx="130175" cy="165100"/>
          </a:xfrm>
          <a:custGeom>
            <a:avLst/>
            <a:gdLst>
              <a:gd name="connsiteX0" fmla="*/ 101930 w 129075"/>
              <a:gd name="connsiteY0" fmla="*/ 57873 h 166528"/>
              <a:gd name="connsiteX1" fmla="*/ 44057 w 129075"/>
              <a:gd name="connsiteY1" fmla="*/ 81023 h 166528"/>
              <a:gd name="connsiteX2" fmla="*/ 55631 w 129075"/>
              <a:gd name="connsiteY2" fmla="*/ 138896 h 166528"/>
              <a:gd name="connsiteX3" fmla="*/ 113505 w 129075"/>
              <a:gd name="connsiteY3" fmla="*/ 69448 h 166528"/>
              <a:gd name="connsiteX4" fmla="*/ 78781 w 129075"/>
              <a:gd name="connsiteY4" fmla="*/ 46299 h 166528"/>
              <a:gd name="connsiteX5" fmla="*/ 78781 w 129075"/>
              <a:gd name="connsiteY5" fmla="*/ 115747 h 166528"/>
              <a:gd name="connsiteX6" fmla="*/ 55631 w 129075"/>
              <a:gd name="connsiteY6" fmla="*/ 0 h 166528"/>
              <a:gd name="connsiteX7" fmla="*/ 20907 w 129075"/>
              <a:gd name="connsiteY7" fmla="*/ 23149 h 166528"/>
              <a:gd name="connsiteX8" fmla="*/ 44057 w 129075"/>
              <a:gd name="connsiteY8" fmla="*/ 104172 h 166528"/>
              <a:gd name="connsiteX9" fmla="*/ 78781 w 129075"/>
              <a:gd name="connsiteY9" fmla="*/ 92597 h 166528"/>
              <a:gd name="connsiteX10" fmla="*/ 55631 w 129075"/>
              <a:gd name="connsiteY10" fmla="*/ 34724 h 166528"/>
              <a:gd name="connsiteX11" fmla="*/ 55631 w 129075"/>
              <a:gd name="connsiteY11" fmla="*/ 127321 h 166528"/>
              <a:gd name="connsiteX12" fmla="*/ 90355 w 129075"/>
              <a:gd name="connsiteY12" fmla="*/ 104172 h 166528"/>
              <a:gd name="connsiteX13" fmla="*/ 78781 w 129075"/>
              <a:gd name="connsiteY13" fmla="*/ 57873 h 166528"/>
              <a:gd name="connsiteX14" fmla="*/ 55631 w 129075"/>
              <a:gd name="connsiteY14" fmla="*/ 104172 h 166528"/>
              <a:gd name="connsiteX15" fmla="*/ 78781 w 129075"/>
              <a:gd name="connsiteY15" fmla="*/ 138896 h 166528"/>
              <a:gd name="connsiteX16" fmla="*/ 113505 w 129075"/>
              <a:gd name="connsiteY16" fmla="*/ 127321 h 166528"/>
              <a:gd name="connsiteX17" fmla="*/ 90355 w 129075"/>
              <a:gd name="connsiteY17" fmla="*/ 46299 h 166528"/>
              <a:gd name="connsiteX18" fmla="*/ 67206 w 129075"/>
              <a:gd name="connsiteY18" fmla="*/ 92597 h 166528"/>
              <a:gd name="connsiteX19" fmla="*/ 78781 w 129075"/>
              <a:gd name="connsiteY19" fmla="*/ 150471 h 166528"/>
              <a:gd name="connsiteX20" fmla="*/ 101930 w 129075"/>
              <a:gd name="connsiteY20" fmla="*/ 104172 h 166528"/>
              <a:gd name="connsiteX21" fmla="*/ 90355 w 129075"/>
              <a:gd name="connsiteY21" fmla="*/ 34724 h 166528"/>
              <a:gd name="connsiteX22" fmla="*/ 90355 w 129075"/>
              <a:gd name="connsiteY22" fmla="*/ 127321 h 166528"/>
              <a:gd name="connsiteX23" fmla="*/ 125080 w 129075"/>
              <a:gd name="connsiteY23" fmla="*/ 104172 h 166528"/>
              <a:gd name="connsiteX24" fmla="*/ 101930 w 129075"/>
              <a:gd name="connsiteY24" fmla="*/ 23149 h 166528"/>
              <a:gd name="connsiteX25" fmla="*/ 90355 w 129075"/>
              <a:gd name="connsiteY25" fmla="*/ 69448 h 166528"/>
              <a:gd name="connsiteX26" fmla="*/ 113505 w 129075"/>
              <a:gd name="connsiteY26" fmla="*/ 104172 h 166528"/>
              <a:gd name="connsiteX27" fmla="*/ 101930 w 129075"/>
              <a:gd name="connsiteY27" fmla="*/ 57873 h 166528"/>
              <a:gd name="connsiteX28" fmla="*/ 90355 w 129075"/>
              <a:gd name="connsiteY28" fmla="*/ 23149 h 166528"/>
              <a:gd name="connsiteX29" fmla="*/ 101930 w 129075"/>
              <a:gd name="connsiteY29" fmla="*/ 34724 h 166528"/>
              <a:gd name="connsiteX30" fmla="*/ 78781 w 129075"/>
              <a:gd name="connsiteY30" fmla="*/ 69448 h 166528"/>
              <a:gd name="connsiteX31" fmla="*/ 101930 w 129075"/>
              <a:gd name="connsiteY31" fmla="*/ 104172 h 166528"/>
              <a:gd name="connsiteX32" fmla="*/ 78781 w 129075"/>
              <a:gd name="connsiteY32" fmla="*/ 57873 h 166528"/>
              <a:gd name="connsiteX33" fmla="*/ 32482 w 129075"/>
              <a:gd name="connsiteY33" fmla="*/ 115747 h 16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075" h="166528">
                <a:moveTo>
                  <a:pt x="101930" y="57873"/>
                </a:moveTo>
                <a:cubicBezTo>
                  <a:pt x="86170" y="120911"/>
                  <a:pt x="104584" y="111286"/>
                  <a:pt x="44057" y="81023"/>
                </a:cubicBezTo>
                <a:cubicBezTo>
                  <a:pt x="47915" y="100314"/>
                  <a:pt x="38762" y="128774"/>
                  <a:pt x="55631" y="138896"/>
                </a:cubicBezTo>
                <a:cubicBezTo>
                  <a:pt x="101684" y="166528"/>
                  <a:pt x="111090" y="79109"/>
                  <a:pt x="113505" y="69448"/>
                </a:cubicBezTo>
                <a:cubicBezTo>
                  <a:pt x="101930" y="61732"/>
                  <a:pt x="91697" y="41133"/>
                  <a:pt x="78781" y="46299"/>
                </a:cubicBezTo>
                <a:cubicBezTo>
                  <a:pt x="18717" y="70324"/>
                  <a:pt x="63691" y="100657"/>
                  <a:pt x="78781" y="115747"/>
                </a:cubicBezTo>
                <a:cubicBezTo>
                  <a:pt x="89285" y="73728"/>
                  <a:pt x="109422" y="35861"/>
                  <a:pt x="55631" y="0"/>
                </a:cubicBezTo>
                <a:lnTo>
                  <a:pt x="20907" y="23149"/>
                </a:lnTo>
                <a:cubicBezTo>
                  <a:pt x="28624" y="50157"/>
                  <a:pt x="26075" y="82594"/>
                  <a:pt x="44057" y="104172"/>
                </a:cubicBezTo>
                <a:cubicBezTo>
                  <a:pt x="51868" y="113545"/>
                  <a:pt x="76775" y="104632"/>
                  <a:pt x="78781" y="92597"/>
                </a:cubicBezTo>
                <a:cubicBezTo>
                  <a:pt x="82197" y="72103"/>
                  <a:pt x="63348" y="54015"/>
                  <a:pt x="55631" y="34724"/>
                </a:cubicBezTo>
                <a:cubicBezTo>
                  <a:pt x="52202" y="48441"/>
                  <a:pt x="28196" y="113604"/>
                  <a:pt x="55631" y="127321"/>
                </a:cubicBezTo>
                <a:cubicBezTo>
                  <a:pt x="68073" y="133542"/>
                  <a:pt x="78780" y="111888"/>
                  <a:pt x="90355" y="104172"/>
                </a:cubicBezTo>
                <a:cubicBezTo>
                  <a:pt x="86497" y="88739"/>
                  <a:pt x="94689" y="57873"/>
                  <a:pt x="78781" y="57873"/>
                </a:cubicBezTo>
                <a:cubicBezTo>
                  <a:pt x="61526" y="57873"/>
                  <a:pt x="55631" y="86917"/>
                  <a:pt x="55631" y="104172"/>
                </a:cubicBezTo>
                <a:cubicBezTo>
                  <a:pt x="55631" y="118083"/>
                  <a:pt x="71064" y="127321"/>
                  <a:pt x="78781" y="138896"/>
                </a:cubicBezTo>
                <a:cubicBezTo>
                  <a:pt x="90356" y="135038"/>
                  <a:pt x="111992" y="139428"/>
                  <a:pt x="113505" y="127321"/>
                </a:cubicBezTo>
                <a:cubicBezTo>
                  <a:pt x="116989" y="99450"/>
                  <a:pt x="112826" y="63152"/>
                  <a:pt x="90355" y="46299"/>
                </a:cubicBezTo>
                <a:cubicBezTo>
                  <a:pt x="76552" y="35947"/>
                  <a:pt x="74922" y="77164"/>
                  <a:pt x="67206" y="92597"/>
                </a:cubicBezTo>
                <a:cubicBezTo>
                  <a:pt x="71064" y="111888"/>
                  <a:pt x="60117" y="144250"/>
                  <a:pt x="78781" y="150471"/>
                </a:cubicBezTo>
                <a:cubicBezTo>
                  <a:pt x="95150" y="155928"/>
                  <a:pt x="100213" y="121341"/>
                  <a:pt x="101930" y="104172"/>
                </a:cubicBezTo>
                <a:cubicBezTo>
                  <a:pt x="104265" y="80820"/>
                  <a:pt x="94213" y="57873"/>
                  <a:pt x="90355" y="34724"/>
                </a:cubicBezTo>
                <a:cubicBezTo>
                  <a:pt x="48860" y="48556"/>
                  <a:pt x="0" y="52027"/>
                  <a:pt x="90355" y="127321"/>
                </a:cubicBezTo>
                <a:cubicBezTo>
                  <a:pt x="101042" y="136227"/>
                  <a:pt x="113505" y="111888"/>
                  <a:pt x="125080" y="104172"/>
                </a:cubicBezTo>
                <a:cubicBezTo>
                  <a:pt x="117363" y="77164"/>
                  <a:pt x="121792" y="43010"/>
                  <a:pt x="101930" y="23149"/>
                </a:cubicBezTo>
                <a:cubicBezTo>
                  <a:pt x="90681" y="11901"/>
                  <a:pt x="88105" y="53700"/>
                  <a:pt x="90355" y="69448"/>
                </a:cubicBezTo>
                <a:cubicBezTo>
                  <a:pt x="92322" y="83219"/>
                  <a:pt x="105788" y="92597"/>
                  <a:pt x="113505" y="104172"/>
                </a:cubicBezTo>
                <a:cubicBezTo>
                  <a:pt x="109647" y="88739"/>
                  <a:pt x="106961" y="72965"/>
                  <a:pt x="101930" y="57873"/>
                </a:cubicBezTo>
                <a:cubicBezTo>
                  <a:pt x="98072" y="46298"/>
                  <a:pt x="81728" y="14522"/>
                  <a:pt x="90355" y="23149"/>
                </a:cubicBezTo>
                <a:cubicBezTo>
                  <a:pt x="104658" y="37452"/>
                  <a:pt x="129075" y="116158"/>
                  <a:pt x="101930" y="34724"/>
                </a:cubicBezTo>
                <a:cubicBezTo>
                  <a:pt x="94214" y="46299"/>
                  <a:pt x="78781" y="55537"/>
                  <a:pt x="78781" y="69448"/>
                </a:cubicBezTo>
                <a:cubicBezTo>
                  <a:pt x="78781" y="83359"/>
                  <a:pt x="101930" y="118083"/>
                  <a:pt x="101930" y="104172"/>
                </a:cubicBezTo>
                <a:cubicBezTo>
                  <a:pt x="101930" y="86917"/>
                  <a:pt x="86497" y="73306"/>
                  <a:pt x="78781" y="57873"/>
                </a:cubicBezTo>
                <a:cubicBezTo>
                  <a:pt x="26309" y="97227"/>
                  <a:pt x="32482" y="73306"/>
                  <a:pt x="32482" y="11574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1" name="Freeform 10"/>
          <p:cNvSpPr/>
          <p:nvPr/>
        </p:nvSpPr>
        <p:spPr>
          <a:xfrm>
            <a:off x="5942013" y="2994025"/>
            <a:ext cx="119062" cy="204788"/>
          </a:xfrm>
          <a:custGeom>
            <a:avLst/>
            <a:gdLst>
              <a:gd name="connsiteX0" fmla="*/ 30661 w 119003"/>
              <a:gd name="connsiteY0" fmla="*/ 97012 h 205863"/>
              <a:gd name="connsiteX1" fmla="*/ 7511 w 119003"/>
              <a:gd name="connsiteY1" fmla="*/ 143310 h 205863"/>
              <a:gd name="connsiteX2" fmla="*/ 19086 w 119003"/>
              <a:gd name="connsiteY2" fmla="*/ 201184 h 205863"/>
              <a:gd name="connsiteX3" fmla="*/ 53810 w 119003"/>
              <a:gd name="connsiteY3" fmla="*/ 154885 h 205863"/>
              <a:gd name="connsiteX4" fmla="*/ 30661 w 119003"/>
              <a:gd name="connsiteY4" fmla="*/ 120161 h 205863"/>
              <a:gd name="connsiteX5" fmla="*/ 53810 w 119003"/>
              <a:gd name="connsiteY5" fmla="*/ 166460 h 205863"/>
              <a:gd name="connsiteX6" fmla="*/ 88534 w 119003"/>
              <a:gd name="connsiteY6" fmla="*/ 154885 h 205863"/>
              <a:gd name="connsiteX7" fmla="*/ 88534 w 119003"/>
              <a:gd name="connsiteY7" fmla="*/ 50713 h 205863"/>
              <a:gd name="connsiteX8" fmla="*/ 19086 w 119003"/>
              <a:gd name="connsiteY8" fmla="*/ 85437 h 205863"/>
              <a:gd name="connsiteX9" fmla="*/ 42235 w 119003"/>
              <a:gd name="connsiteY9" fmla="*/ 143310 h 205863"/>
              <a:gd name="connsiteX10" fmla="*/ 76959 w 119003"/>
              <a:gd name="connsiteY10" fmla="*/ 108586 h 205863"/>
              <a:gd name="connsiteX11" fmla="*/ 42235 w 119003"/>
              <a:gd name="connsiteY11" fmla="*/ 97012 h 205863"/>
              <a:gd name="connsiteX12" fmla="*/ 30661 w 119003"/>
              <a:gd name="connsiteY12" fmla="*/ 154885 h 205863"/>
              <a:gd name="connsiteX13" fmla="*/ 76959 w 119003"/>
              <a:gd name="connsiteY13" fmla="*/ 131736 h 205863"/>
              <a:gd name="connsiteX14" fmla="*/ 19086 w 119003"/>
              <a:gd name="connsiteY14" fmla="*/ 120161 h 205863"/>
              <a:gd name="connsiteX15" fmla="*/ 30661 w 119003"/>
              <a:gd name="connsiteY15" fmla="*/ 189609 h 205863"/>
              <a:gd name="connsiteX16" fmla="*/ 65385 w 119003"/>
              <a:gd name="connsiteY16" fmla="*/ 178034 h 205863"/>
              <a:gd name="connsiteX17" fmla="*/ 53810 w 119003"/>
              <a:gd name="connsiteY17" fmla="*/ 131736 h 205863"/>
              <a:gd name="connsiteX18" fmla="*/ 65385 w 119003"/>
              <a:gd name="connsiteY18" fmla="*/ 189609 h 205863"/>
              <a:gd name="connsiteX19" fmla="*/ 76959 w 119003"/>
              <a:gd name="connsiteY19" fmla="*/ 62287 h 205863"/>
              <a:gd name="connsiteX20" fmla="*/ 30661 w 119003"/>
              <a:gd name="connsiteY20" fmla="*/ 85437 h 205863"/>
              <a:gd name="connsiteX21" fmla="*/ 42235 w 119003"/>
              <a:gd name="connsiteY21" fmla="*/ 178034 h 205863"/>
              <a:gd name="connsiteX22" fmla="*/ 65385 w 119003"/>
              <a:gd name="connsiteY22" fmla="*/ 143310 h 205863"/>
              <a:gd name="connsiteX23" fmla="*/ 53810 w 119003"/>
              <a:gd name="connsiteY23" fmla="*/ 108586 h 205863"/>
              <a:gd name="connsiteX24" fmla="*/ 7511 w 119003"/>
              <a:gd name="connsiteY24" fmla="*/ 143310 h 205863"/>
              <a:gd name="connsiteX25" fmla="*/ 30661 w 119003"/>
              <a:gd name="connsiteY25" fmla="*/ 166460 h 205863"/>
              <a:gd name="connsiteX26" fmla="*/ 76959 w 119003"/>
              <a:gd name="connsiteY26" fmla="*/ 131736 h 205863"/>
              <a:gd name="connsiteX27" fmla="*/ 65385 w 119003"/>
              <a:gd name="connsiteY27" fmla="*/ 73862 h 205863"/>
              <a:gd name="connsiteX28" fmla="*/ 42235 w 119003"/>
              <a:gd name="connsiteY28" fmla="*/ 97012 h 205863"/>
              <a:gd name="connsiteX29" fmla="*/ 65385 w 119003"/>
              <a:gd name="connsiteY29" fmla="*/ 143310 h 205863"/>
              <a:gd name="connsiteX30" fmla="*/ 65385 w 119003"/>
              <a:gd name="connsiteY30" fmla="*/ 62287 h 205863"/>
              <a:gd name="connsiteX31" fmla="*/ 30661 w 119003"/>
              <a:gd name="connsiteY31" fmla="*/ 73862 h 205863"/>
              <a:gd name="connsiteX32" fmla="*/ 53810 w 119003"/>
              <a:gd name="connsiteY32" fmla="*/ 143310 h 205863"/>
              <a:gd name="connsiteX33" fmla="*/ 88534 w 119003"/>
              <a:gd name="connsiteY33" fmla="*/ 120161 h 205863"/>
              <a:gd name="connsiteX34" fmla="*/ 65385 w 119003"/>
              <a:gd name="connsiteY34" fmla="*/ 62287 h 205863"/>
              <a:gd name="connsiteX35" fmla="*/ 42235 w 119003"/>
              <a:gd name="connsiteY35" fmla="*/ 85437 h 205863"/>
              <a:gd name="connsiteX36" fmla="*/ 53810 w 119003"/>
              <a:gd name="connsiteY36" fmla="*/ 120161 h 205863"/>
              <a:gd name="connsiteX37" fmla="*/ 76959 w 119003"/>
              <a:gd name="connsiteY37" fmla="*/ 85437 h 205863"/>
              <a:gd name="connsiteX38" fmla="*/ 53810 w 119003"/>
              <a:gd name="connsiteY38" fmla="*/ 62287 h 205863"/>
              <a:gd name="connsiteX39" fmla="*/ 65385 w 119003"/>
              <a:gd name="connsiteY39" fmla="*/ 131736 h 205863"/>
              <a:gd name="connsiteX40" fmla="*/ 88534 w 119003"/>
              <a:gd name="connsiteY40" fmla="*/ 97012 h 205863"/>
              <a:gd name="connsiteX41" fmla="*/ 53810 w 119003"/>
              <a:gd name="connsiteY41" fmla="*/ 120161 h 205863"/>
              <a:gd name="connsiteX42" fmla="*/ 65385 w 119003"/>
              <a:gd name="connsiteY42" fmla="*/ 154885 h 205863"/>
              <a:gd name="connsiteX43" fmla="*/ 76959 w 119003"/>
              <a:gd name="connsiteY43" fmla="*/ 108586 h 205863"/>
              <a:gd name="connsiteX44" fmla="*/ 53810 w 119003"/>
              <a:gd name="connsiteY44" fmla="*/ 154885 h 205863"/>
              <a:gd name="connsiteX45" fmla="*/ 88534 w 119003"/>
              <a:gd name="connsiteY45" fmla="*/ 131736 h 205863"/>
              <a:gd name="connsiteX46" fmla="*/ 100109 w 119003"/>
              <a:gd name="connsiteY46" fmla="*/ 97012 h 20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9003" h="205863">
                <a:moveTo>
                  <a:pt x="30661" y="97012"/>
                </a:moveTo>
                <a:lnTo>
                  <a:pt x="7511" y="143310"/>
                </a:lnTo>
                <a:cubicBezTo>
                  <a:pt x="11369" y="162601"/>
                  <a:pt x="0" y="196412"/>
                  <a:pt x="19086" y="201184"/>
                </a:cubicBezTo>
                <a:cubicBezTo>
                  <a:pt x="37801" y="205863"/>
                  <a:pt x="51082" y="173982"/>
                  <a:pt x="53810" y="154885"/>
                </a:cubicBezTo>
                <a:cubicBezTo>
                  <a:pt x="55777" y="141114"/>
                  <a:pt x="30661" y="106250"/>
                  <a:pt x="30661" y="120161"/>
                </a:cubicBezTo>
                <a:cubicBezTo>
                  <a:pt x="30661" y="137416"/>
                  <a:pt x="46094" y="151027"/>
                  <a:pt x="53810" y="166460"/>
                </a:cubicBezTo>
                <a:cubicBezTo>
                  <a:pt x="65385" y="162602"/>
                  <a:pt x="79907" y="163512"/>
                  <a:pt x="88534" y="154885"/>
                </a:cubicBezTo>
                <a:cubicBezTo>
                  <a:pt x="112958" y="130461"/>
                  <a:pt x="91675" y="69558"/>
                  <a:pt x="88534" y="50713"/>
                </a:cubicBezTo>
                <a:cubicBezTo>
                  <a:pt x="65385" y="62288"/>
                  <a:pt x="30661" y="62288"/>
                  <a:pt x="19086" y="85437"/>
                </a:cubicBezTo>
                <a:cubicBezTo>
                  <a:pt x="9794" y="104020"/>
                  <a:pt x="22944" y="135594"/>
                  <a:pt x="42235" y="143310"/>
                </a:cubicBezTo>
                <a:cubicBezTo>
                  <a:pt x="57433" y="149389"/>
                  <a:pt x="65384" y="120161"/>
                  <a:pt x="76959" y="108586"/>
                </a:cubicBezTo>
                <a:cubicBezTo>
                  <a:pt x="65384" y="104728"/>
                  <a:pt x="50862" y="88385"/>
                  <a:pt x="42235" y="97012"/>
                </a:cubicBezTo>
                <a:cubicBezTo>
                  <a:pt x="28324" y="110923"/>
                  <a:pt x="16750" y="140974"/>
                  <a:pt x="30661" y="154885"/>
                </a:cubicBezTo>
                <a:cubicBezTo>
                  <a:pt x="42862" y="167086"/>
                  <a:pt x="61526" y="139452"/>
                  <a:pt x="76959" y="131736"/>
                </a:cubicBezTo>
                <a:cubicBezTo>
                  <a:pt x="76351" y="129304"/>
                  <a:pt x="59140" y="0"/>
                  <a:pt x="19086" y="120161"/>
                </a:cubicBezTo>
                <a:cubicBezTo>
                  <a:pt x="11665" y="142425"/>
                  <a:pt x="26803" y="166460"/>
                  <a:pt x="30661" y="189609"/>
                </a:cubicBezTo>
                <a:cubicBezTo>
                  <a:pt x="42236" y="185751"/>
                  <a:pt x="60854" y="189362"/>
                  <a:pt x="65385" y="178034"/>
                </a:cubicBezTo>
                <a:cubicBezTo>
                  <a:pt x="71293" y="163264"/>
                  <a:pt x="53810" y="115828"/>
                  <a:pt x="53810" y="131736"/>
                </a:cubicBezTo>
                <a:cubicBezTo>
                  <a:pt x="53810" y="151409"/>
                  <a:pt x="61527" y="170318"/>
                  <a:pt x="65385" y="189609"/>
                </a:cubicBezTo>
                <a:cubicBezTo>
                  <a:pt x="83007" y="154363"/>
                  <a:pt x="119003" y="104331"/>
                  <a:pt x="76959" y="62287"/>
                </a:cubicBezTo>
                <a:cubicBezTo>
                  <a:pt x="64758" y="50086"/>
                  <a:pt x="46094" y="77720"/>
                  <a:pt x="30661" y="85437"/>
                </a:cubicBezTo>
                <a:cubicBezTo>
                  <a:pt x="34519" y="116303"/>
                  <a:pt x="26231" y="151361"/>
                  <a:pt x="42235" y="178034"/>
                </a:cubicBezTo>
                <a:cubicBezTo>
                  <a:pt x="49392" y="189963"/>
                  <a:pt x="63098" y="157032"/>
                  <a:pt x="65385" y="143310"/>
                </a:cubicBezTo>
                <a:cubicBezTo>
                  <a:pt x="67391" y="131275"/>
                  <a:pt x="57668" y="120161"/>
                  <a:pt x="53810" y="108586"/>
                </a:cubicBezTo>
                <a:cubicBezTo>
                  <a:pt x="38377" y="120161"/>
                  <a:pt x="14675" y="125399"/>
                  <a:pt x="7511" y="143310"/>
                </a:cubicBezTo>
                <a:cubicBezTo>
                  <a:pt x="3458" y="153443"/>
                  <a:pt x="19896" y="168254"/>
                  <a:pt x="30661" y="166460"/>
                </a:cubicBezTo>
                <a:cubicBezTo>
                  <a:pt x="49689" y="163289"/>
                  <a:pt x="61526" y="143311"/>
                  <a:pt x="76959" y="131736"/>
                </a:cubicBezTo>
                <a:cubicBezTo>
                  <a:pt x="73101" y="112445"/>
                  <a:pt x="79296" y="87773"/>
                  <a:pt x="65385" y="73862"/>
                </a:cubicBezTo>
                <a:cubicBezTo>
                  <a:pt x="57668" y="66145"/>
                  <a:pt x="42235" y="86099"/>
                  <a:pt x="42235" y="97012"/>
                </a:cubicBezTo>
                <a:cubicBezTo>
                  <a:pt x="42235" y="114266"/>
                  <a:pt x="57668" y="127877"/>
                  <a:pt x="65385" y="143310"/>
                </a:cubicBezTo>
                <a:cubicBezTo>
                  <a:pt x="72329" y="122477"/>
                  <a:pt x="92513" y="82634"/>
                  <a:pt x="65385" y="62287"/>
                </a:cubicBezTo>
                <a:cubicBezTo>
                  <a:pt x="55624" y="54966"/>
                  <a:pt x="42236" y="70004"/>
                  <a:pt x="30661" y="73862"/>
                </a:cubicBezTo>
                <a:cubicBezTo>
                  <a:pt x="38377" y="97011"/>
                  <a:pt x="34756" y="128066"/>
                  <a:pt x="53810" y="143310"/>
                </a:cubicBezTo>
                <a:cubicBezTo>
                  <a:pt x="64673" y="152000"/>
                  <a:pt x="86567" y="133932"/>
                  <a:pt x="88534" y="120161"/>
                </a:cubicBezTo>
                <a:cubicBezTo>
                  <a:pt x="91472" y="99593"/>
                  <a:pt x="73101" y="81578"/>
                  <a:pt x="65385" y="62287"/>
                </a:cubicBezTo>
                <a:cubicBezTo>
                  <a:pt x="57668" y="70004"/>
                  <a:pt x="44375" y="74736"/>
                  <a:pt x="42235" y="85437"/>
                </a:cubicBezTo>
                <a:cubicBezTo>
                  <a:pt x="39842" y="97401"/>
                  <a:pt x="41609" y="120161"/>
                  <a:pt x="53810" y="120161"/>
                </a:cubicBezTo>
                <a:cubicBezTo>
                  <a:pt x="67721" y="120161"/>
                  <a:pt x="69243" y="97012"/>
                  <a:pt x="76959" y="85437"/>
                </a:cubicBezTo>
                <a:cubicBezTo>
                  <a:pt x="69243" y="77720"/>
                  <a:pt x="64163" y="58836"/>
                  <a:pt x="53810" y="62287"/>
                </a:cubicBezTo>
                <a:cubicBezTo>
                  <a:pt x="14601" y="75357"/>
                  <a:pt x="61959" y="126597"/>
                  <a:pt x="65385" y="131736"/>
                </a:cubicBezTo>
                <a:cubicBezTo>
                  <a:pt x="73101" y="120161"/>
                  <a:pt x="98371" y="106849"/>
                  <a:pt x="88534" y="97012"/>
                </a:cubicBezTo>
                <a:cubicBezTo>
                  <a:pt x="78697" y="87175"/>
                  <a:pt x="58976" y="107245"/>
                  <a:pt x="53810" y="120161"/>
                </a:cubicBezTo>
                <a:cubicBezTo>
                  <a:pt x="49279" y="131489"/>
                  <a:pt x="61527" y="143310"/>
                  <a:pt x="65385" y="154885"/>
                </a:cubicBezTo>
                <a:cubicBezTo>
                  <a:pt x="69243" y="139452"/>
                  <a:pt x="92867" y="108586"/>
                  <a:pt x="76959" y="108586"/>
                </a:cubicBezTo>
                <a:cubicBezTo>
                  <a:pt x="59704" y="108586"/>
                  <a:pt x="46094" y="139452"/>
                  <a:pt x="53810" y="154885"/>
                </a:cubicBezTo>
                <a:cubicBezTo>
                  <a:pt x="60031" y="167327"/>
                  <a:pt x="76959" y="139452"/>
                  <a:pt x="88534" y="131736"/>
                </a:cubicBezTo>
                <a:lnTo>
                  <a:pt x="100109" y="9701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965A13D-39D2-4322-8E49-515CBFA1E7DE}" type="datetime4">
              <a:rPr lang="en-GB" smtClean="0"/>
              <a:pPr>
                <a:defRPr/>
              </a:pPr>
              <a:t>25 April 2016</a:t>
            </a:fld>
            <a:endParaRPr lang="en-GB" dirty="0"/>
          </a:p>
        </p:txBody>
      </p:sp>
      <p:sp>
        <p:nvSpPr>
          <p:cNvPr id="4" name="TextBox 3"/>
          <p:cNvSpPr txBox="1">
            <a:spLocks noChangeArrowheads="1"/>
          </p:cNvSpPr>
          <p:nvPr/>
        </p:nvSpPr>
        <p:spPr bwMode="auto">
          <a:xfrm>
            <a:off x="395288" y="692150"/>
            <a:ext cx="8208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As we move further from Earth, gravitational field strength, g, becomes less.</a:t>
            </a:r>
          </a:p>
          <a:p>
            <a:pPr eaLnBrk="1" hangingPunct="1"/>
            <a:endParaRPr lang="en-GB" altLang="en-US"/>
          </a:p>
          <a:p>
            <a:pPr eaLnBrk="1" hangingPunct="1"/>
            <a:r>
              <a:rPr lang="en-GB" altLang="en-US"/>
              <a:t>Remember what was discussed about g for distances less than the Earth’s radius?</a:t>
            </a:r>
          </a:p>
          <a:p>
            <a:pPr eaLnBrk="1" hangingPunct="1"/>
            <a:r>
              <a:rPr lang="en-GB" altLang="en-US">
                <a:hlinkClick r:id="rId2" action="ppaction://hlinksldjump"/>
              </a:rPr>
              <a:t>Slide 87</a:t>
            </a:r>
            <a:endParaRPr lang="en-GB" altLang="en-US"/>
          </a:p>
          <a:p>
            <a:pPr eaLnBrk="1" hangingPunct="1"/>
            <a:r>
              <a:rPr lang="en-GB" altLang="en-US"/>
              <a:t>We can plot a graph of g as we move further from the Earth’s centre.</a:t>
            </a:r>
          </a:p>
          <a:p>
            <a:pPr eaLnBrk="1" hangingPunct="1"/>
            <a:r>
              <a:rPr lang="en-GB" altLang="en-US"/>
              <a:t>Note – </a:t>
            </a:r>
            <a:r>
              <a:rPr lang="en-GB" altLang="en-US" b="1">
                <a:solidFill>
                  <a:srgbClr val="FF0000"/>
                </a:solidFill>
              </a:rPr>
              <a:t>it is an inverse-square graph.</a:t>
            </a:r>
          </a:p>
          <a:p>
            <a:pPr eaLnBrk="1" hangingPunct="1"/>
            <a:endParaRPr lang="en-GB" altLang="en-US"/>
          </a:p>
        </p:txBody>
      </p:sp>
      <p:grpSp>
        <p:nvGrpSpPr>
          <p:cNvPr id="3" name="Group 5"/>
          <p:cNvGrpSpPr>
            <a:grpSpLocks/>
          </p:cNvGrpSpPr>
          <p:nvPr/>
        </p:nvGrpSpPr>
        <p:grpSpPr bwMode="auto">
          <a:xfrm>
            <a:off x="323850" y="3068638"/>
            <a:ext cx="5976938" cy="3636962"/>
            <a:chOff x="323528" y="3068960"/>
            <a:chExt cx="5976664" cy="3636154"/>
          </a:xfrm>
        </p:grpSpPr>
        <p:pic>
          <p:nvPicPr>
            <p:cNvPr id="113670" name="Picture 2" descr="http://www.saburchill.com/physics/images/1111034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68960"/>
              <a:ext cx="5976664" cy="36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28330" y="3068960"/>
              <a:ext cx="1008017" cy="136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7" name="Rectangle 6"/>
          <p:cNvSpPr/>
          <p:nvPr/>
        </p:nvSpPr>
        <p:spPr>
          <a:xfrm>
            <a:off x="755650" y="4149725"/>
            <a:ext cx="1079500" cy="208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2000"/>
                                        <p:tgtEl>
                                          <p:spTgt spid="7"/>
                                        </p:tgtEl>
                                      </p:cBhvr>
                                    </p:animEffect>
                                    <p:set>
                                      <p:cBhvr>
                                        <p:cTn id="3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965A13D-39D2-4322-8E49-515CBFA1E7DE}" type="datetime4">
              <a:rPr lang="en-GB" smtClean="0"/>
              <a:pPr>
                <a:defRPr/>
              </a:pPr>
              <a:t>25 April 2016</a:t>
            </a:fld>
            <a:endParaRPr lang="en-GB" dirty="0"/>
          </a:p>
        </p:txBody>
      </p:sp>
      <p:sp>
        <p:nvSpPr>
          <p:cNvPr id="3" name="TextBox 2"/>
          <p:cNvSpPr txBox="1">
            <a:spLocks noChangeArrowheads="1"/>
          </p:cNvSpPr>
          <p:nvPr/>
        </p:nvSpPr>
        <p:spPr bwMode="auto">
          <a:xfrm>
            <a:off x="395288" y="692150"/>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If we use V = -GM/r   to calculate V at the Earth’s surface, we come up with a figure for V of -63 MJ kg</a:t>
            </a:r>
            <a:r>
              <a:rPr lang="en-GB" altLang="en-US" baseline="30000"/>
              <a:t>-1</a:t>
            </a:r>
            <a:r>
              <a:rPr lang="en-GB" altLang="en-US"/>
              <a:t>.</a:t>
            </a:r>
          </a:p>
          <a:p>
            <a:pPr eaLnBrk="1" hangingPunct="1"/>
            <a:endParaRPr lang="en-GB" altLang="en-US"/>
          </a:p>
          <a:p>
            <a:pPr eaLnBrk="1" hangingPunct="1"/>
            <a:r>
              <a:rPr lang="en-GB" altLang="en-US"/>
              <a:t>What does this mean?</a:t>
            </a:r>
          </a:p>
        </p:txBody>
      </p:sp>
      <p:sp>
        <p:nvSpPr>
          <p:cNvPr id="4" name="TextBox 3"/>
          <p:cNvSpPr txBox="1">
            <a:spLocks noChangeArrowheads="1"/>
          </p:cNvSpPr>
          <p:nvPr/>
        </p:nvSpPr>
        <p:spPr bwMode="auto">
          <a:xfrm>
            <a:off x="395288" y="1484313"/>
            <a:ext cx="8137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It means that 63 MJ of work needs to be done in order to move 1kg from the Earth’s surface to infinity.</a:t>
            </a:r>
          </a:p>
          <a:p>
            <a:pPr eaLnBrk="1" hangingPunct="1"/>
            <a:endParaRPr lang="en-GB" altLang="en-US"/>
          </a:p>
          <a:p>
            <a:pPr eaLnBrk="1" hangingPunct="1"/>
            <a:r>
              <a:rPr lang="en-GB" altLang="en-US"/>
              <a:t>We can figure out the work done to move a 1kg mass to infinity from a point in a field by working out the area under a g-r graph.</a:t>
            </a:r>
          </a:p>
          <a:p>
            <a:pPr eaLnBrk="1" hangingPunct="1"/>
            <a:endParaRPr lang="en-GB" altLang="en-US"/>
          </a:p>
          <a:p>
            <a:pPr eaLnBrk="1" hangingPunct="1"/>
            <a:r>
              <a:rPr lang="en-GB" altLang="en-US"/>
              <a:t>How does this work out?</a:t>
            </a:r>
          </a:p>
          <a:p>
            <a:pPr eaLnBrk="1" hangingPunct="1"/>
            <a:endParaRPr lang="en-GB" altLang="en-US"/>
          </a:p>
          <a:p>
            <a:pPr eaLnBrk="1" hangingPunct="1"/>
            <a:r>
              <a:rPr lang="en-GB" altLang="en-US"/>
              <a:t>Check it using the graph on p64.  Bear in mind that you should get a value of 63 MJ kg</a:t>
            </a:r>
            <a:r>
              <a:rPr lang="en-GB" altLang="en-US" baseline="30000"/>
              <a:t>-1</a:t>
            </a:r>
            <a:r>
              <a:rPr lang="en-GB" altLang="en-US"/>
              <a:t>.</a:t>
            </a:r>
          </a:p>
          <a:p>
            <a:pPr eaLnBrk="1" hangingPunct="1"/>
            <a:endParaRPr lang="en-GB" altLang="en-US"/>
          </a:p>
          <a:p>
            <a:pPr eaLnBrk="1" hangingPunct="1"/>
            <a:r>
              <a:rPr lang="en-GB" altLang="en-US"/>
              <a:t>Why is the figure positive, rather than negative?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2000"/>
                                        <p:tgtEl>
                                          <p:spTgt spid="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0"/>
                                        <p:tgtEl>
                                          <p:spTgt spid="4">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965A13D-39D2-4322-8E49-515CBFA1E7DE}" type="datetime4">
              <a:rPr lang="en-GB" smtClean="0"/>
              <a:pPr>
                <a:defRPr/>
              </a:pPr>
              <a:t>25 April 2016</a:t>
            </a:fld>
            <a:endParaRPr lang="en-GB" dirty="0"/>
          </a:p>
        </p:txBody>
      </p:sp>
      <p:sp>
        <p:nvSpPr>
          <p:cNvPr id="3" name="TextBox 2"/>
          <p:cNvSpPr txBox="1">
            <a:spLocks noChangeArrowheads="1"/>
          </p:cNvSpPr>
          <p:nvPr/>
        </p:nvSpPr>
        <p:spPr bwMode="auto">
          <a:xfrm>
            <a:off x="250825" y="1052513"/>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Another sort of graph which can be useful is V against r.</a:t>
            </a:r>
          </a:p>
          <a:p>
            <a:pPr eaLnBrk="1" hangingPunct="1"/>
            <a:endParaRPr lang="en-GB" altLang="en-US"/>
          </a:p>
          <a:p>
            <a:pPr eaLnBrk="1" hangingPunct="1"/>
            <a:r>
              <a:rPr lang="en-GB" altLang="en-US"/>
              <a:t>Note – </a:t>
            </a:r>
            <a:r>
              <a:rPr lang="en-GB" altLang="en-US" b="1">
                <a:solidFill>
                  <a:srgbClr val="FF0000"/>
                </a:solidFill>
              </a:rPr>
              <a:t>it is a 1/r curve, not an inverse-square.</a:t>
            </a:r>
          </a:p>
          <a:p>
            <a:pPr eaLnBrk="1" hangingPunct="1"/>
            <a:endParaRPr lang="en-GB" altLang="en-US"/>
          </a:p>
        </p:txBody>
      </p:sp>
      <p:grpSp>
        <p:nvGrpSpPr>
          <p:cNvPr id="4" name="Group 6"/>
          <p:cNvGrpSpPr>
            <a:grpSpLocks/>
          </p:cNvGrpSpPr>
          <p:nvPr/>
        </p:nvGrpSpPr>
        <p:grpSpPr bwMode="auto">
          <a:xfrm>
            <a:off x="1403350" y="2565400"/>
            <a:ext cx="3168650" cy="2262188"/>
            <a:chOff x="755576" y="2060847"/>
            <a:chExt cx="4176464" cy="3271299"/>
          </a:xfrm>
        </p:grpSpPr>
        <p:pic>
          <p:nvPicPr>
            <p:cNvPr id="115718" name="Picture 4" descr="V-r grap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7"/>
              <a:ext cx="4176464" cy="327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TextBox 5"/>
            <p:cNvSpPr txBox="1">
              <a:spLocks noChangeArrowheads="1"/>
            </p:cNvSpPr>
            <p:nvPr/>
          </p:nvSpPr>
          <p:spPr bwMode="auto">
            <a:xfrm>
              <a:off x="1230174" y="4662928"/>
              <a:ext cx="360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V</a:t>
              </a:r>
            </a:p>
          </p:txBody>
        </p:sp>
      </p:grpSp>
      <p:sp>
        <p:nvSpPr>
          <p:cNvPr id="8" name="TextBox 7"/>
          <p:cNvSpPr txBox="1">
            <a:spLocks noChangeArrowheads="1"/>
          </p:cNvSpPr>
          <p:nvPr/>
        </p:nvSpPr>
        <p:spPr bwMode="auto">
          <a:xfrm>
            <a:off x="5003800" y="2565400"/>
            <a:ext cx="2808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b="1">
                <a:solidFill>
                  <a:srgbClr val="7030A0"/>
                </a:solidFill>
              </a:rPr>
              <a:t>Questions:</a:t>
            </a:r>
          </a:p>
          <a:p>
            <a:pPr eaLnBrk="1" hangingPunct="1"/>
            <a:r>
              <a:rPr lang="en-GB" altLang="en-US" b="1">
                <a:solidFill>
                  <a:srgbClr val="7030A0"/>
                </a:solidFill>
              </a:rPr>
              <a:t>P65 – qu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AA5BF0FB-38D0-4E0A-897E-8CEDDA8652C6}" type="datetime4">
              <a:rPr lang="en-GB"/>
              <a:pPr>
                <a:defRPr/>
              </a:pPr>
              <a:t>25 April 2016</a:t>
            </a:fld>
            <a:endParaRPr lang="en-GB"/>
          </a:p>
        </p:txBody>
      </p:sp>
      <p:sp>
        <p:nvSpPr>
          <p:cNvPr id="3" name="TextBox 2"/>
          <p:cNvSpPr txBox="1"/>
          <p:nvPr/>
        </p:nvSpPr>
        <p:spPr>
          <a:xfrm>
            <a:off x="250825" y="115888"/>
            <a:ext cx="8569325" cy="4618037"/>
          </a:xfrm>
          <a:prstGeom prst="rect">
            <a:avLst/>
          </a:prstGeom>
          <a:noFill/>
        </p:spPr>
        <p:txBody>
          <a:bodyPr>
            <a:spAutoFit/>
          </a:bodyPr>
          <a:lstStyle/>
          <a:p>
            <a:pPr>
              <a:defRPr/>
            </a:pPr>
            <a:r>
              <a:rPr lang="en-GB" sz="2400" dirty="0">
                <a:latin typeface="Arial" charset="0"/>
                <a:cs typeface="Arial" charset="0"/>
              </a:rPr>
              <a:t>Worked Example</a:t>
            </a:r>
          </a:p>
          <a:p>
            <a:pPr>
              <a:defRPr/>
            </a:pPr>
            <a:r>
              <a:rPr lang="en-GB" dirty="0">
                <a:latin typeface="Arial" charset="0"/>
                <a:cs typeface="Arial" charset="0"/>
              </a:rPr>
              <a:t>I have a mass of 80kg.  When I am standing on the Earth, what is the force exerted on me by:</a:t>
            </a:r>
          </a:p>
          <a:p>
            <a:pPr marL="342900" indent="-342900">
              <a:buFont typeface="+mj-lt"/>
              <a:buAutoNum type="alphaLcPeriod"/>
              <a:defRPr/>
            </a:pPr>
            <a:r>
              <a:rPr lang="en-GB" dirty="0">
                <a:latin typeface="Arial" charset="0"/>
                <a:cs typeface="Arial" charset="0"/>
              </a:rPr>
              <a:t>The Sun;</a:t>
            </a:r>
          </a:p>
          <a:p>
            <a:pPr marL="342900" indent="-342900">
              <a:buFont typeface="+mj-lt"/>
              <a:buAutoNum type="alphaLcPeriod"/>
              <a:defRPr/>
            </a:pPr>
            <a:r>
              <a:rPr lang="en-GB" dirty="0">
                <a:latin typeface="Arial" charset="0"/>
                <a:cs typeface="Arial" charset="0"/>
              </a:rPr>
              <a:t>The Earth.</a:t>
            </a:r>
          </a:p>
          <a:p>
            <a:pPr marL="342900" indent="-342900">
              <a:defRPr/>
            </a:pPr>
            <a:r>
              <a:rPr lang="en-GB" i="1" dirty="0">
                <a:latin typeface="Arial" charset="0"/>
                <a:cs typeface="Arial" charset="0"/>
              </a:rPr>
              <a:t>	G</a:t>
            </a:r>
            <a:r>
              <a:rPr lang="en-GB" dirty="0">
                <a:latin typeface="Arial" charset="0"/>
                <a:cs typeface="Arial" charset="0"/>
              </a:rPr>
              <a:t> = 6.67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-11</a:t>
            </a:r>
            <a:r>
              <a:rPr lang="en-GB" dirty="0">
                <a:latin typeface="Arial" charset="0"/>
                <a:cs typeface="Arial" charset="0"/>
              </a:rPr>
              <a:t> N m</a:t>
            </a:r>
            <a:r>
              <a:rPr lang="en-GB" baseline="30000" dirty="0">
                <a:latin typeface="Arial" charset="0"/>
                <a:cs typeface="Arial" charset="0"/>
              </a:rPr>
              <a:t>2 </a:t>
            </a:r>
            <a:r>
              <a:rPr lang="en-GB" dirty="0">
                <a:latin typeface="Arial" charset="0"/>
                <a:cs typeface="Arial" charset="0"/>
              </a:rPr>
              <a:t>kg</a:t>
            </a:r>
            <a:r>
              <a:rPr lang="en-GB" baseline="30000" dirty="0">
                <a:latin typeface="Arial" charset="0"/>
                <a:cs typeface="Arial" charset="0"/>
              </a:rPr>
              <a:t>-2</a:t>
            </a:r>
            <a:r>
              <a:rPr lang="en-GB" dirty="0">
                <a:latin typeface="Arial" charset="0"/>
                <a:cs typeface="Arial" charset="0"/>
              </a:rPr>
              <a:t>, mass of the Earth = 6.0 </a:t>
            </a:r>
            <a:r>
              <a:rPr lang="en-GB" dirty="0">
                <a:latin typeface="Arial" charset="0"/>
                <a:cs typeface="Arial" charset="0"/>
                <a:sym typeface="Symbol"/>
              </a:rPr>
              <a:t></a:t>
            </a:r>
            <a:r>
              <a:rPr lang="en-GB" dirty="0">
                <a:latin typeface="Arial" charset="0"/>
                <a:cs typeface="Arial" charset="0"/>
              </a:rPr>
              <a:t> 10</a:t>
            </a:r>
            <a:r>
              <a:rPr lang="en-GB" baseline="30000" dirty="0">
                <a:latin typeface="Arial" charset="0"/>
                <a:cs typeface="Arial" charset="0"/>
              </a:rPr>
              <a:t>24 </a:t>
            </a:r>
            <a:r>
              <a:rPr lang="en-GB" dirty="0">
                <a:latin typeface="Arial" charset="0"/>
                <a:cs typeface="Arial" charset="0"/>
              </a:rPr>
              <a:t>kg, </a:t>
            </a:r>
          </a:p>
          <a:p>
            <a:pPr marL="342900" indent="-342900">
              <a:defRPr/>
            </a:pPr>
            <a:r>
              <a:rPr lang="en-GB" dirty="0">
                <a:latin typeface="Arial" charset="0"/>
                <a:cs typeface="Arial" charset="0"/>
              </a:rPr>
              <a:t>	radius of the Earth = 6.4 </a:t>
            </a:r>
            <a:r>
              <a:rPr lang="en-GB" dirty="0">
                <a:latin typeface="Arial" charset="0"/>
                <a:cs typeface="Arial" charset="0"/>
                <a:sym typeface="Symbol"/>
              </a:rPr>
              <a:t></a:t>
            </a:r>
            <a:r>
              <a:rPr lang="en-GB" dirty="0">
                <a:latin typeface="Arial" charset="0"/>
                <a:cs typeface="Arial" charset="0"/>
              </a:rPr>
              <a:t> 10</a:t>
            </a:r>
            <a:r>
              <a:rPr lang="en-GB" baseline="30000" dirty="0">
                <a:latin typeface="Arial" charset="0"/>
                <a:cs typeface="Arial" charset="0"/>
              </a:rPr>
              <a:t>6 </a:t>
            </a:r>
            <a:r>
              <a:rPr lang="en-GB" dirty="0">
                <a:latin typeface="Arial" charset="0"/>
                <a:cs typeface="Arial" charset="0"/>
              </a:rPr>
              <a:t>m, mass of the Sun = 2.0 </a:t>
            </a:r>
            <a:r>
              <a:rPr lang="en-GB" dirty="0">
                <a:latin typeface="Arial" charset="0"/>
                <a:cs typeface="Arial" charset="0"/>
                <a:sym typeface="Symbol"/>
              </a:rPr>
              <a:t></a:t>
            </a:r>
            <a:r>
              <a:rPr lang="en-GB" dirty="0">
                <a:latin typeface="Arial" charset="0"/>
                <a:cs typeface="Arial" charset="0"/>
              </a:rPr>
              <a:t> 10</a:t>
            </a:r>
            <a:r>
              <a:rPr lang="en-GB" baseline="30000" dirty="0">
                <a:latin typeface="Arial" charset="0"/>
                <a:cs typeface="Arial" charset="0"/>
              </a:rPr>
              <a:t>30 </a:t>
            </a:r>
            <a:r>
              <a:rPr lang="en-GB" dirty="0">
                <a:latin typeface="Arial" charset="0"/>
                <a:cs typeface="Arial" charset="0"/>
              </a:rPr>
              <a:t>kg, </a:t>
            </a:r>
          </a:p>
          <a:p>
            <a:pPr marL="342900" indent="-342900">
              <a:defRPr/>
            </a:pPr>
            <a:r>
              <a:rPr lang="en-GB" dirty="0">
                <a:latin typeface="Arial" charset="0"/>
                <a:cs typeface="Arial" charset="0"/>
              </a:rPr>
              <a:t>	average distance from the Earth to the Sun = 1.5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11 </a:t>
            </a:r>
            <a:r>
              <a:rPr lang="en-GB" dirty="0">
                <a:latin typeface="Arial" charset="0"/>
                <a:cs typeface="Arial" charset="0"/>
              </a:rPr>
              <a:t>m.</a:t>
            </a:r>
          </a:p>
          <a:p>
            <a:pPr marL="342900" indent="-342900">
              <a:defRPr/>
            </a:pPr>
            <a:endParaRPr lang="en-GB" dirty="0">
              <a:latin typeface="Arial" charset="0"/>
              <a:cs typeface="Arial" charset="0"/>
            </a:endParaRPr>
          </a:p>
          <a:p>
            <a:pPr marL="342900" indent="-342900">
              <a:defRPr/>
            </a:pPr>
            <a:r>
              <a:rPr lang="en-GB" dirty="0">
                <a:latin typeface="Arial" charset="0"/>
                <a:cs typeface="Arial" charset="0"/>
              </a:rPr>
              <a:t>a	F = 6.67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-11</a:t>
            </a:r>
            <a:r>
              <a:rPr lang="en-GB" dirty="0">
                <a:latin typeface="Arial" charset="0"/>
                <a:cs typeface="Arial" charset="0"/>
              </a:rPr>
              <a:t> x 80 x 2.0 </a:t>
            </a:r>
            <a:r>
              <a:rPr lang="en-GB" dirty="0">
                <a:latin typeface="Arial" charset="0"/>
                <a:cs typeface="Arial" charset="0"/>
                <a:sym typeface="Symbol"/>
              </a:rPr>
              <a:t></a:t>
            </a:r>
            <a:r>
              <a:rPr lang="en-GB" dirty="0">
                <a:latin typeface="Arial" charset="0"/>
                <a:cs typeface="Arial" charset="0"/>
              </a:rPr>
              <a:t> 10</a:t>
            </a:r>
            <a:r>
              <a:rPr lang="en-GB" baseline="30000" dirty="0">
                <a:latin typeface="Arial" charset="0"/>
                <a:cs typeface="Arial" charset="0"/>
              </a:rPr>
              <a:t>30 </a:t>
            </a:r>
            <a:r>
              <a:rPr lang="en-GB" dirty="0">
                <a:latin typeface="Arial" charset="0"/>
                <a:cs typeface="Arial" charset="0"/>
              </a:rPr>
              <a:t>/ (1.5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11 </a:t>
            </a:r>
            <a:r>
              <a:rPr lang="en-GB" dirty="0">
                <a:latin typeface="Arial" charset="0"/>
                <a:cs typeface="Arial" charset="0"/>
              </a:rPr>
              <a:t>)</a:t>
            </a:r>
            <a:r>
              <a:rPr lang="en-GB" baseline="30000" dirty="0">
                <a:latin typeface="Arial" charset="0"/>
                <a:cs typeface="Arial" charset="0"/>
              </a:rPr>
              <a:t>2</a:t>
            </a:r>
            <a:endParaRPr lang="en-GB" dirty="0">
              <a:latin typeface="Arial" charset="0"/>
              <a:cs typeface="Arial" charset="0"/>
            </a:endParaRPr>
          </a:p>
          <a:p>
            <a:pPr marL="342900" indent="-342900">
              <a:defRPr/>
            </a:pPr>
            <a:r>
              <a:rPr lang="en-GB" dirty="0">
                <a:latin typeface="Arial" charset="0"/>
                <a:cs typeface="Arial" charset="0"/>
              </a:rPr>
              <a:t>	   = 0.47 N</a:t>
            </a:r>
          </a:p>
          <a:p>
            <a:pPr marL="342900" indent="-342900">
              <a:defRPr/>
            </a:pPr>
            <a:endParaRPr lang="en-GB" dirty="0">
              <a:latin typeface="Arial" charset="0"/>
              <a:cs typeface="Arial" charset="0"/>
            </a:endParaRPr>
          </a:p>
          <a:p>
            <a:pPr marL="342900" indent="-342900">
              <a:defRPr/>
            </a:pPr>
            <a:r>
              <a:rPr lang="en-GB" dirty="0">
                <a:latin typeface="Arial" charset="0"/>
                <a:cs typeface="Arial" charset="0"/>
              </a:rPr>
              <a:t>b	</a:t>
            </a:r>
            <a:r>
              <a:rPr lang="en-GB" i="1" dirty="0">
                <a:solidFill>
                  <a:srgbClr val="C00000"/>
                </a:solidFill>
                <a:latin typeface="Arial" charset="0"/>
                <a:cs typeface="Arial" charset="0"/>
              </a:rPr>
              <a:t>What will we use for r?</a:t>
            </a:r>
          </a:p>
          <a:p>
            <a:pPr marL="342900" indent="-342900">
              <a:defRPr/>
            </a:pPr>
            <a:r>
              <a:rPr lang="en-GB" dirty="0">
                <a:latin typeface="Arial" charset="0"/>
                <a:cs typeface="Arial" charset="0"/>
              </a:rPr>
              <a:t>	F = 6.67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-11</a:t>
            </a:r>
            <a:r>
              <a:rPr lang="en-GB" dirty="0">
                <a:latin typeface="Arial" charset="0"/>
                <a:cs typeface="Arial" charset="0"/>
              </a:rPr>
              <a:t> x 80 x 6.0 </a:t>
            </a:r>
            <a:r>
              <a:rPr lang="en-GB" dirty="0">
                <a:latin typeface="Arial" charset="0"/>
                <a:cs typeface="Arial" charset="0"/>
                <a:sym typeface="Symbol"/>
              </a:rPr>
              <a:t>x</a:t>
            </a:r>
            <a:r>
              <a:rPr lang="en-GB" dirty="0">
                <a:latin typeface="Arial" charset="0"/>
                <a:cs typeface="Arial" charset="0"/>
              </a:rPr>
              <a:t> 10</a:t>
            </a:r>
            <a:r>
              <a:rPr lang="en-GB" baseline="30000" dirty="0">
                <a:latin typeface="Arial" charset="0"/>
                <a:cs typeface="Arial" charset="0"/>
              </a:rPr>
              <a:t>24 </a:t>
            </a:r>
            <a:r>
              <a:rPr lang="en-GB" dirty="0">
                <a:latin typeface="Arial" charset="0"/>
                <a:cs typeface="Arial" charset="0"/>
              </a:rPr>
              <a:t>/ (6.4 </a:t>
            </a:r>
            <a:r>
              <a:rPr lang="en-GB" dirty="0">
                <a:latin typeface="Arial" charset="0"/>
                <a:cs typeface="Arial" charset="0"/>
                <a:sym typeface="Symbol"/>
              </a:rPr>
              <a:t></a:t>
            </a:r>
            <a:r>
              <a:rPr lang="en-GB" dirty="0">
                <a:latin typeface="Arial" charset="0"/>
                <a:cs typeface="Arial" charset="0"/>
              </a:rPr>
              <a:t> 10</a:t>
            </a:r>
            <a:r>
              <a:rPr lang="en-GB" baseline="30000" dirty="0">
                <a:latin typeface="Arial" charset="0"/>
                <a:cs typeface="Arial" charset="0"/>
              </a:rPr>
              <a:t>6 </a:t>
            </a:r>
            <a:r>
              <a:rPr lang="en-GB" dirty="0">
                <a:latin typeface="Arial" charset="0"/>
                <a:cs typeface="Arial" charset="0"/>
              </a:rPr>
              <a:t>)</a:t>
            </a:r>
            <a:r>
              <a:rPr lang="en-GB" baseline="30000" dirty="0">
                <a:latin typeface="Arial" charset="0"/>
                <a:cs typeface="Arial" charset="0"/>
              </a:rPr>
              <a:t>2</a:t>
            </a:r>
            <a:endParaRPr lang="en-GB" dirty="0">
              <a:latin typeface="Arial" charset="0"/>
              <a:cs typeface="Arial" charset="0"/>
            </a:endParaRPr>
          </a:p>
          <a:p>
            <a:pPr marL="342900" indent="-342900">
              <a:defRPr/>
            </a:pPr>
            <a:r>
              <a:rPr lang="en-GB" dirty="0">
                <a:latin typeface="Arial" charset="0"/>
                <a:cs typeface="Arial" charset="0"/>
              </a:rPr>
              <a:t>	   = 780 N</a:t>
            </a:r>
          </a:p>
          <a:p>
            <a:pPr marL="342900" indent="-342900">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2000"/>
                                        <p:tgtEl>
                                          <p:spTgt spid="3">
                                            <p:txEl>
                                              <p:pRg st="9" end="9"/>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2000"/>
                                        <p:tgtEl>
                                          <p:spTgt spid="3">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2000"/>
                                        <p:tgtEl>
                                          <p:spTgt spid="3">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5965A13D-39D2-4322-8E49-515CBFA1E7DE}" type="datetime4">
              <a:rPr lang="en-GB" smtClean="0"/>
              <a:pPr>
                <a:defRPr/>
              </a:pPr>
              <a:t>25 April 2016</a:t>
            </a:fld>
            <a:endParaRPr lang="en-GB" dirty="0"/>
          </a:p>
        </p:txBody>
      </p:sp>
      <p:sp>
        <p:nvSpPr>
          <p:cNvPr id="116739" name="TextBox 2"/>
          <p:cNvSpPr txBox="1">
            <a:spLocks noChangeArrowheads="1"/>
          </p:cNvSpPr>
          <p:nvPr/>
        </p:nvSpPr>
        <p:spPr bwMode="auto">
          <a:xfrm>
            <a:off x="1403350" y="2060575"/>
            <a:ext cx="64087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b="1">
                <a:solidFill>
                  <a:srgbClr val="7030A0"/>
                </a:solidFill>
              </a:rPr>
              <a:t>Revision questions:</a:t>
            </a:r>
          </a:p>
          <a:p>
            <a:pPr eaLnBrk="1" hangingPunct="1"/>
            <a:r>
              <a:rPr lang="en-GB" altLang="en-US" b="1">
                <a:solidFill>
                  <a:srgbClr val="7030A0"/>
                </a:solidFill>
              </a:rPr>
              <a:t>P69 – qu 	2a ii, b i</a:t>
            </a:r>
          </a:p>
          <a:p>
            <a:pPr eaLnBrk="1" hangingPunct="1"/>
            <a:r>
              <a:rPr lang="en-GB" altLang="en-US" b="1">
                <a:solidFill>
                  <a:srgbClr val="7030A0"/>
                </a:solidFill>
              </a:rPr>
              <a:t>		3a, b i &amp; ii, c</a:t>
            </a:r>
          </a:p>
          <a:p>
            <a:pPr eaLnBrk="1" hangingPunct="1"/>
            <a:r>
              <a:rPr lang="en-GB" altLang="en-US" b="1">
                <a:solidFill>
                  <a:srgbClr val="7030A0"/>
                </a:solidFill>
              </a:rPr>
              <a:t>		6a, b</a:t>
            </a:r>
          </a:p>
          <a:p>
            <a:pPr eaLnBrk="1" hangingPunct="1"/>
            <a:r>
              <a:rPr lang="en-GB" altLang="en-US" b="1">
                <a:solidFill>
                  <a:srgbClr val="7030A0"/>
                </a:solidFill>
              </a:rPr>
              <a:t>		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AA5BF0FB-38D0-4E0A-897E-8CEDDA8652C6}" type="datetime4">
              <a:rPr lang="en-GB"/>
              <a:pPr>
                <a:defRPr/>
              </a:pPr>
              <a:t>25 April 2016</a:t>
            </a:fld>
            <a:endParaRPr lang="en-GB"/>
          </a:p>
        </p:txBody>
      </p:sp>
      <p:sp>
        <p:nvSpPr>
          <p:cNvPr id="3" name="TextBox 2"/>
          <p:cNvSpPr txBox="1">
            <a:spLocks noChangeArrowheads="1"/>
          </p:cNvSpPr>
          <p:nvPr/>
        </p:nvSpPr>
        <p:spPr bwMode="auto">
          <a:xfrm>
            <a:off x="4067175" y="2924175"/>
            <a:ext cx="26654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900" b="1">
                <a:solidFill>
                  <a:srgbClr val="7030A0"/>
                </a:solidFill>
              </a:rPr>
              <a:t>S  me  questi  ns</a:t>
            </a:r>
          </a:p>
          <a:p>
            <a:pPr algn="ctr" eaLnBrk="1" hangingPunct="1"/>
            <a:r>
              <a:rPr lang="en-GB" altLang="en-US" sz="1900" b="1">
                <a:solidFill>
                  <a:srgbClr val="7030A0"/>
                </a:solidFill>
              </a:rPr>
              <a:t>P61 – qu 1-4</a:t>
            </a:r>
          </a:p>
        </p:txBody>
      </p:sp>
      <p:sp>
        <p:nvSpPr>
          <p:cNvPr id="9" name="Freeform 8"/>
          <p:cNvSpPr/>
          <p:nvPr/>
        </p:nvSpPr>
        <p:spPr>
          <a:xfrm>
            <a:off x="4560888" y="4092575"/>
            <a:ext cx="1470025" cy="630238"/>
          </a:xfrm>
          <a:custGeom>
            <a:avLst/>
            <a:gdLst>
              <a:gd name="connsiteX0" fmla="*/ 0 w 1469985"/>
              <a:gd name="connsiteY0" fmla="*/ 468065 h 630111"/>
              <a:gd name="connsiteX1" fmla="*/ 0 w 1469985"/>
              <a:gd name="connsiteY1" fmla="*/ 560663 h 630111"/>
              <a:gd name="connsiteX2" fmla="*/ 11575 w 1469985"/>
              <a:gd name="connsiteY2" fmla="*/ 456491 h 630111"/>
              <a:gd name="connsiteX3" fmla="*/ 23150 w 1469985"/>
              <a:gd name="connsiteY3" fmla="*/ 421767 h 630111"/>
              <a:gd name="connsiteX4" fmla="*/ 34724 w 1469985"/>
              <a:gd name="connsiteY4" fmla="*/ 468065 h 630111"/>
              <a:gd name="connsiteX5" fmla="*/ 69448 w 1469985"/>
              <a:gd name="connsiteY5" fmla="*/ 433341 h 630111"/>
              <a:gd name="connsiteX6" fmla="*/ 81023 w 1469985"/>
              <a:gd name="connsiteY6" fmla="*/ 363893 h 630111"/>
              <a:gd name="connsiteX7" fmla="*/ 92598 w 1469985"/>
              <a:gd name="connsiteY7" fmla="*/ 433341 h 630111"/>
              <a:gd name="connsiteX8" fmla="*/ 104172 w 1469985"/>
              <a:gd name="connsiteY8" fmla="*/ 363893 h 630111"/>
              <a:gd name="connsiteX9" fmla="*/ 127322 w 1469985"/>
              <a:gd name="connsiteY9" fmla="*/ 248146 h 630111"/>
              <a:gd name="connsiteX10" fmla="*/ 150471 w 1469985"/>
              <a:gd name="connsiteY10" fmla="*/ 271296 h 630111"/>
              <a:gd name="connsiteX11" fmla="*/ 162046 w 1469985"/>
              <a:gd name="connsiteY11" fmla="*/ 236572 h 630111"/>
              <a:gd name="connsiteX12" fmla="*/ 208345 w 1469985"/>
              <a:gd name="connsiteY12" fmla="*/ 143974 h 630111"/>
              <a:gd name="connsiteX13" fmla="*/ 196770 w 1469985"/>
              <a:gd name="connsiteY13" fmla="*/ 306020 h 630111"/>
              <a:gd name="connsiteX14" fmla="*/ 208345 w 1469985"/>
              <a:gd name="connsiteY14" fmla="*/ 271296 h 630111"/>
              <a:gd name="connsiteX15" fmla="*/ 219919 w 1469985"/>
              <a:gd name="connsiteY15" fmla="*/ 224997 h 630111"/>
              <a:gd name="connsiteX16" fmla="*/ 243069 w 1469985"/>
              <a:gd name="connsiteY16" fmla="*/ 155549 h 630111"/>
              <a:gd name="connsiteX17" fmla="*/ 277793 w 1469985"/>
              <a:gd name="connsiteY17" fmla="*/ 213422 h 630111"/>
              <a:gd name="connsiteX18" fmla="*/ 289367 w 1469985"/>
              <a:gd name="connsiteY18" fmla="*/ 178698 h 630111"/>
              <a:gd name="connsiteX19" fmla="*/ 312517 w 1469985"/>
              <a:gd name="connsiteY19" fmla="*/ 132399 h 630111"/>
              <a:gd name="connsiteX20" fmla="*/ 289367 w 1469985"/>
              <a:gd name="connsiteY20" fmla="*/ 248146 h 630111"/>
              <a:gd name="connsiteX21" fmla="*/ 312517 w 1469985"/>
              <a:gd name="connsiteY21" fmla="*/ 213422 h 630111"/>
              <a:gd name="connsiteX22" fmla="*/ 324091 w 1469985"/>
              <a:gd name="connsiteY22" fmla="*/ 155549 h 630111"/>
              <a:gd name="connsiteX23" fmla="*/ 358816 w 1469985"/>
              <a:gd name="connsiteY23" fmla="*/ 86101 h 630111"/>
              <a:gd name="connsiteX24" fmla="*/ 347241 w 1469985"/>
              <a:gd name="connsiteY24" fmla="*/ 213422 h 630111"/>
              <a:gd name="connsiteX25" fmla="*/ 370390 w 1469985"/>
              <a:gd name="connsiteY25" fmla="*/ 178698 h 630111"/>
              <a:gd name="connsiteX26" fmla="*/ 381965 w 1469985"/>
              <a:gd name="connsiteY26" fmla="*/ 132399 h 630111"/>
              <a:gd name="connsiteX27" fmla="*/ 405114 w 1469985"/>
              <a:gd name="connsiteY27" fmla="*/ 224997 h 630111"/>
              <a:gd name="connsiteX28" fmla="*/ 416689 w 1469985"/>
              <a:gd name="connsiteY28" fmla="*/ 178698 h 630111"/>
              <a:gd name="connsiteX29" fmla="*/ 451413 w 1469985"/>
              <a:gd name="connsiteY29" fmla="*/ 97675 h 630111"/>
              <a:gd name="connsiteX30" fmla="*/ 486137 w 1469985"/>
              <a:gd name="connsiteY30" fmla="*/ 178698 h 630111"/>
              <a:gd name="connsiteX31" fmla="*/ 509286 w 1469985"/>
              <a:gd name="connsiteY31" fmla="*/ 132399 h 630111"/>
              <a:gd name="connsiteX32" fmla="*/ 520861 w 1469985"/>
              <a:gd name="connsiteY32" fmla="*/ 190273 h 630111"/>
              <a:gd name="connsiteX33" fmla="*/ 544010 w 1469985"/>
              <a:gd name="connsiteY33" fmla="*/ 155549 h 630111"/>
              <a:gd name="connsiteX34" fmla="*/ 555585 w 1469985"/>
              <a:gd name="connsiteY34" fmla="*/ 120825 h 630111"/>
              <a:gd name="connsiteX35" fmla="*/ 578734 w 1469985"/>
              <a:gd name="connsiteY35" fmla="*/ 62951 h 630111"/>
              <a:gd name="connsiteX36" fmla="*/ 590309 w 1469985"/>
              <a:gd name="connsiteY36" fmla="*/ 155549 h 630111"/>
              <a:gd name="connsiteX37" fmla="*/ 601884 w 1469985"/>
              <a:gd name="connsiteY37" fmla="*/ 109250 h 630111"/>
              <a:gd name="connsiteX38" fmla="*/ 613459 w 1469985"/>
              <a:gd name="connsiteY38" fmla="*/ 51377 h 630111"/>
              <a:gd name="connsiteX39" fmla="*/ 636608 w 1469985"/>
              <a:gd name="connsiteY39" fmla="*/ 143974 h 630111"/>
              <a:gd name="connsiteX40" fmla="*/ 648183 w 1469985"/>
              <a:gd name="connsiteY40" fmla="*/ 97675 h 630111"/>
              <a:gd name="connsiteX41" fmla="*/ 671332 w 1469985"/>
              <a:gd name="connsiteY41" fmla="*/ 28227 h 630111"/>
              <a:gd name="connsiteX42" fmla="*/ 682907 w 1469985"/>
              <a:gd name="connsiteY42" fmla="*/ 178698 h 630111"/>
              <a:gd name="connsiteX43" fmla="*/ 694481 w 1469985"/>
              <a:gd name="connsiteY43" fmla="*/ 132399 h 630111"/>
              <a:gd name="connsiteX44" fmla="*/ 717631 w 1469985"/>
              <a:gd name="connsiteY44" fmla="*/ 62951 h 630111"/>
              <a:gd name="connsiteX45" fmla="*/ 729205 w 1469985"/>
              <a:gd name="connsiteY45" fmla="*/ 167124 h 630111"/>
              <a:gd name="connsiteX46" fmla="*/ 740780 w 1469985"/>
              <a:gd name="connsiteY46" fmla="*/ 132399 h 630111"/>
              <a:gd name="connsiteX47" fmla="*/ 752355 w 1469985"/>
              <a:gd name="connsiteY47" fmla="*/ 167124 h 630111"/>
              <a:gd name="connsiteX48" fmla="*/ 775504 w 1469985"/>
              <a:gd name="connsiteY48" fmla="*/ 213422 h 630111"/>
              <a:gd name="connsiteX49" fmla="*/ 810228 w 1469985"/>
              <a:gd name="connsiteY49" fmla="*/ 236572 h 630111"/>
              <a:gd name="connsiteX50" fmla="*/ 856527 w 1469985"/>
              <a:gd name="connsiteY50" fmla="*/ 213422 h 630111"/>
              <a:gd name="connsiteX51" fmla="*/ 868102 w 1469985"/>
              <a:gd name="connsiteY51" fmla="*/ 271296 h 630111"/>
              <a:gd name="connsiteX52" fmla="*/ 879676 w 1469985"/>
              <a:gd name="connsiteY52" fmla="*/ 224997 h 630111"/>
              <a:gd name="connsiteX53" fmla="*/ 937550 w 1469985"/>
              <a:gd name="connsiteY53" fmla="*/ 132399 h 630111"/>
              <a:gd name="connsiteX54" fmla="*/ 949124 w 1469985"/>
              <a:gd name="connsiteY54" fmla="*/ 201848 h 630111"/>
              <a:gd name="connsiteX55" fmla="*/ 995423 w 1469985"/>
              <a:gd name="connsiteY55" fmla="*/ 213422 h 630111"/>
              <a:gd name="connsiteX56" fmla="*/ 1030147 w 1469985"/>
              <a:gd name="connsiteY56" fmla="*/ 120825 h 630111"/>
              <a:gd name="connsiteX57" fmla="*/ 1053297 w 1469985"/>
              <a:gd name="connsiteY57" fmla="*/ 190273 h 630111"/>
              <a:gd name="connsiteX58" fmla="*/ 1076446 w 1469985"/>
              <a:gd name="connsiteY58" fmla="*/ 143974 h 630111"/>
              <a:gd name="connsiteX59" fmla="*/ 1088021 w 1469985"/>
              <a:gd name="connsiteY59" fmla="*/ 201848 h 630111"/>
              <a:gd name="connsiteX60" fmla="*/ 1157469 w 1469985"/>
              <a:gd name="connsiteY60" fmla="*/ 155549 h 630111"/>
              <a:gd name="connsiteX61" fmla="*/ 1180618 w 1469985"/>
              <a:gd name="connsiteY61" fmla="*/ 201848 h 630111"/>
              <a:gd name="connsiteX62" fmla="*/ 1203767 w 1469985"/>
              <a:gd name="connsiteY62" fmla="*/ 178698 h 630111"/>
              <a:gd name="connsiteX63" fmla="*/ 1250066 w 1469985"/>
              <a:gd name="connsiteY63" fmla="*/ 224997 h 630111"/>
              <a:gd name="connsiteX64" fmla="*/ 1319514 w 1469985"/>
              <a:gd name="connsiteY64" fmla="*/ 213422 h 630111"/>
              <a:gd name="connsiteX65" fmla="*/ 1307940 w 1469985"/>
              <a:gd name="connsiteY65" fmla="*/ 248146 h 630111"/>
              <a:gd name="connsiteX66" fmla="*/ 1296365 w 1469985"/>
              <a:gd name="connsiteY66" fmla="*/ 294445 h 630111"/>
              <a:gd name="connsiteX67" fmla="*/ 1342664 w 1469985"/>
              <a:gd name="connsiteY67" fmla="*/ 248146 h 630111"/>
              <a:gd name="connsiteX68" fmla="*/ 1388962 w 1469985"/>
              <a:gd name="connsiteY68" fmla="*/ 340744 h 630111"/>
              <a:gd name="connsiteX69" fmla="*/ 1435261 w 1469985"/>
              <a:gd name="connsiteY69" fmla="*/ 271296 h 630111"/>
              <a:gd name="connsiteX70" fmla="*/ 1377388 w 1469985"/>
              <a:gd name="connsiteY70" fmla="*/ 421767 h 630111"/>
              <a:gd name="connsiteX71" fmla="*/ 1354238 w 1469985"/>
              <a:gd name="connsiteY71" fmla="*/ 444916 h 630111"/>
              <a:gd name="connsiteX72" fmla="*/ 1412112 w 1469985"/>
              <a:gd name="connsiteY72" fmla="*/ 375468 h 630111"/>
              <a:gd name="connsiteX73" fmla="*/ 1423686 w 1469985"/>
              <a:gd name="connsiteY73" fmla="*/ 456491 h 630111"/>
              <a:gd name="connsiteX74" fmla="*/ 1446836 w 1469985"/>
              <a:gd name="connsiteY74" fmla="*/ 433341 h 630111"/>
              <a:gd name="connsiteX75" fmla="*/ 1435261 w 1469985"/>
              <a:gd name="connsiteY75" fmla="*/ 491215 h 630111"/>
              <a:gd name="connsiteX76" fmla="*/ 1400537 w 1469985"/>
              <a:gd name="connsiteY76" fmla="*/ 537513 h 630111"/>
              <a:gd name="connsiteX77" fmla="*/ 1435261 w 1469985"/>
              <a:gd name="connsiteY77" fmla="*/ 479640 h 630111"/>
              <a:gd name="connsiteX78" fmla="*/ 1423686 w 1469985"/>
              <a:gd name="connsiteY78" fmla="*/ 525939 h 630111"/>
              <a:gd name="connsiteX79" fmla="*/ 1446836 w 1469985"/>
              <a:gd name="connsiteY79" fmla="*/ 618536 h 630111"/>
              <a:gd name="connsiteX80" fmla="*/ 1469985 w 1469985"/>
              <a:gd name="connsiteY80" fmla="*/ 572237 h 630111"/>
              <a:gd name="connsiteX81" fmla="*/ 1446836 w 1469985"/>
              <a:gd name="connsiteY81" fmla="*/ 595387 h 630111"/>
              <a:gd name="connsiteX82" fmla="*/ 1423686 w 1469985"/>
              <a:gd name="connsiteY82" fmla="*/ 630111 h 630111"/>
              <a:gd name="connsiteX83" fmla="*/ 1400537 w 1469985"/>
              <a:gd name="connsiteY83" fmla="*/ 572237 h 630111"/>
              <a:gd name="connsiteX84" fmla="*/ 1377388 w 1469985"/>
              <a:gd name="connsiteY84" fmla="*/ 595387 h 630111"/>
              <a:gd name="connsiteX85" fmla="*/ 1400537 w 1469985"/>
              <a:gd name="connsiteY85" fmla="*/ 549088 h 630111"/>
              <a:gd name="connsiteX86" fmla="*/ 1400537 w 1469985"/>
              <a:gd name="connsiteY86" fmla="*/ 583812 h 63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69985" h="630111">
                <a:moveTo>
                  <a:pt x="0" y="468065"/>
                </a:moveTo>
                <a:cubicBezTo>
                  <a:pt x="28682" y="382022"/>
                  <a:pt x="0" y="459228"/>
                  <a:pt x="0" y="560663"/>
                </a:cubicBezTo>
                <a:cubicBezTo>
                  <a:pt x="0" y="595601"/>
                  <a:pt x="5831" y="490953"/>
                  <a:pt x="11575" y="456491"/>
                </a:cubicBezTo>
                <a:cubicBezTo>
                  <a:pt x="13581" y="444456"/>
                  <a:pt x="19292" y="433342"/>
                  <a:pt x="23150" y="421767"/>
                </a:cubicBezTo>
                <a:cubicBezTo>
                  <a:pt x="27008" y="437200"/>
                  <a:pt x="19291" y="464207"/>
                  <a:pt x="34724" y="468065"/>
                </a:cubicBezTo>
                <a:cubicBezTo>
                  <a:pt x="50604" y="472035"/>
                  <a:pt x="62800" y="448299"/>
                  <a:pt x="69448" y="433341"/>
                </a:cubicBezTo>
                <a:cubicBezTo>
                  <a:pt x="78980" y="411895"/>
                  <a:pt x="77165" y="387042"/>
                  <a:pt x="81023" y="363893"/>
                </a:cubicBezTo>
                <a:cubicBezTo>
                  <a:pt x="84881" y="387042"/>
                  <a:pt x="69129" y="433341"/>
                  <a:pt x="92598" y="433341"/>
                </a:cubicBezTo>
                <a:cubicBezTo>
                  <a:pt x="116067" y="433341"/>
                  <a:pt x="99847" y="386960"/>
                  <a:pt x="104172" y="363893"/>
                </a:cubicBezTo>
                <a:cubicBezTo>
                  <a:pt x="111423" y="325220"/>
                  <a:pt x="127322" y="248146"/>
                  <a:pt x="127322" y="248146"/>
                </a:cubicBezTo>
                <a:cubicBezTo>
                  <a:pt x="135038" y="255863"/>
                  <a:pt x="140118" y="274747"/>
                  <a:pt x="150471" y="271296"/>
                </a:cubicBezTo>
                <a:cubicBezTo>
                  <a:pt x="162046" y="267438"/>
                  <a:pt x="156590" y="247485"/>
                  <a:pt x="162046" y="236572"/>
                </a:cubicBezTo>
                <a:cubicBezTo>
                  <a:pt x="216715" y="127235"/>
                  <a:pt x="182243" y="222277"/>
                  <a:pt x="208345" y="143974"/>
                </a:cubicBezTo>
                <a:cubicBezTo>
                  <a:pt x="204487" y="197989"/>
                  <a:pt x="196770" y="251867"/>
                  <a:pt x="196770" y="306020"/>
                </a:cubicBezTo>
                <a:cubicBezTo>
                  <a:pt x="196770" y="318221"/>
                  <a:pt x="204993" y="283027"/>
                  <a:pt x="208345" y="271296"/>
                </a:cubicBezTo>
                <a:cubicBezTo>
                  <a:pt x="212715" y="256000"/>
                  <a:pt x="215348" y="240234"/>
                  <a:pt x="219919" y="224997"/>
                </a:cubicBezTo>
                <a:cubicBezTo>
                  <a:pt x="226931" y="201624"/>
                  <a:pt x="243069" y="155549"/>
                  <a:pt x="243069" y="155549"/>
                </a:cubicBezTo>
                <a:cubicBezTo>
                  <a:pt x="254644" y="174840"/>
                  <a:pt x="257671" y="203361"/>
                  <a:pt x="277793" y="213422"/>
                </a:cubicBezTo>
                <a:cubicBezTo>
                  <a:pt x="288706" y="218878"/>
                  <a:pt x="284561" y="189912"/>
                  <a:pt x="289367" y="178698"/>
                </a:cubicBezTo>
                <a:cubicBezTo>
                  <a:pt x="296164" y="162838"/>
                  <a:pt x="304800" y="147832"/>
                  <a:pt x="312517" y="132399"/>
                </a:cubicBezTo>
                <a:cubicBezTo>
                  <a:pt x="304800" y="170981"/>
                  <a:pt x="289367" y="208800"/>
                  <a:pt x="289367" y="248146"/>
                </a:cubicBezTo>
                <a:cubicBezTo>
                  <a:pt x="289367" y="262057"/>
                  <a:pt x="307632" y="226447"/>
                  <a:pt x="312517" y="213422"/>
                </a:cubicBezTo>
                <a:cubicBezTo>
                  <a:pt x="319425" y="195002"/>
                  <a:pt x="319320" y="174635"/>
                  <a:pt x="324091" y="155549"/>
                </a:cubicBezTo>
                <a:cubicBezTo>
                  <a:pt x="333675" y="117213"/>
                  <a:pt x="336184" y="120048"/>
                  <a:pt x="358816" y="86101"/>
                </a:cubicBezTo>
                <a:cubicBezTo>
                  <a:pt x="354958" y="128541"/>
                  <a:pt x="341955" y="171136"/>
                  <a:pt x="347241" y="213422"/>
                </a:cubicBezTo>
                <a:cubicBezTo>
                  <a:pt x="348966" y="227226"/>
                  <a:pt x="364910" y="191484"/>
                  <a:pt x="370390" y="178698"/>
                </a:cubicBezTo>
                <a:cubicBezTo>
                  <a:pt x="376656" y="164076"/>
                  <a:pt x="378107" y="147832"/>
                  <a:pt x="381965" y="132399"/>
                </a:cubicBezTo>
                <a:cubicBezTo>
                  <a:pt x="389681" y="163265"/>
                  <a:pt x="386025" y="199544"/>
                  <a:pt x="405114" y="224997"/>
                </a:cubicBezTo>
                <a:cubicBezTo>
                  <a:pt x="414659" y="237723"/>
                  <a:pt x="412319" y="193994"/>
                  <a:pt x="416689" y="178698"/>
                </a:cubicBezTo>
                <a:cubicBezTo>
                  <a:pt x="428043" y="138961"/>
                  <a:pt x="430837" y="138828"/>
                  <a:pt x="451413" y="97675"/>
                </a:cubicBezTo>
                <a:cubicBezTo>
                  <a:pt x="483995" y="260588"/>
                  <a:pt x="459936" y="239834"/>
                  <a:pt x="486137" y="178698"/>
                </a:cubicBezTo>
                <a:cubicBezTo>
                  <a:pt x="492934" y="162839"/>
                  <a:pt x="501570" y="147832"/>
                  <a:pt x="509286" y="132399"/>
                </a:cubicBezTo>
                <a:cubicBezTo>
                  <a:pt x="513144" y="151690"/>
                  <a:pt x="504492" y="179360"/>
                  <a:pt x="520861" y="190273"/>
                </a:cubicBezTo>
                <a:cubicBezTo>
                  <a:pt x="532436" y="197990"/>
                  <a:pt x="537789" y="167991"/>
                  <a:pt x="544010" y="155549"/>
                </a:cubicBezTo>
                <a:cubicBezTo>
                  <a:pt x="549466" y="144636"/>
                  <a:pt x="551301" y="132249"/>
                  <a:pt x="555585" y="120825"/>
                </a:cubicBezTo>
                <a:cubicBezTo>
                  <a:pt x="562880" y="101371"/>
                  <a:pt x="571018" y="82242"/>
                  <a:pt x="578734" y="62951"/>
                </a:cubicBezTo>
                <a:cubicBezTo>
                  <a:pt x="582592" y="93817"/>
                  <a:pt x="576398" y="127727"/>
                  <a:pt x="590309" y="155549"/>
                </a:cubicBezTo>
                <a:cubicBezTo>
                  <a:pt x="597423" y="169777"/>
                  <a:pt x="598433" y="124779"/>
                  <a:pt x="601884" y="109250"/>
                </a:cubicBezTo>
                <a:cubicBezTo>
                  <a:pt x="606152" y="90045"/>
                  <a:pt x="609601" y="70668"/>
                  <a:pt x="613459" y="51377"/>
                </a:cubicBezTo>
                <a:cubicBezTo>
                  <a:pt x="621175" y="82243"/>
                  <a:pt x="617518" y="118522"/>
                  <a:pt x="636608" y="143974"/>
                </a:cubicBezTo>
                <a:cubicBezTo>
                  <a:pt x="646153" y="156700"/>
                  <a:pt x="643612" y="112912"/>
                  <a:pt x="648183" y="97675"/>
                </a:cubicBezTo>
                <a:cubicBezTo>
                  <a:pt x="655195" y="74303"/>
                  <a:pt x="671332" y="28227"/>
                  <a:pt x="671332" y="28227"/>
                </a:cubicBezTo>
                <a:cubicBezTo>
                  <a:pt x="675190" y="78384"/>
                  <a:pt x="671994" y="129591"/>
                  <a:pt x="682907" y="178698"/>
                </a:cubicBezTo>
                <a:cubicBezTo>
                  <a:pt x="686358" y="194227"/>
                  <a:pt x="689910" y="147636"/>
                  <a:pt x="694481" y="132399"/>
                </a:cubicBezTo>
                <a:cubicBezTo>
                  <a:pt x="701493" y="109026"/>
                  <a:pt x="717631" y="62951"/>
                  <a:pt x="717631" y="62951"/>
                </a:cubicBezTo>
                <a:cubicBezTo>
                  <a:pt x="721489" y="97675"/>
                  <a:pt x="718157" y="133979"/>
                  <a:pt x="729205" y="167124"/>
                </a:cubicBezTo>
                <a:cubicBezTo>
                  <a:pt x="733063" y="178699"/>
                  <a:pt x="728579" y="132399"/>
                  <a:pt x="740780" y="132399"/>
                </a:cubicBezTo>
                <a:cubicBezTo>
                  <a:pt x="752981" y="132399"/>
                  <a:pt x="747549" y="155909"/>
                  <a:pt x="752355" y="167124"/>
                </a:cubicBezTo>
                <a:cubicBezTo>
                  <a:pt x="759152" y="182983"/>
                  <a:pt x="767788" y="197989"/>
                  <a:pt x="775504" y="213422"/>
                </a:cubicBezTo>
                <a:cubicBezTo>
                  <a:pt x="830756" y="130543"/>
                  <a:pt x="765957" y="210010"/>
                  <a:pt x="810228" y="236572"/>
                </a:cubicBezTo>
                <a:cubicBezTo>
                  <a:pt x="825024" y="245449"/>
                  <a:pt x="841094" y="221139"/>
                  <a:pt x="856527" y="213422"/>
                </a:cubicBezTo>
                <a:cubicBezTo>
                  <a:pt x="860385" y="232713"/>
                  <a:pt x="850506" y="262497"/>
                  <a:pt x="868102" y="271296"/>
                </a:cubicBezTo>
                <a:cubicBezTo>
                  <a:pt x="882330" y="278410"/>
                  <a:pt x="874090" y="239892"/>
                  <a:pt x="879676" y="224997"/>
                </a:cubicBezTo>
                <a:cubicBezTo>
                  <a:pt x="895563" y="182630"/>
                  <a:pt x="910239" y="168814"/>
                  <a:pt x="937550" y="132399"/>
                </a:cubicBezTo>
                <a:cubicBezTo>
                  <a:pt x="941408" y="155549"/>
                  <a:pt x="935483" y="182750"/>
                  <a:pt x="949124" y="201848"/>
                </a:cubicBezTo>
                <a:cubicBezTo>
                  <a:pt x="958370" y="214793"/>
                  <a:pt x="982187" y="222246"/>
                  <a:pt x="995423" y="213422"/>
                </a:cubicBezTo>
                <a:cubicBezTo>
                  <a:pt x="1001353" y="209468"/>
                  <a:pt x="1024774" y="136945"/>
                  <a:pt x="1030147" y="120825"/>
                </a:cubicBezTo>
                <a:cubicBezTo>
                  <a:pt x="1037864" y="143974"/>
                  <a:pt x="1031471" y="179360"/>
                  <a:pt x="1053297" y="190273"/>
                </a:cubicBezTo>
                <a:cubicBezTo>
                  <a:pt x="1068730" y="197989"/>
                  <a:pt x="1060077" y="138517"/>
                  <a:pt x="1076446" y="143974"/>
                </a:cubicBezTo>
                <a:cubicBezTo>
                  <a:pt x="1095110" y="150195"/>
                  <a:pt x="1084163" y="182557"/>
                  <a:pt x="1088021" y="201848"/>
                </a:cubicBezTo>
                <a:cubicBezTo>
                  <a:pt x="1111170" y="186415"/>
                  <a:pt x="1139148" y="176487"/>
                  <a:pt x="1157469" y="155549"/>
                </a:cubicBezTo>
                <a:cubicBezTo>
                  <a:pt x="1182562" y="126871"/>
                  <a:pt x="1155386" y="0"/>
                  <a:pt x="1180618" y="201848"/>
                </a:cubicBezTo>
                <a:cubicBezTo>
                  <a:pt x="1188334" y="194131"/>
                  <a:pt x="1196950" y="170177"/>
                  <a:pt x="1203767" y="178698"/>
                </a:cubicBezTo>
                <a:cubicBezTo>
                  <a:pt x="1252806" y="239996"/>
                  <a:pt x="1200408" y="299486"/>
                  <a:pt x="1250066" y="224997"/>
                </a:cubicBezTo>
                <a:cubicBezTo>
                  <a:pt x="1309227" y="303880"/>
                  <a:pt x="1262108" y="270828"/>
                  <a:pt x="1319514" y="213422"/>
                </a:cubicBezTo>
                <a:cubicBezTo>
                  <a:pt x="1328141" y="204795"/>
                  <a:pt x="1311292" y="236415"/>
                  <a:pt x="1307940" y="248146"/>
                </a:cubicBezTo>
                <a:cubicBezTo>
                  <a:pt x="1303570" y="263442"/>
                  <a:pt x="1280457" y="294445"/>
                  <a:pt x="1296365" y="294445"/>
                </a:cubicBezTo>
                <a:cubicBezTo>
                  <a:pt x="1318191" y="294445"/>
                  <a:pt x="1327231" y="263579"/>
                  <a:pt x="1342664" y="248146"/>
                </a:cubicBezTo>
                <a:cubicBezTo>
                  <a:pt x="1358097" y="279012"/>
                  <a:pt x="1355483" y="332374"/>
                  <a:pt x="1388962" y="340744"/>
                </a:cubicBezTo>
                <a:cubicBezTo>
                  <a:pt x="1415953" y="347492"/>
                  <a:pt x="1444059" y="244902"/>
                  <a:pt x="1435261" y="271296"/>
                </a:cubicBezTo>
                <a:cubicBezTo>
                  <a:pt x="1419184" y="319527"/>
                  <a:pt x="1402019" y="377431"/>
                  <a:pt x="1377388" y="421767"/>
                </a:cubicBezTo>
                <a:cubicBezTo>
                  <a:pt x="1372088" y="431306"/>
                  <a:pt x="1349358" y="454677"/>
                  <a:pt x="1354238" y="444916"/>
                </a:cubicBezTo>
                <a:cubicBezTo>
                  <a:pt x="1367994" y="417401"/>
                  <a:pt x="1390886" y="396693"/>
                  <a:pt x="1412112" y="375468"/>
                </a:cubicBezTo>
                <a:cubicBezTo>
                  <a:pt x="1411760" y="377229"/>
                  <a:pt x="1379214" y="456491"/>
                  <a:pt x="1423686" y="456491"/>
                </a:cubicBezTo>
                <a:cubicBezTo>
                  <a:pt x="1434599" y="456491"/>
                  <a:pt x="1439119" y="441058"/>
                  <a:pt x="1446836" y="433341"/>
                </a:cubicBezTo>
                <a:cubicBezTo>
                  <a:pt x="1442978" y="452632"/>
                  <a:pt x="1443251" y="473237"/>
                  <a:pt x="1435261" y="491215"/>
                </a:cubicBezTo>
                <a:cubicBezTo>
                  <a:pt x="1427426" y="508843"/>
                  <a:pt x="1400537" y="556804"/>
                  <a:pt x="1400537" y="537513"/>
                </a:cubicBezTo>
                <a:cubicBezTo>
                  <a:pt x="1400537" y="515016"/>
                  <a:pt x="1423686" y="498931"/>
                  <a:pt x="1435261" y="479640"/>
                </a:cubicBezTo>
                <a:cubicBezTo>
                  <a:pt x="1431403" y="495073"/>
                  <a:pt x="1422365" y="510086"/>
                  <a:pt x="1423686" y="525939"/>
                </a:cubicBezTo>
                <a:cubicBezTo>
                  <a:pt x="1426328" y="557645"/>
                  <a:pt x="1446836" y="618536"/>
                  <a:pt x="1446836" y="618536"/>
                </a:cubicBezTo>
                <a:cubicBezTo>
                  <a:pt x="1454552" y="603103"/>
                  <a:pt x="1469985" y="589492"/>
                  <a:pt x="1469985" y="572237"/>
                </a:cubicBezTo>
                <a:cubicBezTo>
                  <a:pt x="1469985" y="561324"/>
                  <a:pt x="1453653" y="586866"/>
                  <a:pt x="1446836" y="595387"/>
                </a:cubicBezTo>
                <a:cubicBezTo>
                  <a:pt x="1438146" y="606250"/>
                  <a:pt x="1431403" y="618536"/>
                  <a:pt x="1423686" y="630111"/>
                </a:cubicBezTo>
                <a:cubicBezTo>
                  <a:pt x="1415970" y="610820"/>
                  <a:pt x="1417159" y="584704"/>
                  <a:pt x="1400537" y="572237"/>
                </a:cubicBezTo>
                <a:cubicBezTo>
                  <a:pt x="1391807" y="565689"/>
                  <a:pt x="1377388" y="606300"/>
                  <a:pt x="1377388" y="595387"/>
                </a:cubicBezTo>
                <a:cubicBezTo>
                  <a:pt x="1377388" y="578132"/>
                  <a:pt x="1385104" y="556805"/>
                  <a:pt x="1400537" y="549088"/>
                </a:cubicBezTo>
                <a:cubicBezTo>
                  <a:pt x="1410890" y="543911"/>
                  <a:pt x="1400537" y="572237"/>
                  <a:pt x="1400537" y="583812"/>
                </a:cubicBezTo>
              </a:path>
            </a:pathLst>
          </a:custGeom>
          <a:ln w="412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Freeform 9"/>
          <p:cNvSpPr/>
          <p:nvPr/>
        </p:nvSpPr>
        <p:spPr>
          <a:xfrm>
            <a:off x="4573588" y="3044825"/>
            <a:ext cx="130175" cy="165100"/>
          </a:xfrm>
          <a:custGeom>
            <a:avLst/>
            <a:gdLst>
              <a:gd name="connsiteX0" fmla="*/ 101930 w 129075"/>
              <a:gd name="connsiteY0" fmla="*/ 57873 h 166528"/>
              <a:gd name="connsiteX1" fmla="*/ 44057 w 129075"/>
              <a:gd name="connsiteY1" fmla="*/ 81023 h 166528"/>
              <a:gd name="connsiteX2" fmla="*/ 55631 w 129075"/>
              <a:gd name="connsiteY2" fmla="*/ 138896 h 166528"/>
              <a:gd name="connsiteX3" fmla="*/ 113505 w 129075"/>
              <a:gd name="connsiteY3" fmla="*/ 69448 h 166528"/>
              <a:gd name="connsiteX4" fmla="*/ 78781 w 129075"/>
              <a:gd name="connsiteY4" fmla="*/ 46299 h 166528"/>
              <a:gd name="connsiteX5" fmla="*/ 78781 w 129075"/>
              <a:gd name="connsiteY5" fmla="*/ 115747 h 166528"/>
              <a:gd name="connsiteX6" fmla="*/ 55631 w 129075"/>
              <a:gd name="connsiteY6" fmla="*/ 0 h 166528"/>
              <a:gd name="connsiteX7" fmla="*/ 20907 w 129075"/>
              <a:gd name="connsiteY7" fmla="*/ 23149 h 166528"/>
              <a:gd name="connsiteX8" fmla="*/ 44057 w 129075"/>
              <a:gd name="connsiteY8" fmla="*/ 104172 h 166528"/>
              <a:gd name="connsiteX9" fmla="*/ 78781 w 129075"/>
              <a:gd name="connsiteY9" fmla="*/ 92597 h 166528"/>
              <a:gd name="connsiteX10" fmla="*/ 55631 w 129075"/>
              <a:gd name="connsiteY10" fmla="*/ 34724 h 166528"/>
              <a:gd name="connsiteX11" fmla="*/ 55631 w 129075"/>
              <a:gd name="connsiteY11" fmla="*/ 127321 h 166528"/>
              <a:gd name="connsiteX12" fmla="*/ 90355 w 129075"/>
              <a:gd name="connsiteY12" fmla="*/ 104172 h 166528"/>
              <a:gd name="connsiteX13" fmla="*/ 78781 w 129075"/>
              <a:gd name="connsiteY13" fmla="*/ 57873 h 166528"/>
              <a:gd name="connsiteX14" fmla="*/ 55631 w 129075"/>
              <a:gd name="connsiteY14" fmla="*/ 104172 h 166528"/>
              <a:gd name="connsiteX15" fmla="*/ 78781 w 129075"/>
              <a:gd name="connsiteY15" fmla="*/ 138896 h 166528"/>
              <a:gd name="connsiteX16" fmla="*/ 113505 w 129075"/>
              <a:gd name="connsiteY16" fmla="*/ 127321 h 166528"/>
              <a:gd name="connsiteX17" fmla="*/ 90355 w 129075"/>
              <a:gd name="connsiteY17" fmla="*/ 46299 h 166528"/>
              <a:gd name="connsiteX18" fmla="*/ 67206 w 129075"/>
              <a:gd name="connsiteY18" fmla="*/ 92597 h 166528"/>
              <a:gd name="connsiteX19" fmla="*/ 78781 w 129075"/>
              <a:gd name="connsiteY19" fmla="*/ 150471 h 166528"/>
              <a:gd name="connsiteX20" fmla="*/ 101930 w 129075"/>
              <a:gd name="connsiteY20" fmla="*/ 104172 h 166528"/>
              <a:gd name="connsiteX21" fmla="*/ 90355 w 129075"/>
              <a:gd name="connsiteY21" fmla="*/ 34724 h 166528"/>
              <a:gd name="connsiteX22" fmla="*/ 90355 w 129075"/>
              <a:gd name="connsiteY22" fmla="*/ 127321 h 166528"/>
              <a:gd name="connsiteX23" fmla="*/ 125080 w 129075"/>
              <a:gd name="connsiteY23" fmla="*/ 104172 h 166528"/>
              <a:gd name="connsiteX24" fmla="*/ 101930 w 129075"/>
              <a:gd name="connsiteY24" fmla="*/ 23149 h 166528"/>
              <a:gd name="connsiteX25" fmla="*/ 90355 w 129075"/>
              <a:gd name="connsiteY25" fmla="*/ 69448 h 166528"/>
              <a:gd name="connsiteX26" fmla="*/ 113505 w 129075"/>
              <a:gd name="connsiteY26" fmla="*/ 104172 h 166528"/>
              <a:gd name="connsiteX27" fmla="*/ 101930 w 129075"/>
              <a:gd name="connsiteY27" fmla="*/ 57873 h 166528"/>
              <a:gd name="connsiteX28" fmla="*/ 90355 w 129075"/>
              <a:gd name="connsiteY28" fmla="*/ 23149 h 166528"/>
              <a:gd name="connsiteX29" fmla="*/ 101930 w 129075"/>
              <a:gd name="connsiteY29" fmla="*/ 34724 h 166528"/>
              <a:gd name="connsiteX30" fmla="*/ 78781 w 129075"/>
              <a:gd name="connsiteY30" fmla="*/ 69448 h 166528"/>
              <a:gd name="connsiteX31" fmla="*/ 101930 w 129075"/>
              <a:gd name="connsiteY31" fmla="*/ 104172 h 166528"/>
              <a:gd name="connsiteX32" fmla="*/ 78781 w 129075"/>
              <a:gd name="connsiteY32" fmla="*/ 57873 h 166528"/>
              <a:gd name="connsiteX33" fmla="*/ 32482 w 129075"/>
              <a:gd name="connsiteY33" fmla="*/ 115747 h 16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075" h="166528">
                <a:moveTo>
                  <a:pt x="101930" y="57873"/>
                </a:moveTo>
                <a:cubicBezTo>
                  <a:pt x="86170" y="120911"/>
                  <a:pt x="104584" y="111286"/>
                  <a:pt x="44057" y="81023"/>
                </a:cubicBezTo>
                <a:cubicBezTo>
                  <a:pt x="47915" y="100314"/>
                  <a:pt x="38762" y="128774"/>
                  <a:pt x="55631" y="138896"/>
                </a:cubicBezTo>
                <a:cubicBezTo>
                  <a:pt x="101684" y="166528"/>
                  <a:pt x="111090" y="79109"/>
                  <a:pt x="113505" y="69448"/>
                </a:cubicBezTo>
                <a:cubicBezTo>
                  <a:pt x="101930" y="61732"/>
                  <a:pt x="91697" y="41133"/>
                  <a:pt x="78781" y="46299"/>
                </a:cubicBezTo>
                <a:cubicBezTo>
                  <a:pt x="18717" y="70324"/>
                  <a:pt x="63691" y="100657"/>
                  <a:pt x="78781" y="115747"/>
                </a:cubicBezTo>
                <a:cubicBezTo>
                  <a:pt x="89285" y="73728"/>
                  <a:pt x="109422" y="35861"/>
                  <a:pt x="55631" y="0"/>
                </a:cubicBezTo>
                <a:lnTo>
                  <a:pt x="20907" y="23149"/>
                </a:lnTo>
                <a:cubicBezTo>
                  <a:pt x="28624" y="50157"/>
                  <a:pt x="26075" y="82594"/>
                  <a:pt x="44057" y="104172"/>
                </a:cubicBezTo>
                <a:cubicBezTo>
                  <a:pt x="51868" y="113545"/>
                  <a:pt x="76775" y="104632"/>
                  <a:pt x="78781" y="92597"/>
                </a:cubicBezTo>
                <a:cubicBezTo>
                  <a:pt x="82197" y="72103"/>
                  <a:pt x="63348" y="54015"/>
                  <a:pt x="55631" y="34724"/>
                </a:cubicBezTo>
                <a:cubicBezTo>
                  <a:pt x="52202" y="48441"/>
                  <a:pt x="28196" y="113604"/>
                  <a:pt x="55631" y="127321"/>
                </a:cubicBezTo>
                <a:cubicBezTo>
                  <a:pt x="68073" y="133542"/>
                  <a:pt x="78780" y="111888"/>
                  <a:pt x="90355" y="104172"/>
                </a:cubicBezTo>
                <a:cubicBezTo>
                  <a:pt x="86497" y="88739"/>
                  <a:pt x="94689" y="57873"/>
                  <a:pt x="78781" y="57873"/>
                </a:cubicBezTo>
                <a:cubicBezTo>
                  <a:pt x="61526" y="57873"/>
                  <a:pt x="55631" y="86917"/>
                  <a:pt x="55631" y="104172"/>
                </a:cubicBezTo>
                <a:cubicBezTo>
                  <a:pt x="55631" y="118083"/>
                  <a:pt x="71064" y="127321"/>
                  <a:pt x="78781" y="138896"/>
                </a:cubicBezTo>
                <a:cubicBezTo>
                  <a:pt x="90356" y="135038"/>
                  <a:pt x="111992" y="139428"/>
                  <a:pt x="113505" y="127321"/>
                </a:cubicBezTo>
                <a:cubicBezTo>
                  <a:pt x="116989" y="99450"/>
                  <a:pt x="112826" y="63152"/>
                  <a:pt x="90355" y="46299"/>
                </a:cubicBezTo>
                <a:cubicBezTo>
                  <a:pt x="76552" y="35947"/>
                  <a:pt x="74922" y="77164"/>
                  <a:pt x="67206" y="92597"/>
                </a:cubicBezTo>
                <a:cubicBezTo>
                  <a:pt x="71064" y="111888"/>
                  <a:pt x="60117" y="144250"/>
                  <a:pt x="78781" y="150471"/>
                </a:cubicBezTo>
                <a:cubicBezTo>
                  <a:pt x="95150" y="155928"/>
                  <a:pt x="100213" y="121341"/>
                  <a:pt x="101930" y="104172"/>
                </a:cubicBezTo>
                <a:cubicBezTo>
                  <a:pt x="104265" y="80820"/>
                  <a:pt x="94213" y="57873"/>
                  <a:pt x="90355" y="34724"/>
                </a:cubicBezTo>
                <a:cubicBezTo>
                  <a:pt x="48860" y="48556"/>
                  <a:pt x="0" y="52027"/>
                  <a:pt x="90355" y="127321"/>
                </a:cubicBezTo>
                <a:cubicBezTo>
                  <a:pt x="101042" y="136227"/>
                  <a:pt x="113505" y="111888"/>
                  <a:pt x="125080" y="104172"/>
                </a:cubicBezTo>
                <a:cubicBezTo>
                  <a:pt x="117363" y="77164"/>
                  <a:pt x="121792" y="43010"/>
                  <a:pt x="101930" y="23149"/>
                </a:cubicBezTo>
                <a:cubicBezTo>
                  <a:pt x="90681" y="11901"/>
                  <a:pt x="88105" y="53700"/>
                  <a:pt x="90355" y="69448"/>
                </a:cubicBezTo>
                <a:cubicBezTo>
                  <a:pt x="92322" y="83219"/>
                  <a:pt x="105788" y="92597"/>
                  <a:pt x="113505" y="104172"/>
                </a:cubicBezTo>
                <a:cubicBezTo>
                  <a:pt x="109647" y="88739"/>
                  <a:pt x="106961" y="72965"/>
                  <a:pt x="101930" y="57873"/>
                </a:cubicBezTo>
                <a:cubicBezTo>
                  <a:pt x="98072" y="46298"/>
                  <a:pt x="81728" y="14522"/>
                  <a:pt x="90355" y="23149"/>
                </a:cubicBezTo>
                <a:cubicBezTo>
                  <a:pt x="104658" y="37452"/>
                  <a:pt x="129075" y="116158"/>
                  <a:pt x="101930" y="34724"/>
                </a:cubicBezTo>
                <a:cubicBezTo>
                  <a:pt x="94214" y="46299"/>
                  <a:pt x="78781" y="55537"/>
                  <a:pt x="78781" y="69448"/>
                </a:cubicBezTo>
                <a:cubicBezTo>
                  <a:pt x="78781" y="83359"/>
                  <a:pt x="101930" y="118083"/>
                  <a:pt x="101930" y="104172"/>
                </a:cubicBezTo>
                <a:cubicBezTo>
                  <a:pt x="101930" y="86917"/>
                  <a:pt x="86497" y="73306"/>
                  <a:pt x="78781" y="57873"/>
                </a:cubicBezTo>
                <a:cubicBezTo>
                  <a:pt x="26309" y="97227"/>
                  <a:pt x="32482" y="73306"/>
                  <a:pt x="32482" y="11574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1" name="Freeform 10"/>
          <p:cNvSpPr/>
          <p:nvPr/>
        </p:nvSpPr>
        <p:spPr>
          <a:xfrm>
            <a:off x="5942013" y="2994025"/>
            <a:ext cx="119062" cy="204788"/>
          </a:xfrm>
          <a:custGeom>
            <a:avLst/>
            <a:gdLst>
              <a:gd name="connsiteX0" fmla="*/ 30661 w 119003"/>
              <a:gd name="connsiteY0" fmla="*/ 97012 h 205863"/>
              <a:gd name="connsiteX1" fmla="*/ 7511 w 119003"/>
              <a:gd name="connsiteY1" fmla="*/ 143310 h 205863"/>
              <a:gd name="connsiteX2" fmla="*/ 19086 w 119003"/>
              <a:gd name="connsiteY2" fmla="*/ 201184 h 205863"/>
              <a:gd name="connsiteX3" fmla="*/ 53810 w 119003"/>
              <a:gd name="connsiteY3" fmla="*/ 154885 h 205863"/>
              <a:gd name="connsiteX4" fmla="*/ 30661 w 119003"/>
              <a:gd name="connsiteY4" fmla="*/ 120161 h 205863"/>
              <a:gd name="connsiteX5" fmla="*/ 53810 w 119003"/>
              <a:gd name="connsiteY5" fmla="*/ 166460 h 205863"/>
              <a:gd name="connsiteX6" fmla="*/ 88534 w 119003"/>
              <a:gd name="connsiteY6" fmla="*/ 154885 h 205863"/>
              <a:gd name="connsiteX7" fmla="*/ 88534 w 119003"/>
              <a:gd name="connsiteY7" fmla="*/ 50713 h 205863"/>
              <a:gd name="connsiteX8" fmla="*/ 19086 w 119003"/>
              <a:gd name="connsiteY8" fmla="*/ 85437 h 205863"/>
              <a:gd name="connsiteX9" fmla="*/ 42235 w 119003"/>
              <a:gd name="connsiteY9" fmla="*/ 143310 h 205863"/>
              <a:gd name="connsiteX10" fmla="*/ 76959 w 119003"/>
              <a:gd name="connsiteY10" fmla="*/ 108586 h 205863"/>
              <a:gd name="connsiteX11" fmla="*/ 42235 w 119003"/>
              <a:gd name="connsiteY11" fmla="*/ 97012 h 205863"/>
              <a:gd name="connsiteX12" fmla="*/ 30661 w 119003"/>
              <a:gd name="connsiteY12" fmla="*/ 154885 h 205863"/>
              <a:gd name="connsiteX13" fmla="*/ 76959 w 119003"/>
              <a:gd name="connsiteY13" fmla="*/ 131736 h 205863"/>
              <a:gd name="connsiteX14" fmla="*/ 19086 w 119003"/>
              <a:gd name="connsiteY14" fmla="*/ 120161 h 205863"/>
              <a:gd name="connsiteX15" fmla="*/ 30661 w 119003"/>
              <a:gd name="connsiteY15" fmla="*/ 189609 h 205863"/>
              <a:gd name="connsiteX16" fmla="*/ 65385 w 119003"/>
              <a:gd name="connsiteY16" fmla="*/ 178034 h 205863"/>
              <a:gd name="connsiteX17" fmla="*/ 53810 w 119003"/>
              <a:gd name="connsiteY17" fmla="*/ 131736 h 205863"/>
              <a:gd name="connsiteX18" fmla="*/ 65385 w 119003"/>
              <a:gd name="connsiteY18" fmla="*/ 189609 h 205863"/>
              <a:gd name="connsiteX19" fmla="*/ 76959 w 119003"/>
              <a:gd name="connsiteY19" fmla="*/ 62287 h 205863"/>
              <a:gd name="connsiteX20" fmla="*/ 30661 w 119003"/>
              <a:gd name="connsiteY20" fmla="*/ 85437 h 205863"/>
              <a:gd name="connsiteX21" fmla="*/ 42235 w 119003"/>
              <a:gd name="connsiteY21" fmla="*/ 178034 h 205863"/>
              <a:gd name="connsiteX22" fmla="*/ 65385 w 119003"/>
              <a:gd name="connsiteY22" fmla="*/ 143310 h 205863"/>
              <a:gd name="connsiteX23" fmla="*/ 53810 w 119003"/>
              <a:gd name="connsiteY23" fmla="*/ 108586 h 205863"/>
              <a:gd name="connsiteX24" fmla="*/ 7511 w 119003"/>
              <a:gd name="connsiteY24" fmla="*/ 143310 h 205863"/>
              <a:gd name="connsiteX25" fmla="*/ 30661 w 119003"/>
              <a:gd name="connsiteY25" fmla="*/ 166460 h 205863"/>
              <a:gd name="connsiteX26" fmla="*/ 76959 w 119003"/>
              <a:gd name="connsiteY26" fmla="*/ 131736 h 205863"/>
              <a:gd name="connsiteX27" fmla="*/ 65385 w 119003"/>
              <a:gd name="connsiteY27" fmla="*/ 73862 h 205863"/>
              <a:gd name="connsiteX28" fmla="*/ 42235 w 119003"/>
              <a:gd name="connsiteY28" fmla="*/ 97012 h 205863"/>
              <a:gd name="connsiteX29" fmla="*/ 65385 w 119003"/>
              <a:gd name="connsiteY29" fmla="*/ 143310 h 205863"/>
              <a:gd name="connsiteX30" fmla="*/ 65385 w 119003"/>
              <a:gd name="connsiteY30" fmla="*/ 62287 h 205863"/>
              <a:gd name="connsiteX31" fmla="*/ 30661 w 119003"/>
              <a:gd name="connsiteY31" fmla="*/ 73862 h 205863"/>
              <a:gd name="connsiteX32" fmla="*/ 53810 w 119003"/>
              <a:gd name="connsiteY32" fmla="*/ 143310 h 205863"/>
              <a:gd name="connsiteX33" fmla="*/ 88534 w 119003"/>
              <a:gd name="connsiteY33" fmla="*/ 120161 h 205863"/>
              <a:gd name="connsiteX34" fmla="*/ 65385 w 119003"/>
              <a:gd name="connsiteY34" fmla="*/ 62287 h 205863"/>
              <a:gd name="connsiteX35" fmla="*/ 42235 w 119003"/>
              <a:gd name="connsiteY35" fmla="*/ 85437 h 205863"/>
              <a:gd name="connsiteX36" fmla="*/ 53810 w 119003"/>
              <a:gd name="connsiteY36" fmla="*/ 120161 h 205863"/>
              <a:gd name="connsiteX37" fmla="*/ 76959 w 119003"/>
              <a:gd name="connsiteY37" fmla="*/ 85437 h 205863"/>
              <a:gd name="connsiteX38" fmla="*/ 53810 w 119003"/>
              <a:gd name="connsiteY38" fmla="*/ 62287 h 205863"/>
              <a:gd name="connsiteX39" fmla="*/ 65385 w 119003"/>
              <a:gd name="connsiteY39" fmla="*/ 131736 h 205863"/>
              <a:gd name="connsiteX40" fmla="*/ 88534 w 119003"/>
              <a:gd name="connsiteY40" fmla="*/ 97012 h 205863"/>
              <a:gd name="connsiteX41" fmla="*/ 53810 w 119003"/>
              <a:gd name="connsiteY41" fmla="*/ 120161 h 205863"/>
              <a:gd name="connsiteX42" fmla="*/ 65385 w 119003"/>
              <a:gd name="connsiteY42" fmla="*/ 154885 h 205863"/>
              <a:gd name="connsiteX43" fmla="*/ 76959 w 119003"/>
              <a:gd name="connsiteY43" fmla="*/ 108586 h 205863"/>
              <a:gd name="connsiteX44" fmla="*/ 53810 w 119003"/>
              <a:gd name="connsiteY44" fmla="*/ 154885 h 205863"/>
              <a:gd name="connsiteX45" fmla="*/ 88534 w 119003"/>
              <a:gd name="connsiteY45" fmla="*/ 131736 h 205863"/>
              <a:gd name="connsiteX46" fmla="*/ 100109 w 119003"/>
              <a:gd name="connsiteY46" fmla="*/ 97012 h 20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9003" h="205863">
                <a:moveTo>
                  <a:pt x="30661" y="97012"/>
                </a:moveTo>
                <a:lnTo>
                  <a:pt x="7511" y="143310"/>
                </a:lnTo>
                <a:cubicBezTo>
                  <a:pt x="11369" y="162601"/>
                  <a:pt x="0" y="196412"/>
                  <a:pt x="19086" y="201184"/>
                </a:cubicBezTo>
                <a:cubicBezTo>
                  <a:pt x="37801" y="205863"/>
                  <a:pt x="51082" y="173982"/>
                  <a:pt x="53810" y="154885"/>
                </a:cubicBezTo>
                <a:cubicBezTo>
                  <a:pt x="55777" y="141114"/>
                  <a:pt x="30661" y="106250"/>
                  <a:pt x="30661" y="120161"/>
                </a:cubicBezTo>
                <a:cubicBezTo>
                  <a:pt x="30661" y="137416"/>
                  <a:pt x="46094" y="151027"/>
                  <a:pt x="53810" y="166460"/>
                </a:cubicBezTo>
                <a:cubicBezTo>
                  <a:pt x="65385" y="162602"/>
                  <a:pt x="79907" y="163512"/>
                  <a:pt x="88534" y="154885"/>
                </a:cubicBezTo>
                <a:cubicBezTo>
                  <a:pt x="112958" y="130461"/>
                  <a:pt x="91675" y="69558"/>
                  <a:pt x="88534" y="50713"/>
                </a:cubicBezTo>
                <a:cubicBezTo>
                  <a:pt x="65385" y="62288"/>
                  <a:pt x="30661" y="62288"/>
                  <a:pt x="19086" y="85437"/>
                </a:cubicBezTo>
                <a:cubicBezTo>
                  <a:pt x="9794" y="104020"/>
                  <a:pt x="22944" y="135594"/>
                  <a:pt x="42235" y="143310"/>
                </a:cubicBezTo>
                <a:cubicBezTo>
                  <a:pt x="57433" y="149389"/>
                  <a:pt x="65384" y="120161"/>
                  <a:pt x="76959" y="108586"/>
                </a:cubicBezTo>
                <a:cubicBezTo>
                  <a:pt x="65384" y="104728"/>
                  <a:pt x="50862" y="88385"/>
                  <a:pt x="42235" y="97012"/>
                </a:cubicBezTo>
                <a:cubicBezTo>
                  <a:pt x="28324" y="110923"/>
                  <a:pt x="16750" y="140974"/>
                  <a:pt x="30661" y="154885"/>
                </a:cubicBezTo>
                <a:cubicBezTo>
                  <a:pt x="42862" y="167086"/>
                  <a:pt x="61526" y="139452"/>
                  <a:pt x="76959" y="131736"/>
                </a:cubicBezTo>
                <a:cubicBezTo>
                  <a:pt x="76351" y="129304"/>
                  <a:pt x="59140" y="0"/>
                  <a:pt x="19086" y="120161"/>
                </a:cubicBezTo>
                <a:cubicBezTo>
                  <a:pt x="11665" y="142425"/>
                  <a:pt x="26803" y="166460"/>
                  <a:pt x="30661" y="189609"/>
                </a:cubicBezTo>
                <a:cubicBezTo>
                  <a:pt x="42236" y="185751"/>
                  <a:pt x="60854" y="189362"/>
                  <a:pt x="65385" y="178034"/>
                </a:cubicBezTo>
                <a:cubicBezTo>
                  <a:pt x="71293" y="163264"/>
                  <a:pt x="53810" y="115828"/>
                  <a:pt x="53810" y="131736"/>
                </a:cubicBezTo>
                <a:cubicBezTo>
                  <a:pt x="53810" y="151409"/>
                  <a:pt x="61527" y="170318"/>
                  <a:pt x="65385" y="189609"/>
                </a:cubicBezTo>
                <a:cubicBezTo>
                  <a:pt x="83007" y="154363"/>
                  <a:pt x="119003" y="104331"/>
                  <a:pt x="76959" y="62287"/>
                </a:cubicBezTo>
                <a:cubicBezTo>
                  <a:pt x="64758" y="50086"/>
                  <a:pt x="46094" y="77720"/>
                  <a:pt x="30661" y="85437"/>
                </a:cubicBezTo>
                <a:cubicBezTo>
                  <a:pt x="34519" y="116303"/>
                  <a:pt x="26231" y="151361"/>
                  <a:pt x="42235" y="178034"/>
                </a:cubicBezTo>
                <a:cubicBezTo>
                  <a:pt x="49392" y="189963"/>
                  <a:pt x="63098" y="157032"/>
                  <a:pt x="65385" y="143310"/>
                </a:cubicBezTo>
                <a:cubicBezTo>
                  <a:pt x="67391" y="131275"/>
                  <a:pt x="57668" y="120161"/>
                  <a:pt x="53810" y="108586"/>
                </a:cubicBezTo>
                <a:cubicBezTo>
                  <a:pt x="38377" y="120161"/>
                  <a:pt x="14675" y="125399"/>
                  <a:pt x="7511" y="143310"/>
                </a:cubicBezTo>
                <a:cubicBezTo>
                  <a:pt x="3458" y="153443"/>
                  <a:pt x="19896" y="168254"/>
                  <a:pt x="30661" y="166460"/>
                </a:cubicBezTo>
                <a:cubicBezTo>
                  <a:pt x="49689" y="163289"/>
                  <a:pt x="61526" y="143311"/>
                  <a:pt x="76959" y="131736"/>
                </a:cubicBezTo>
                <a:cubicBezTo>
                  <a:pt x="73101" y="112445"/>
                  <a:pt x="79296" y="87773"/>
                  <a:pt x="65385" y="73862"/>
                </a:cubicBezTo>
                <a:cubicBezTo>
                  <a:pt x="57668" y="66145"/>
                  <a:pt x="42235" y="86099"/>
                  <a:pt x="42235" y="97012"/>
                </a:cubicBezTo>
                <a:cubicBezTo>
                  <a:pt x="42235" y="114266"/>
                  <a:pt x="57668" y="127877"/>
                  <a:pt x="65385" y="143310"/>
                </a:cubicBezTo>
                <a:cubicBezTo>
                  <a:pt x="72329" y="122477"/>
                  <a:pt x="92513" y="82634"/>
                  <a:pt x="65385" y="62287"/>
                </a:cubicBezTo>
                <a:cubicBezTo>
                  <a:pt x="55624" y="54966"/>
                  <a:pt x="42236" y="70004"/>
                  <a:pt x="30661" y="73862"/>
                </a:cubicBezTo>
                <a:cubicBezTo>
                  <a:pt x="38377" y="97011"/>
                  <a:pt x="34756" y="128066"/>
                  <a:pt x="53810" y="143310"/>
                </a:cubicBezTo>
                <a:cubicBezTo>
                  <a:pt x="64673" y="152000"/>
                  <a:pt x="86567" y="133932"/>
                  <a:pt x="88534" y="120161"/>
                </a:cubicBezTo>
                <a:cubicBezTo>
                  <a:pt x="91472" y="99593"/>
                  <a:pt x="73101" y="81578"/>
                  <a:pt x="65385" y="62287"/>
                </a:cubicBezTo>
                <a:cubicBezTo>
                  <a:pt x="57668" y="70004"/>
                  <a:pt x="44375" y="74736"/>
                  <a:pt x="42235" y="85437"/>
                </a:cubicBezTo>
                <a:cubicBezTo>
                  <a:pt x="39842" y="97401"/>
                  <a:pt x="41609" y="120161"/>
                  <a:pt x="53810" y="120161"/>
                </a:cubicBezTo>
                <a:cubicBezTo>
                  <a:pt x="67721" y="120161"/>
                  <a:pt x="69243" y="97012"/>
                  <a:pt x="76959" y="85437"/>
                </a:cubicBezTo>
                <a:cubicBezTo>
                  <a:pt x="69243" y="77720"/>
                  <a:pt x="64163" y="58836"/>
                  <a:pt x="53810" y="62287"/>
                </a:cubicBezTo>
                <a:cubicBezTo>
                  <a:pt x="14601" y="75357"/>
                  <a:pt x="61959" y="126597"/>
                  <a:pt x="65385" y="131736"/>
                </a:cubicBezTo>
                <a:cubicBezTo>
                  <a:pt x="73101" y="120161"/>
                  <a:pt x="98371" y="106849"/>
                  <a:pt x="88534" y="97012"/>
                </a:cubicBezTo>
                <a:cubicBezTo>
                  <a:pt x="78697" y="87175"/>
                  <a:pt x="58976" y="107245"/>
                  <a:pt x="53810" y="120161"/>
                </a:cubicBezTo>
                <a:cubicBezTo>
                  <a:pt x="49279" y="131489"/>
                  <a:pt x="61527" y="143310"/>
                  <a:pt x="65385" y="154885"/>
                </a:cubicBezTo>
                <a:cubicBezTo>
                  <a:pt x="69243" y="139452"/>
                  <a:pt x="92867" y="108586"/>
                  <a:pt x="76959" y="108586"/>
                </a:cubicBezTo>
                <a:cubicBezTo>
                  <a:pt x="59704" y="108586"/>
                  <a:pt x="46094" y="139452"/>
                  <a:pt x="53810" y="154885"/>
                </a:cubicBezTo>
                <a:cubicBezTo>
                  <a:pt x="60031" y="167327"/>
                  <a:pt x="76959" y="139452"/>
                  <a:pt x="88534" y="131736"/>
                </a:cubicBezTo>
                <a:lnTo>
                  <a:pt x="100109" y="9701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smtClean="0"/>
              <a:t>Gravitational Field Strength</a:t>
            </a:r>
          </a:p>
        </p:txBody>
      </p:sp>
      <p:sp>
        <p:nvSpPr>
          <p:cNvPr id="81923"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Be able to draw and interpret gravitational field diagrams.</a:t>
            </a:r>
          </a:p>
        </p:txBody>
      </p:sp>
      <p:sp>
        <p:nvSpPr>
          <p:cNvPr id="4" name="Date Placeholder 3"/>
          <p:cNvSpPr>
            <a:spLocks noGrp="1"/>
          </p:cNvSpPr>
          <p:nvPr>
            <p:ph type="dt" sz="quarter" idx="10"/>
          </p:nvPr>
        </p:nvSpPr>
        <p:spPr/>
        <p:txBody>
          <a:bodyPr/>
          <a:lstStyle/>
          <a:p>
            <a:pPr>
              <a:defRPr/>
            </a:pPr>
            <a:fld id="{BB69D35D-90EC-4300-B4E7-CCEF27CD434A}" type="datetime4">
              <a:rPr lang="en-GB"/>
              <a:pPr>
                <a:defRPr/>
              </a:pPr>
              <a:t>25 April 2016</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CE2C9E47-086A-4922-B2D4-EC0DF1823C3B}" type="datetime4">
              <a:rPr lang="en-GB"/>
              <a:pPr>
                <a:defRPr/>
              </a:pPr>
              <a:t>25 April 2016</a:t>
            </a:fld>
            <a:endParaRPr lang="en-GB"/>
          </a:p>
        </p:txBody>
      </p:sp>
      <p:sp>
        <p:nvSpPr>
          <p:cNvPr id="3" name="Rectangle 2"/>
          <p:cNvSpPr>
            <a:spLocks noChangeArrowheads="1"/>
          </p:cNvSpPr>
          <p:nvPr/>
        </p:nvSpPr>
        <p:spPr bwMode="auto">
          <a:xfrm>
            <a:off x="179388" y="188913"/>
            <a:ext cx="8785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You lift a book by touching it and applying a force.</a:t>
            </a:r>
          </a:p>
          <a:p>
            <a:pPr eaLnBrk="1" hangingPunct="1"/>
            <a:r>
              <a:rPr lang="en-GB" altLang="en-US"/>
              <a:t>The Earth applies a force to the book </a:t>
            </a:r>
            <a:r>
              <a:rPr lang="en-GB" altLang="en-US" i="1"/>
              <a:t>without</a:t>
            </a:r>
            <a:r>
              <a:rPr lang="en-GB" altLang="en-US"/>
              <a:t> touching it.  How?</a:t>
            </a:r>
          </a:p>
          <a:p>
            <a:pPr eaLnBrk="1" hangingPunct="1"/>
            <a:r>
              <a:rPr lang="en-GB" altLang="en-US"/>
              <a:t>The book is in the Earth’s </a:t>
            </a:r>
            <a:r>
              <a:rPr lang="en-GB" altLang="en-US" b="1" i="1">
                <a:solidFill>
                  <a:srgbClr val="FF0000"/>
                </a:solidFill>
              </a:rPr>
              <a:t>gravitational field</a:t>
            </a:r>
            <a:r>
              <a:rPr lang="en-GB" altLang="en-US"/>
              <a:t>.  </a:t>
            </a:r>
          </a:p>
          <a:p>
            <a:pPr eaLnBrk="1" hangingPunct="1"/>
            <a:r>
              <a:rPr lang="en-GB" altLang="en-US"/>
              <a:t>We can define the field due to a body as the region of space surrounding it where other bodies will feel a force due to it.</a:t>
            </a:r>
          </a:p>
          <a:p>
            <a:pPr eaLnBrk="1" hangingPunct="1"/>
            <a:endParaRPr lang="en-GB" altLang="en-US"/>
          </a:p>
          <a:p>
            <a:pPr eaLnBrk="1" hangingPunct="1"/>
            <a:r>
              <a:rPr lang="en-GB" altLang="en-US"/>
              <a:t>How far do gravitational fields reach?</a:t>
            </a:r>
          </a:p>
          <a:p>
            <a:pPr eaLnBrk="1" hangingPunct="1"/>
            <a:r>
              <a:rPr lang="en-GB" altLang="en-US"/>
              <a:t>(Infinite, but it’s an inverse square law.)</a:t>
            </a:r>
          </a:p>
          <a:p>
            <a:pPr eaLnBrk="1" hangingPunct="1"/>
            <a:r>
              <a:rPr lang="en-GB" altLang="en-US"/>
              <a:t>We can’t see this field, but we can model it using </a:t>
            </a:r>
            <a:r>
              <a:rPr lang="en-GB" altLang="en-US" b="1" i="1">
                <a:solidFill>
                  <a:srgbClr val="FF0000"/>
                </a:solidFill>
              </a:rPr>
              <a:t>field lines</a:t>
            </a:r>
            <a:r>
              <a:rPr lang="en-GB" altLang="en-US"/>
              <a:t>. In a field line diagram, the direction of the field line shows the direction of the force of attraction that would be felt by a small mass placed there. The relative density of field lines on the diagram is an indication of the strength of the field.</a:t>
            </a:r>
          </a:p>
        </p:txBody>
      </p:sp>
      <p:grpSp>
        <p:nvGrpSpPr>
          <p:cNvPr id="4" name="Group 2"/>
          <p:cNvGrpSpPr>
            <a:grpSpLocks/>
          </p:cNvGrpSpPr>
          <p:nvPr/>
        </p:nvGrpSpPr>
        <p:grpSpPr bwMode="auto">
          <a:xfrm>
            <a:off x="755650" y="4221163"/>
            <a:ext cx="2082800" cy="2082800"/>
            <a:chOff x="1990" y="3125"/>
            <a:chExt cx="3280" cy="3280"/>
          </a:xfrm>
        </p:grpSpPr>
        <p:grpSp>
          <p:nvGrpSpPr>
            <p:cNvPr id="82987" name="Group 3"/>
            <p:cNvGrpSpPr>
              <a:grpSpLocks/>
            </p:cNvGrpSpPr>
            <p:nvPr/>
          </p:nvGrpSpPr>
          <p:grpSpPr bwMode="auto">
            <a:xfrm>
              <a:off x="1990" y="3125"/>
              <a:ext cx="3280" cy="3280"/>
              <a:chOff x="1990" y="3125"/>
              <a:chExt cx="3280" cy="3280"/>
            </a:xfrm>
          </p:grpSpPr>
          <p:grpSp>
            <p:nvGrpSpPr>
              <p:cNvPr id="83006" name="Group 4"/>
              <p:cNvGrpSpPr>
                <a:grpSpLocks/>
              </p:cNvGrpSpPr>
              <p:nvPr/>
            </p:nvGrpSpPr>
            <p:grpSpPr bwMode="auto">
              <a:xfrm>
                <a:off x="1990" y="3125"/>
                <a:ext cx="3280" cy="3280"/>
                <a:chOff x="1990" y="3125"/>
                <a:chExt cx="3280" cy="3280"/>
              </a:xfrm>
            </p:grpSpPr>
            <p:grpSp>
              <p:nvGrpSpPr>
                <p:cNvPr id="83020" name="Group 5"/>
                <p:cNvGrpSpPr>
                  <a:grpSpLocks/>
                </p:cNvGrpSpPr>
                <p:nvPr/>
              </p:nvGrpSpPr>
              <p:grpSpPr bwMode="auto">
                <a:xfrm>
                  <a:off x="1990" y="3125"/>
                  <a:ext cx="3280" cy="3280"/>
                  <a:chOff x="3435" y="4220"/>
                  <a:chExt cx="3280" cy="3280"/>
                </a:xfrm>
              </p:grpSpPr>
              <p:grpSp>
                <p:nvGrpSpPr>
                  <p:cNvPr id="83028" name="Group 6"/>
                  <p:cNvGrpSpPr>
                    <a:grpSpLocks/>
                  </p:cNvGrpSpPr>
                  <p:nvPr/>
                </p:nvGrpSpPr>
                <p:grpSpPr bwMode="auto">
                  <a:xfrm>
                    <a:off x="3445" y="4220"/>
                    <a:ext cx="3270" cy="3270"/>
                    <a:chOff x="3445" y="4220"/>
                    <a:chExt cx="3270" cy="3270"/>
                  </a:xfrm>
                </p:grpSpPr>
                <p:sp>
                  <p:nvSpPr>
                    <p:cNvPr id="83032" name="Line 7"/>
                    <p:cNvSpPr>
                      <a:spLocks noChangeShapeType="1"/>
                    </p:cNvSpPr>
                    <p:nvPr/>
                  </p:nvSpPr>
                  <p:spPr bwMode="auto">
                    <a:xfrm flipH="1">
                      <a:off x="505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033" name="Line 8"/>
                    <p:cNvSpPr>
                      <a:spLocks noChangeShapeType="1"/>
                    </p:cNvSpPr>
                    <p:nvPr/>
                  </p:nvSpPr>
                  <p:spPr bwMode="auto">
                    <a:xfrm rot="16200000" flipH="1">
                      <a:off x="508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3029" name="Group 9"/>
                  <p:cNvGrpSpPr>
                    <a:grpSpLocks/>
                  </p:cNvGrpSpPr>
                  <p:nvPr/>
                </p:nvGrpSpPr>
                <p:grpSpPr bwMode="auto">
                  <a:xfrm rot="2787881">
                    <a:off x="3435" y="4230"/>
                    <a:ext cx="3270" cy="3270"/>
                    <a:chOff x="3445" y="4220"/>
                    <a:chExt cx="3270" cy="3270"/>
                  </a:xfrm>
                </p:grpSpPr>
                <p:sp>
                  <p:nvSpPr>
                    <p:cNvPr id="83030" name="Line 10"/>
                    <p:cNvSpPr>
                      <a:spLocks noChangeShapeType="1"/>
                    </p:cNvSpPr>
                    <p:nvPr/>
                  </p:nvSpPr>
                  <p:spPr bwMode="auto">
                    <a:xfrm flipH="1">
                      <a:off x="505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031" name="Line 11"/>
                    <p:cNvSpPr>
                      <a:spLocks noChangeShapeType="1"/>
                    </p:cNvSpPr>
                    <p:nvPr/>
                  </p:nvSpPr>
                  <p:spPr bwMode="auto">
                    <a:xfrm rot="16200000" flipH="1">
                      <a:off x="508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83021" name="Group 12"/>
                <p:cNvGrpSpPr>
                  <a:grpSpLocks/>
                </p:cNvGrpSpPr>
                <p:nvPr/>
              </p:nvGrpSpPr>
              <p:grpSpPr bwMode="auto">
                <a:xfrm rot="1284147">
                  <a:off x="1990" y="3125"/>
                  <a:ext cx="3280" cy="3280"/>
                  <a:chOff x="3435" y="4220"/>
                  <a:chExt cx="3280" cy="3280"/>
                </a:xfrm>
              </p:grpSpPr>
              <p:grpSp>
                <p:nvGrpSpPr>
                  <p:cNvPr id="83022" name="Group 13"/>
                  <p:cNvGrpSpPr>
                    <a:grpSpLocks/>
                  </p:cNvGrpSpPr>
                  <p:nvPr/>
                </p:nvGrpSpPr>
                <p:grpSpPr bwMode="auto">
                  <a:xfrm>
                    <a:off x="3445" y="4220"/>
                    <a:ext cx="3270" cy="3270"/>
                    <a:chOff x="3445" y="4220"/>
                    <a:chExt cx="3270" cy="3270"/>
                  </a:xfrm>
                </p:grpSpPr>
                <p:sp>
                  <p:nvSpPr>
                    <p:cNvPr id="83026" name="Line 14"/>
                    <p:cNvSpPr>
                      <a:spLocks noChangeShapeType="1"/>
                    </p:cNvSpPr>
                    <p:nvPr/>
                  </p:nvSpPr>
                  <p:spPr bwMode="auto">
                    <a:xfrm flipH="1">
                      <a:off x="505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027" name="Line 15"/>
                    <p:cNvSpPr>
                      <a:spLocks noChangeShapeType="1"/>
                    </p:cNvSpPr>
                    <p:nvPr/>
                  </p:nvSpPr>
                  <p:spPr bwMode="auto">
                    <a:xfrm rot="16200000" flipH="1">
                      <a:off x="508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3023" name="Group 16"/>
                  <p:cNvGrpSpPr>
                    <a:grpSpLocks/>
                  </p:cNvGrpSpPr>
                  <p:nvPr/>
                </p:nvGrpSpPr>
                <p:grpSpPr bwMode="auto">
                  <a:xfrm rot="2787881">
                    <a:off x="3435" y="4230"/>
                    <a:ext cx="3270" cy="3270"/>
                    <a:chOff x="3445" y="4220"/>
                    <a:chExt cx="3270" cy="3270"/>
                  </a:xfrm>
                </p:grpSpPr>
                <p:sp>
                  <p:nvSpPr>
                    <p:cNvPr id="83024" name="Line 17"/>
                    <p:cNvSpPr>
                      <a:spLocks noChangeShapeType="1"/>
                    </p:cNvSpPr>
                    <p:nvPr/>
                  </p:nvSpPr>
                  <p:spPr bwMode="auto">
                    <a:xfrm flipH="1">
                      <a:off x="505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025" name="Line 18"/>
                    <p:cNvSpPr>
                      <a:spLocks noChangeShapeType="1"/>
                    </p:cNvSpPr>
                    <p:nvPr/>
                  </p:nvSpPr>
                  <p:spPr bwMode="auto">
                    <a:xfrm rot="16200000" flipH="1">
                      <a:off x="5080" y="4220"/>
                      <a:ext cx="0" cy="327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nvGrpSpPr>
              <p:cNvPr id="83007" name="Group 19"/>
              <p:cNvGrpSpPr>
                <a:grpSpLocks/>
              </p:cNvGrpSpPr>
              <p:nvPr/>
            </p:nvGrpSpPr>
            <p:grpSpPr bwMode="auto">
              <a:xfrm>
                <a:off x="2947" y="4085"/>
                <a:ext cx="1325" cy="1326"/>
                <a:chOff x="2947" y="4085"/>
                <a:chExt cx="1325" cy="1326"/>
              </a:xfrm>
            </p:grpSpPr>
            <p:sp>
              <p:nvSpPr>
                <p:cNvPr id="83008" name="Oval 20"/>
                <p:cNvSpPr>
                  <a:spLocks noChangeArrowheads="1"/>
                </p:cNvSpPr>
                <p:nvPr/>
              </p:nvSpPr>
              <p:spPr bwMode="auto">
                <a:xfrm rot="-1511909">
                  <a:off x="2947" y="4085"/>
                  <a:ext cx="1325" cy="1326"/>
                </a:xfrm>
                <a:prstGeom prst="ellipse">
                  <a:avLst/>
                </a:prstGeom>
                <a:solidFill>
                  <a:srgbClr val="B3D9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83009" name="Group 21"/>
                <p:cNvGrpSpPr>
                  <a:grpSpLocks/>
                </p:cNvGrpSpPr>
                <p:nvPr/>
              </p:nvGrpSpPr>
              <p:grpSpPr bwMode="auto">
                <a:xfrm>
                  <a:off x="2948" y="4088"/>
                  <a:ext cx="1263" cy="1170"/>
                  <a:chOff x="1689" y="953"/>
                  <a:chExt cx="3659" cy="3389"/>
                </a:xfrm>
              </p:grpSpPr>
              <p:grpSp>
                <p:nvGrpSpPr>
                  <p:cNvPr id="83010" name="Group 22"/>
                  <p:cNvGrpSpPr>
                    <a:grpSpLocks/>
                  </p:cNvGrpSpPr>
                  <p:nvPr/>
                </p:nvGrpSpPr>
                <p:grpSpPr bwMode="auto">
                  <a:xfrm>
                    <a:off x="1689" y="953"/>
                    <a:ext cx="3659" cy="3389"/>
                    <a:chOff x="1689" y="953"/>
                    <a:chExt cx="3659" cy="3389"/>
                  </a:xfrm>
                </p:grpSpPr>
                <p:sp>
                  <p:nvSpPr>
                    <p:cNvPr id="83013" name="Freeform 23"/>
                    <p:cNvSpPr>
                      <a:spLocks/>
                    </p:cNvSpPr>
                    <p:nvPr/>
                  </p:nvSpPr>
                  <p:spPr bwMode="auto">
                    <a:xfrm rot="-1511909">
                      <a:off x="3385" y="1123"/>
                      <a:ext cx="190" cy="197"/>
                    </a:xfrm>
                    <a:custGeom>
                      <a:avLst/>
                      <a:gdLst>
                        <a:gd name="T0" fmla="*/ 1 w 306"/>
                        <a:gd name="T1" fmla="*/ 7 h 318"/>
                        <a:gd name="T2" fmla="*/ 1 w 306"/>
                        <a:gd name="T3" fmla="*/ 7 h 318"/>
                        <a:gd name="T4" fmla="*/ 1 w 306"/>
                        <a:gd name="T5" fmla="*/ 7 h 318"/>
                        <a:gd name="T6" fmla="*/ 2 w 306"/>
                        <a:gd name="T7" fmla="*/ 7 h 318"/>
                        <a:gd name="T8" fmla="*/ 3 w 306"/>
                        <a:gd name="T9" fmla="*/ 7 h 318"/>
                        <a:gd name="T10" fmla="*/ 4 w 306"/>
                        <a:gd name="T11" fmla="*/ 7 h 318"/>
                        <a:gd name="T12" fmla="*/ 4 w 306"/>
                        <a:gd name="T13" fmla="*/ 7 h 318"/>
                        <a:gd name="T14" fmla="*/ 6 w 306"/>
                        <a:gd name="T15" fmla="*/ 7 h 318"/>
                        <a:gd name="T16" fmla="*/ 6 w 306"/>
                        <a:gd name="T17" fmla="*/ 7 h 318"/>
                        <a:gd name="T18" fmla="*/ 7 w 306"/>
                        <a:gd name="T19" fmla="*/ 6 h 318"/>
                        <a:gd name="T20" fmla="*/ 7 w 306"/>
                        <a:gd name="T21" fmla="*/ 6 h 318"/>
                        <a:gd name="T22" fmla="*/ 6 w 306"/>
                        <a:gd name="T23" fmla="*/ 6 h 318"/>
                        <a:gd name="T24" fmla="*/ 6 w 306"/>
                        <a:gd name="T25" fmla="*/ 6 h 318"/>
                        <a:gd name="T26" fmla="*/ 6 w 306"/>
                        <a:gd name="T27" fmla="*/ 4 h 318"/>
                        <a:gd name="T28" fmla="*/ 5 w 306"/>
                        <a:gd name="T29" fmla="*/ 4 h 318"/>
                        <a:gd name="T30" fmla="*/ 4 w 306"/>
                        <a:gd name="T31" fmla="*/ 4 h 318"/>
                        <a:gd name="T32" fmla="*/ 5 w 306"/>
                        <a:gd name="T33" fmla="*/ 2 h 318"/>
                        <a:gd name="T34" fmla="*/ 4 w 306"/>
                        <a:gd name="T35" fmla="*/ 2 h 318"/>
                        <a:gd name="T36" fmla="*/ 4 w 306"/>
                        <a:gd name="T37" fmla="*/ 2 h 318"/>
                        <a:gd name="T38" fmla="*/ 4 w 306"/>
                        <a:gd name="T39" fmla="*/ 1 h 318"/>
                        <a:gd name="T40" fmla="*/ 6 w 306"/>
                        <a:gd name="T41" fmla="*/ 1 h 318"/>
                        <a:gd name="T42" fmla="*/ 4 w 306"/>
                        <a:gd name="T43" fmla="*/ 0 h 318"/>
                        <a:gd name="T44" fmla="*/ 4 w 306"/>
                        <a:gd name="T45" fmla="*/ 1 h 318"/>
                        <a:gd name="T46" fmla="*/ 2 w 306"/>
                        <a:gd name="T47" fmla="*/ 1 h 318"/>
                        <a:gd name="T48" fmla="*/ 4 w 306"/>
                        <a:gd name="T49" fmla="*/ 2 h 318"/>
                        <a:gd name="T50" fmla="*/ 2 w 306"/>
                        <a:gd name="T51" fmla="*/ 2 h 318"/>
                        <a:gd name="T52" fmla="*/ 2 w 306"/>
                        <a:gd name="T53" fmla="*/ 2 h 318"/>
                        <a:gd name="T54" fmla="*/ 2 w 306"/>
                        <a:gd name="T55" fmla="*/ 4 h 318"/>
                        <a:gd name="T56" fmla="*/ 4 w 306"/>
                        <a:gd name="T57" fmla="*/ 4 h 318"/>
                        <a:gd name="T58" fmla="*/ 4 w 306"/>
                        <a:gd name="T59" fmla="*/ 4 h 318"/>
                        <a:gd name="T60" fmla="*/ 4 w 306"/>
                        <a:gd name="T61" fmla="*/ 4 h 318"/>
                        <a:gd name="T62" fmla="*/ 3 w 306"/>
                        <a:gd name="T63" fmla="*/ 4 h 318"/>
                        <a:gd name="T64" fmla="*/ 2 w 306"/>
                        <a:gd name="T65" fmla="*/ 4 h 318"/>
                        <a:gd name="T66" fmla="*/ 2 w 306"/>
                        <a:gd name="T67" fmla="*/ 4 h 318"/>
                        <a:gd name="T68" fmla="*/ 2 w 306"/>
                        <a:gd name="T69" fmla="*/ 6 h 318"/>
                        <a:gd name="T70" fmla="*/ 2 w 306"/>
                        <a:gd name="T71" fmla="*/ 6 h 318"/>
                        <a:gd name="T72" fmla="*/ 1 w 306"/>
                        <a:gd name="T73" fmla="*/ 6 h 318"/>
                        <a:gd name="T74" fmla="*/ 1 w 306"/>
                        <a:gd name="T75" fmla="*/ 6 h 318"/>
                        <a:gd name="T76" fmla="*/ 1 w 306"/>
                        <a:gd name="T77" fmla="*/ 6 h 318"/>
                        <a:gd name="T78" fmla="*/ 1 w 306"/>
                        <a:gd name="T79" fmla="*/ 7 h 318"/>
                        <a:gd name="T80" fmla="*/ 0 w 306"/>
                        <a:gd name="T81" fmla="*/ 7 h 318"/>
                        <a:gd name="T82" fmla="*/ 1 w 306"/>
                        <a:gd name="T83" fmla="*/ 7 h 3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
                        <a:gd name="T127" fmla="*/ 0 h 318"/>
                        <a:gd name="T128" fmla="*/ 306 w 306"/>
                        <a:gd name="T129" fmla="*/ 318 h 3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 h="318">
                          <a:moveTo>
                            <a:pt x="12" y="318"/>
                          </a:moveTo>
                          <a:lnTo>
                            <a:pt x="42" y="312"/>
                          </a:lnTo>
                          <a:lnTo>
                            <a:pt x="63" y="315"/>
                          </a:lnTo>
                          <a:lnTo>
                            <a:pt x="102" y="306"/>
                          </a:lnTo>
                          <a:lnTo>
                            <a:pt x="141" y="300"/>
                          </a:lnTo>
                          <a:lnTo>
                            <a:pt x="171" y="315"/>
                          </a:lnTo>
                          <a:lnTo>
                            <a:pt x="207" y="306"/>
                          </a:lnTo>
                          <a:lnTo>
                            <a:pt x="249" y="303"/>
                          </a:lnTo>
                          <a:lnTo>
                            <a:pt x="276" y="291"/>
                          </a:lnTo>
                          <a:lnTo>
                            <a:pt x="303" y="288"/>
                          </a:lnTo>
                          <a:lnTo>
                            <a:pt x="306" y="267"/>
                          </a:lnTo>
                          <a:lnTo>
                            <a:pt x="258" y="264"/>
                          </a:lnTo>
                          <a:lnTo>
                            <a:pt x="267" y="243"/>
                          </a:lnTo>
                          <a:lnTo>
                            <a:pt x="258" y="219"/>
                          </a:lnTo>
                          <a:lnTo>
                            <a:pt x="225" y="207"/>
                          </a:lnTo>
                          <a:lnTo>
                            <a:pt x="219" y="165"/>
                          </a:lnTo>
                          <a:lnTo>
                            <a:pt x="231" y="141"/>
                          </a:lnTo>
                          <a:lnTo>
                            <a:pt x="219" y="117"/>
                          </a:lnTo>
                          <a:lnTo>
                            <a:pt x="210" y="93"/>
                          </a:lnTo>
                          <a:lnTo>
                            <a:pt x="213" y="60"/>
                          </a:lnTo>
                          <a:lnTo>
                            <a:pt x="234" y="33"/>
                          </a:lnTo>
                          <a:lnTo>
                            <a:pt x="222" y="0"/>
                          </a:lnTo>
                          <a:lnTo>
                            <a:pt x="153" y="9"/>
                          </a:lnTo>
                          <a:lnTo>
                            <a:pt x="135" y="57"/>
                          </a:lnTo>
                          <a:lnTo>
                            <a:pt x="150" y="90"/>
                          </a:lnTo>
                          <a:lnTo>
                            <a:pt x="132" y="114"/>
                          </a:lnTo>
                          <a:lnTo>
                            <a:pt x="126" y="132"/>
                          </a:lnTo>
                          <a:lnTo>
                            <a:pt x="129" y="156"/>
                          </a:lnTo>
                          <a:lnTo>
                            <a:pt x="159" y="159"/>
                          </a:lnTo>
                          <a:lnTo>
                            <a:pt x="165" y="183"/>
                          </a:lnTo>
                          <a:lnTo>
                            <a:pt x="159" y="210"/>
                          </a:lnTo>
                          <a:lnTo>
                            <a:pt x="144" y="195"/>
                          </a:lnTo>
                          <a:lnTo>
                            <a:pt x="96" y="186"/>
                          </a:lnTo>
                          <a:lnTo>
                            <a:pt x="123" y="216"/>
                          </a:lnTo>
                          <a:lnTo>
                            <a:pt x="117" y="243"/>
                          </a:lnTo>
                          <a:lnTo>
                            <a:pt x="111" y="261"/>
                          </a:lnTo>
                          <a:lnTo>
                            <a:pt x="72" y="249"/>
                          </a:lnTo>
                          <a:lnTo>
                            <a:pt x="84" y="276"/>
                          </a:lnTo>
                          <a:lnTo>
                            <a:pt x="51" y="276"/>
                          </a:lnTo>
                          <a:lnTo>
                            <a:pt x="27" y="294"/>
                          </a:lnTo>
                          <a:lnTo>
                            <a:pt x="0" y="303"/>
                          </a:lnTo>
                          <a:lnTo>
                            <a:pt x="12" y="318"/>
                          </a:lnTo>
                          <a:close/>
                        </a:path>
                      </a:pathLst>
                    </a:custGeom>
                    <a:solidFill>
                      <a:srgbClr val="008000"/>
                    </a:solidFill>
                    <a:ln w="12700" cmpd="sng">
                      <a:solidFill>
                        <a:srgbClr val="000000"/>
                      </a:solidFill>
                      <a:round/>
                      <a:headEnd/>
                      <a:tailEnd/>
                    </a:ln>
                  </p:spPr>
                  <p:txBody>
                    <a:bodyPr/>
                    <a:lstStyle/>
                    <a:p>
                      <a:endParaRPr lang="en-GB"/>
                    </a:p>
                  </p:txBody>
                </p:sp>
                <p:sp>
                  <p:nvSpPr>
                    <p:cNvPr id="83014" name="Freeform 24"/>
                    <p:cNvSpPr>
                      <a:spLocks/>
                    </p:cNvSpPr>
                    <p:nvPr/>
                  </p:nvSpPr>
                  <p:spPr bwMode="auto">
                    <a:xfrm rot="-1511909">
                      <a:off x="3360" y="1229"/>
                      <a:ext cx="69" cy="89"/>
                    </a:xfrm>
                    <a:custGeom>
                      <a:avLst/>
                      <a:gdLst>
                        <a:gd name="T0" fmla="*/ 1 w 111"/>
                        <a:gd name="T1" fmla="*/ 0 h 144"/>
                        <a:gd name="T2" fmla="*/ 1 w 111"/>
                        <a:gd name="T3" fmla="*/ 1 h 144"/>
                        <a:gd name="T4" fmla="*/ 1 w 111"/>
                        <a:gd name="T5" fmla="*/ 1 h 144"/>
                        <a:gd name="T6" fmla="*/ 1 w 111"/>
                        <a:gd name="T7" fmla="*/ 1 h 144"/>
                        <a:gd name="T8" fmla="*/ 0 w 111"/>
                        <a:gd name="T9" fmla="*/ 1 h 144"/>
                        <a:gd name="T10" fmla="*/ 1 w 111"/>
                        <a:gd name="T11" fmla="*/ 1 h 144"/>
                        <a:gd name="T12" fmla="*/ 1 w 111"/>
                        <a:gd name="T13" fmla="*/ 2 h 144"/>
                        <a:gd name="T14" fmla="*/ 0 w 111"/>
                        <a:gd name="T15" fmla="*/ 2 h 144"/>
                        <a:gd name="T16" fmla="*/ 0 w 111"/>
                        <a:gd name="T17" fmla="*/ 2 h 144"/>
                        <a:gd name="T18" fmla="*/ 1 w 111"/>
                        <a:gd name="T19" fmla="*/ 3 h 144"/>
                        <a:gd name="T20" fmla="*/ 1 w 111"/>
                        <a:gd name="T21" fmla="*/ 2 h 144"/>
                        <a:gd name="T22" fmla="*/ 2 w 111"/>
                        <a:gd name="T23" fmla="*/ 2 h 144"/>
                        <a:gd name="T24" fmla="*/ 2 w 111"/>
                        <a:gd name="T25" fmla="*/ 1 h 144"/>
                        <a:gd name="T26" fmla="*/ 2 w 111"/>
                        <a:gd name="T27" fmla="*/ 1 h 144"/>
                        <a:gd name="T28" fmla="*/ 1 w 111"/>
                        <a:gd name="T29" fmla="*/ 1 h 144"/>
                        <a:gd name="T30" fmla="*/ 1 w 111"/>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
                        <a:gd name="T49" fmla="*/ 0 h 144"/>
                        <a:gd name="T50" fmla="*/ 111 w 111"/>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 h="144">
                          <a:moveTo>
                            <a:pt x="57" y="0"/>
                          </a:moveTo>
                          <a:lnTo>
                            <a:pt x="30" y="15"/>
                          </a:lnTo>
                          <a:lnTo>
                            <a:pt x="30" y="54"/>
                          </a:lnTo>
                          <a:lnTo>
                            <a:pt x="6" y="39"/>
                          </a:lnTo>
                          <a:lnTo>
                            <a:pt x="0" y="72"/>
                          </a:lnTo>
                          <a:lnTo>
                            <a:pt x="27" y="75"/>
                          </a:lnTo>
                          <a:lnTo>
                            <a:pt x="21" y="102"/>
                          </a:lnTo>
                          <a:lnTo>
                            <a:pt x="0" y="111"/>
                          </a:lnTo>
                          <a:lnTo>
                            <a:pt x="0" y="129"/>
                          </a:lnTo>
                          <a:lnTo>
                            <a:pt x="27" y="144"/>
                          </a:lnTo>
                          <a:lnTo>
                            <a:pt x="66" y="135"/>
                          </a:lnTo>
                          <a:lnTo>
                            <a:pt x="93" y="108"/>
                          </a:lnTo>
                          <a:lnTo>
                            <a:pt x="105" y="66"/>
                          </a:lnTo>
                          <a:lnTo>
                            <a:pt x="111" y="39"/>
                          </a:lnTo>
                          <a:lnTo>
                            <a:pt x="84" y="12"/>
                          </a:lnTo>
                          <a:lnTo>
                            <a:pt x="57" y="0"/>
                          </a:lnTo>
                          <a:close/>
                        </a:path>
                      </a:pathLst>
                    </a:custGeom>
                    <a:solidFill>
                      <a:srgbClr val="008000"/>
                    </a:solidFill>
                    <a:ln w="12700" cmpd="sng">
                      <a:solidFill>
                        <a:srgbClr val="000000"/>
                      </a:solidFill>
                      <a:round/>
                      <a:headEnd/>
                      <a:tailEnd/>
                    </a:ln>
                  </p:spPr>
                  <p:txBody>
                    <a:bodyPr/>
                    <a:lstStyle/>
                    <a:p>
                      <a:endParaRPr lang="en-GB"/>
                    </a:p>
                  </p:txBody>
                </p:sp>
                <p:grpSp>
                  <p:nvGrpSpPr>
                    <p:cNvPr id="83015" name="Group 25"/>
                    <p:cNvGrpSpPr>
                      <a:grpSpLocks/>
                    </p:cNvGrpSpPr>
                    <p:nvPr/>
                  </p:nvGrpSpPr>
                  <p:grpSpPr bwMode="auto">
                    <a:xfrm>
                      <a:off x="1689" y="953"/>
                      <a:ext cx="3659" cy="3389"/>
                      <a:chOff x="1689" y="953"/>
                      <a:chExt cx="3659" cy="3389"/>
                    </a:xfrm>
                  </p:grpSpPr>
                  <p:sp>
                    <p:nvSpPr>
                      <p:cNvPr id="83016" name="Freeform 26"/>
                      <p:cNvSpPr>
                        <a:spLocks/>
                      </p:cNvSpPr>
                      <p:nvPr/>
                    </p:nvSpPr>
                    <p:spPr bwMode="auto">
                      <a:xfrm>
                        <a:off x="3035" y="953"/>
                        <a:ext cx="2190" cy="3125"/>
                      </a:xfrm>
                      <a:custGeom>
                        <a:avLst/>
                        <a:gdLst>
                          <a:gd name="T0" fmla="*/ 634 w 2190"/>
                          <a:gd name="T1" fmla="*/ 166 h 3125"/>
                          <a:gd name="T2" fmla="*/ 796 w 2190"/>
                          <a:gd name="T3" fmla="*/ 207 h 3125"/>
                          <a:gd name="T4" fmla="*/ 906 w 2190"/>
                          <a:gd name="T5" fmla="*/ 241 h 3125"/>
                          <a:gd name="T6" fmla="*/ 764 w 2190"/>
                          <a:gd name="T7" fmla="*/ 261 h 3125"/>
                          <a:gd name="T8" fmla="*/ 551 w 2190"/>
                          <a:gd name="T9" fmla="*/ 359 h 3125"/>
                          <a:gd name="T10" fmla="*/ 470 w 2190"/>
                          <a:gd name="T11" fmla="*/ 409 h 3125"/>
                          <a:gd name="T12" fmla="*/ 460 w 2190"/>
                          <a:gd name="T13" fmla="*/ 505 h 3125"/>
                          <a:gd name="T14" fmla="*/ 354 w 2190"/>
                          <a:gd name="T15" fmla="*/ 670 h 3125"/>
                          <a:gd name="T16" fmla="*/ 518 w 2190"/>
                          <a:gd name="T17" fmla="*/ 684 h 3125"/>
                          <a:gd name="T18" fmla="*/ 612 w 2190"/>
                          <a:gd name="T19" fmla="*/ 546 h 3125"/>
                          <a:gd name="T20" fmla="*/ 776 w 2190"/>
                          <a:gd name="T21" fmla="*/ 462 h 3125"/>
                          <a:gd name="T22" fmla="*/ 953 w 2190"/>
                          <a:gd name="T23" fmla="*/ 546 h 3125"/>
                          <a:gd name="T24" fmla="*/ 1018 w 2190"/>
                          <a:gd name="T25" fmla="*/ 622 h 3125"/>
                          <a:gd name="T26" fmla="*/ 1004 w 2190"/>
                          <a:gd name="T27" fmla="*/ 532 h 3125"/>
                          <a:gd name="T28" fmla="*/ 927 w 2190"/>
                          <a:gd name="T29" fmla="*/ 439 h 3125"/>
                          <a:gd name="T30" fmla="*/ 1120 w 2190"/>
                          <a:gd name="T31" fmla="*/ 600 h 3125"/>
                          <a:gd name="T32" fmla="*/ 1227 w 2190"/>
                          <a:gd name="T33" fmla="*/ 668 h 3125"/>
                          <a:gd name="T34" fmla="*/ 1180 w 2190"/>
                          <a:gd name="T35" fmla="*/ 559 h 3125"/>
                          <a:gd name="T36" fmla="*/ 1245 w 2190"/>
                          <a:gd name="T37" fmla="*/ 573 h 3125"/>
                          <a:gd name="T38" fmla="*/ 1270 w 2190"/>
                          <a:gd name="T39" fmla="*/ 452 h 3125"/>
                          <a:gd name="T40" fmla="*/ 1419 w 2190"/>
                          <a:gd name="T41" fmla="*/ 483 h 3125"/>
                          <a:gd name="T42" fmla="*/ 1281 w 2190"/>
                          <a:gd name="T43" fmla="*/ 571 h 3125"/>
                          <a:gd name="T44" fmla="*/ 1364 w 2190"/>
                          <a:gd name="T45" fmla="*/ 660 h 3125"/>
                          <a:gd name="T46" fmla="*/ 1516 w 2190"/>
                          <a:gd name="T47" fmla="*/ 753 h 3125"/>
                          <a:gd name="T48" fmla="*/ 1315 w 2190"/>
                          <a:gd name="T49" fmla="*/ 728 h 3125"/>
                          <a:gd name="T50" fmla="*/ 1153 w 2190"/>
                          <a:gd name="T51" fmla="*/ 790 h 3125"/>
                          <a:gd name="T52" fmla="*/ 866 w 2190"/>
                          <a:gd name="T53" fmla="*/ 638 h 3125"/>
                          <a:gd name="T54" fmla="*/ 609 w 2190"/>
                          <a:gd name="T55" fmla="*/ 712 h 3125"/>
                          <a:gd name="T56" fmla="*/ 378 w 2190"/>
                          <a:gd name="T57" fmla="*/ 800 h 3125"/>
                          <a:gd name="T58" fmla="*/ 227 w 2190"/>
                          <a:gd name="T59" fmla="*/ 938 h 3125"/>
                          <a:gd name="T60" fmla="*/ 51 w 2190"/>
                          <a:gd name="T61" fmla="*/ 1129 h 3125"/>
                          <a:gd name="T62" fmla="*/ 9 w 2190"/>
                          <a:gd name="T63" fmla="*/ 1369 h 3125"/>
                          <a:gd name="T64" fmla="*/ 64 w 2190"/>
                          <a:gd name="T65" fmla="*/ 1584 h 3125"/>
                          <a:gd name="T66" fmla="*/ 275 w 2190"/>
                          <a:gd name="T67" fmla="*/ 1758 h 3125"/>
                          <a:gd name="T68" fmla="*/ 607 w 2190"/>
                          <a:gd name="T69" fmla="*/ 1765 h 3125"/>
                          <a:gd name="T70" fmla="*/ 891 w 2190"/>
                          <a:gd name="T71" fmla="*/ 1791 h 3125"/>
                          <a:gd name="T72" fmla="*/ 1015 w 2190"/>
                          <a:gd name="T73" fmla="*/ 1969 h 3125"/>
                          <a:gd name="T74" fmla="*/ 1149 w 2190"/>
                          <a:gd name="T75" fmla="*/ 2188 h 3125"/>
                          <a:gd name="T76" fmla="*/ 1120 w 2190"/>
                          <a:gd name="T77" fmla="*/ 2454 h 3125"/>
                          <a:gd name="T78" fmla="*/ 1179 w 2190"/>
                          <a:gd name="T79" fmla="*/ 2785 h 3125"/>
                          <a:gd name="T80" fmla="*/ 1279 w 2190"/>
                          <a:gd name="T81" fmla="*/ 3097 h 3125"/>
                          <a:gd name="T82" fmla="*/ 1515 w 2190"/>
                          <a:gd name="T83" fmla="*/ 3053 h 3125"/>
                          <a:gd name="T84" fmla="*/ 1735 w 2190"/>
                          <a:gd name="T85" fmla="*/ 2832 h 3125"/>
                          <a:gd name="T86" fmla="*/ 1864 w 2190"/>
                          <a:gd name="T87" fmla="*/ 2647 h 3125"/>
                          <a:gd name="T88" fmla="*/ 1944 w 2190"/>
                          <a:gd name="T89" fmla="*/ 2404 h 3125"/>
                          <a:gd name="T90" fmla="*/ 1968 w 2190"/>
                          <a:gd name="T91" fmla="*/ 2204 h 3125"/>
                          <a:gd name="T92" fmla="*/ 2078 w 2190"/>
                          <a:gd name="T93" fmla="*/ 1807 h 3125"/>
                          <a:gd name="T94" fmla="*/ 2178 w 2190"/>
                          <a:gd name="T95" fmla="*/ 1504 h 3125"/>
                          <a:gd name="T96" fmla="*/ 2005 w 2190"/>
                          <a:gd name="T97" fmla="*/ 1379 h 3125"/>
                          <a:gd name="T98" fmla="*/ 1831 w 2190"/>
                          <a:gd name="T99" fmla="*/ 1195 h 3125"/>
                          <a:gd name="T100" fmla="*/ 1606 w 2190"/>
                          <a:gd name="T101" fmla="*/ 959 h 3125"/>
                          <a:gd name="T102" fmla="*/ 1656 w 2190"/>
                          <a:gd name="T103" fmla="*/ 954 h 3125"/>
                          <a:gd name="T104" fmla="*/ 1972 w 2190"/>
                          <a:gd name="T105" fmla="*/ 1297 h 3125"/>
                          <a:gd name="T106" fmla="*/ 2117 w 2190"/>
                          <a:gd name="T107" fmla="*/ 1168 h 3125"/>
                          <a:gd name="T108" fmla="*/ 1971 w 2190"/>
                          <a:gd name="T109" fmla="*/ 912 h 3125"/>
                          <a:gd name="T110" fmla="*/ 2079 w 2190"/>
                          <a:gd name="T111" fmla="*/ 934 h 3125"/>
                          <a:gd name="T112" fmla="*/ 1039 w 2190"/>
                          <a:gd name="T113" fmla="*/ 55 h 31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0"/>
                          <a:gd name="T172" fmla="*/ 0 h 3125"/>
                          <a:gd name="T173" fmla="*/ 2190 w 2190"/>
                          <a:gd name="T174" fmla="*/ 3125 h 31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0" h="3125">
                            <a:moveTo>
                              <a:pt x="725" y="0"/>
                            </a:moveTo>
                            <a:lnTo>
                              <a:pt x="676" y="69"/>
                            </a:lnTo>
                            <a:lnTo>
                              <a:pt x="656" y="125"/>
                            </a:lnTo>
                            <a:lnTo>
                              <a:pt x="634" y="166"/>
                            </a:lnTo>
                            <a:lnTo>
                              <a:pt x="652" y="186"/>
                            </a:lnTo>
                            <a:lnTo>
                              <a:pt x="699" y="183"/>
                            </a:lnTo>
                            <a:lnTo>
                              <a:pt x="745" y="216"/>
                            </a:lnTo>
                            <a:lnTo>
                              <a:pt x="796" y="207"/>
                            </a:lnTo>
                            <a:lnTo>
                              <a:pt x="789" y="135"/>
                            </a:lnTo>
                            <a:lnTo>
                              <a:pt x="817" y="173"/>
                            </a:lnTo>
                            <a:lnTo>
                              <a:pt x="911" y="183"/>
                            </a:lnTo>
                            <a:lnTo>
                              <a:pt x="906" y="241"/>
                            </a:lnTo>
                            <a:lnTo>
                              <a:pt x="884" y="277"/>
                            </a:lnTo>
                            <a:lnTo>
                              <a:pt x="834" y="250"/>
                            </a:lnTo>
                            <a:lnTo>
                              <a:pt x="790" y="255"/>
                            </a:lnTo>
                            <a:lnTo>
                              <a:pt x="764" y="261"/>
                            </a:lnTo>
                            <a:lnTo>
                              <a:pt x="714" y="231"/>
                            </a:lnTo>
                            <a:lnTo>
                              <a:pt x="645" y="276"/>
                            </a:lnTo>
                            <a:lnTo>
                              <a:pt x="601" y="320"/>
                            </a:lnTo>
                            <a:lnTo>
                              <a:pt x="551" y="359"/>
                            </a:lnTo>
                            <a:lnTo>
                              <a:pt x="505" y="381"/>
                            </a:lnTo>
                            <a:lnTo>
                              <a:pt x="487" y="371"/>
                            </a:lnTo>
                            <a:lnTo>
                              <a:pt x="458" y="393"/>
                            </a:lnTo>
                            <a:lnTo>
                              <a:pt x="470" y="409"/>
                            </a:lnTo>
                            <a:lnTo>
                              <a:pt x="513" y="418"/>
                            </a:lnTo>
                            <a:lnTo>
                              <a:pt x="539" y="440"/>
                            </a:lnTo>
                            <a:lnTo>
                              <a:pt x="527" y="494"/>
                            </a:lnTo>
                            <a:lnTo>
                              <a:pt x="460" y="505"/>
                            </a:lnTo>
                            <a:lnTo>
                              <a:pt x="398" y="505"/>
                            </a:lnTo>
                            <a:lnTo>
                              <a:pt x="327" y="520"/>
                            </a:lnTo>
                            <a:lnTo>
                              <a:pt x="335" y="610"/>
                            </a:lnTo>
                            <a:lnTo>
                              <a:pt x="354" y="670"/>
                            </a:lnTo>
                            <a:lnTo>
                              <a:pt x="358" y="691"/>
                            </a:lnTo>
                            <a:lnTo>
                              <a:pt x="414" y="701"/>
                            </a:lnTo>
                            <a:lnTo>
                              <a:pt x="486" y="692"/>
                            </a:lnTo>
                            <a:lnTo>
                              <a:pt x="518" y="684"/>
                            </a:lnTo>
                            <a:lnTo>
                              <a:pt x="539" y="626"/>
                            </a:lnTo>
                            <a:lnTo>
                              <a:pt x="552" y="593"/>
                            </a:lnTo>
                            <a:lnTo>
                              <a:pt x="578" y="567"/>
                            </a:lnTo>
                            <a:lnTo>
                              <a:pt x="612" y="546"/>
                            </a:lnTo>
                            <a:lnTo>
                              <a:pt x="657" y="546"/>
                            </a:lnTo>
                            <a:lnTo>
                              <a:pt x="696" y="528"/>
                            </a:lnTo>
                            <a:lnTo>
                              <a:pt x="716" y="472"/>
                            </a:lnTo>
                            <a:lnTo>
                              <a:pt x="776" y="462"/>
                            </a:lnTo>
                            <a:lnTo>
                              <a:pt x="813" y="466"/>
                            </a:lnTo>
                            <a:lnTo>
                              <a:pt x="848" y="499"/>
                            </a:lnTo>
                            <a:lnTo>
                              <a:pt x="900" y="519"/>
                            </a:lnTo>
                            <a:lnTo>
                              <a:pt x="953" y="546"/>
                            </a:lnTo>
                            <a:lnTo>
                              <a:pt x="994" y="566"/>
                            </a:lnTo>
                            <a:lnTo>
                              <a:pt x="1004" y="581"/>
                            </a:lnTo>
                            <a:lnTo>
                              <a:pt x="1006" y="611"/>
                            </a:lnTo>
                            <a:lnTo>
                              <a:pt x="1018" y="622"/>
                            </a:lnTo>
                            <a:lnTo>
                              <a:pt x="1020" y="592"/>
                            </a:lnTo>
                            <a:lnTo>
                              <a:pt x="1051" y="565"/>
                            </a:lnTo>
                            <a:lnTo>
                              <a:pt x="1028" y="547"/>
                            </a:lnTo>
                            <a:lnTo>
                              <a:pt x="1004" y="532"/>
                            </a:lnTo>
                            <a:lnTo>
                              <a:pt x="957" y="513"/>
                            </a:lnTo>
                            <a:lnTo>
                              <a:pt x="920" y="479"/>
                            </a:lnTo>
                            <a:lnTo>
                              <a:pt x="908" y="464"/>
                            </a:lnTo>
                            <a:lnTo>
                              <a:pt x="927" y="439"/>
                            </a:lnTo>
                            <a:lnTo>
                              <a:pt x="980" y="476"/>
                            </a:lnTo>
                            <a:lnTo>
                              <a:pt x="1038" y="479"/>
                            </a:lnTo>
                            <a:lnTo>
                              <a:pt x="1077" y="553"/>
                            </a:lnTo>
                            <a:lnTo>
                              <a:pt x="1120" y="600"/>
                            </a:lnTo>
                            <a:lnTo>
                              <a:pt x="1156" y="611"/>
                            </a:lnTo>
                            <a:lnTo>
                              <a:pt x="1180" y="657"/>
                            </a:lnTo>
                            <a:lnTo>
                              <a:pt x="1202" y="664"/>
                            </a:lnTo>
                            <a:lnTo>
                              <a:pt x="1227" y="668"/>
                            </a:lnTo>
                            <a:lnTo>
                              <a:pt x="1238" y="642"/>
                            </a:lnTo>
                            <a:lnTo>
                              <a:pt x="1224" y="597"/>
                            </a:lnTo>
                            <a:lnTo>
                              <a:pt x="1202" y="570"/>
                            </a:lnTo>
                            <a:lnTo>
                              <a:pt x="1180" y="559"/>
                            </a:lnTo>
                            <a:lnTo>
                              <a:pt x="1156" y="532"/>
                            </a:lnTo>
                            <a:lnTo>
                              <a:pt x="1160" y="499"/>
                            </a:lnTo>
                            <a:lnTo>
                              <a:pt x="1214" y="515"/>
                            </a:lnTo>
                            <a:lnTo>
                              <a:pt x="1245" y="573"/>
                            </a:lnTo>
                            <a:lnTo>
                              <a:pt x="1265" y="557"/>
                            </a:lnTo>
                            <a:lnTo>
                              <a:pt x="1263" y="536"/>
                            </a:lnTo>
                            <a:lnTo>
                              <a:pt x="1242" y="496"/>
                            </a:lnTo>
                            <a:lnTo>
                              <a:pt x="1270" y="452"/>
                            </a:lnTo>
                            <a:lnTo>
                              <a:pt x="1330" y="455"/>
                            </a:lnTo>
                            <a:lnTo>
                              <a:pt x="1367" y="457"/>
                            </a:lnTo>
                            <a:lnTo>
                              <a:pt x="1406" y="444"/>
                            </a:lnTo>
                            <a:lnTo>
                              <a:pt x="1419" y="483"/>
                            </a:lnTo>
                            <a:lnTo>
                              <a:pt x="1403" y="502"/>
                            </a:lnTo>
                            <a:lnTo>
                              <a:pt x="1357" y="509"/>
                            </a:lnTo>
                            <a:lnTo>
                              <a:pt x="1315" y="556"/>
                            </a:lnTo>
                            <a:lnTo>
                              <a:pt x="1281" y="571"/>
                            </a:lnTo>
                            <a:lnTo>
                              <a:pt x="1284" y="596"/>
                            </a:lnTo>
                            <a:lnTo>
                              <a:pt x="1294" y="616"/>
                            </a:lnTo>
                            <a:lnTo>
                              <a:pt x="1327" y="616"/>
                            </a:lnTo>
                            <a:lnTo>
                              <a:pt x="1364" y="660"/>
                            </a:lnTo>
                            <a:lnTo>
                              <a:pt x="1415" y="657"/>
                            </a:lnTo>
                            <a:lnTo>
                              <a:pt x="1464" y="664"/>
                            </a:lnTo>
                            <a:lnTo>
                              <a:pt x="1519" y="663"/>
                            </a:lnTo>
                            <a:lnTo>
                              <a:pt x="1516" y="753"/>
                            </a:lnTo>
                            <a:lnTo>
                              <a:pt x="1467" y="759"/>
                            </a:lnTo>
                            <a:lnTo>
                              <a:pt x="1408" y="742"/>
                            </a:lnTo>
                            <a:lnTo>
                              <a:pt x="1347" y="755"/>
                            </a:lnTo>
                            <a:lnTo>
                              <a:pt x="1315" y="728"/>
                            </a:lnTo>
                            <a:lnTo>
                              <a:pt x="1261" y="724"/>
                            </a:lnTo>
                            <a:lnTo>
                              <a:pt x="1196" y="729"/>
                            </a:lnTo>
                            <a:lnTo>
                              <a:pt x="1142" y="733"/>
                            </a:lnTo>
                            <a:lnTo>
                              <a:pt x="1153" y="790"/>
                            </a:lnTo>
                            <a:lnTo>
                              <a:pt x="1106" y="776"/>
                            </a:lnTo>
                            <a:lnTo>
                              <a:pt x="1027" y="751"/>
                            </a:lnTo>
                            <a:lnTo>
                              <a:pt x="1009" y="712"/>
                            </a:lnTo>
                            <a:lnTo>
                              <a:pt x="866" y="638"/>
                            </a:lnTo>
                            <a:lnTo>
                              <a:pt x="811" y="640"/>
                            </a:lnTo>
                            <a:lnTo>
                              <a:pt x="744" y="674"/>
                            </a:lnTo>
                            <a:lnTo>
                              <a:pt x="679" y="664"/>
                            </a:lnTo>
                            <a:lnTo>
                              <a:pt x="609" y="712"/>
                            </a:lnTo>
                            <a:lnTo>
                              <a:pt x="553" y="713"/>
                            </a:lnTo>
                            <a:lnTo>
                              <a:pt x="482" y="716"/>
                            </a:lnTo>
                            <a:lnTo>
                              <a:pt x="431" y="749"/>
                            </a:lnTo>
                            <a:lnTo>
                              <a:pt x="378" y="800"/>
                            </a:lnTo>
                            <a:lnTo>
                              <a:pt x="353" y="868"/>
                            </a:lnTo>
                            <a:lnTo>
                              <a:pt x="311" y="919"/>
                            </a:lnTo>
                            <a:lnTo>
                              <a:pt x="263" y="926"/>
                            </a:lnTo>
                            <a:lnTo>
                              <a:pt x="227" y="938"/>
                            </a:lnTo>
                            <a:lnTo>
                              <a:pt x="166" y="1003"/>
                            </a:lnTo>
                            <a:lnTo>
                              <a:pt x="127" y="1062"/>
                            </a:lnTo>
                            <a:lnTo>
                              <a:pt x="89" y="1080"/>
                            </a:lnTo>
                            <a:lnTo>
                              <a:pt x="51" y="1129"/>
                            </a:lnTo>
                            <a:lnTo>
                              <a:pt x="20" y="1194"/>
                            </a:lnTo>
                            <a:lnTo>
                              <a:pt x="2" y="1254"/>
                            </a:lnTo>
                            <a:lnTo>
                              <a:pt x="32" y="1308"/>
                            </a:lnTo>
                            <a:lnTo>
                              <a:pt x="9" y="1369"/>
                            </a:lnTo>
                            <a:lnTo>
                              <a:pt x="0" y="1436"/>
                            </a:lnTo>
                            <a:lnTo>
                              <a:pt x="10" y="1491"/>
                            </a:lnTo>
                            <a:lnTo>
                              <a:pt x="47" y="1536"/>
                            </a:lnTo>
                            <a:lnTo>
                              <a:pt x="64" y="1584"/>
                            </a:lnTo>
                            <a:lnTo>
                              <a:pt x="95" y="1626"/>
                            </a:lnTo>
                            <a:lnTo>
                              <a:pt x="156" y="1628"/>
                            </a:lnTo>
                            <a:lnTo>
                              <a:pt x="203" y="1703"/>
                            </a:lnTo>
                            <a:lnTo>
                              <a:pt x="275" y="1758"/>
                            </a:lnTo>
                            <a:cubicBezTo>
                              <a:pt x="300" y="1774"/>
                              <a:pt x="328" y="1791"/>
                              <a:pt x="356" y="1802"/>
                            </a:cubicBezTo>
                            <a:lnTo>
                              <a:pt x="446" y="1816"/>
                            </a:lnTo>
                            <a:lnTo>
                              <a:pt x="544" y="1785"/>
                            </a:lnTo>
                            <a:lnTo>
                              <a:pt x="607" y="1765"/>
                            </a:lnTo>
                            <a:lnTo>
                              <a:pt x="683" y="1765"/>
                            </a:lnTo>
                            <a:lnTo>
                              <a:pt x="805" y="1719"/>
                            </a:lnTo>
                            <a:lnTo>
                              <a:pt x="846" y="1750"/>
                            </a:lnTo>
                            <a:lnTo>
                              <a:pt x="891" y="1791"/>
                            </a:lnTo>
                            <a:lnTo>
                              <a:pt x="947" y="1790"/>
                            </a:lnTo>
                            <a:lnTo>
                              <a:pt x="1002" y="1842"/>
                            </a:lnTo>
                            <a:lnTo>
                              <a:pt x="1017" y="1906"/>
                            </a:lnTo>
                            <a:lnTo>
                              <a:pt x="1015" y="1969"/>
                            </a:lnTo>
                            <a:lnTo>
                              <a:pt x="1047" y="2015"/>
                            </a:lnTo>
                            <a:lnTo>
                              <a:pt x="1100" y="2051"/>
                            </a:lnTo>
                            <a:lnTo>
                              <a:pt x="1130" y="2115"/>
                            </a:lnTo>
                            <a:lnTo>
                              <a:pt x="1149" y="2188"/>
                            </a:lnTo>
                            <a:lnTo>
                              <a:pt x="1176" y="2278"/>
                            </a:lnTo>
                            <a:lnTo>
                              <a:pt x="1168" y="2338"/>
                            </a:lnTo>
                            <a:lnTo>
                              <a:pt x="1153" y="2402"/>
                            </a:lnTo>
                            <a:lnTo>
                              <a:pt x="1120" y="2454"/>
                            </a:lnTo>
                            <a:lnTo>
                              <a:pt x="1100" y="2519"/>
                            </a:lnTo>
                            <a:lnTo>
                              <a:pt x="1144" y="2622"/>
                            </a:lnTo>
                            <a:lnTo>
                              <a:pt x="1168" y="2697"/>
                            </a:lnTo>
                            <a:lnTo>
                              <a:pt x="1179" y="2785"/>
                            </a:lnTo>
                            <a:lnTo>
                              <a:pt x="1203" y="2871"/>
                            </a:lnTo>
                            <a:lnTo>
                              <a:pt x="1236" y="2897"/>
                            </a:lnTo>
                            <a:lnTo>
                              <a:pt x="1259" y="2978"/>
                            </a:lnTo>
                            <a:lnTo>
                              <a:pt x="1279" y="3097"/>
                            </a:lnTo>
                            <a:lnTo>
                              <a:pt x="1312" y="3112"/>
                            </a:lnTo>
                            <a:lnTo>
                              <a:pt x="1363" y="3125"/>
                            </a:lnTo>
                            <a:lnTo>
                              <a:pt x="1441" y="3093"/>
                            </a:lnTo>
                            <a:lnTo>
                              <a:pt x="1515" y="3053"/>
                            </a:lnTo>
                            <a:lnTo>
                              <a:pt x="1554" y="2994"/>
                            </a:lnTo>
                            <a:lnTo>
                              <a:pt x="1630" y="2958"/>
                            </a:lnTo>
                            <a:lnTo>
                              <a:pt x="1698" y="2905"/>
                            </a:lnTo>
                            <a:lnTo>
                              <a:pt x="1735" y="2832"/>
                            </a:lnTo>
                            <a:lnTo>
                              <a:pt x="1731" y="2792"/>
                            </a:lnTo>
                            <a:lnTo>
                              <a:pt x="1776" y="2766"/>
                            </a:lnTo>
                            <a:lnTo>
                              <a:pt x="1816" y="2710"/>
                            </a:lnTo>
                            <a:lnTo>
                              <a:pt x="1864" y="2647"/>
                            </a:lnTo>
                            <a:lnTo>
                              <a:pt x="1876" y="2585"/>
                            </a:lnTo>
                            <a:lnTo>
                              <a:pt x="1913" y="2511"/>
                            </a:lnTo>
                            <a:lnTo>
                              <a:pt x="1903" y="2467"/>
                            </a:lnTo>
                            <a:lnTo>
                              <a:pt x="1944" y="2404"/>
                            </a:lnTo>
                            <a:lnTo>
                              <a:pt x="1980" y="2382"/>
                            </a:lnTo>
                            <a:lnTo>
                              <a:pt x="2001" y="2352"/>
                            </a:lnTo>
                            <a:lnTo>
                              <a:pt x="1979" y="2280"/>
                            </a:lnTo>
                            <a:lnTo>
                              <a:pt x="1968" y="2204"/>
                            </a:lnTo>
                            <a:lnTo>
                              <a:pt x="1990" y="2110"/>
                            </a:lnTo>
                            <a:lnTo>
                              <a:pt x="2015" y="1945"/>
                            </a:lnTo>
                            <a:lnTo>
                              <a:pt x="2038" y="1862"/>
                            </a:lnTo>
                            <a:lnTo>
                              <a:pt x="2078" y="1807"/>
                            </a:lnTo>
                            <a:lnTo>
                              <a:pt x="2128" y="1748"/>
                            </a:lnTo>
                            <a:lnTo>
                              <a:pt x="2138" y="1662"/>
                            </a:lnTo>
                            <a:lnTo>
                              <a:pt x="2150" y="1567"/>
                            </a:lnTo>
                            <a:lnTo>
                              <a:pt x="2178" y="1504"/>
                            </a:lnTo>
                            <a:lnTo>
                              <a:pt x="2156" y="1405"/>
                            </a:lnTo>
                            <a:lnTo>
                              <a:pt x="2101" y="1442"/>
                            </a:lnTo>
                            <a:lnTo>
                              <a:pt x="2044" y="1457"/>
                            </a:lnTo>
                            <a:lnTo>
                              <a:pt x="2005" y="1379"/>
                            </a:lnTo>
                            <a:lnTo>
                              <a:pt x="1941" y="1317"/>
                            </a:lnTo>
                            <a:lnTo>
                              <a:pt x="1893" y="1294"/>
                            </a:lnTo>
                            <a:lnTo>
                              <a:pt x="1871" y="1234"/>
                            </a:lnTo>
                            <a:lnTo>
                              <a:pt x="1831" y="1195"/>
                            </a:lnTo>
                            <a:cubicBezTo>
                              <a:pt x="1815" y="1172"/>
                              <a:pt x="1789" y="1115"/>
                              <a:pt x="1770" y="1095"/>
                            </a:cubicBezTo>
                            <a:lnTo>
                              <a:pt x="1710" y="1077"/>
                            </a:lnTo>
                            <a:lnTo>
                              <a:pt x="1651" y="997"/>
                            </a:lnTo>
                            <a:lnTo>
                              <a:pt x="1606" y="959"/>
                            </a:lnTo>
                            <a:lnTo>
                              <a:pt x="1586" y="919"/>
                            </a:lnTo>
                            <a:lnTo>
                              <a:pt x="1606" y="904"/>
                            </a:lnTo>
                            <a:lnTo>
                              <a:pt x="1643" y="903"/>
                            </a:lnTo>
                            <a:lnTo>
                              <a:pt x="1656" y="954"/>
                            </a:lnTo>
                            <a:lnTo>
                              <a:pt x="1729" y="1032"/>
                            </a:lnTo>
                            <a:lnTo>
                              <a:pt x="1823" y="1090"/>
                            </a:lnTo>
                            <a:lnTo>
                              <a:pt x="1904" y="1217"/>
                            </a:lnTo>
                            <a:lnTo>
                              <a:pt x="1972" y="1297"/>
                            </a:lnTo>
                            <a:lnTo>
                              <a:pt x="2032" y="1357"/>
                            </a:lnTo>
                            <a:lnTo>
                              <a:pt x="2070" y="1353"/>
                            </a:lnTo>
                            <a:cubicBezTo>
                              <a:pt x="2081" y="1334"/>
                              <a:pt x="2091" y="1269"/>
                              <a:pt x="2098" y="1238"/>
                            </a:cubicBezTo>
                            <a:lnTo>
                              <a:pt x="2117" y="1168"/>
                            </a:lnTo>
                            <a:lnTo>
                              <a:pt x="2122" y="1104"/>
                            </a:lnTo>
                            <a:lnTo>
                              <a:pt x="2078" y="1022"/>
                            </a:lnTo>
                            <a:lnTo>
                              <a:pt x="2044" y="971"/>
                            </a:lnTo>
                            <a:lnTo>
                              <a:pt x="1971" y="912"/>
                            </a:lnTo>
                            <a:lnTo>
                              <a:pt x="1886" y="833"/>
                            </a:lnTo>
                            <a:cubicBezTo>
                              <a:pt x="1882" y="818"/>
                              <a:pt x="1917" y="810"/>
                              <a:pt x="1940" y="824"/>
                            </a:cubicBezTo>
                            <a:lnTo>
                              <a:pt x="2027" y="923"/>
                            </a:lnTo>
                            <a:lnTo>
                              <a:pt x="2079" y="934"/>
                            </a:lnTo>
                            <a:lnTo>
                              <a:pt x="2190" y="909"/>
                            </a:lnTo>
                            <a:cubicBezTo>
                              <a:pt x="2169" y="848"/>
                              <a:pt x="2071" y="678"/>
                              <a:pt x="1954" y="565"/>
                            </a:cubicBezTo>
                            <a:cubicBezTo>
                              <a:pt x="1837" y="452"/>
                              <a:pt x="1641" y="314"/>
                              <a:pt x="1489" y="229"/>
                            </a:cubicBezTo>
                            <a:cubicBezTo>
                              <a:pt x="1337" y="144"/>
                              <a:pt x="1166" y="93"/>
                              <a:pt x="1039" y="55"/>
                            </a:cubicBezTo>
                            <a:cubicBezTo>
                              <a:pt x="912" y="17"/>
                              <a:pt x="790" y="11"/>
                              <a:pt x="725" y="0"/>
                            </a:cubicBezTo>
                            <a:close/>
                          </a:path>
                        </a:pathLst>
                      </a:custGeom>
                      <a:solidFill>
                        <a:srgbClr val="008000"/>
                      </a:solidFill>
                      <a:ln w="12700" cmpd="sng">
                        <a:solidFill>
                          <a:srgbClr val="000000"/>
                        </a:solidFill>
                        <a:round/>
                        <a:headEnd/>
                        <a:tailEnd/>
                      </a:ln>
                    </p:spPr>
                    <p:txBody>
                      <a:bodyPr/>
                      <a:lstStyle/>
                      <a:p>
                        <a:endParaRPr lang="en-GB"/>
                      </a:p>
                    </p:txBody>
                  </p:sp>
                  <p:sp>
                    <p:nvSpPr>
                      <p:cNvPr id="83017" name="Freeform 27"/>
                      <p:cNvSpPr>
                        <a:spLocks/>
                      </p:cNvSpPr>
                      <p:nvPr/>
                    </p:nvSpPr>
                    <p:spPr bwMode="auto">
                      <a:xfrm>
                        <a:off x="1689" y="2601"/>
                        <a:ext cx="857" cy="1741"/>
                      </a:xfrm>
                      <a:custGeom>
                        <a:avLst/>
                        <a:gdLst>
                          <a:gd name="T0" fmla="*/ 16 w 857"/>
                          <a:gd name="T1" fmla="*/ 0 h 1741"/>
                          <a:gd name="T2" fmla="*/ 82 w 857"/>
                          <a:gd name="T3" fmla="*/ 38 h 1741"/>
                          <a:gd name="T4" fmla="*/ 128 w 857"/>
                          <a:gd name="T5" fmla="*/ 26 h 1741"/>
                          <a:gd name="T6" fmla="*/ 172 w 857"/>
                          <a:gd name="T7" fmla="*/ 42 h 1741"/>
                          <a:gd name="T8" fmla="*/ 189 w 857"/>
                          <a:gd name="T9" fmla="*/ 100 h 1741"/>
                          <a:gd name="T10" fmla="*/ 215 w 857"/>
                          <a:gd name="T11" fmla="*/ 155 h 1741"/>
                          <a:gd name="T12" fmla="*/ 276 w 857"/>
                          <a:gd name="T13" fmla="*/ 177 h 1741"/>
                          <a:gd name="T14" fmla="*/ 327 w 857"/>
                          <a:gd name="T15" fmla="*/ 223 h 1741"/>
                          <a:gd name="T16" fmla="*/ 382 w 857"/>
                          <a:gd name="T17" fmla="*/ 282 h 1741"/>
                          <a:gd name="T18" fmla="*/ 428 w 857"/>
                          <a:gd name="T19" fmla="*/ 358 h 1741"/>
                          <a:gd name="T20" fmla="*/ 475 w 857"/>
                          <a:gd name="T21" fmla="*/ 459 h 1741"/>
                          <a:gd name="T22" fmla="*/ 535 w 857"/>
                          <a:gd name="T23" fmla="*/ 488 h 1741"/>
                          <a:gd name="T24" fmla="*/ 621 w 857"/>
                          <a:gd name="T25" fmla="*/ 519 h 1741"/>
                          <a:gd name="T26" fmla="*/ 718 w 857"/>
                          <a:gd name="T27" fmla="*/ 571 h 1741"/>
                          <a:gd name="T28" fmla="*/ 796 w 857"/>
                          <a:gd name="T29" fmla="*/ 626 h 1741"/>
                          <a:gd name="T30" fmla="*/ 835 w 857"/>
                          <a:gd name="T31" fmla="*/ 689 h 1741"/>
                          <a:gd name="T32" fmla="*/ 850 w 857"/>
                          <a:gd name="T33" fmla="*/ 785 h 1741"/>
                          <a:gd name="T34" fmla="*/ 793 w 857"/>
                          <a:gd name="T35" fmla="*/ 838 h 1741"/>
                          <a:gd name="T36" fmla="*/ 765 w 857"/>
                          <a:gd name="T37" fmla="*/ 894 h 1741"/>
                          <a:gd name="T38" fmla="*/ 789 w 857"/>
                          <a:gd name="T39" fmla="*/ 963 h 1741"/>
                          <a:gd name="T40" fmla="*/ 772 w 857"/>
                          <a:gd name="T41" fmla="*/ 1083 h 1741"/>
                          <a:gd name="T42" fmla="*/ 690 w 857"/>
                          <a:gd name="T43" fmla="*/ 1230 h 1741"/>
                          <a:gd name="T44" fmla="*/ 647 w 857"/>
                          <a:gd name="T45" fmla="*/ 1292 h 1741"/>
                          <a:gd name="T46" fmla="*/ 643 w 857"/>
                          <a:gd name="T47" fmla="*/ 1340 h 1741"/>
                          <a:gd name="T48" fmla="*/ 652 w 857"/>
                          <a:gd name="T49" fmla="*/ 1467 h 1741"/>
                          <a:gd name="T50" fmla="*/ 657 w 857"/>
                          <a:gd name="T51" fmla="*/ 1543 h 1741"/>
                          <a:gd name="T52" fmla="*/ 740 w 857"/>
                          <a:gd name="T53" fmla="*/ 1741 h 1741"/>
                          <a:gd name="T54" fmla="*/ 708 w 857"/>
                          <a:gd name="T55" fmla="*/ 1722 h 1741"/>
                          <a:gd name="T56" fmla="*/ 435 w 857"/>
                          <a:gd name="T57" fmla="*/ 1509 h 1741"/>
                          <a:gd name="T58" fmla="*/ 162 w 857"/>
                          <a:gd name="T59" fmla="*/ 1095 h 1741"/>
                          <a:gd name="T60" fmla="*/ 33 w 857"/>
                          <a:gd name="T61" fmla="*/ 747 h 1741"/>
                          <a:gd name="T62" fmla="*/ 0 w 857"/>
                          <a:gd name="T63" fmla="*/ 315 h 1741"/>
                          <a:gd name="T64" fmla="*/ 16 w 857"/>
                          <a:gd name="T65" fmla="*/ 0 h 17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7"/>
                          <a:gd name="T100" fmla="*/ 0 h 1741"/>
                          <a:gd name="T101" fmla="*/ 857 w 857"/>
                          <a:gd name="T102" fmla="*/ 1741 h 17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7" h="1741">
                            <a:moveTo>
                              <a:pt x="16" y="0"/>
                            </a:moveTo>
                            <a:lnTo>
                              <a:pt x="82" y="38"/>
                            </a:lnTo>
                            <a:lnTo>
                              <a:pt x="128" y="26"/>
                            </a:lnTo>
                            <a:lnTo>
                              <a:pt x="172" y="42"/>
                            </a:lnTo>
                            <a:lnTo>
                              <a:pt x="189" y="100"/>
                            </a:lnTo>
                            <a:lnTo>
                              <a:pt x="215" y="155"/>
                            </a:lnTo>
                            <a:lnTo>
                              <a:pt x="276" y="177"/>
                            </a:lnTo>
                            <a:lnTo>
                              <a:pt x="327" y="223"/>
                            </a:lnTo>
                            <a:lnTo>
                              <a:pt x="382" y="282"/>
                            </a:lnTo>
                            <a:lnTo>
                              <a:pt x="428" y="358"/>
                            </a:lnTo>
                            <a:lnTo>
                              <a:pt x="475" y="459"/>
                            </a:lnTo>
                            <a:lnTo>
                              <a:pt x="535" y="488"/>
                            </a:lnTo>
                            <a:lnTo>
                              <a:pt x="621" y="519"/>
                            </a:lnTo>
                            <a:lnTo>
                              <a:pt x="718" y="571"/>
                            </a:lnTo>
                            <a:lnTo>
                              <a:pt x="796" y="626"/>
                            </a:lnTo>
                            <a:cubicBezTo>
                              <a:pt x="815" y="646"/>
                              <a:pt x="826" y="663"/>
                              <a:pt x="835" y="689"/>
                            </a:cubicBezTo>
                            <a:cubicBezTo>
                              <a:pt x="844" y="716"/>
                              <a:pt x="857" y="761"/>
                              <a:pt x="850" y="785"/>
                            </a:cubicBezTo>
                            <a:lnTo>
                              <a:pt x="793" y="838"/>
                            </a:lnTo>
                            <a:lnTo>
                              <a:pt x="765" y="894"/>
                            </a:lnTo>
                            <a:lnTo>
                              <a:pt x="789" y="963"/>
                            </a:lnTo>
                            <a:lnTo>
                              <a:pt x="772" y="1083"/>
                            </a:lnTo>
                            <a:lnTo>
                              <a:pt x="690" y="1230"/>
                            </a:lnTo>
                            <a:lnTo>
                              <a:pt x="647" y="1292"/>
                            </a:lnTo>
                            <a:lnTo>
                              <a:pt x="643" y="1340"/>
                            </a:lnTo>
                            <a:lnTo>
                              <a:pt x="652" y="1467"/>
                            </a:lnTo>
                            <a:lnTo>
                              <a:pt x="657" y="1543"/>
                            </a:lnTo>
                            <a:lnTo>
                              <a:pt x="740" y="1741"/>
                            </a:lnTo>
                            <a:lnTo>
                              <a:pt x="708" y="1722"/>
                            </a:lnTo>
                            <a:cubicBezTo>
                              <a:pt x="657" y="1683"/>
                              <a:pt x="526" y="1613"/>
                              <a:pt x="435" y="1509"/>
                            </a:cubicBezTo>
                            <a:cubicBezTo>
                              <a:pt x="344" y="1405"/>
                              <a:pt x="229" y="1222"/>
                              <a:pt x="162" y="1095"/>
                            </a:cubicBezTo>
                            <a:cubicBezTo>
                              <a:pt x="95" y="968"/>
                              <a:pt x="60" y="877"/>
                              <a:pt x="33" y="747"/>
                            </a:cubicBezTo>
                            <a:cubicBezTo>
                              <a:pt x="6" y="617"/>
                              <a:pt x="3" y="439"/>
                              <a:pt x="0" y="315"/>
                            </a:cubicBezTo>
                            <a:lnTo>
                              <a:pt x="16" y="0"/>
                            </a:lnTo>
                            <a:close/>
                          </a:path>
                        </a:pathLst>
                      </a:custGeom>
                      <a:solidFill>
                        <a:srgbClr val="008000"/>
                      </a:solidFill>
                      <a:ln w="12700" cmpd="sng">
                        <a:solidFill>
                          <a:srgbClr val="000000"/>
                        </a:solidFill>
                        <a:round/>
                        <a:headEnd/>
                        <a:tailEnd/>
                      </a:ln>
                    </p:spPr>
                    <p:txBody>
                      <a:bodyPr/>
                      <a:lstStyle/>
                      <a:p>
                        <a:endParaRPr lang="en-GB"/>
                      </a:p>
                    </p:txBody>
                  </p:sp>
                  <p:sp>
                    <p:nvSpPr>
                      <p:cNvPr id="83018" name="Freeform 28"/>
                      <p:cNvSpPr>
                        <a:spLocks/>
                      </p:cNvSpPr>
                      <p:nvPr/>
                    </p:nvSpPr>
                    <p:spPr bwMode="auto">
                      <a:xfrm rot="-1511909">
                        <a:off x="5015" y="3584"/>
                        <a:ext cx="115" cy="63"/>
                      </a:xfrm>
                      <a:custGeom>
                        <a:avLst/>
                        <a:gdLst>
                          <a:gd name="T0" fmla="*/ 1 w 186"/>
                          <a:gd name="T1" fmla="*/ 1 h 102"/>
                          <a:gd name="T2" fmla="*/ 0 w 186"/>
                          <a:gd name="T3" fmla="*/ 1 h 102"/>
                          <a:gd name="T4" fmla="*/ 1 w 186"/>
                          <a:gd name="T5" fmla="*/ 2 h 102"/>
                          <a:gd name="T6" fmla="*/ 2 w 186"/>
                          <a:gd name="T7" fmla="*/ 2 h 102"/>
                          <a:gd name="T8" fmla="*/ 4 w 186"/>
                          <a:gd name="T9" fmla="*/ 1 h 102"/>
                          <a:gd name="T10" fmla="*/ 4 w 186"/>
                          <a:gd name="T11" fmla="*/ 1 h 102"/>
                          <a:gd name="T12" fmla="*/ 2 w 186"/>
                          <a:gd name="T13" fmla="*/ 1 h 102"/>
                          <a:gd name="T14" fmla="*/ 2 w 186"/>
                          <a:gd name="T15" fmla="*/ 1 h 102"/>
                          <a:gd name="T16" fmla="*/ 1 w 186"/>
                          <a:gd name="T17" fmla="*/ 0 h 102"/>
                          <a:gd name="T18" fmla="*/ 1 w 186"/>
                          <a:gd name="T19" fmla="*/ 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02"/>
                          <a:gd name="T32" fmla="*/ 186 w 186"/>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02">
                            <a:moveTo>
                              <a:pt x="15" y="9"/>
                            </a:moveTo>
                            <a:lnTo>
                              <a:pt x="0" y="60"/>
                            </a:lnTo>
                            <a:lnTo>
                              <a:pt x="27" y="96"/>
                            </a:lnTo>
                            <a:lnTo>
                              <a:pt x="93" y="102"/>
                            </a:lnTo>
                            <a:lnTo>
                              <a:pt x="171" y="87"/>
                            </a:lnTo>
                            <a:lnTo>
                              <a:pt x="186" y="57"/>
                            </a:lnTo>
                            <a:lnTo>
                              <a:pt x="135" y="39"/>
                            </a:lnTo>
                            <a:lnTo>
                              <a:pt x="96" y="15"/>
                            </a:lnTo>
                            <a:lnTo>
                              <a:pt x="60" y="0"/>
                            </a:lnTo>
                            <a:lnTo>
                              <a:pt x="15" y="9"/>
                            </a:lnTo>
                            <a:close/>
                          </a:path>
                        </a:pathLst>
                      </a:custGeom>
                      <a:solidFill>
                        <a:srgbClr val="008000"/>
                      </a:solidFill>
                      <a:ln w="12700" cmpd="sng">
                        <a:solidFill>
                          <a:srgbClr val="000000"/>
                        </a:solidFill>
                        <a:round/>
                        <a:headEnd/>
                        <a:tailEnd/>
                      </a:ln>
                    </p:spPr>
                    <p:txBody>
                      <a:bodyPr/>
                      <a:lstStyle/>
                      <a:p>
                        <a:endParaRPr lang="en-GB"/>
                      </a:p>
                    </p:txBody>
                  </p:sp>
                  <p:sp>
                    <p:nvSpPr>
                      <p:cNvPr id="83019" name="Freeform 29"/>
                      <p:cNvSpPr>
                        <a:spLocks/>
                      </p:cNvSpPr>
                      <p:nvPr/>
                    </p:nvSpPr>
                    <p:spPr bwMode="auto">
                      <a:xfrm rot="-1511909">
                        <a:off x="4978" y="3252"/>
                        <a:ext cx="370" cy="289"/>
                      </a:xfrm>
                      <a:custGeom>
                        <a:avLst/>
                        <a:gdLst>
                          <a:gd name="T0" fmla="*/ 1 w 597"/>
                          <a:gd name="T1" fmla="*/ 9 h 468"/>
                          <a:gd name="T2" fmla="*/ 1 w 597"/>
                          <a:gd name="T3" fmla="*/ 9 h 468"/>
                          <a:gd name="T4" fmla="*/ 1 w 597"/>
                          <a:gd name="T5" fmla="*/ 9 h 468"/>
                          <a:gd name="T6" fmla="*/ 3 w 597"/>
                          <a:gd name="T7" fmla="*/ 10 h 468"/>
                          <a:gd name="T8" fmla="*/ 4 w 597"/>
                          <a:gd name="T9" fmla="*/ 9 h 468"/>
                          <a:gd name="T10" fmla="*/ 4 w 597"/>
                          <a:gd name="T11" fmla="*/ 9 h 468"/>
                          <a:gd name="T12" fmla="*/ 4 w 597"/>
                          <a:gd name="T13" fmla="*/ 9 h 468"/>
                          <a:gd name="T14" fmla="*/ 7 w 597"/>
                          <a:gd name="T15" fmla="*/ 7 h 468"/>
                          <a:gd name="T16" fmla="*/ 7 w 597"/>
                          <a:gd name="T17" fmla="*/ 6 h 468"/>
                          <a:gd name="T18" fmla="*/ 9 w 597"/>
                          <a:gd name="T19" fmla="*/ 6 h 468"/>
                          <a:gd name="T20" fmla="*/ 11 w 597"/>
                          <a:gd name="T21" fmla="*/ 6 h 468"/>
                          <a:gd name="T22" fmla="*/ 12 w 597"/>
                          <a:gd name="T23" fmla="*/ 4 h 468"/>
                          <a:gd name="T24" fmla="*/ 12 w 597"/>
                          <a:gd name="T25" fmla="*/ 4 h 468"/>
                          <a:gd name="T26" fmla="*/ 13 w 597"/>
                          <a:gd name="T27" fmla="*/ 2 h 468"/>
                          <a:gd name="T28" fmla="*/ 12 w 597"/>
                          <a:gd name="T29" fmla="*/ 1 h 468"/>
                          <a:gd name="T30" fmla="*/ 12 w 597"/>
                          <a:gd name="T31" fmla="*/ 1 h 468"/>
                          <a:gd name="T32" fmla="*/ 12 w 597"/>
                          <a:gd name="T33" fmla="*/ 0 h 468"/>
                          <a:gd name="T34" fmla="*/ 11 w 597"/>
                          <a:gd name="T35" fmla="*/ 1 h 468"/>
                          <a:gd name="T36" fmla="*/ 10 w 597"/>
                          <a:gd name="T37" fmla="*/ 1 h 468"/>
                          <a:gd name="T38" fmla="*/ 9 w 597"/>
                          <a:gd name="T39" fmla="*/ 1 h 468"/>
                          <a:gd name="T40" fmla="*/ 7 w 597"/>
                          <a:gd name="T41" fmla="*/ 2 h 468"/>
                          <a:gd name="T42" fmla="*/ 7 w 597"/>
                          <a:gd name="T43" fmla="*/ 4 h 468"/>
                          <a:gd name="T44" fmla="*/ 6 w 597"/>
                          <a:gd name="T45" fmla="*/ 2 h 468"/>
                          <a:gd name="T46" fmla="*/ 4 w 597"/>
                          <a:gd name="T47" fmla="*/ 4 h 468"/>
                          <a:gd name="T48" fmla="*/ 4 w 597"/>
                          <a:gd name="T49" fmla="*/ 4 h 468"/>
                          <a:gd name="T50" fmla="*/ 4 w 597"/>
                          <a:gd name="T51" fmla="*/ 4 h 468"/>
                          <a:gd name="T52" fmla="*/ 4 w 597"/>
                          <a:gd name="T53" fmla="*/ 6 h 468"/>
                          <a:gd name="T54" fmla="*/ 2 w 597"/>
                          <a:gd name="T55" fmla="*/ 6 h 468"/>
                          <a:gd name="T56" fmla="*/ 1 w 597"/>
                          <a:gd name="T57" fmla="*/ 7 h 468"/>
                          <a:gd name="T58" fmla="*/ 1 w 597"/>
                          <a:gd name="T59" fmla="*/ 7 h 468"/>
                          <a:gd name="T60" fmla="*/ 1 w 597"/>
                          <a:gd name="T61" fmla="*/ 7 h 468"/>
                          <a:gd name="T62" fmla="*/ 0 w 597"/>
                          <a:gd name="T63" fmla="*/ 9 h 468"/>
                          <a:gd name="T64" fmla="*/ 1 w 597"/>
                          <a:gd name="T65" fmla="*/ 9 h 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7"/>
                          <a:gd name="T100" fmla="*/ 0 h 468"/>
                          <a:gd name="T101" fmla="*/ 597 w 597"/>
                          <a:gd name="T102" fmla="*/ 468 h 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7" h="468">
                            <a:moveTo>
                              <a:pt x="6" y="411"/>
                            </a:moveTo>
                            <a:lnTo>
                              <a:pt x="54" y="420"/>
                            </a:lnTo>
                            <a:lnTo>
                              <a:pt x="72" y="444"/>
                            </a:lnTo>
                            <a:lnTo>
                              <a:pt x="144" y="468"/>
                            </a:lnTo>
                            <a:lnTo>
                              <a:pt x="162" y="441"/>
                            </a:lnTo>
                            <a:lnTo>
                              <a:pt x="171" y="408"/>
                            </a:lnTo>
                            <a:lnTo>
                              <a:pt x="225" y="396"/>
                            </a:lnTo>
                            <a:lnTo>
                              <a:pt x="294" y="345"/>
                            </a:lnTo>
                            <a:lnTo>
                              <a:pt x="357" y="291"/>
                            </a:lnTo>
                            <a:lnTo>
                              <a:pt x="390" y="285"/>
                            </a:lnTo>
                            <a:lnTo>
                              <a:pt x="471" y="237"/>
                            </a:lnTo>
                            <a:lnTo>
                              <a:pt x="522" y="189"/>
                            </a:lnTo>
                            <a:lnTo>
                              <a:pt x="585" y="180"/>
                            </a:lnTo>
                            <a:lnTo>
                              <a:pt x="597" y="114"/>
                            </a:lnTo>
                            <a:lnTo>
                              <a:pt x="588" y="66"/>
                            </a:lnTo>
                            <a:lnTo>
                              <a:pt x="579" y="27"/>
                            </a:lnTo>
                            <a:lnTo>
                              <a:pt x="549" y="0"/>
                            </a:lnTo>
                            <a:lnTo>
                              <a:pt x="501" y="3"/>
                            </a:lnTo>
                            <a:lnTo>
                              <a:pt x="459" y="42"/>
                            </a:lnTo>
                            <a:lnTo>
                              <a:pt x="405" y="87"/>
                            </a:lnTo>
                            <a:lnTo>
                              <a:pt x="345" y="126"/>
                            </a:lnTo>
                            <a:lnTo>
                              <a:pt x="297" y="147"/>
                            </a:lnTo>
                            <a:lnTo>
                              <a:pt x="261" y="132"/>
                            </a:lnTo>
                            <a:lnTo>
                              <a:pt x="213" y="165"/>
                            </a:lnTo>
                            <a:lnTo>
                              <a:pt x="192" y="186"/>
                            </a:lnTo>
                            <a:lnTo>
                              <a:pt x="174" y="219"/>
                            </a:lnTo>
                            <a:lnTo>
                              <a:pt x="162" y="249"/>
                            </a:lnTo>
                            <a:lnTo>
                              <a:pt x="114" y="285"/>
                            </a:lnTo>
                            <a:lnTo>
                              <a:pt x="78" y="342"/>
                            </a:lnTo>
                            <a:lnTo>
                              <a:pt x="27" y="360"/>
                            </a:lnTo>
                            <a:lnTo>
                              <a:pt x="3" y="363"/>
                            </a:lnTo>
                            <a:lnTo>
                              <a:pt x="0" y="384"/>
                            </a:lnTo>
                            <a:lnTo>
                              <a:pt x="6" y="411"/>
                            </a:lnTo>
                            <a:close/>
                          </a:path>
                        </a:pathLst>
                      </a:custGeom>
                      <a:solidFill>
                        <a:srgbClr val="008000"/>
                      </a:solidFill>
                      <a:ln w="12700" cmpd="sng">
                        <a:solidFill>
                          <a:srgbClr val="000000"/>
                        </a:solidFill>
                        <a:round/>
                        <a:headEnd/>
                        <a:tailEnd/>
                      </a:ln>
                    </p:spPr>
                    <p:txBody>
                      <a:bodyPr/>
                      <a:lstStyle/>
                      <a:p>
                        <a:endParaRPr lang="en-GB"/>
                      </a:p>
                    </p:txBody>
                  </p:sp>
                </p:grpSp>
              </p:grpSp>
              <p:sp>
                <p:nvSpPr>
                  <p:cNvPr id="83011" name="Freeform 30"/>
                  <p:cNvSpPr>
                    <a:spLocks/>
                  </p:cNvSpPr>
                  <p:nvPr/>
                </p:nvSpPr>
                <p:spPr bwMode="auto">
                  <a:xfrm rot="-1511909">
                    <a:off x="2119" y="1367"/>
                    <a:ext cx="526" cy="150"/>
                  </a:xfrm>
                  <a:custGeom>
                    <a:avLst/>
                    <a:gdLst>
                      <a:gd name="T0" fmla="*/ 0 w 849"/>
                      <a:gd name="T1" fmla="*/ 4 h 243"/>
                      <a:gd name="T2" fmla="*/ 1 w 849"/>
                      <a:gd name="T3" fmla="*/ 6 h 243"/>
                      <a:gd name="T4" fmla="*/ 2 w 849"/>
                      <a:gd name="T5" fmla="*/ 6 h 243"/>
                      <a:gd name="T6" fmla="*/ 4 w 849"/>
                      <a:gd name="T7" fmla="*/ 4 h 243"/>
                      <a:gd name="T8" fmla="*/ 4 w 849"/>
                      <a:gd name="T9" fmla="*/ 4 h 243"/>
                      <a:gd name="T10" fmla="*/ 6 w 849"/>
                      <a:gd name="T11" fmla="*/ 4 h 243"/>
                      <a:gd name="T12" fmla="*/ 7 w 849"/>
                      <a:gd name="T13" fmla="*/ 4 h 243"/>
                      <a:gd name="T14" fmla="*/ 7 w 849"/>
                      <a:gd name="T15" fmla="*/ 4 h 243"/>
                      <a:gd name="T16" fmla="*/ 9 w 849"/>
                      <a:gd name="T17" fmla="*/ 4 h 243"/>
                      <a:gd name="T18" fmla="*/ 9 w 849"/>
                      <a:gd name="T19" fmla="*/ 4 h 243"/>
                      <a:gd name="T20" fmla="*/ 12 w 849"/>
                      <a:gd name="T21" fmla="*/ 4 h 243"/>
                      <a:gd name="T22" fmla="*/ 12 w 849"/>
                      <a:gd name="T23" fmla="*/ 4 h 243"/>
                      <a:gd name="T24" fmla="*/ 14 w 849"/>
                      <a:gd name="T25" fmla="*/ 4 h 243"/>
                      <a:gd name="T26" fmla="*/ 14 w 849"/>
                      <a:gd name="T27" fmla="*/ 2 h 243"/>
                      <a:gd name="T28" fmla="*/ 15 w 849"/>
                      <a:gd name="T29" fmla="*/ 2 h 243"/>
                      <a:gd name="T30" fmla="*/ 15 w 849"/>
                      <a:gd name="T31" fmla="*/ 1 h 243"/>
                      <a:gd name="T32" fmla="*/ 17 w 849"/>
                      <a:gd name="T33" fmla="*/ 1 h 243"/>
                      <a:gd name="T34" fmla="*/ 17 w 849"/>
                      <a:gd name="T35" fmla="*/ 1 h 243"/>
                      <a:gd name="T36" fmla="*/ 19 w 849"/>
                      <a:gd name="T37" fmla="*/ 1 h 243"/>
                      <a:gd name="T38" fmla="*/ 17 w 849"/>
                      <a:gd name="T39" fmla="*/ 0 h 243"/>
                      <a:gd name="T40" fmla="*/ 12 w 849"/>
                      <a:gd name="T41" fmla="*/ 1 h 243"/>
                      <a:gd name="T42" fmla="*/ 0 w 849"/>
                      <a:gd name="T43" fmla="*/ 4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9"/>
                      <a:gd name="T67" fmla="*/ 0 h 243"/>
                      <a:gd name="T68" fmla="*/ 849 w 849"/>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9" h="243">
                        <a:moveTo>
                          <a:pt x="0" y="204"/>
                        </a:moveTo>
                        <a:lnTo>
                          <a:pt x="60" y="237"/>
                        </a:lnTo>
                        <a:lnTo>
                          <a:pt x="108" y="243"/>
                        </a:lnTo>
                        <a:lnTo>
                          <a:pt x="150" y="213"/>
                        </a:lnTo>
                        <a:lnTo>
                          <a:pt x="210" y="213"/>
                        </a:lnTo>
                        <a:lnTo>
                          <a:pt x="249" y="183"/>
                        </a:lnTo>
                        <a:lnTo>
                          <a:pt x="294" y="192"/>
                        </a:lnTo>
                        <a:lnTo>
                          <a:pt x="363" y="171"/>
                        </a:lnTo>
                        <a:lnTo>
                          <a:pt x="408" y="201"/>
                        </a:lnTo>
                        <a:lnTo>
                          <a:pt x="411" y="225"/>
                        </a:lnTo>
                        <a:lnTo>
                          <a:pt x="531" y="186"/>
                        </a:lnTo>
                        <a:lnTo>
                          <a:pt x="579" y="183"/>
                        </a:lnTo>
                        <a:lnTo>
                          <a:pt x="612" y="147"/>
                        </a:lnTo>
                        <a:lnTo>
                          <a:pt x="642" y="93"/>
                        </a:lnTo>
                        <a:lnTo>
                          <a:pt x="702" y="117"/>
                        </a:lnTo>
                        <a:lnTo>
                          <a:pt x="729" y="84"/>
                        </a:lnTo>
                        <a:lnTo>
                          <a:pt x="777" y="69"/>
                        </a:lnTo>
                        <a:lnTo>
                          <a:pt x="825" y="66"/>
                        </a:lnTo>
                        <a:lnTo>
                          <a:pt x="849" y="30"/>
                        </a:lnTo>
                        <a:lnTo>
                          <a:pt x="798" y="0"/>
                        </a:lnTo>
                        <a:lnTo>
                          <a:pt x="594" y="24"/>
                        </a:lnTo>
                        <a:lnTo>
                          <a:pt x="0" y="204"/>
                        </a:lnTo>
                        <a:close/>
                      </a:path>
                    </a:pathLst>
                  </a:custGeom>
                  <a:solidFill>
                    <a:srgbClr val="008000"/>
                  </a:solidFill>
                  <a:ln w="12700" cmpd="sng">
                    <a:solidFill>
                      <a:srgbClr val="000000"/>
                    </a:solidFill>
                    <a:round/>
                    <a:headEnd/>
                    <a:tailEnd/>
                  </a:ln>
                </p:spPr>
                <p:txBody>
                  <a:bodyPr/>
                  <a:lstStyle/>
                  <a:p>
                    <a:endParaRPr lang="en-GB"/>
                  </a:p>
                </p:txBody>
              </p:sp>
              <p:sp>
                <p:nvSpPr>
                  <p:cNvPr id="83012" name="Freeform 31"/>
                  <p:cNvSpPr>
                    <a:spLocks/>
                  </p:cNvSpPr>
                  <p:nvPr/>
                </p:nvSpPr>
                <p:spPr bwMode="auto">
                  <a:xfrm rot="-1511909">
                    <a:off x="2849" y="1092"/>
                    <a:ext cx="189" cy="80"/>
                  </a:xfrm>
                  <a:custGeom>
                    <a:avLst/>
                    <a:gdLst>
                      <a:gd name="T0" fmla="*/ 0 w 306"/>
                      <a:gd name="T1" fmla="*/ 1 h 129"/>
                      <a:gd name="T2" fmla="*/ 1 w 306"/>
                      <a:gd name="T3" fmla="*/ 1 h 129"/>
                      <a:gd name="T4" fmla="*/ 1 w 306"/>
                      <a:gd name="T5" fmla="*/ 2 h 129"/>
                      <a:gd name="T6" fmla="*/ 2 w 306"/>
                      <a:gd name="T7" fmla="*/ 2 h 129"/>
                      <a:gd name="T8" fmla="*/ 4 w 306"/>
                      <a:gd name="T9" fmla="*/ 2 h 129"/>
                      <a:gd name="T10" fmla="*/ 4 w 306"/>
                      <a:gd name="T11" fmla="*/ 2 h 129"/>
                      <a:gd name="T12" fmla="*/ 6 w 306"/>
                      <a:gd name="T13" fmla="*/ 2 h 129"/>
                      <a:gd name="T14" fmla="*/ 7 w 306"/>
                      <a:gd name="T15" fmla="*/ 1 h 129"/>
                      <a:gd name="T16" fmla="*/ 6 w 306"/>
                      <a:gd name="T17" fmla="*/ 1 h 129"/>
                      <a:gd name="T18" fmla="*/ 4 w 306"/>
                      <a:gd name="T19" fmla="*/ 1 h 129"/>
                      <a:gd name="T20" fmla="*/ 4 w 306"/>
                      <a:gd name="T21" fmla="*/ 0 h 129"/>
                      <a:gd name="T22" fmla="*/ 0 w 306"/>
                      <a:gd name="T23" fmla="*/ 1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129"/>
                      <a:gd name="T38" fmla="*/ 306 w 306"/>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129">
                        <a:moveTo>
                          <a:pt x="0" y="18"/>
                        </a:moveTo>
                        <a:lnTo>
                          <a:pt x="6" y="81"/>
                        </a:lnTo>
                        <a:lnTo>
                          <a:pt x="48" y="99"/>
                        </a:lnTo>
                        <a:lnTo>
                          <a:pt x="102" y="102"/>
                        </a:lnTo>
                        <a:lnTo>
                          <a:pt x="150" y="111"/>
                        </a:lnTo>
                        <a:lnTo>
                          <a:pt x="183" y="129"/>
                        </a:lnTo>
                        <a:lnTo>
                          <a:pt x="285" y="99"/>
                        </a:lnTo>
                        <a:lnTo>
                          <a:pt x="306" y="78"/>
                        </a:lnTo>
                        <a:lnTo>
                          <a:pt x="270" y="57"/>
                        </a:lnTo>
                        <a:lnTo>
                          <a:pt x="210" y="24"/>
                        </a:lnTo>
                        <a:lnTo>
                          <a:pt x="165" y="0"/>
                        </a:lnTo>
                        <a:lnTo>
                          <a:pt x="0" y="18"/>
                        </a:lnTo>
                        <a:close/>
                      </a:path>
                    </a:pathLst>
                  </a:custGeom>
                  <a:solidFill>
                    <a:srgbClr val="008000"/>
                  </a:solidFill>
                  <a:ln w="12700" cmpd="sng">
                    <a:solidFill>
                      <a:srgbClr val="000000"/>
                    </a:solidFill>
                    <a:round/>
                    <a:headEnd/>
                    <a:tailEnd/>
                  </a:ln>
                </p:spPr>
                <p:txBody>
                  <a:bodyPr/>
                  <a:lstStyle/>
                  <a:p>
                    <a:endParaRPr lang="en-GB"/>
                  </a:p>
                </p:txBody>
              </p:sp>
            </p:grpSp>
          </p:grpSp>
        </p:grpSp>
        <p:grpSp>
          <p:nvGrpSpPr>
            <p:cNvPr id="82988" name="Group 32"/>
            <p:cNvGrpSpPr>
              <a:grpSpLocks/>
            </p:cNvGrpSpPr>
            <p:nvPr/>
          </p:nvGrpSpPr>
          <p:grpSpPr bwMode="auto">
            <a:xfrm>
              <a:off x="2220" y="3369"/>
              <a:ext cx="2756" cy="2765"/>
              <a:chOff x="2220" y="3369"/>
              <a:chExt cx="2756" cy="2765"/>
            </a:xfrm>
          </p:grpSpPr>
          <p:sp>
            <p:nvSpPr>
              <p:cNvPr id="82989" name="AutoShape 33"/>
              <p:cNvSpPr>
                <a:spLocks noChangeArrowheads="1"/>
              </p:cNvSpPr>
              <p:nvPr/>
            </p:nvSpPr>
            <p:spPr bwMode="auto">
              <a:xfrm>
                <a:off x="3528" y="5961"/>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0" name="AutoShape 34"/>
              <p:cNvSpPr>
                <a:spLocks noChangeArrowheads="1"/>
              </p:cNvSpPr>
              <p:nvPr/>
            </p:nvSpPr>
            <p:spPr bwMode="auto">
              <a:xfrm flipV="1">
                <a:off x="3528" y="3369"/>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1" name="AutoShape 35"/>
              <p:cNvSpPr>
                <a:spLocks noChangeArrowheads="1"/>
              </p:cNvSpPr>
              <p:nvPr/>
            </p:nvSpPr>
            <p:spPr bwMode="auto">
              <a:xfrm rot="-9336861">
                <a:off x="4002" y="3468"/>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2" name="AutoShape 36"/>
              <p:cNvSpPr>
                <a:spLocks noChangeArrowheads="1"/>
              </p:cNvSpPr>
              <p:nvPr/>
            </p:nvSpPr>
            <p:spPr bwMode="auto">
              <a:xfrm rot="-8092147">
                <a:off x="4464" y="3768"/>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3" name="AutoShape 37"/>
              <p:cNvSpPr>
                <a:spLocks noChangeArrowheads="1"/>
              </p:cNvSpPr>
              <p:nvPr/>
            </p:nvSpPr>
            <p:spPr bwMode="auto">
              <a:xfrm rot="-6854882">
                <a:off x="4707" y="4167"/>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4" name="AutoShape 38"/>
              <p:cNvSpPr>
                <a:spLocks noChangeArrowheads="1"/>
              </p:cNvSpPr>
              <p:nvPr/>
            </p:nvSpPr>
            <p:spPr bwMode="auto">
              <a:xfrm rot="-5400000">
                <a:off x="4812" y="4670"/>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5" name="AutoShape 39"/>
              <p:cNvSpPr>
                <a:spLocks noChangeArrowheads="1"/>
              </p:cNvSpPr>
              <p:nvPr/>
            </p:nvSpPr>
            <p:spPr bwMode="auto">
              <a:xfrm rot="20123750" flipV="1">
                <a:off x="3048" y="3474"/>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6" name="AutoShape 40"/>
              <p:cNvSpPr>
                <a:spLocks noChangeArrowheads="1"/>
              </p:cNvSpPr>
              <p:nvPr/>
            </p:nvSpPr>
            <p:spPr bwMode="auto">
              <a:xfrm rot="18947367" flipV="1">
                <a:off x="2628" y="3720"/>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7" name="AutoShape 41"/>
              <p:cNvSpPr>
                <a:spLocks noChangeArrowheads="1"/>
              </p:cNvSpPr>
              <p:nvPr/>
            </p:nvSpPr>
            <p:spPr bwMode="auto">
              <a:xfrm rot="17364390" flipV="1">
                <a:off x="2316" y="4188"/>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98" name="AutoShape 42"/>
              <p:cNvSpPr>
                <a:spLocks noChangeArrowheads="1"/>
              </p:cNvSpPr>
              <p:nvPr/>
            </p:nvSpPr>
            <p:spPr bwMode="auto">
              <a:xfrm rot="5400000" flipH="1">
                <a:off x="2229" y="4664"/>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82999" name="Group 43"/>
              <p:cNvGrpSpPr>
                <a:grpSpLocks/>
              </p:cNvGrpSpPr>
              <p:nvPr/>
            </p:nvGrpSpPr>
            <p:grpSpPr bwMode="auto">
              <a:xfrm>
                <a:off x="2307" y="5139"/>
                <a:ext cx="2574" cy="890"/>
                <a:chOff x="2307" y="5139"/>
                <a:chExt cx="2574" cy="890"/>
              </a:xfrm>
            </p:grpSpPr>
            <p:sp>
              <p:nvSpPr>
                <p:cNvPr id="83000" name="AutoShape 44"/>
                <p:cNvSpPr>
                  <a:spLocks noChangeArrowheads="1"/>
                </p:cNvSpPr>
                <p:nvPr/>
              </p:nvSpPr>
              <p:spPr bwMode="auto">
                <a:xfrm rot="9336861" flipV="1">
                  <a:off x="4020" y="5856"/>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3001" name="AutoShape 45"/>
                <p:cNvSpPr>
                  <a:spLocks noChangeArrowheads="1"/>
                </p:cNvSpPr>
                <p:nvPr/>
              </p:nvSpPr>
              <p:spPr bwMode="auto">
                <a:xfrm rot="8092147" flipV="1">
                  <a:off x="4418" y="5588"/>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3002" name="AutoShape 46"/>
                <p:cNvSpPr>
                  <a:spLocks noChangeArrowheads="1"/>
                </p:cNvSpPr>
                <p:nvPr/>
              </p:nvSpPr>
              <p:spPr bwMode="auto">
                <a:xfrm rot="6854882" flipV="1">
                  <a:off x="4717" y="5130"/>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3003" name="AutoShape 47"/>
                <p:cNvSpPr>
                  <a:spLocks noChangeArrowheads="1"/>
                </p:cNvSpPr>
                <p:nvPr/>
              </p:nvSpPr>
              <p:spPr bwMode="auto">
                <a:xfrm rot="1476250">
                  <a:off x="3058" y="5853"/>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3004" name="AutoShape 48"/>
                <p:cNvSpPr>
                  <a:spLocks noChangeArrowheads="1"/>
                </p:cNvSpPr>
                <p:nvPr/>
              </p:nvSpPr>
              <p:spPr bwMode="auto">
                <a:xfrm rot="2652633">
                  <a:off x="2578" y="5567"/>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3005" name="AutoShape 49"/>
                <p:cNvSpPr>
                  <a:spLocks noChangeArrowheads="1"/>
                </p:cNvSpPr>
                <p:nvPr/>
              </p:nvSpPr>
              <p:spPr bwMode="auto">
                <a:xfrm rot="4235610">
                  <a:off x="2316" y="5139"/>
                  <a:ext cx="155" cy="173"/>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grpSp>
      </p:grpSp>
      <p:sp>
        <p:nvSpPr>
          <p:cNvPr id="52" name="TextBox 51"/>
          <p:cNvSpPr txBox="1">
            <a:spLocks noChangeArrowheads="1"/>
          </p:cNvSpPr>
          <p:nvPr/>
        </p:nvSpPr>
        <p:spPr bwMode="auto">
          <a:xfrm>
            <a:off x="250825" y="3500438"/>
            <a:ext cx="3241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So, for a spherical object, such as a planet, the field pattern would look like this:</a:t>
            </a:r>
          </a:p>
        </p:txBody>
      </p:sp>
      <p:sp>
        <p:nvSpPr>
          <p:cNvPr id="53" name="TextBox 52"/>
          <p:cNvSpPr txBox="1">
            <a:spLocks noChangeArrowheads="1"/>
          </p:cNvSpPr>
          <p:nvPr/>
        </p:nvSpPr>
        <p:spPr bwMode="auto">
          <a:xfrm>
            <a:off x="755650" y="6092825"/>
            <a:ext cx="2160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F20ED1"/>
                </a:solidFill>
              </a:rPr>
              <a:t>Radial field</a:t>
            </a:r>
          </a:p>
        </p:txBody>
      </p:sp>
      <p:sp>
        <p:nvSpPr>
          <p:cNvPr id="54" name="Rectangle 53"/>
          <p:cNvSpPr>
            <a:spLocks noChangeArrowheads="1"/>
          </p:cNvSpPr>
          <p:nvPr/>
        </p:nvSpPr>
        <p:spPr bwMode="auto">
          <a:xfrm>
            <a:off x="3779838" y="3500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Close to the surface of the Earth, the field lines look like this:</a:t>
            </a:r>
          </a:p>
        </p:txBody>
      </p:sp>
      <p:grpSp>
        <p:nvGrpSpPr>
          <p:cNvPr id="19" name="Group 50"/>
          <p:cNvGrpSpPr>
            <a:grpSpLocks/>
          </p:cNvGrpSpPr>
          <p:nvPr/>
        </p:nvGrpSpPr>
        <p:grpSpPr bwMode="auto">
          <a:xfrm>
            <a:off x="3779838" y="4149725"/>
            <a:ext cx="4679950" cy="1655763"/>
            <a:chOff x="3060" y="3876"/>
            <a:chExt cx="4350" cy="2220"/>
          </a:xfrm>
        </p:grpSpPr>
        <p:grpSp>
          <p:nvGrpSpPr>
            <p:cNvPr id="82954" name="Group 51"/>
            <p:cNvGrpSpPr>
              <a:grpSpLocks/>
            </p:cNvGrpSpPr>
            <p:nvPr/>
          </p:nvGrpSpPr>
          <p:grpSpPr bwMode="auto">
            <a:xfrm>
              <a:off x="3060" y="4030"/>
              <a:ext cx="4350" cy="2066"/>
              <a:chOff x="6075" y="6019"/>
              <a:chExt cx="3405" cy="1886"/>
            </a:xfrm>
          </p:grpSpPr>
          <p:grpSp>
            <p:nvGrpSpPr>
              <p:cNvPr id="82974" name="Group 52"/>
              <p:cNvGrpSpPr>
                <a:grpSpLocks/>
              </p:cNvGrpSpPr>
              <p:nvPr/>
            </p:nvGrpSpPr>
            <p:grpSpPr bwMode="auto">
              <a:xfrm>
                <a:off x="8503" y="6019"/>
                <a:ext cx="801" cy="1341"/>
                <a:chOff x="1836" y="2037"/>
                <a:chExt cx="1887" cy="3156"/>
              </a:xfrm>
            </p:grpSpPr>
            <p:sp>
              <p:nvSpPr>
                <p:cNvPr id="82984" name="Freeform 53"/>
                <p:cNvSpPr>
                  <a:spLocks/>
                </p:cNvSpPr>
                <p:nvPr/>
              </p:nvSpPr>
              <p:spPr bwMode="auto">
                <a:xfrm>
                  <a:off x="2338" y="3762"/>
                  <a:ext cx="959" cy="1431"/>
                </a:xfrm>
                <a:custGeom>
                  <a:avLst/>
                  <a:gdLst>
                    <a:gd name="T0" fmla="*/ 80 w 959"/>
                    <a:gd name="T1" fmla="*/ 360 h 1431"/>
                    <a:gd name="T2" fmla="*/ 248 w 959"/>
                    <a:gd name="T3" fmla="*/ 303 h 1431"/>
                    <a:gd name="T4" fmla="*/ 402 w 959"/>
                    <a:gd name="T5" fmla="*/ 358 h 1431"/>
                    <a:gd name="T6" fmla="*/ 362 w 959"/>
                    <a:gd name="T7" fmla="*/ 759 h 1431"/>
                    <a:gd name="T8" fmla="*/ 389 w 959"/>
                    <a:gd name="T9" fmla="*/ 897 h 1431"/>
                    <a:gd name="T10" fmla="*/ 344 w 959"/>
                    <a:gd name="T11" fmla="*/ 1251 h 1431"/>
                    <a:gd name="T12" fmla="*/ 266 w 959"/>
                    <a:gd name="T13" fmla="*/ 1338 h 1431"/>
                    <a:gd name="T14" fmla="*/ 170 w 959"/>
                    <a:gd name="T15" fmla="*/ 1371 h 1431"/>
                    <a:gd name="T16" fmla="*/ 68 w 959"/>
                    <a:gd name="T17" fmla="*/ 1431 h 1431"/>
                    <a:gd name="T18" fmla="*/ 332 w 959"/>
                    <a:gd name="T19" fmla="*/ 1398 h 1431"/>
                    <a:gd name="T20" fmla="*/ 425 w 959"/>
                    <a:gd name="T21" fmla="*/ 1401 h 1431"/>
                    <a:gd name="T22" fmla="*/ 470 w 959"/>
                    <a:gd name="T23" fmla="*/ 1374 h 1431"/>
                    <a:gd name="T24" fmla="*/ 629 w 959"/>
                    <a:gd name="T25" fmla="*/ 1419 h 1431"/>
                    <a:gd name="T26" fmla="*/ 698 w 959"/>
                    <a:gd name="T27" fmla="*/ 1404 h 1431"/>
                    <a:gd name="T28" fmla="*/ 902 w 959"/>
                    <a:gd name="T29" fmla="*/ 1416 h 1431"/>
                    <a:gd name="T30" fmla="*/ 842 w 959"/>
                    <a:gd name="T31" fmla="*/ 1362 h 1431"/>
                    <a:gd name="T32" fmla="*/ 734 w 959"/>
                    <a:gd name="T33" fmla="*/ 1344 h 1431"/>
                    <a:gd name="T34" fmla="*/ 668 w 959"/>
                    <a:gd name="T35" fmla="*/ 1329 h 1431"/>
                    <a:gd name="T36" fmla="*/ 590 w 959"/>
                    <a:gd name="T37" fmla="*/ 1254 h 1431"/>
                    <a:gd name="T38" fmla="*/ 581 w 959"/>
                    <a:gd name="T39" fmla="*/ 1110 h 1431"/>
                    <a:gd name="T40" fmla="*/ 593 w 959"/>
                    <a:gd name="T41" fmla="*/ 987 h 1431"/>
                    <a:gd name="T42" fmla="*/ 578 w 959"/>
                    <a:gd name="T43" fmla="*/ 507 h 1431"/>
                    <a:gd name="T44" fmla="*/ 656 w 959"/>
                    <a:gd name="T45" fmla="*/ 312 h 1431"/>
                    <a:gd name="T46" fmla="*/ 791 w 959"/>
                    <a:gd name="T47" fmla="*/ 351 h 1431"/>
                    <a:gd name="T48" fmla="*/ 959 w 959"/>
                    <a:gd name="T49" fmla="*/ 372 h 1431"/>
                    <a:gd name="T50" fmla="*/ 830 w 959"/>
                    <a:gd name="T51" fmla="*/ 324 h 1431"/>
                    <a:gd name="T52" fmla="*/ 701 w 959"/>
                    <a:gd name="T53" fmla="*/ 276 h 1431"/>
                    <a:gd name="T54" fmla="*/ 716 w 959"/>
                    <a:gd name="T55" fmla="*/ 249 h 1431"/>
                    <a:gd name="T56" fmla="*/ 851 w 959"/>
                    <a:gd name="T57" fmla="*/ 228 h 1431"/>
                    <a:gd name="T58" fmla="*/ 752 w 959"/>
                    <a:gd name="T59" fmla="*/ 195 h 1431"/>
                    <a:gd name="T60" fmla="*/ 569 w 959"/>
                    <a:gd name="T61" fmla="*/ 249 h 1431"/>
                    <a:gd name="T62" fmla="*/ 689 w 959"/>
                    <a:gd name="T63" fmla="*/ 75 h 1431"/>
                    <a:gd name="T64" fmla="*/ 563 w 959"/>
                    <a:gd name="T65" fmla="*/ 132 h 1431"/>
                    <a:gd name="T66" fmla="*/ 500 w 959"/>
                    <a:gd name="T67" fmla="*/ 234 h 1431"/>
                    <a:gd name="T68" fmla="*/ 458 w 959"/>
                    <a:gd name="T69" fmla="*/ 141 h 1431"/>
                    <a:gd name="T70" fmla="*/ 404 w 959"/>
                    <a:gd name="T71" fmla="*/ 0 h 1431"/>
                    <a:gd name="T72" fmla="*/ 386 w 959"/>
                    <a:gd name="T73" fmla="*/ 144 h 1431"/>
                    <a:gd name="T74" fmla="*/ 341 w 959"/>
                    <a:gd name="T75" fmla="*/ 216 h 1431"/>
                    <a:gd name="T76" fmla="*/ 233 w 959"/>
                    <a:gd name="T77" fmla="*/ 174 h 1431"/>
                    <a:gd name="T78" fmla="*/ 149 w 959"/>
                    <a:gd name="T79" fmla="*/ 114 h 1431"/>
                    <a:gd name="T80" fmla="*/ 176 w 959"/>
                    <a:gd name="T81" fmla="*/ 177 h 1431"/>
                    <a:gd name="T82" fmla="*/ 254 w 959"/>
                    <a:gd name="T83" fmla="*/ 228 h 1431"/>
                    <a:gd name="T84" fmla="*/ 293 w 959"/>
                    <a:gd name="T85" fmla="*/ 267 h 1431"/>
                    <a:gd name="T86" fmla="*/ 188 w 959"/>
                    <a:gd name="T87" fmla="*/ 270 h 1431"/>
                    <a:gd name="T88" fmla="*/ 22 w 959"/>
                    <a:gd name="T89" fmla="*/ 338 h 1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9"/>
                    <a:gd name="T136" fmla="*/ 0 h 1431"/>
                    <a:gd name="T137" fmla="*/ 959 w 959"/>
                    <a:gd name="T138" fmla="*/ 1431 h 1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9" h="1431">
                      <a:moveTo>
                        <a:pt x="22" y="338"/>
                      </a:moveTo>
                      <a:cubicBezTo>
                        <a:pt x="0" y="348"/>
                        <a:pt x="60" y="360"/>
                        <a:pt x="80" y="360"/>
                      </a:cubicBezTo>
                      <a:cubicBezTo>
                        <a:pt x="100" y="360"/>
                        <a:pt x="114" y="347"/>
                        <a:pt x="142" y="338"/>
                      </a:cubicBezTo>
                      <a:lnTo>
                        <a:pt x="248" y="303"/>
                      </a:lnTo>
                      <a:lnTo>
                        <a:pt x="329" y="312"/>
                      </a:lnTo>
                      <a:lnTo>
                        <a:pt x="402" y="358"/>
                      </a:lnTo>
                      <a:lnTo>
                        <a:pt x="389" y="687"/>
                      </a:lnTo>
                      <a:lnTo>
                        <a:pt x="362" y="759"/>
                      </a:lnTo>
                      <a:lnTo>
                        <a:pt x="374" y="825"/>
                      </a:lnTo>
                      <a:lnTo>
                        <a:pt x="389" y="897"/>
                      </a:lnTo>
                      <a:lnTo>
                        <a:pt x="374" y="1074"/>
                      </a:lnTo>
                      <a:lnTo>
                        <a:pt x="344" y="1251"/>
                      </a:lnTo>
                      <a:lnTo>
                        <a:pt x="311" y="1320"/>
                      </a:lnTo>
                      <a:lnTo>
                        <a:pt x="266" y="1338"/>
                      </a:lnTo>
                      <a:lnTo>
                        <a:pt x="194" y="1335"/>
                      </a:lnTo>
                      <a:lnTo>
                        <a:pt x="170" y="1371"/>
                      </a:lnTo>
                      <a:lnTo>
                        <a:pt x="80" y="1380"/>
                      </a:lnTo>
                      <a:lnTo>
                        <a:pt x="68" y="1431"/>
                      </a:lnTo>
                      <a:lnTo>
                        <a:pt x="257" y="1428"/>
                      </a:lnTo>
                      <a:lnTo>
                        <a:pt x="332" y="1398"/>
                      </a:lnTo>
                      <a:lnTo>
                        <a:pt x="368" y="1365"/>
                      </a:lnTo>
                      <a:lnTo>
                        <a:pt x="425" y="1401"/>
                      </a:lnTo>
                      <a:lnTo>
                        <a:pt x="452" y="1422"/>
                      </a:lnTo>
                      <a:lnTo>
                        <a:pt x="470" y="1374"/>
                      </a:lnTo>
                      <a:lnTo>
                        <a:pt x="518" y="1419"/>
                      </a:lnTo>
                      <a:lnTo>
                        <a:pt x="629" y="1419"/>
                      </a:lnTo>
                      <a:lnTo>
                        <a:pt x="638" y="1374"/>
                      </a:lnTo>
                      <a:lnTo>
                        <a:pt x="698" y="1404"/>
                      </a:lnTo>
                      <a:lnTo>
                        <a:pt x="764" y="1419"/>
                      </a:lnTo>
                      <a:lnTo>
                        <a:pt x="902" y="1416"/>
                      </a:lnTo>
                      <a:lnTo>
                        <a:pt x="878" y="1371"/>
                      </a:lnTo>
                      <a:lnTo>
                        <a:pt x="842" y="1362"/>
                      </a:lnTo>
                      <a:lnTo>
                        <a:pt x="779" y="1347"/>
                      </a:lnTo>
                      <a:lnTo>
                        <a:pt x="734" y="1344"/>
                      </a:lnTo>
                      <a:lnTo>
                        <a:pt x="704" y="1323"/>
                      </a:lnTo>
                      <a:lnTo>
                        <a:pt x="668" y="1329"/>
                      </a:lnTo>
                      <a:lnTo>
                        <a:pt x="611" y="1311"/>
                      </a:lnTo>
                      <a:lnTo>
                        <a:pt x="590" y="1254"/>
                      </a:lnTo>
                      <a:lnTo>
                        <a:pt x="587" y="1200"/>
                      </a:lnTo>
                      <a:lnTo>
                        <a:pt x="581" y="1110"/>
                      </a:lnTo>
                      <a:lnTo>
                        <a:pt x="578" y="1044"/>
                      </a:lnTo>
                      <a:lnTo>
                        <a:pt x="593" y="987"/>
                      </a:lnTo>
                      <a:lnTo>
                        <a:pt x="581" y="954"/>
                      </a:lnTo>
                      <a:lnTo>
                        <a:pt x="578" y="507"/>
                      </a:lnTo>
                      <a:lnTo>
                        <a:pt x="599" y="321"/>
                      </a:lnTo>
                      <a:lnTo>
                        <a:pt x="656" y="312"/>
                      </a:lnTo>
                      <a:lnTo>
                        <a:pt x="695" y="354"/>
                      </a:lnTo>
                      <a:lnTo>
                        <a:pt x="791" y="351"/>
                      </a:lnTo>
                      <a:lnTo>
                        <a:pt x="842" y="387"/>
                      </a:lnTo>
                      <a:lnTo>
                        <a:pt x="959" y="372"/>
                      </a:lnTo>
                      <a:lnTo>
                        <a:pt x="932" y="324"/>
                      </a:lnTo>
                      <a:lnTo>
                        <a:pt x="830" y="324"/>
                      </a:lnTo>
                      <a:lnTo>
                        <a:pt x="743" y="303"/>
                      </a:lnTo>
                      <a:lnTo>
                        <a:pt x="701" y="276"/>
                      </a:lnTo>
                      <a:lnTo>
                        <a:pt x="644" y="264"/>
                      </a:lnTo>
                      <a:lnTo>
                        <a:pt x="716" y="249"/>
                      </a:lnTo>
                      <a:lnTo>
                        <a:pt x="779" y="240"/>
                      </a:lnTo>
                      <a:lnTo>
                        <a:pt x="851" y="228"/>
                      </a:lnTo>
                      <a:lnTo>
                        <a:pt x="851" y="189"/>
                      </a:lnTo>
                      <a:lnTo>
                        <a:pt x="752" y="195"/>
                      </a:lnTo>
                      <a:lnTo>
                        <a:pt x="650" y="210"/>
                      </a:lnTo>
                      <a:lnTo>
                        <a:pt x="569" y="249"/>
                      </a:lnTo>
                      <a:lnTo>
                        <a:pt x="587" y="186"/>
                      </a:lnTo>
                      <a:lnTo>
                        <a:pt x="689" y="75"/>
                      </a:lnTo>
                      <a:lnTo>
                        <a:pt x="626" y="54"/>
                      </a:lnTo>
                      <a:lnTo>
                        <a:pt x="563" y="132"/>
                      </a:lnTo>
                      <a:lnTo>
                        <a:pt x="524" y="177"/>
                      </a:lnTo>
                      <a:lnTo>
                        <a:pt x="500" y="234"/>
                      </a:lnTo>
                      <a:lnTo>
                        <a:pt x="488" y="174"/>
                      </a:lnTo>
                      <a:lnTo>
                        <a:pt x="458" y="141"/>
                      </a:lnTo>
                      <a:lnTo>
                        <a:pt x="440" y="93"/>
                      </a:lnTo>
                      <a:lnTo>
                        <a:pt x="404" y="0"/>
                      </a:lnTo>
                      <a:lnTo>
                        <a:pt x="359" y="39"/>
                      </a:lnTo>
                      <a:lnTo>
                        <a:pt x="386" y="144"/>
                      </a:lnTo>
                      <a:lnTo>
                        <a:pt x="398" y="213"/>
                      </a:lnTo>
                      <a:lnTo>
                        <a:pt x="341" y="216"/>
                      </a:lnTo>
                      <a:lnTo>
                        <a:pt x="287" y="180"/>
                      </a:lnTo>
                      <a:lnTo>
                        <a:pt x="233" y="174"/>
                      </a:lnTo>
                      <a:lnTo>
                        <a:pt x="191" y="153"/>
                      </a:lnTo>
                      <a:lnTo>
                        <a:pt x="149" y="114"/>
                      </a:lnTo>
                      <a:lnTo>
                        <a:pt x="82" y="138"/>
                      </a:lnTo>
                      <a:lnTo>
                        <a:pt x="176" y="177"/>
                      </a:lnTo>
                      <a:lnTo>
                        <a:pt x="194" y="210"/>
                      </a:lnTo>
                      <a:lnTo>
                        <a:pt x="254" y="228"/>
                      </a:lnTo>
                      <a:lnTo>
                        <a:pt x="293" y="228"/>
                      </a:lnTo>
                      <a:lnTo>
                        <a:pt x="293" y="267"/>
                      </a:lnTo>
                      <a:lnTo>
                        <a:pt x="230" y="276"/>
                      </a:lnTo>
                      <a:cubicBezTo>
                        <a:pt x="219" y="286"/>
                        <a:pt x="203" y="266"/>
                        <a:pt x="188" y="270"/>
                      </a:cubicBezTo>
                      <a:cubicBezTo>
                        <a:pt x="173" y="274"/>
                        <a:pt x="168" y="289"/>
                        <a:pt x="140" y="300"/>
                      </a:cubicBezTo>
                      <a:cubicBezTo>
                        <a:pt x="112" y="311"/>
                        <a:pt x="47" y="330"/>
                        <a:pt x="22" y="338"/>
                      </a:cubicBezTo>
                      <a:close/>
                    </a:path>
                  </a:pathLst>
                </a:custGeom>
                <a:gradFill rotWithShape="0">
                  <a:gsLst>
                    <a:gs pos="0">
                      <a:srgbClr val="993300"/>
                    </a:gs>
                    <a:gs pos="100000">
                      <a:srgbClr val="C89176"/>
                    </a:gs>
                  </a:gsLst>
                  <a:lin ang="0" scaled="1"/>
                </a:gradFill>
                <a:ln w="12700" cmpd="sng">
                  <a:solidFill>
                    <a:srgbClr val="000000"/>
                  </a:solidFill>
                  <a:round/>
                  <a:headEnd/>
                  <a:tailEnd/>
                </a:ln>
              </p:spPr>
              <p:txBody>
                <a:bodyPr/>
                <a:lstStyle/>
                <a:p>
                  <a:endParaRPr lang="en-GB"/>
                </a:p>
              </p:txBody>
            </p:sp>
            <p:sp>
              <p:nvSpPr>
                <p:cNvPr id="82985" name="Freeform 54"/>
                <p:cNvSpPr>
                  <a:spLocks/>
                </p:cNvSpPr>
                <p:nvPr/>
              </p:nvSpPr>
              <p:spPr bwMode="auto">
                <a:xfrm>
                  <a:off x="2523" y="2037"/>
                  <a:ext cx="573" cy="483"/>
                </a:xfrm>
                <a:custGeom>
                  <a:avLst/>
                  <a:gdLst>
                    <a:gd name="T0" fmla="*/ 111 w 573"/>
                    <a:gd name="T1" fmla="*/ 12 h 483"/>
                    <a:gd name="T2" fmla="*/ 81 w 573"/>
                    <a:gd name="T3" fmla="*/ 48 h 483"/>
                    <a:gd name="T4" fmla="*/ 72 w 573"/>
                    <a:gd name="T5" fmla="*/ 93 h 483"/>
                    <a:gd name="T6" fmla="*/ 54 w 573"/>
                    <a:gd name="T7" fmla="*/ 123 h 483"/>
                    <a:gd name="T8" fmla="*/ 12 w 573"/>
                    <a:gd name="T9" fmla="*/ 162 h 483"/>
                    <a:gd name="T10" fmla="*/ 0 w 573"/>
                    <a:gd name="T11" fmla="*/ 255 h 483"/>
                    <a:gd name="T12" fmla="*/ 237 w 573"/>
                    <a:gd name="T13" fmla="*/ 483 h 483"/>
                    <a:gd name="T14" fmla="*/ 567 w 573"/>
                    <a:gd name="T15" fmla="*/ 438 h 483"/>
                    <a:gd name="T16" fmla="*/ 573 w 573"/>
                    <a:gd name="T17" fmla="*/ 336 h 483"/>
                    <a:gd name="T18" fmla="*/ 561 w 573"/>
                    <a:gd name="T19" fmla="*/ 249 h 483"/>
                    <a:gd name="T20" fmla="*/ 513 w 573"/>
                    <a:gd name="T21" fmla="*/ 222 h 483"/>
                    <a:gd name="T22" fmla="*/ 474 w 573"/>
                    <a:gd name="T23" fmla="*/ 240 h 483"/>
                    <a:gd name="T24" fmla="*/ 426 w 573"/>
                    <a:gd name="T25" fmla="*/ 225 h 483"/>
                    <a:gd name="T26" fmla="*/ 351 w 573"/>
                    <a:gd name="T27" fmla="*/ 243 h 483"/>
                    <a:gd name="T28" fmla="*/ 363 w 573"/>
                    <a:gd name="T29" fmla="*/ 342 h 483"/>
                    <a:gd name="T30" fmla="*/ 354 w 573"/>
                    <a:gd name="T31" fmla="*/ 261 h 483"/>
                    <a:gd name="T32" fmla="*/ 312 w 573"/>
                    <a:gd name="T33" fmla="*/ 216 h 483"/>
                    <a:gd name="T34" fmla="*/ 315 w 573"/>
                    <a:gd name="T35" fmla="*/ 171 h 483"/>
                    <a:gd name="T36" fmla="*/ 324 w 573"/>
                    <a:gd name="T37" fmla="*/ 114 h 483"/>
                    <a:gd name="T38" fmla="*/ 267 w 573"/>
                    <a:gd name="T39" fmla="*/ 87 h 483"/>
                    <a:gd name="T40" fmla="*/ 213 w 573"/>
                    <a:gd name="T41" fmla="*/ 75 h 483"/>
                    <a:gd name="T42" fmla="*/ 204 w 573"/>
                    <a:gd name="T43" fmla="*/ 33 h 483"/>
                    <a:gd name="T44" fmla="*/ 165 w 573"/>
                    <a:gd name="T45" fmla="*/ 0 h 483"/>
                    <a:gd name="T46" fmla="*/ 111 w 573"/>
                    <a:gd name="T47" fmla="*/ 12 h 4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3"/>
                    <a:gd name="T73" fmla="*/ 0 h 483"/>
                    <a:gd name="T74" fmla="*/ 573 w 573"/>
                    <a:gd name="T75" fmla="*/ 483 h 4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3" h="483">
                      <a:moveTo>
                        <a:pt x="111" y="12"/>
                      </a:moveTo>
                      <a:lnTo>
                        <a:pt x="81" y="48"/>
                      </a:lnTo>
                      <a:lnTo>
                        <a:pt x="72" y="93"/>
                      </a:lnTo>
                      <a:lnTo>
                        <a:pt x="54" y="123"/>
                      </a:lnTo>
                      <a:lnTo>
                        <a:pt x="12" y="162"/>
                      </a:lnTo>
                      <a:lnTo>
                        <a:pt x="0" y="255"/>
                      </a:lnTo>
                      <a:lnTo>
                        <a:pt x="237" y="483"/>
                      </a:lnTo>
                      <a:lnTo>
                        <a:pt x="567" y="438"/>
                      </a:lnTo>
                      <a:lnTo>
                        <a:pt x="573" y="336"/>
                      </a:lnTo>
                      <a:lnTo>
                        <a:pt x="561" y="249"/>
                      </a:lnTo>
                      <a:lnTo>
                        <a:pt x="513" y="222"/>
                      </a:lnTo>
                      <a:lnTo>
                        <a:pt x="474" y="240"/>
                      </a:lnTo>
                      <a:lnTo>
                        <a:pt x="426" y="225"/>
                      </a:lnTo>
                      <a:lnTo>
                        <a:pt x="351" y="243"/>
                      </a:lnTo>
                      <a:lnTo>
                        <a:pt x="363" y="342"/>
                      </a:lnTo>
                      <a:lnTo>
                        <a:pt x="354" y="261"/>
                      </a:lnTo>
                      <a:lnTo>
                        <a:pt x="312" y="216"/>
                      </a:lnTo>
                      <a:lnTo>
                        <a:pt x="315" y="171"/>
                      </a:lnTo>
                      <a:lnTo>
                        <a:pt x="324" y="114"/>
                      </a:lnTo>
                      <a:lnTo>
                        <a:pt x="267" y="87"/>
                      </a:lnTo>
                      <a:lnTo>
                        <a:pt x="213" y="75"/>
                      </a:lnTo>
                      <a:lnTo>
                        <a:pt x="204" y="33"/>
                      </a:lnTo>
                      <a:lnTo>
                        <a:pt x="165" y="0"/>
                      </a:lnTo>
                      <a:lnTo>
                        <a:pt x="111" y="12"/>
                      </a:lnTo>
                      <a:close/>
                    </a:path>
                  </a:pathLst>
                </a:custGeom>
                <a:gradFill rotWithShape="0">
                  <a:gsLst>
                    <a:gs pos="0">
                      <a:srgbClr val="008000"/>
                    </a:gs>
                    <a:gs pos="100000">
                      <a:srgbClr val="006E00"/>
                    </a:gs>
                  </a:gsLst>
                  <a:lin ang="5400000" scaled="1"/>
                </a:gradFill>
                <a:ln w="12700" cmpd="sng">
                  <a:solidFill>
                    <a:srgbClr val="000000"/>
                  </a:solidFill>
                  <a:round/>
                  <a:headEnd/>
                  <a:tailEnd/>
                </a:ln>
              </p:spPr>
              <p:txBody>
                <a:bodyPr/>
                <a:lstStyle/>
                <a:p>
                  <a:endParaRPr lang="en-GB"/>
                </a:p>
              </p:txBody>
            </p:sp>
            <p:sp>
              <p:nvSpPr>
                <p:cNvPr id="82986" name="Freeform 55"/>
                <p:cNvSpPr>
                  <a:spLocks/>
                </p:cNvSpPr>
                <p:nvPr/>
              </p:nvSpPr>
              <p:spPr bwMode="auto">
                <a:xfrm>
                  <a:off x="1836" y="2292"/>
                  <a:ext cx="1887" cy="1986"/>
                </a:xfrm>
                <a:custGeom>
                  <a:avLst/>
                  <a:gdLst>
                    <a:gd name="T0" fmla="*/ 372 w 1887"/>
                    <a:gd name="T1" fmla="*/ 1929 h 1986"/>
                    <a:gd name="T2" fmla="*/ 210 w 1887"/>
                    <a:gd name="T3" fmla="*/ 1848 h 1986"/>
                    <a:gd name="T4" fmla="*/ 162 w 1887"/>
                    <a:gd name="T5" fmla="*/ 1581 h 1986"/>
                    <a:gd name="T6" fmla="*/ 21 w 1887"/>
                    <a:gd name="T7" fmla="*/ 1350 h 1986"/>
                    <a:gd name="T8" fmla="*/ 9 w 1887"/>
                    <a:gd name="T9" fmla="*/ 1155 h 1986"/>
                    <a:gd name="T10" fmla="*/ 33 w 1887"/>
                    <a:gd name="T11" fmla="*/ 972 h 1986"/>
                    <a:gd name="T12" fmla="*/ 54 w 1887"/>
                    <a:gd name="T13" fmla="*/ 807 h 1986"/>
                    <a:gd name="T14" fmla="*/ 186 w 1887"/>
                    <a:gd name="T15" fmla="*/ 651 h 1986"/>
                    <a:gd name="T16" fmla="*/ 324 w 1887"/>
                    <a:gd name="T17" fmla="*/ 555 h 1986"/>
                    <a:gd name="T18" fmla="*/ 336 w 1887"/>
                    <a:gd name="T19" fmla="*/ 390 h 1986"/>
                    <a:gd name="T20" fmla="*/ 309 w 1887"/>
                    <a:gd name="T21" fmla="*/ 222 h 1986"/>
                    <a:gd name="T22" fmla="*/ 426 w 1887"/>
                    <a:gd name="T23" fmla="*/ 243 h 1986"/>
                    <a:gd name="T24" fmla="*/ 483 w 1887"/>
                    <a:gd name="T25" fmla="*/ 198 h 1986"/>
                    <a:gd name="T26" fmla="*/ 540 w 1887"/>
                    <a:gd name="T27" fmla="*/ 78 h 1986"/>
                    <a:gd name="T28" fmla="*/ 669 w 1887"/>
                    <a:gd name="T29" fmla="*/ 0 h 1986"/>
                    <a:gd name="T30" fmla="*/ 804 w 1887"/>
                    <a:gd name="T31" fmla="*/ 69 h 1986"/>
                    <a:gd name="T32" fmla="*/ 909 w 1887"/>
                    <a:gd name="T33" fmla="*/ 105 h 1986"/>
                    <a:gd name="T34" fmla="*/ 1083 w 1887"/>
                    <a:gd name="T35" fmla="*/ 45 h 1986"/>
                    <a:gd name="T36" fmla="*/ 1194 w 1887"/>
                    <a:gd name="T37" fmla="*/ 102 h 1986"/>
                    <a:gd name="T38" fmla="*/ 1257 w 1887"/>
                    <a:gd name="T39" fmla="*/ 204 h 1986"/>
                    <a:gd name="T40" fmla="*/ 1224 w 1887"/>
                    <a:gd name="T41" fmla="*/ 216 h 1986"/>
                    <a:gd name="T42" fmla="*/ 1428 w 1887"/>
                    <a:gd name="T43" fmla="*/ 102 h 1986"/>
                    <a:gd name="T44" fmla="*/ 1491 w 1887"/>
                    <a:gd name="T45" fmla="*/ 177 h 1986"/>
                    <a:gd name="T46" fmla="*/ 1593 w 1887"/>
                    <a:gd name="T47" fmla="*/ 240 h 1986"/>
                    <a:gd name="T48" fmla="*/ 1491 w 1887"/>
                    <a:gd name="T49" fmla="*/ 438 h 1986"/>
                    <a:gd name="T50" fmla="*/ 1548 w 1887"/>
                    <a:gd name="T51" fmla="*/ 471 h 1986"/>
                    <a:gd name="T52" fmla="*/ 1614 w 1887"/>
                    <a:gd name="T53" fmla="*/ 639 h 1986"/>
                    <a:gd name="T54" fmla="*/ 1605 w 1887"/>
                    <a:gd name="T55" fmla="*/ 780 h 1986"/>
                    <a:gd name="T56" fmla="*/ 1473 w 1887"/>
                    <a:gd name="T57" fmla="*/ 789 h 1986"/>
                    <a:gd name="T58" fmla="*/ 1446 w 1887"/>
                    <a:gd name="T59" fmla="*/ 879 h 1986"/>
                    <a:gd name="T60" fmla="*/ 1728 w 1887"/>
                    <a:gd name="T61" fmla="*/ 1005 h 1986"/>
                    <a:gd name="T62" fmla="*/ 1530 w 1887"/>
                    <a:gd name="T63" fmla="*/ 1152 h 1986"/>
                    <a:gd name="T64" fmla="*/ 1629 w 1887"/>
                    <a:gd name="T65" fmla="*/ 1212 h 1986"/>
                    <a:gd name="T66" fmla="*/ 1671 w 1887"/>
                    <a:gd name="T67" fmla="*/ 1350 h 1986"/>
                    <a:gd name="T68" fmla="*/ 1488 w 1887"/>
                    <a:gd name="T69" fmla="*/ 1347 h 1986"/>
                    <a:gd name="T70" fmla="*/ 1479 w 1887"/>
                    <a:gd name="T71" fmla="*/ 1536 h 1986"/>
                    <a:gd name="T72" fmla="*/ 1677 w 1887"/>
                    <a:gd name="T73" fmla="*/ 1590 h 1986"/>
                    <a:gd name="T74" fmla="*/ 1887 w 1887"/>
                    <a:gd name="T75" fmla="*/ 1725 h 1986"/>
                    <a:gd name="T76" fmla="*/ 1734 w 1887"/>
                    <a:gd name="T77" fmla="*/ 1746 h 1986"/>
                    <a:gd name="T78" fmla="*/ 1593 w 1887"/>
                    <a:gd name="T79" fmla="*/ 1665 h 1986"/>
                    <a:gd name="T80" fmla="*/ 1512 w 1887"/>
                    <a:gd name="T81" fmla="*/ 1773 h 1986"/>
                    <a:gd name="T82" fmla="*/ 1668 w 1887"/>
                    <a:gd name="T83" fmla="*/ 1809 h 1986"/>
                    <a:gd name="T84" fmla="*/ 1641 w 1887"/>
                    <a:gd name="T85" fmla="*/ 1929 h 1986"/>
                    <a:gd name="T86" fmla="*/ 1542 w 1887"/>
                    <a:gd name="T87" fmla="*/ 1974 h 1986"/>
                    <a:gd name="T88" fmla="*/ 1467 w 1887"/>
                    <a:gd name="T89" fmla="*/ 1896 h 1986"/>
                    <a:gd name="T90" fmla="*/ 1323 w 1887"/>
                    <a:gd name="T91" fmla="*/ 1764 h 1986"/>
                    <a:gd name="T92" fmla="*/ 1161 w 1887"/>
                    <a:gd name="T93" fmla="*/ 1596 h 1986"/>
                    <a:gd name="T94" fmla="*/ 1053 w 1887"/>
                    <a:gd name="T95" fmla="*/ 1542 h 1986"/>
                    <a:gd name="T96" fmla="*/ 1002 w 1887"/>
                    <a:gd name="T97" fmla="*/ 1362 h 1986"/>
                    <a:gd name="T98" fmla="*/ 1038 w 1887"/>
                    <a:gd name="T99" fmla="*/ 1227 h 1986"/>
                    <a:gd name="T100" fmla="*/ 828 w 1887"/>
                    <a:gd name="T101" fmla="*/ 1185 h 1986"/>
                    <a:gd name="T102" fmla="*/ 702 w 1887"/>
                    <a:gd name="T103" fmla="*/ 1182 h 1986"/>
                    <a:gd name="T104" fmla="*/ 588 w 1887"/>
                    <a:gd name="T105" fmla="*/ 1314 h 1986"/>
                    <a:gd name="T106" fmla="*/ 723 w 1887"/>
                    <a:gd name="T107" fmla="*/ 1188 h 1986"/>
                    <a:gd name="T108" fmla="*/ 858 w 1887"/>
                    <a:gd name="T109" fmla="*/ 1176 h 1986"/>
                    <a:gd name="T110" fmla="*/ 1044 w 1887"/>
                    <a:gd name="T111" fmla="*/ 1305 h 1986"/>
                    <a:gd name="T112" fmla="*/ 945 w 1887"/>
                    <a:gd name="T113" fmla="*/ 1503 h 1986"/>
                    <a:gd name="T114" fmla="*/ 795 w 1887"/>
                    <a:gd name="T115" fmla="*/ 1611 h 1986"/>
                    <a:gd name="T116" fmla="*/ 604 w 1887"/>
                    <a:gd name="T117" fmla="*/ 1628 h 1986"/>
                    <a:gd name="T118" fmla="*/ 549 w 1887"/>
                    <a:gd name="T119" fmla="*/ 1674 h 1986"/>
                    <a:gd name="T120" fmla="*/ 564 w 1887"/>
                    <a:gd name="T121" fmla="*/ 1836 h 19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7"/>
                    <a:gd name="T184" fmla="*/ 0 h 1986"/>
                    <a:gd name="T185" fmla="*/ 1887 w 1887"/>
                    <a:gd name="T186" fmla="*/ 1986 h 19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7" h="1986">
                      <a:moveTo>
                        <a:pt x="534" y="1893"/>
                      </a:moveTo>
                      <a:lnTo>
                        <a:pt x="471" y="1929"/>
                      </a:lnTo>
                      <a:cubicBezTo>
                        <a:pt x="444" y="1935"/>
                        <a:pt x="392" y="1936"/>
                        <a:pt x="372" y="1929"/>
                      </a:cubicBezTo>
                      <a:cubicBezTo>
                        <a:pt x="352" y="1922"/>
                        <a:pt x="365" y="1892"/>
                        <a:pt x="351" y="1884"/>
                      </a:cubicBezTo>
                      <a:lnTo>
                        <a:pt x="285" y="1881"/>
                      </a:lnTo>
                      <a:lnTo>
                        <a:pt x="210" y="1848"/>
                      </a:lnTo>
                      <a:lnTo>
                        <a:pt x="147" y="1785"/>
                      </a:lnTo>
                      <a:lnTo>
                        <a:pt x="117" y="1686"/>
                      </a:lnTo>
                      <a:lnTo>
                        <a:pt x="162" y="1581"/>
                      </a:lnTo>
                      <a:lnTo>
                        <a:pt x="57" y="1518"/>
                      </a:lnTo>
                      <a:lnTo>
                        <a:pt x="15" y="1452"/>
                      </a:lnTo>
                      <a:lnTo>
                        <a:pt x="21" y="1350"/>
                      </a:lnTo>
                      <a:lnTo>
                        <a:pt x="54" y="1269"/>
                      </a:lnTo>
                      <a:lnTo>
                        <a:pt x="9" y="1215"/>
                      </a:lnTo>
                      <a:lnTo>
                        <a:pt x="9" y="1155"/>
                      </a:lnTo>
                      <a:lnTo>
                        <a:pt x="39" y="1083"/>
                      </a:lnTo>
                      <a:lnTo>
                        <a:pt x="18" y="1026"/>
                      </a:lnTo>
                      <a:lnTo>
                        <a:pt x="33" y="972"/>
                      </a:lnTo>
                      <a:lnTo>
                        <a:pt x="0" y="921"/>
                      </a:lnTo>
                      <a:lnTo>
                        <a:pt x="57" y="855"/>
                      </a:lnTo>
                      <a:lnTo>
                        <a:pt x="54" y="807"/>
                      </a:lnTo>
                      <a:lnTo>
                        <a:pt x="93" y="768"/>
                      </a:lnTo>
                      <a:lnTo>
                        <a:pt x="159" y="741"/>
                      </a:lnTo>
                      <a:lnTo>
                        <a:pt x="186" y="651"/>
                      </a:lnTo>
                      <a:lnTo>
                        <a:pt x="231" y="633"/>
                      </a:lnTo>
                      <a:lnTo>
                        <a:pt x="276" y="636"/>
                      </a:lnTo>
                      <a:lnTo>
                        <a:pt x="324" y="555"/>
                      </a:lnTo>
                      <a:lnTo>
                        <a:pt x="312" y="498"/>
                      </a:lnTo>
                      <a:lnTo>
                        <a:pt x="351" y="444"/>
                      </a:lnTo>
                      <a:lnTo>
                        <a:pt x="336" y="390"/>
                      </a:lnTo>
                      <a:lnTo>
                        <a:pt x="279" y="351"/>
                      </a:lnTo>
                      <a:lnTo>
                        <a:pt x="297" y="282"/>
                      </a:lnTo>
                      <a:lnTo>
                        <a:pt x="309" y="222"/>
                      </a:lnTo>
                      <a:lnTo>
                        <a:pt x="339" y="192"/>
                      </a:lnTo>
                      <a:lnTo>
                        <a:pt x="384" y="198"/>
                      </a:lnTo>
                      <a:lnTo>
                        <a:pt x="426" y="243"/>
                      </a:lnTo>
                      <a:lnTo>
                        <a:pt x="441" y="294"/>
                      </a:lnTo>
                      <a:lnTo>
                        <a:pt x="477" y="243"/>
                      </a:lnTo>
                      <a:lnTo>
                        <a:pt x="483" y="198"/>
                      </a:lnTo>
                      <a:lnTo>
                        <a:pt x="504" y="141"/>
                      </a:lnTo>
                      <a:lnTo>
                        <a:pt x="531" y="123"/>
                      </a:lnTo>
                      <a:lnTo>
                        <a:pt x="540" y="78"/>
                      </a:lnTo>
                      <a:lnTo>
                        <a:pt x="570" y="39"/>
                      </a:lnTo>
                      <a:lnTo>
                        <a:pt x="624" y="8"/>
                      </a:lnTo>
                      <a:lnTo>
                        <a:pt x="669" y="0"/>
                      </a:lnTo>
                      <a:lnTo>
                        <a:pt x="711" y="9"/>
                      </a:lnTo>
                      <a:lnTo>
                        <a:pt x="753" y="66"/>
                      </a:lnTo>
                      <a:lnTo>
                        <a:pt x="804" y="69"/>
                      </a:lnTo>
                      <a:lnTo>
                        <a:pt x="831" y="111"/>
                      </a:lnTo>
                      <a:lnTo>
                        <a:pt x="879" y="99"/>
                      </a:lnTo>
                      <a:lnTo>
                        <a:pt x="909" y="105"/>
                      </a:lnTo>
                      <a:lnTo>
                        <a:pt x="948" y="123"/>
                      </a:lnTo>
                      <a:lnTo>
                        <a:pt x="1005" y="78"/>
                      </a:lnTo>
                      <a:lnTo>
                        <a:pt x="1083" y="45"/>
                      </a:lnTo>
                      <a:lnTo>
                        <a:pt x="1152" y="72"/>
                      </a:lnTo>
                      <a:lnTo>
                        <a:pt x="1179" y="120"/>
                      </a:lnTo>
                      <a:lnTo>
                        <a:pt x="1194" y="102"/>
                      </a:lnTo>
                      <a:lnTo>
                        <a:pt x="1266" y="90"/>
                      </a:lnTo>
                      <a:lnTo>
                        <a:pt x="1308" y="135"/>
                      </a:lnTo>
                      <a:lnTo>
                        <a:pt x="1257" y="204"/>
                      </a:lnTo>
                      <a:lnTo>
                        <a:pt x="1209" y="228"/>
                      </a:lnTo>
                      <a:lnTo>
                        <a:pt x="1206" y="282"/>
                      </a:lnTo>
                      <a:lnTo>
                        <a:pt x="1224" y="216"/>
                      </a:lnTo>
                      <a:lnTo>
                        <a:pt x="1332" y="129"/>
                      </a:lnTo>
                      <a:lnTo>
                        <a:pt x="1383" y="135"/>
                      </a:lnTo>
                      <a:lnTo>
                        <a:pt x="1428" y="102"/>
                      </a:lnTo>
                      <a:lnTo>
                        <a:pt x="1461" y="93"/>
                      </a:lnTo>
                      <a:lnTo>
                        <a:pt x="1485" y="114"/>
                      </a:lnTo>
                      <a:lnTo>
                        <a:pt x="1491" y="177"/>
                      </a:lnTo>
                      <a:lnTo>
                        <a:pt x="1530" y="165"/>
                      </a:lnTo>
                      <a:lnTo>
                        <a:pt x="1563" y="192"/>
                      </a:lnTo>
                      <a:lnTo>
                        <a:pt x="1593" y="240"/>
                      </a:lnTo>
                      <a:lnTo>
                        <a:pt x="1560" y="294"/>
                      </a:lnTo>
                      <a:lnTo>
                        <a:pt x="1479" y="366"/>
                      </a:lnTo>
                      <a:lnTo>
                        <a:pt x="1491" y="438"/>
                      </a:lnTo>
                      <a:lnTo>
                        <a:pt x="1458" y="543"/>
                      </a:lnTo>
                      <a:lnTo>
                        <a:pt x="1509" y="462"/>
                      </a:lnTo>
                      <a:lnTo>
                        <a:pt x="1548" y="471"/>
                      </a:lnTo>
                      <a:lnTo>
                        <a:pt x="1584" y="501"/>
                      </a:lnTo>
                      <a:cubicBezTo>
                        <a:pt x="1597" y="518"/>
                        <a:pt x="1621" y="550"/>
                        <a:pt x="1626" y="573"/>
                      </a:cubicBezTo>
                      <a:lnTo>
                        <a:pt x="1614" y="639"/>
                      </a:lnTo>
                      <a:cubicBezTo>
                        <a:pt x="1619" y="666"/>
                        <a:pt x="1659" y="641"/>
                        <a:pt x="1674" y="669"/>
                      </a:cubicBezTo>
                      <a:cubicBezTo>
                        <a:pt x="1681" y="687"/>
                        <a:pt x="1667" y="729"/>
                        <a:pt x="1656" y="747"/>
                      </a:cubicBezTo>
                      <a:cubicBezTo>
                        <a:pt x="1645" y="765"/>
                        <a:pt x="1618" y="770"/>
                        <a:pt x="1605" y="780"/>
                      </a:cubicBezTo>
                      <a:cubicBezTo>
                        <a:pt x="1592" y="790"/>
                        <a:pt x="1587" y="806"/>
                        <a:pt x="1575" y="810"/>
                      </a:cubicBezTo>
                      <a:cubicBezTo>
                        <a:pt x="1563" y="814"/>
                        <a:pt x="1550" y="810"/>
                        <a:pt x="1533" y="807"/>
                      </a:cubicBezTo>
                      <a:cubicBezTo>
                        <a:pt x="1516" y="804"/>
                        <a:pt x="1490" y="783"/>
                        <a:pt x="1473" y="789"/>
                      </a:cubicBezTo>
                      <a:cubicBezTo>
                        <a:pt x="1456" y="795"/>
                        <a:pt x="1447" y="835"/>
                        <a:pt x="1428" y="846"/>
                      </a:cubicBezTo>
                      <a:cubicBezTo>
                        <a:pt x="1409" y="857"/>
                        <a:pt x="1356" y="850"/>
                        <a:pt x="1359" y="855"/>
                      </a:cubicBezTo>
                      <a:lnTo>
                        <a:pt x="1446" y="879"/>
                      </a:lnTo>
                      <a:lnTo>
                        <a:pt x="1569" y="891"/>
                      </a:lnTo>
                      <a:lnTo>
                        <a:pt x="1710" y="948"/>
                      </a:lnTo>
                      <a:lnTo>
                        <a:pt x="1728" y="1005"/>
                      </a:lnTo>
                      <a:lnTo>
                        <a:pt x="1647" y="1092"/>
                      </a:lnTo>
                      <a:lnTo>
                        <a:pt x="1443" y="1125"/>
                      </a:lnTo>
                      <a:lnTo>
                        <a:pt x="1530" y="1152"/>
                      </a:lnTo>
                      <a:lnTo>
                        <a:pt x="1539" y="1212"/>
                      </a:lnTo>
                      <a:lnTo>
                        <a:pt x="1587" y="1194"/>
                      </a:lnTo>
                      <a:lnTo>
                        <a:pt x="1629" y="1212"/>
                      </a:lnTo>
                      <a:lnTo>
                        <a:pt x="1707" y="1248"/>
                      </a:lnTo>
                      <a:lnTo>
                        <a:pt x="1725" y="1311"/>
                      </a:lnTo>
                      <a:lnTo>
                        <a:pt x="1671" y="1350"/>
                      </a:lnTo>
                      <a:lnTo>
                        <a:pt x="1626" y="1386"/>
                      </a:lnTo>
                      <a:lnTo>
                        <a:pt x="1557" y="1368"/>
                      </a:lnTo>
                      <a:lnTo>
                        <a:pt x="1488" y="1347"/>
                      </a:lnTo>
                      <a:lnTo>
                        <a:pt x="1485" y="1419"/>
                      </a:lnTo>
                      <a:lnTo>
                        <a:pt x="1515" y="1494"/>
                      </a:lnTo>
                      <a:lnTo>
                        <a:pt x="1479" y="1536"/>
                      </a:lnTo>
                      <a:lnTo>
                        <a:pt x="1524" y="1608"/>
                      </a:lnTo>
                      <a:lnTo>
                        <a:pt x="1626" y="1632"/>
                      </a:lnTo>
                      <a:lnTo>
                        <a:pt x="1677" y="1590"/>
                      </a:lnTo>
                      <a:lnTo>
                        <a:pt x="1752" y="1647"/>
                      </a:lnTo>
                      <a:lnTo>
                        <a:pt x="1851" y="1647"/>
                      </a:lnTo>
                      <a:lnTo>
                        <a:pt x="1887" y="1725"/>
                      </a:lnTo>
                      <a:lnTo>
                        <a:pt x="1839" y="1752"/>
                      </a:lnTo>
                      <a:lnTo>
                        <a:pt x="1791" y="1755"/>
                      </a:lnTo>
                      <a:lnTo>
                        <a:pt x="1734" y="1746"/>
                      </a:lnTo>
                      <a:lnTo>
                        <a:pt x="1686" y="1713"/>
                      </a:lnTo>
                      <a:lnTo>
                        <a:pt x="1650" y="1716"/>
                      </a:lnTo>
                      <a:lnTo>
                        <a:pt x="1593" y="1665"/>
                      </a:lnTo>
                      <a:lnTo>
                        <a:pt x="1545" y="1665"/>
                      </a:lnTo>
                      <a:lnTo>
                        <a:pt x="1461" y="1710"/>
                      </a:lnTo>
                      <a:lnTo>
                        <a:pt x="1512" y="1773"/>
                      </a:lnTo>
                      <a:lnTo>
                        <a:pt x="1563" y="1800"/>
                      </a:lnTo>
                      <a:lnTo>
                        <a:pt x="1632" y="1809"/>
                      </a:lnTo>
                      <a:lnTo>
                        <a:pt x="1668" y="1809"/>
                      </a:lnTo>
                      <a:lnTo>
                        <a:pt x="1722" y="1875"/>
                      </a:lnTo>
                      <a:lnTo>
                        <a:pt x="1698" y="1914"/>
                      </a:lnTo>
                      <a:lnTo>
                        <a:pt x="1641" y="1929"/>
                      </a:lnTo>
                      <a:lnTo>
                        <a:pt x="1614" y="1986"/>
                      </a:lnTo>
                      <a:lnTo>
                        <a:pt x="1578" y="1968"/>
                      </a:lnTo>
                      <a:lnTo>
                        <a:pt x="1542" y="1974"/>
                      </a:lnTo>
                      <a:lnTo>
                        <a:pt x="1518" y="1947"/>
                      </a:lnTo>
                      <a:lnTo>
                        <a:pt x="1504" y="1908"/>
                      </a:lnTo>
                      <a:lnTo>
                        <a:pt x="1467" y="1896"/>
                      </a:lnTo>
                      <a:lnTo>
                        <a:pt x="1437" y="1869"/>
                      </a:lnTo>
                      <a:lnTo>
                        <a:pt x="1383" y="1782"/>
                      </a:lnTo>
                      <a:lnTo>
                        <a:pt x="1323" y="1764"/>
                      </a:lnTo>
                      <a:lnTo>
                        <a:pt x="1209" y="1641"/>
                      </a:lnTo>
                      <a:lnTo>
                        <a:pt x="1218" y="1599"/>
                      </a:lnTo>
                      <a:lnTo>
                        <a:pt x="1161" y="1596"/>
                      </a:lnTo>
                      <a:lnTo>
                        <a:pt x="1107" y="1578"/>
                      </a:lnTo>
                      <a:lnTo>
                        <a:pt x="1104" y="1524"/>
                      </a:lnTo>
                      <a:lnTo>
                        <a:pt x="1053" y="1542"/>
                      </a:lnTo>
                      <a:lnTo>
                        <a:pt x="987" y="1536"/>
                      </a:lnTo>
                      <a:lnTo>
                        <a:pt x="1023" y="1401"/>
                      </a:lnTo>
                      <a:lnTo>
                        <a:pt x="1002" y="1362"/>
                      </a:lnTo>
                      <a:lnTo>
                        <a:pt x="1008" y="1311"/>
                      </a:lnTo>
                      <a:lnTo>
                        <a:pt x="1050" y="1281"/>
                      </a:lnTo>
                      <a:lnTo>
                        <a:pt x="1038" y="1227"/>
                      </a:lnTo>
                      <a:lnTo>
                        <a:pt x="999" y="1197"/>
                      </a:lnTo>
                      <a:lnTo>
                        <a:pt x="906" y="1188"/>
                      </a:lnTo>
                      <a:lnTo>
                        <a:pt x="828" y="1185"/>
                      </a:lnTo>
                      <a:lnTo>
                        <a:pt x="789" y="1227"/>
                      </a:lnTo>
                      <a:lnTo>
                        <a:pt x="750" y="1191"/>
                      </a:lnTo>
                      <a:lnTo>
                        <a:pt x="702" y="1182"/>
                      </a:lnTo>
                      <a:lnTo>
                        <a:pt x="666" y="1206"/>
                      </a:lnTo>
                      <a:lnTo>
                        <a:pt x="597" y="1275"/>
                      </a:lnTo>
                      <a:lnTo>
                        <a:pt x="588" y="1314"/>
                      </a:lnTo>
                      <a:lnTo>
                        <a:pt x="621" y="1254"/>
                      </a:lnTo>
                      <a:lnTo>
                        <a:pt x="681" y="1197"/>
                      </a:lnTo>
                      <a:lnTo>
                        <a:pt x="723" y="1188"/>
                      </a:lnTo>
                      <a:lnTo>
                        <a:pt x="774" y="1206"/>
                      </a:lnTo>
                      <a:lnTo>
                        <a:pt x="813" y="1209"/>
                      </a:lnTo>
                      <a:lnTo>
                        <a:pt x="858" y="1176"/>
                      </a:lnTo>
                      <a:lnTo>
                        <a:pt x="966" y="1188"/>
                      </a:lnTo>
                      <a:lnTo>
                        <a:pt x="1047" y="1245"/>
                      </a:lnTo>
                      <a:lnTo>
                        <a:pt x="1044" y="1305"/>
                      </a:lnTo>
                      <a:lnTo>
                        <a:pt x="987" y="1332"/>
                      </a:lnTo>
                      <a:lnTo>
                        <a:pt x="1014" y="1437"/>
                      </a:lnTo>
                      <a:lnTo>
                        <a:pt x="945" y="1503"/>
                      </a:lnTo>
                      <a:lnTo>
                        <a:pt x="918" y="1560"/>
                      </a:lnTo>
                      <a:lnTo>
                        <a:pt x="864" y="1599"/>
                      </a:lnTo>
                      <a:lnTo>
                        <a:pt x="795" y="1611"/>
                      </a:lnTo>
                      <a:lnTo>
                        <a:pt x="744" y="1644"/>
                      </a:lnTo>
                      <a:lnTo>
                        <a:pt x="675" y="1614"/>
                      </a:lnTo>
                      <a:lnTo>
                        <a:pt x="604" y="1628"/>
                      </a:lnTo>
                      <a:lnTo>
                        <a:pt x="567" y="1638"/>
                      </a:lnTo>
                      <a:lnTo>
                        <a:pt x="525" y="1623"/>
                      </a:lnTo>
                      <a:lnTo>
                        <a:pt x="549" y="1674"/>
                      </a:lnTo>
                      <a:lnTo>
                        <a:pt x="525" y="1734"/>
                      </a:lnTo>
                      <a:lnTo>
                        <a:pt x="576" y="1782"/>
                      </a:lnTo>
                      <a:lnTo>
                        <a:pt x="564" y="1836"/>
                      </a:lnTo>
                      <a:lnTo>
                        <a:pt x="534" y="1893"/>
                      </a:lnTo>
                      <a:close/>
                    </a:path>
                  </a:pathLst>
                </a:custGeom>
                <a:gradFill rotWithShape="0">
                  <a:gsLst>
                    <a:gs pos="0">
                      <a:srgbClr val="339966"/>
                    </a:gs>
                    <a:gs pos="100000">
                      <a:srgbClr val="18472F"/>
                    </a:gs>
                  </a:gsLst>
                  <a:lin ang="5400000" scaled="1"/>
                </a:gradFill>
                <a:ln w="12700" cmpd="sng">
                  <a:solidFill>
                    <a:srgbClr val="000000"/>
                  </a:solidFill>
                  <a:round/>
                  <a:headEnd/>
                  <a:tailEnd/>
                </a:ln>
              </p:spPr>
              <p:txBody>
                <a:bodyPr/>
                <a:lstStyle/>
                <a:p>
                  <a:endParaRPr lang="en-GB"/>
                </a:p>
              </p:txBody>
            </p:sp>
          </p:grpSp>
          <p:sp>
            <p:nvSpPr>
              <p:cNvPr id="82975" name="Rectangle 56"/>
              <p:cNvSpPr>
                <a:spLocks noChangeArrowheads="1"/>
              </p:cNvSpPr>
              <p:nvPr/>
            </p:nvSpPr>
            <p:spPr bwMode="auto">
              <a:xfrm>
                <a:off x="6075" y="7365"/>
                <a:ext cx="3405" cy="540"/>
              </a:xfrm>
              <a:prstGeom prst="rect">
                <a:avLst/>
              </a:prstGeom>
              <a:gradFill rotWithShape="0">
                <a:gsLst>
                  <a:gs pos="0">
                    <a:srgbClr val="00800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nvGrpSpPr>
              <p:cNvPr id="82976" name="Group 57"/>
              <p:cNvGrpSpPr>
                <a:grpSpLocks/>
              </p:cNvGrpSpPr>
              <p:nvPr/>
            </p:nvGrpSpPr>
            <p:grpSpPr bwMode="auto">
              <a:xfrm>
                <a:off x="8070" y="6410"/>
                <a:ext cx="605" cy="998"/>
                <a:chOff x="7830" y="6358"/>
                <a:chExt cx="605" cy="998"/>
              </a:xfrm>
            </p:grpSpPr>
            <p:sp>
              <p:nvSpPr>
                <p:cNvPr id="82981" name="Freeform 58"/>
                <p:cNvSpPr>
                  <a:spLocks/>
                </p:cNvSpPr>
                <p:nvPr/>
              </p:nvSpPr>
              <p:spPr bwMode="auto">
                <a:xfrm flipH="1">
                  <a:off x="7976" y="6908"/>
                  <a:ext cx="301" cy="448"/>
                </a:xfrm>
                <a:custGeom>
                  <a:avLst/>
                  <a:gdLst>
                    <a:gd name="T0" fmla="*/ 0 w 959"/>
                    <a:gd name="T1" fmla="*/ 0 h 1431"/>
                    <a:gd name="T2" fmla="*/ 0 w 959"/>
                    <a:gd name="T3" fmla="*/ 0 h 1431"/>
                    <a:gd name="T4" fmla="*/ 0 w 959"/>
                    <a:gd name="T5" fmla="*/ 0 h 1431"/>
                    <a:gd name="T6" fmla="*/ 0 w 959"/>
                    <a:gd name="T7" fmla="*/ 0 h 1431"/>
                    <a:gd name="T8" fmla="*/ 0 w 959"/>
                    <a:gd name="T9" fmla="*/ 0 h 1431"/>
                    <a:gd name="T10" fmla="*/ 0 w 959"/>
                    <a:gd name="T11" fmla="*/ 0 h 1431"/>
                    <a:gd name="T12" fmla="*/ 0 w 959"/>
                    <a:gd name="T13" fmla="*/ 0 h 1431"/>
                    <a:gd name="T14" fmla="*/ 0 w 959"/>
                    <a:gd name="T15" fmla="*/ 0 h 1431"/>
                    <a:gd name="T16" fmla="*/ 0 w 959"/>
                    <a:gd name="T17" fmla="*/ 0 h 1431"/>
                    <a:gd name="T18" fmla="*/ 0 w 959"/>
                    <a:gd name="T19" fmla="*/ 0 h 1431"/>
                    <a:gd name="T20" fmla="*/ 0 w 959"/>
                    <a:gd name="T21" fmla="*/ 0 h 1431"/>
                    <a:gd name="T22" fmla="*/ 0 w 959"/>
                    <a:gd name="T23" fmla="*/ 0 h 1431"/>
                    <a:gd name="T24" fmla="*/ 0 w 959"/>
                    <a:gd name="T25" fmla="*/ 0 h 1431"/>
                    <a:gd name="T26" fmla="*/ 0 w 959"/>
                    <a:gd name="T27" fmla="*/ 0 h 1431"/>
                    <a:gd name="T28" fmla="*/ 0 w 959"/>
                    <a:gd name="T29" fmla="*/ 0 h 1431"/>
                    <a:gd name="T30" fmla="*/ 0 w 959"/>
                    <a:gd name="T31" fmla="*/ 0 h 1431"/>
                    <a:gd name="T32" fmla="*/ 0 w 959"/>
                    <a:gd name="T33" fmla="*/ 0 h 1431"/>
                    <a:gd name="T34" fmla="*/ 0 w 959"/>
                    <a:gd name="T35" fmla="*/ 0 h 1431"/>
                    <a:gd name="T36" fmla="*/ 0 w 959"/>
                    <a:gd name="T37" fmla="*/ 0 h 1431"/>
                    <a:gd name="T38" fmla="*/ 0 w 959"/>
                    <a:gd name="T39" fmla="*/ 0 h 1431"/>
                    <a:gd name="T40" fmla="*/ 0 w 959"/>
                    <a:gd name="T41" fmla="*/ 0 h 1431"/>
                    <a:gd name="T42" fmla="*/ 0 w 959"/>
                    <a:gd name="T43" fmla="*/ 0 h 1431"/>
                    <a:gd name="T44" fmla="*/ 0 w 959"/>
                    <a:gd name="T45" fmla="*/ 0 h 1431"/>
                    <a:gd name="T46" fmla="*/ 0 w 959"/>
                    <a:gd name="T47" fmla="*/ 0 h 1431"/>
                    <a:gd name="T48" fmla="*/ 0 w 959"/>
                    <a:gd name="T49" fmla="*/ 0 h 1431"/>
                    <a:gd name="T50" fmla="*/ 0 w 959"/>
                    <a:gd name="T51" fmla="*/ 0 h 1431"/>
                    <a:gd name="T52" fmla="*/ 0 w 959"/>
                    <a:gd name="T53" fmla="*/ 0 h 1431"/>
                    <a:gd name="T54" fmla="*/ 0 w 959"/>
                    <a:gd name="T55" fmla="*/ 0 h 1431"/>
                    <a:gd name="T56" fmla="*/ 0 w 959"/>
                    <a:gd name="T57" fmla="*/ 0 h 1431"/>
                    <a:gd name="T58" fmla="*/ 0 w 959"/>
                    <a:gd name="T59" fmla="*/ 0 h 1431"/>
                    <a:gd name="T60" fmla="*/ 0 w 959"/>
                    <a:gd name="T61" fmla="*/ 0 h 1431"/>
                    <a:gd name="T62" fmla="*/ 0 w 959"/>
                    <a:gd name="T63" fmla="*/ 0 h 1431"/>
                    <a:gd name="T64" fmla="*/ 0 w 959"/>
                    <a:gd name="T65" fmla="*/ 0 h 1431"/>
                    <a:gd name="T66" fmla="*/ 0 w 959"/>
                    <a:gd name="T67" fmla="*/ 0 h 1431"/>
                    <a:gd name="T68" fmla="*/ 0 w 959"/>
                    <a:gd name="T69" fmla="*/ 0 h 1431"/>
                    <a:gd name="T70" fmla="*/ 0 w 959"/>
                    <a:gd name="T71" fmla="*/ 0 h 1431"/>
                    <a:gd name="T72" fmla="*/ 0 w 959"/>
                    <a:gd name="T73" fmla="*/ 0 h 1431"/>
                    <a:gd name="T74" fmla="*/ 0 w 959"/>
                    <a:gd name="T75" fmla="*/ 0 h 1431"/>
                    <a:gd name="T76" fmla="*/ 0 w 959"/>
                    <a:gd name="T77" fmla="*/ 0 h 1431"/>
                    <a:gd name="T78" fmla="*/ 0 w 959"/>
                    <a:gd name="T79" fmla="*/ 0 h 1431"/>
                    <a:gd name="T80" fmla="*/ 0 w 959"/>
                    <a:gd name="T81" fmla="*/ 0 h 1431"/>
                    <a:gd name="T82" fmla="*/ 0 w 959"/>
                    <a:gd name="T83" fmla="*/ 0 h 1431"/>
                    <a:gd name="T84" fmla="*/ 0 w 959"/>
                    <a:gd name="T85" fmla="*/ 0 h 1431"/>
                    <a:gd name="T86" fmla="*/ 0 w 959"/>
                    <a:gd name="T87" fmla="*/ 0 h 1431"/>
                    <a:gd name="T88" fmla="*/ 0 w 959"/>
                    <a:gd name="T89" fmla="*/ 0 h 1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9"/>
                    <a:gd name="T136" fmla="*/ 0 h 1431"/>
                    <a:gd name="T137" fmla="*/ 959 w 959"/>
                    <a:gd name="T138" fmla="*/ 1431 h 14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9" h="1431">
                      <a:moveTo>
                        <a:pt x="22" y="338"/>
                      </a:moveTo>
                      <a:cubicBezTo>
                        <a:pt x="0" y="348"/>
                        <a:pt x="60" y="360"/>
                        <a:pt x="80" y="360"/>
                      </a:cubicBezTo>
                      <a:cubicBezTo>
                        <a:pt x="100" y="360"/>
                        <a:pt x="114" y="347"/>
                        <a:pt x="142" y="338"/>
                      </a:cubicBezTo>
                      <a:lnTo>
                        <a:pt x="248" y="303"/>
                      </a:lnTo>
                      <a:lnTo>
                        <a:pt x="329" y="312"/>
                      </a:lnTo>
                      <a:lnTo>
                        <a:pt x="402" y="358"/>
                      </a:lnTo>
                      <a:lnTo>
                        <a:pt x="389" y="687"/>
                      </a:lnTo>
                      <a:lnTo>
                        <a:pt x="362" y="759"/>
                      </a:lnTo>
                      <a:lnTo>
                        <a:pt x="374" y="825"/>
                      </a:lnTo>
                      <a:lnTo>
                        <a:pt x="389" y="897"/>
                      </a:lnTo>
                      <a:lnTo>
                        <a:pt x="374" y="1074"/>
                      </a:lnTo>
                      <a:lnTo>
                        <a:pt x="344" y="1251"/>
                      </a:lnTo>
                      <a:lnTo>
                        <a:pt x="311" y="1320"/>
                      </a:lnTo>
                      <a:lnTo>
                        <a:pt x="266" y="1338"/>
                      </a:lnTo>
                      <a:lnTo>
                        <a:pt x="194" y="1335"/>
                      </a:lnTo>
                      <a:lnTo>
                        <a:pt x="170" y="1371"/>
                      </a:lnTo>
                      <a:lnTo>
                        <a:pt x="80" y="1380"/>
                      </a:lnTo>
                      <a:lnTo>
                        <a:pt x="68" y="1431"/>
                      </a:lnTo>
                      <a:lnTo>
                        <a:pt x="257" y="1428"/>
                      </a:lnTo>
                      <a:lnTo>
                        <a:pt x="332" y="1398"/>
                      </a:lnTo>
                      <a:lnTo>
                        <a:pt x="368" y="1365"/>
                      </a:lnTo>
                      <a:lnTo>
                        <a:pt x="425" y="1401"/>
                      </a:lnTo>
                      <a:lnTo>
                        <a:pt x="452" y="1422"/>
                      </a:lnTo>
                      <a:lnTo>
                        <a:pt x="470" y="1374"/>
                      </a:lnTo>
                      <a:lnTo>
                        <a:pt x="518" y="1419"/>
                      </a:lnTo>
                      <a:lnTo>
                        <a:pt x="629" y="1419"/>
                      </a:lnTo>
                      <a:lnTo>
                        <a:pt x="638" y="1374"/>
                      </a:lnTo>
                      <a:lnTo>
                        <a:pt x="698" y="1404"/>
                      </a:lnTo>
                      <a:lnTo>
                        <a:pt x="764" y="1419"/>
                      </a:lnTo>
                      <a:lnTo>
                        <a:pt x="902" y="1416"/>
                      </a:lnTo>
                      <a:lnTo>
                        <a:pt x="878" y="1371"/>
                      </a:lnTo>
                      <a:lnTo>
                        <a:pt x="842" y="1362"/>
                      </a:lnTo>
                      <a:lnTo>
                        <a:pt x="779" y="1347"/>
                      </a:lnTo>
                      <a:lnTo>
                        <a:pt x="734" y="1344"/>
                      </a:lnTo>
                      <a:lnTo>
                        <a:pt x="704" y="1323"/>
                      </a:lnTo>
                      <a:lnTo>
                        <a:pt x="668" y="1329"/>
                      </a:lnTo>
                      <a:lnTo>
                        <a:pt x="611" y="1311"/>
                      </a:lnTo>
                      <a:lnTo>
                        <a:pt x="590" y="1254"/>
                      </a:lnTo>
                      <a:lnTo>
                        <a:pt x="587" y="1200"/>
                      </a:lnTo>
                      <a:lnTo>
                        <a:pt x="581" y="1110"/>
                      </a:lnTo>
                      <a:lnTo>
                        <a:pt x="578" y="1044"/>
                      </a:lnTo>
                      <a:lnTo>
                        <a:pt x="593" y="987"/>
                      </a:lnTo>
                      <a:lnTo>
                        <a:pt x="581" y="954"/>
                      </a:lnTo>
                      <a:lnTo>
                        <a:pt x="578" y="507"/>
                      </a:lnTo>
                      <a:lnTo>
                        <a:pt x="599" y="321"/>
                      </a:lnTo>
                      <a:lnTo>
                        <a:pt x="656" y="312"/>
                      </a:lnTo>
                      <a:lnTo>
                        <a:pt x="695" y="354"/>
                      </a:lnTo>
                      <a:lnTo>
                        <a:pt x="791" y="351"/>
                      </a:lnTo>
                      <a:lnTo>
                        <a:pt x="842" y="387"/>
                      </a:lnTo>
                      <a:lnTo>
                        <a:pt x="959" y="372"/>
                      </a:lnTo>
                      <a:lnTo>
                        <a:pt x="932" y="324"/>
                      </a:lnTo>
                      <a:lnTo>
                        <a:pt x="830" y="324"/>
                      </a:lnTo>
                      <a:lnTo>
                        <a:pt x="743" y="303"/>
                      </a:lnTo>
                      <a:lnTo>
                        <a:pt x="701" y="276"/>
                      </a:lnTo>
                      <a:lnTo>
                        <a:pt x="644" y="264"/>
                      </a:lnTo>
                      <a:lnTo>
                        <a:pt x="716" y="249"/>
                      </a:lnTo>
                      <a:lnTo>
                        <a:pt x="779" y="240"/>
                      </a:lnTo>
                      <a:lnTo>
                        <a:pt x="851" y="228"/>
                      </a:lnTo>
                      <a:lnTo>
                        <a:pt x="851" y="189"/>
                      </a:lnTo>
                      <a:lnTo>
                        <a:pt x="752" y="195"/>
                      </a:lnTo>
                      <a:lnTo>
                        <a:pt x="650" y="210"/>
                      </a:lnTo>
                      <a:lnTo>
                        <a:pt x="569" y="249"/>
                      </a:lnTo>
                      <a:lnTo>
                        <a:pt x="587" y="186"/>
                      </a:lnTo>
                      <a:lnTo>
                        <a:pt x="689" y="75"/>
                      </a:lnTo>
                      <a:lnTo>
                        <a:pt x="626" y="54"/>
                      </a:lnTo>
                      <a:lnTo>
                        <a:pt x="563" y="132"/>
                      </a:lnTo>
                      <a:lnTo>
                        <a:pt x="524" y="177"/>
                      </a:lnTo>
                      <a:lnTo>
                        <a:pt x="500" y="234"/>
                      </a:lnTo>
                      <a:lnTo>
                        <a:pt x="488" y="174"/>
                      </a:lnTo>
                      <a:lnTo>
                        <a:pt x="458" y="141"/>
                      </a:lnTo>
                      <a:lnTo>
                        <a:pt x="440" y="93"/>
                      </a:lnTo>
                      <a:lnTo>
                        <a:pt x="404" y="0"/>
                      </a:lnTo>
                      <a:lnTo>
                        <a:pt x="359" y="39"/>
                      </a:lnTo>
                      <a:lnTo>
                        <a:pt x="386" y="144"/>
                      </a:lnTo>
                      <a:lnTo>
                        <a:pt x="398" y="213"/>
                      </a:lnTo>
                      <a:lnTo>
                        <a:pt x="341" y="216"/>
                      </a:lnTo>
                      <a:lnTo>
                        <a:pt x="287" y="180"/>
                      </a:lnTo>
                      <a:lnTo>
                        <a:pt x="233" y="174"/>
                      </a:lnTo>
                      <a:lnTo>
                        <a:pt x="191" y="153"/>
                      </a:lnTo>
                      <a:lnTo>
                        <a:pt x="149" y="114"/>
                      </a:lnTo>
                      <a:lnTo>
                        <a:pt x="82" y="138"/>
                      </a:lnTo>
                      <a:lnTo>
                        <a:pt x="176" y="177"/>
                      </a:lnTo>
                      <a:lnTo>
                        <a:pt x="194" y="210"/>
                      </a:lnTo>
                      <a:lnTo>
                        <a:pt x="254" y="228"/>
                      </a:lnTo>
                      <a:lnTo>
                        <a:pt x="293" y="228"/>
                      </a:lnTo>
                      <a:lnTo>
                        <a:pt x="293" y="267"/>
                      </a:lnTo>
                      <a:lnTo>
                        <a:pt x="230" y="276"/>
                      </a:lnTo>
                      <a:cubicBezTo>
                        <a:pt x="219" y="286"/>
                        <a:pt x="203" y="266"/>
                        <a:pt x="188" y="270"/>
                      </a:cubicBezTo>
                      <a:cubicBezTo>
                        <a:pt x="173" y="274"/>
                        <a:pt x="168" y="289"/>
                        <a:pt x="140" y="300"/>
                      </a:cubicBezTo>
                      <a:cubicBezTo>
                        <a:pt x="112" y="311"/>
                        <a:pt x="47" y="330"/>
                        <a:pt x="22" y="338"/>
                      </a:cubicBezTo>
                      <a:close/>
                    </a:path>
                  </a:pathLst>
                </a:custGeom>
                <a:gradFill rotWithShape="0">
                  <a:gsLst>
                    <a:gs pos="0">
                      <a:srgbClr val="993300"/>
                    </a:gs>
                    <a:gs pos="100000">
                      <a:srgbClr val="C89176"/>
                    </a:gs>
                  </a:gsLst>
                  <a:lin ang="0" scaled="1"/>
                </a:gradFill>
                <a:ln w="12700" cmpd="sng">
                  <a:solidFill>
                    <a:srgbClr val="000000"/>
                  </a:solidFill>
                  <a:round/>
                  <a:headEnd/>
                  <a:tailEnd/>
                </a:ln>
              </p:spPr>
              <p:txBody>
                <a:bodyPr/>
                <a:lstStyle/>
                <a:p>
                  <a:endParaRPr lang="en-GB"/>
                </a:p>
              </p:txBody>
            </p:sp>
            <p:sp>
              <p:nvSpPr>
                <p:cNvPr id="82982" name="Freeform 59"/>
                <p:cNvSpPr>
                  <a:spLocks/>
                </p:cNvSpPr>
                <p:nvPr/>
              </p:nvSpPr>
              <p:spPr bwMode="auto">
                <a:xfrm flipH="1">
                  <a:off x="8039" y="6358"/>
                  <a:ext cx="180" cy="151"/>
                </a:xfrm>
                <a:custGeom>
                  <a:avLst/>
                  <a:gdLst>
                    <a:gd name="T0" fmla="*/ 0 w 573"/>
                    <a:gd name="T1" fmla="*/ 0 h 483"/>
                    <a:gd name="T2" fmla="*/ 0 w 573"/>
                    <a:gd name="T3" fmla="*/ 0 h 483"/>
                    <a:gd name="T4" fmla="*/ 0 w 573"/>
                    <a:gd name="T5" fmla="*/ 0 h 483"/>
                    <a:gd name="T6" fmla="*/ 0 w 573"/>
                    <a:gd name="T7" fmla="*/ 0 h 483"/>
                    <a:gd name="T8" fmla="*/ 0 w 573"/>
                    <a:gd name="T9" fmla="*/ 0 h 483"/>
                    <a:gd name="T10" fmla="*/ 0 w 573"/>
                    <a:gd name="T11" fmla="*/ 0 h 483"/>
                    <a:gd name="T12" fmla="*/ 0 w 573"/>
                    <a:gd name="T13" fmla="*/ 0 h 483"/>
                    <a:gd name="T14" fmla="*/ 0 w 573"/>
                    <a:gd name="T15" fmla="*/ 0 h 483"/>
                    <a:gd name="T16" fmla="*/ 0 w 573"/>
                    <a:gd name="T17" fmla="*/ 0 h 483"/>
                    <a:gd name="T18" fmla="*/ 0 w 573"/>
                    <a:gd name="T19" fmla="*/ 0 h 483"/>
                    <a:gd name="T20" fmla="*/ 0 w 573"/>
                    <a:gd name="T21" fmla="*/ 0 h 483"/>
                    <a:gd name="T22" fmla="*/ 0 w 573"/>
                    <a:gd name="T23" fmla="*/ 0 h 483"/>
                    <a:gd name="T24" fmla="*/ 0 w 573"/>
                    <a:gd name="T25" fmla="*/ 0 h 483"/>
                    <a:gd name="T26" fmla="*/ 0 w 573"/>
                    <a:gd name="T27" fmla="*/ 0 h 483"/>
                    <a:gd name="T28" fmla="*/ 0 w 573"/>
                    <a:gd name="T29" fmla="*/ 0 h 483"/>
                    <a:gd name="T30" fmla="*/ 0 w 573"/>
                    <a:gd name="T31" fmla="*/ 0 h 483"/>
                    <a:gd name="T32" fmla="*/ 0 w 573"/>
                    <a:gd name="T33" fmla="*/ 0 h 483"/>
                    <a:gd name="T34" fmla="*/ 0 w 573"/>
                    <a:gd name="T35" fmla="*/ 0 h 483"/>
                    <a:gd name="T36" fmla="*/ 0 w 573"/>
                    <a:gd name="T37" fmla="*/ 0 h 483"/>
                    <a:gd name="T38" fmla="*/ 0 w 573"/>
                    <a:gd name="T39" fmla="*/ 0 h 483"/>
                    <a:gd name="T40" fmla="*/ 0 w 573"/>
                    <a:gd name="T41" fmla="*/ 0 h 483"/>
                    <a:gd name="T42" fmla="*/ 0 w 573"/>
                    <a:gd name="T43" fmla="*/ 0 h 483"/>
                    <a:gd name="T44" fmla="*/ 0 w 573"/>
                    <a:gd name="T45" fmla="*/ 0 h 483"/>
                    <a:gd name="T46" fmla="*/ 0 w 573"/>
                    <a:gd name="T47" fmla="*/ 0 h 4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3"/>
                    <a:gd name="T73" fmla="*/ 0 h 483"/>
                    <a:gd name="T74" fmla="*/ 573 w 573"/>
                    <a:gd name="T75" fmla="*/ 483 h 4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3" h="483">
                      <a:moveTo>
                        <a:pt x="111" y="12"/>
                      </a:moveTo>
                      <a:lnTo>
                        <a:pt x="81" y="48"/>
                      </a:lnTo>
                      <a:lnTo>
                        <a:pt x="72" y="93"/>
                      </a:lnTo>
                      <a:lnTo>
                        <a:pt x="54" y="123"/>
                      </a:lnTo>
                      <a:lnTo>
                        <a:pt x="12" y="162"/>
                      </a:lnTo>
                      <a:lnTo>
                        <a:pt x="0" y="255"/>
                      </a:lnTo>
                      <a:lnTo>
                        <a:pt x="237" y="483"/>
                      </a:lnTo>
                      <a:lnTo>
                        <a:pt x="567" y="438"/>
                      </a:lnTo>
                      <a:lnTo>
                        <a:pt x="573" y="336"/>
                      </a:lnTo>
                      <a:lnTo>
                        <a:pt x="561" y="249"/>
                      </a:lnTo>
                      <a:lnTo>
                        <a:pt x="513" y="222"/>
                      </a:lnTo>
                      <a:lnTo>
                        <a:pt x="474" y="240"/>
                      </a:lnTo>
                      <a:lnTo>
                        <a:pt x="426" y="225"/>
                      </a:lnTo>
                      <a:lnTo>
                        <a:pt x="351" y="243"/>
                      </a:lnTo>
                      <a:lnTo>
                        <a:pt x="363" y="342"/>
                      </a:lnTo>
                      <a:lnTo>
                        <a:pt x="354" y="261"/>
                      </a:lnTo>
                      <a:lnTo>
                        <a:pt x="312" y="216"/>
                      </a:lnTo>
                      <a:lnTo>
                        <a:pt x="315" y="171"/>
                      </a:lnTo>
                      <a:lnTo>
                        <a:pt x="324" y="114"/>
                      </a:lnTo>
                      <a:lnTo>
                        <a:pt x="267" y="87"/>
                      </a:lnTo>
                      <a:lnTo>
                        <a:pt x="213" y="75"/>
                      </a:lnTo>
                      <a:lnTo>
                        <a:pt x="204" y="33"/>
                      </a:lnTo>
                      <a:lnTo>
                        <a:pt x="165" y="0"/>
                      </a:lnTo>
                      <a:lnTo>
                        <a:pt x="111" y="12"/>
                      </a:lnTo>
                      <a:close/>
                    </a:path>
                  </a:pathLst>
                </a:custGeom>
                <a:solidFill>
                  <a:srgbClr val="45BA42"/>
                </a:solidFill>
                <a:ln w="12700" cmpd="sng">
                  <a:solidFill>
                    <a:srgbClr val="000000"/>
                  </a:solidFill>
                  <a:round/>
                  <a:headEnd/>
                  <a:tailEnd/>
                </a:ln>
              </p:spPr>
              <p:txBody>
                <a:bodyPr/>
                <a:lstStyle/>
                <a:p>
                  <a:endParaRPr lang="en-GB"/>
                </a:p>
              </p:txBody>
            </p:sp>
            <p:sp>
              <p:nvSpPr>
                <p:cNvPr id="82983" name="Freeform 60"/>
                <p:cNvSpPr>
                  <a:spLocks/>
                </p:cNvSpPr>
                <p:nvPr/>
              </p:nvSpPr>
              <p:spPr bwMode="auto">
                <a:xfrm>
                  <a:off x="7830" y="6438"/>
                  <a:ext cx="605" cy="622"/>
                </a:xfrm>
                <a:custGeom>
                  <a:avLst/>
                  <a:gdLst>
                    <a:gd name="T0" fmla="*/ 488 w 605"/>
                    <a:gd name="T1" fmla="*/ 604 h 622"/>
                    <a:gd name="T2" fmla="*/ 539 w 605"/>
                    <a:gd name="T3" fmla="*/ 579 h 622"/>
                    <a:gd name="T4" fmla="*/ 554 w 605"/>
                    <a:gd name="T5" fmla="*/ 495 h 622"/>
                    <a:gd name="T6" fmla="*/ 598 w 605"/>
                    <a:gd name="T7" fmla="*/ 423 h 622"/>
                    <a:gd name="T8" fmla="*/ 602 w 605"/>
                    <a:gd name="T9" fmla="*/ 362 h 622"/>
                    <a:gd name="T10" fmla="*/ 595 w 605"/>
                    <a:gd name="T11" fmla="*/ 304 h 622"/>
                    <a:gd name="T12" fmla="*/ 588 w 605"/>
                    <a:gd name="T13" fmla="*/ 253 h 622"/>
                    <a:gd name="T14" fmla="*/ 547 w 605"/>
                    <a:gd name="T15" fmla="*/ 204 h 622"/>
                    <a:gd name="T16" fmla="*/ 504 w 605"/>
                    <a:gd name="T17" fmla="*/ 174 h 622"/>
                    <a:gd name="T18" fmla="*/ 500 w 605"/>
                    <a:gd name="T19" fmla="*/ 122 h 622"/>
                    <a:gd name="T20" fmla="*/ 508 w 605"/>
                    <a:gd name="T21" fmla="*/ 70 h 622"/>
                    <a:gd name="T22" fmla="*/ 472 w 605"/>
                    <a:gd name="T23" fmla="*/ 76 h 622"/>
                    <a:gd name="T24" fmla="*/ 454 w 605"/>
                    <a:gd name="T25" fmla="*/ 62 h 622"/>
                    <a:gd name="T26" fmla="*/ 436 w 605"/>
                    <a:gd name="T27" fmla="*/ 24 h 622"/>
                    <a:gd name="T28" fmla="*/ 395 w 605"/>
                    <a:gd name="T29" fmla="*/ 0 h 622"/>
                    <a:gd name="T30" fmla="*/ 353 w 605"/>
                    <a:gd name="T31" fmla="*/ 22 h 622"/>
                    <a:gd name="T32" fmla="*/ 320 w 605"/>
                    <a:gd name="T33" fmla="*/ 33 h 622"/>
                    <a:gd name="T34" fmla="*/ 266 w 605"/>
                    <a:gd name="T35" fmla="*/ 14 h 622"/>
                    <a:gd name="T36" fmla="*/ 231 w 605"/>
                    <a:gd name="T37" fmla="*/ 32 h 622"/>
                    <a:gd name="T38" fmla="*/ 211 w 605"/>
                    <a:gd name="T39" fmla="*/ 64 h 622"/>
                    <a:gd name="T40" fmla="*/ 222 w 605"/>
                    <a:gd name="T41" fmla="*/ 68 h 622"/>
                    <a:gd name="T42" fmla="*/ 158 w 605"/>
                    <a:gd name="T43" fmla="*/ 32 h 622"/>
                    <a:gd name="T44" fmla="*/ 138 w 605"/>
                    <a:gd name="T45" fmla="*/ 55 h 622"/>
                    <a:gd name="T46" fmla="*/ 106 w 605"/>
                    <a:gd name="T47" fmla="*/ 75 h 622"/>
                    <a:gd name="T48" fmla="*/ 138 w 605"/>
                    <a:gd name="T49" fmla="*/ 137 h 622"/>
                    <a:gd name="T50" fmla="*/ 120 w 605"/>
                    <a:gd name="T51" fmla="*/ 148 h 622"/>
                    <a:gd name="T52" fmla="*/ 42 w 605"/>
                    <a:gd name="T53" fmla="*/ 168 h 622"/>
                    <a:gd name="T54" fmla="*/ 93 w 605"/>
                    <a:gd name="T55" fmla="*/ 252 h 622"/>
                    <a:gd name="T56" fmla="*/ 144 w 605"/>
                    <a:gd name="T57" fmla="*/ 247 h 622"/>
                    <a:gd name="T58" fmla="*/ 152 w 605"/>
                    <a:gd name="T59" fmla="*/ 275 h 622"/>
                    <a:gd name="T60" fmla="*/ 24 w 605"/>
                    <a:gd name="T61" fmla="*/ 261 h 622"/>
                    <a:gd name="T62" fmla="*/ 12 w 605"/>
                    <a:gd name="T63" fmla="*/ 366 h 622"/>
                    <a:gd name="T64" fmla="*/ 93 w 605"/>
                    <a:gd name="T65" fmla="*/ 348 h 622"/>
                    <a:gd name="T66" fmla="*/ 126 w 605"/>
                    <a:gd name="T67" fmla="*/ 361 h 622"/>
                    <a:gd name="T68" fmla="*/ 95 w 605"/>
                    <a:gd name="T69" fmla="*/ 380 h 622"/>
                    <a:gd name="T70" fmla="*/ 82 w 605"/>
                    <a:gd name="T71" fmla="*/ 423 h 622"/>
                    <a:gd name="T72" fmla="*/ 139 w 605"/>
                    <a:gd name="T73" fmla="*/ 422 h 622"/>
                    <a:gd name="T74" fmla="*/ 142 w 605"/>
                    <a:gd name="T75" fmla="*/ 481 h 622"/>
                    <a:gd name="T76" fmla="*/ 80 w 605"/>
                    <a:gd name="T77" fmla="*/ 498 h 622"/>
                    <a:gd name="T78" fmla="*/ 14 w 605"/>
                    <a:gd name="T79" fmla="*/ 540 h 622"/>
                    <a:gd name="T80" fmla="*/ 62 w 605"/>
                    <a:gd name="T81" fmla="*/ 547 h 622"/>
                    <a:gd name="T82" fmla="*/ 106 w 605"/>
                    <a:gd name="T83" fmla="*/ 521 h 622"/>
                    <a:gd name="T84" fmla="*/ 131 w 605"/>
                    <a:gd name="T85" fmla="*/ 555 h 622"/>
                    <a:gd name="T86" fmla="*/ 83 w 605"/>
                    <a:gd name="T87" fmla="*/ 567 h 622"/>
                    <a:gd name="T88" fmla="*/ 91 w 605"/>
                    <a:gd name="T89" fmla="*/ 604 h 622"/>
                    <a:gd name="T90" fmla="*/ 122 w 605"/>
                    <a:gd name="T91" fmla="*/ 618 h 622"/>
                    <a:gd name="T92" fmla="*/ 146 w 605"/>
                    <a:gd name="T93" fmla="*/ 594 h 622"/>
                    <a:gd name="T94" fmla="*/ 191 w 605"/>
                    <a:gd name="T95" fmla="*/ 552 h 622"/>
                    <a:gd name="T96" fmla="*/ 241 w 605"/>
                    <a:gd name="T97" fmla="*/ 500 h 622"/>
                    <a:gd name="T98" fmla="*/ 275 w 605"/>
                    <a:gd name="T99" fmla="*/ 483 h 622"/>
                    <a:gd name="T100" fmla="*/ 291 w 605"/>
                    <a:gd name="T101" fmla="*/ 427 h 622"/>
                    <a:gd name="T102" fmla="*/ 280 w 605"/>
                    <a:gd name="T103" fmla="*/ 384 h 622"/>
                    <a:gd name="T104" fmla="*/ 346 w 605"/>
                    <a:gd name="T105" fmla="*/ 371 h 622"/>
                    <a:gd name="T106" fmla="*/ 385 w 605"/>
                    <a:gd name="T107" fmla="*/ 370 h 622"/>
                    <a:gd name="T108" fmla="*/ 421 w 605"/>
                    <a:gd name="T109" fmla="*/ 412 h 622"/>
                    <a:gd name="T110" fmla="*/ 379 w 605"/>
                    <a:gd name="T111" fmla="*/ 372 h 622"/>
                    <a:gd name="T112" fmla="*/ 336 w 605"/>
                    <a:gd name="T113" fmla="*/ 368 h 622"/>
                    <a:gd name="T114" fmla="*/ 278 w 605"/>
                    <a:gd name="T115" fmla="*/ 409 h 622"/>
                    <a:gd name="T116" fmla="*/ 309 w 605"/>
                    <a:gd name="T117" fmla="*/ 471 h 622"/>
                    <a:gd name="T118" fmla="*/ 356 w 605"/>
                    <a:gd name="T119" fmla="*/ 505 h 622"/>
                    <a:gd name="T120" fmla="*/ 416 w 605"/>
                    <a:gd name="T121" fmla="*/ 510 h 622"/>
                    <a:gd name="T122" fmla="*/ 433 w 605"/>
                    <a:gd name="T123" fmla="*/ 524 h 622"/>
                    <a:gd name="T124" fmla="*/ 428 w 605"/>
                    <a:gd name="T125" fmla="*/ 575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5"/>
                    <a:gd name="T190" fmla="*/ 0 h 622"/>
                    <a:gd name="T191" fmla="*/ 605 w 605"/>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5" h="622">
                      <a:moveTo>
                        <a:pt x="438" y="593"/>
                      </a:moveTo>
                      <a:lnTo>
                        <a:pt x="457" y="604"/>
                      </a:lnTo>
                      <a:cubicBezTo>
                        <a:pt x="466" y="606"/>
                        <a:pt x="482" y="606"/>
                        <a:pt x="488" y="604"/>
                      </a:cubicBezTo>
                      <a:cubicBezTo>
                        <a:pt x="495" y="602"/>
                        <a:pt x="491" y="593"/>
                        <a:pt x="495" y="590"/>
                      </a:cubicBezTo>
                      <a:lnTo>
                        <a:pt x="516" y="589"/>
                      </a:lnTo>
                      <a:lnTo>
                        <a:pt x="539" y="579"/>
                      </a:lnTo>
                      <a:lnTo>
                        <a:pt x="559" y="559"/>
                      </a:lnTo>
                      <a:lnTo>
                        <a:pt x="568" y="528"/>
                      </a:lnTo>
                      <a:lnTo>
                        <a:pt x="554" y="495"/>
                      </a:lnTo>
                      <a:lnTo>
                        <a:pt x="587" y="475"/>
                      </a:lnTo>
                      <a:lnTo>
                        <a:pt x="600" y="455"/>
                      </a:lnTo>
                      <a:lnTo>
                        <a:pt x="598" y="423"/>
                      </a:lnTo>
                      <a:lnTo>
                        <a:pt x="588" y="397"/>
                      </a:lnTo>
                      <a:lnTo>
                        <a:pt x="602" y="381"/>
                      </a:lnTo>
                      <a:lnTo>
                        <a:pt x="602" y="362"/>
                      </a:lnTo>
                      <a:lnTo>
                        <a:pt x="593" y="339"/>
                      </a:lnTo>
                      <a:lnTo>
                        <a:pt x="599" y="321"/>
                      </a:lnTo>
                      <a:lnTo>
                        <a:pt x="595" y="304"/>
                      </a:lnTo>
                      <a:lnTo>
                        <a:pt x="605" y="288"/>
                      </a:lnTo>
                      <a:lnTo>
                        <a:pt x="587" y="268"/>
                      </a:lnTo>
                      <a:lnTo>
                        <a:pt x="588" y="253"/>
                      </a:lnTo>
                      <a:lnTo>
                        <a:pt x="576" y="241"/>
                      </a:lnTo>
                      <a:lnTo>
                        <a:pt x="555" y="232"/>
                      </a:lnTo>
                      <a:lnTo>
                        <a:pt x="547" y="204"/>
                      </a:lnTo>
                      <a:lnTo>
                        <a:pt x="533" y="198"/>
                      </a:lnTo>
                      <a:lnTo>
                        <a:pt x="519" y="199"/>
                      </a:lnTo>
                      <a:lnTo>
                        <a:pt x="504" y="174"/>
                      </a:lnTo>
                      <a:lnTo>
                        <a:pt x="507" y="156"/>
                      </a:lnTo>
                      <a:lnTo>
                        <a:pt x="495" y="139"/>
                      </a:lnTo>
                      <a:lnTo>
                        <a:pt x="500" y="122"/>
                      </a:lnTo>
                      <a:lnTo>
                        <a:pt x="518" y="110"/>
                      </a:lnTo>
                      <a:lnTo>
                        <a:pt x="512" y="88"/>
                      </a:lnTo>
                      <a:lnTo>
                        <a:pt x="508" y="70"/>
                      </a:lnTo>
                      <a:lnTo>
                        <a:pt x="499" y="60"/>
                      </a:lnTo>
                      <a:lnTo>
                        <a:pt x="485" y="62"/>
                      </a:lnTo>
                      <a:lnTo>
                        <a:pt x="472" y="76"/>
                      </a:lnTo>
                      <a:lnTo>
                        <a:pt x="467" y="92"/>
                      </a:lnTo>
                      <a:lnTo>
                        <a:pt x="456" y="76"/>
                      </a:lnTo>
                      <a:lnTo>
                        <a:pt x="454" y="62"/>
                      </a:lnTo>
                      <a:lnTo>
                        <a:pt x="447" y="44"/>
                      </a:lnTo>
                      <a:lnTo>
                        <a:pt x="439" y="39"/>
                      </a:lnTo>
                      <a:lnTo>
                        <a:pt x="436" y="24"/>
                      </a:lnTo>
                      <a:lnTo>
                        <a:pt x="426" y="12"/>
                      </a:lnTo>
                      <a:lnTo>
                        <a:pt x="410" y="3"/>
                      </a:lnTo>
                      <a:lnTo>
                        <a:pt x="395" y="0"/>
                      </a:lnTo>
                      <a:lnTo>
                        <a:pt x="382" y="3"/>
                      </a:lnTo>
                      <a:lnTo>
                        <a:pt x="369" y="21"/>
                      </a:lnTo>
                      <a:lnTo>
                        <a:pt x="353" y="22"/>
                      </a:lnTo>
                      <a:lnTo>
                        <a:pt x="345" y="35"/>
                      </a:lnTo>
                      <a:lnTo>
                        <a:pt x="330" y="31"/>
                      </a:lnTo>
                      <a:lnTo>
                        <a:pt x="320" y="33"/>
                      </a:lnTo>
                      <a:lnTo>
                        <a:pt x="308" y="39"/>
                      </a:lnTo>
                      <a:lnTo>
                        <a:pt x="290" y="24"/>
                      </a:lnTo>
                      <a:lnTo>
                        <a:pt x="266" y="14"/>
                      </a:lnTo>
                      <a:lnTo>
                        <a:pt x="244" y="23"/>
                      </a:lnTo>
                      <a:lnTo>
                        <a:pt x="236" y="38"/>
                      </a:lnTo>
                      <a:lnTo>
                        <a:pt x="231" y="32"/>
                      </a:lnTo>
                      <a:lnTo>
                        <a:pt x="208" y="28"/>
                      </a:lnTo>
                      <a:lnTo>
                        <a:pt x="195" y="42"/>
                      </a:lnTo>
                      <a:lnTo>
                        <a:pt x="211" y="64"/>
                      </a:lnTo>
                      <a:lnTo>
                        <a:pt x="226" y="71"/>
                      </a:lnTo>
                      <a:lnTo>
                        <a:pt x="227" y="88"/>
                      </a:lnTo>
                      <a:lnTo>
                        <a:pt x="222" y="68"/>
                      </a:lnTo>
                      <a:lnTo>
                        <a:pt x="188" y="40"/>
                      </a:lnTo>
                      <a:lnTo>
                        <a:pt x="172" y="42"/>
                      </a:lnTo>
                      <a:lnTo>
                        <a:pt x="158" y="32"/>
                      </a:lnTo>
                      <a:lnTo>
                        <a:pt x="147" y="29"/>
                      </a:lnTo>
                      <a:lnTo>
                        <a:pt x="140" y="36"/>
                      </a:lnTo>
                      <a:lnTo>
                        <a:pt x="138" y="55"/>
                      </a:lnTo>
                      <a:lnTo>
                        <a:pt x="126" y="52"/>
                      </a:lnTo>
                      <a:lnTo>
                        <a:pt x="115" y="60"/>
                      </a:lnTo>
                      <a:lnTo>
                        <a:pt x="106" y="75"/>
                      </a:lnTo>
                      <a:lnTo>
                        <a:pt x="116" y="92"/>
                      </a:lnTo>
                      <a:lnTo>
                        <a:pt x="142" y="115"/>
                      </a:lnTo>
                      <a:lnTo>
                        <a:pt x="138" y="137"/>
                      </a:lnTo>
                      <a:lnTo>
                        <a:pt x="148" y="170"/>
                      </a:lnTo>
                      <a:lnTo>
                        <a:pt x="132" y="145"/>
                      </a:lnTo>
                      <a:lnTo>
                        <a:pt x="120" y="148"/>
                      </a:lnTo>
                      <a:lnTo>
                        <a:pt x="99" y="129"/>
                      </a:lnTo>
                      <a:cubicBezTo>
                        <a:pt x="91" y="130"/>
                        <a:pt x="81" y="147"/>
                        <a:pt x="72" y="153"/>
                      </a:cubicBezTo>
                      <a:lnTo>
                        <a:pt x="42" y="168"/>
                      </a:lnTo>
                      <a:cubicBezTo>
                        <a:pt x="40" y="177"/>
                        <a:pt x="30" y="199"/>
                        <a:pt x="33" y="210"/>
                      </a:cubicBezTo>
                      <a:cubicBezTo>
                        <a:pt x="36" y="221"/>
                        <a:pt x="53" y="227"/>
                        <a:pt x="63" y="234"/>
                      </a:cubicBezTo>
                      <a:cubicBezTo>
                        <a:pt x="73" y="241"/>
                        <a:pt x="85" y="249"/>
                        <a:pt x="93" y="252"/>
                      </a:cubicBezTo>
                      <a:cubicBezTo>
                        <a:pt x="101" y="255"/>
                        <a:pt x="107" y="254"/>
                        <a:pt x="112" y="254"/>
                      </a:cubicBezTo>
                      <a:cubicBezTo>
                        <a:pt x="117" y="254"/>
                        <a:pt x="120" y="254"/>
                        <a:pt x="125" y="253"/>
                      </a:cubicBezTo>
                      <a:cubicBezTo>
                        <a:pt x="130" y="252"/>
                        <a:pt x="138" y="245"/>
                        <a:pt x="144" y="247"/>
                      </a:cubicBezTo>
                      <a:cubicBezTo>
                        <a:pt x="149" y="249"/>
                        <a:pt x="152" y="262"/>
                        <a:pt x="158" y="265"/>
                      </a:cubicBezTo>
                      <a:cubicBezTo>
                        <a:pt x="164" y="268"/>
                        <a:pt x="180" y="266"/>
                        <a:pt x="179" y="268"/>
                      </a:cubicBezTo>
                      <a:lnTo>
                        <a:pt x="152" y="275"/>
                      </a:lnTo>
                      <a:lnTo>
                        <a:pt x="114" y="279"/>
                      </a:lnTo>
                      <a:lnTo>
                        <a:pt x="72" y="270"/>
                      </a:lnTo>
                      <a:lnTo>
                        <a:pt x="24" y="261"/>
                      </a:lnTo>
                      <a:lnTo>
                        <a:pt x="24" y="288"/>
                      </a:lnTo>
                      <a:lnTo>
                        <a:pt x="0" y="318"/>
                      </a:lnTo>
                      <a:lnTo>
                        <a:pt x="12" y="366"/>
                      </a:lnTo>
                      <a:lnTo>
                        <a:pt x="42" y="372"/>
                      </a:lnTo>
                      <a:lnTo>
                        <a:pt x="63" y="360"/>
                      </a:lnTo>
                      <a:lnTo>
                        <a:pt x="93" y="348"/>
                      </a:lnTo>
                      <a:lnTo>
                        <a:pt x="120" y="336"/>
                      </a:lnTo>
                      <a:lnTo>
                        <a:pt x="153" y="352"/>
                      </a:lnTo>
                      <a:lnTo>
                        <a:pt x="126" y="361"/>
                      </a:lnTo>
                      <a:lnTo>
                        <a:pt x="123" y="380"/>
                      </a:lnTo>
                      <a:lnTo>
                        <a:pt x="108" y="374"/>
                      </a:lnTo>
                      <a:lnTo>
                        <a:pt x="95" y="380"/>
                      </a:lnTo>
                      <a:lnTo>
                        <a:pt x="70" y="391"/>
                      </a:lnTo>
                      <a:lnTo>
                        <a:pt x="65" y="411"/>
                      </a:lnTo>
                      <a:lnTo>
                        <a:pt x="82" y="423"/>
                      </a:lnTo>
                      <a:lnTo>
                        <a:pt x="96" y="434"/>
                      </a:lnTo>
                      <a:lnTo>
                        <a:pt x="117" y="428"/>
                      </a:lnTo>
                      <a:lnTo>
                        <a:pt x="139" y="422"/>
                      </a:lnTo>
                      <a:lnTo>
                        <a:pt x="140" y="444"/>
                      </a:lnTo>
                      <a:lnTo>
                        <a:pt x="131" y="468"/>
                      </a:lnTo>
                      <a:lnTo>
                        <a:pt x="142" y="481"/>
                      </a:lnTo>
                      <a:lnTo>
                        <a:pt x="128" y="504"/>
                      </a:lnTo>
                      <a:lnTo>
                        <a:pt x="96" y="511"/>
                      </a:lnTo>
                      <a:lnTo>
                        <a:pt x="80" y="498"/>
                      </a:lnTo>
                      <a:lnTo>
                        <a:pt x="56" y="516"/>
                      </a:lnTo>
                      <a:lnTo>
                        <a:pt x="25" y="516"/>
                      </a:lnTo>
                      <a:lnTo>
                        <a:pt x="14" y="540"/>
                      </a:lnTo>
                      <a:lnTo>
                        <a:pt x="29" y="549"/>
                      </a:lnTo>
                      <a:lnTo>
                        <a:pt x="44" y="550"/>
                      </a:lnTo>
                      <a:lnTo>
                        <a:pt x="62" y="547"/>
                      </a:lnTo>
                      <a:lnTo>
                        <a:pt x="77" y="536"/>
                      </a:lnTo>
                      <a:lnTo>
                        <a:pt x="88" y="537"/>
                      </a:lnTo>
                      <a:lnTo>
                        <a:pt x="106" y="521"/>
                      </a:lnTo>
                      <a:lnTo>
                        <a:pt x="121" y="521"/>
                      </a:lnTo>
                      <a:lnTo>
                        <a:pt x="147" y="536"/>
                      </a:lnTo>
                      <a:lnTo>
                        <a:pt x="131" y="555"/>
                      </a:lnTo>
                      <a:lnTo>
                        <a:pt x="115" y="564"/>
                      </a:lnTo>
                      <a:lnTo>
                        <a:pt x="94" y="567"/>
                      </a:lnTo>
                      <a:lnTo>
                        <a:pt x="83" y="567"/>
                      </a:lnTo>
                      <a:lnTo>
                        <a:pt x="66" y="587"/>
                      </a:lnTo>
                      <a:lnTo>
                        <a:pt x="73" y="599"/>
                      </a:lnTo>
                      <a:lnTo>
                        <a:pt x="91" y="604"/>
                      </a:lnTo>
                      <a:lnTo>
                        <a:pt x="100" y="622"/>
                      </a:lnTo>
                      <a:lnTo>
                        <a:pt x="111" y="616"/>
                      </a:lnTo>
                      <a:lnTo>
                        <a:pt x="122" y="618"/>
                      </a:lnTo>
                      <a:lnTo>
                        <a:pt x="130" y="610"/>
                      </a:lnTo>
                      <a:lnTo>
                        <a:pt x="134" y="598"/>
                      </a:lnTo>
                      <a:lnTo>
                        <a:pt x="146" y="594"/>
                      </a:lnTo>
                      <a:lnTo>
                        <a:pt x="155" y="585"/>
                      </a:lnTo>
                      <a:lnTo>
                        <a:pt x="172" y="558"/>
                      </a:lnTo>
                      <a:lnTo>
                        <a:pt x="191" y="552"/>
                      </a:lnTo>
                      <a:lnTo>
                        <a:pt x="226" y="514"/>
                      </a:lnTo>
                      <a:lnTo>
                        <a:pt x="224" y="501"/>
                      </a:lnTo>
                      <a:lnTo>
                        <a:pt x="241" y="500"/>
                      </a:lnTo>
                      <a:lnTo>
                        <a:pt x="258" y="494"/>
                      </a:lnTo>
                      <a:lnTo>
                        <a:pt x="259" y="477"/>
                      </a:lnTo>
                      <a:lnTo>
                        <a:pt x="275" y="483"/>
                      </a:lnTo>
                      <a:lnTo>
                        <a:pt x="296" y="481"/>
                      </a:lnTo>
                      <a:lnTo>
                        <a:pt x="285" y="439"/>
                      </a:lnTo>
                      <a:lnTo>
                        <a:pt x="291" y="427"/>
                      </a:lnTo>
                      <a:lnTo>
                        <a:pt x="289" y="411"/>
                      </a:lnTo>
                      <a:lnTo>
                        <a:pt x="276" y="401"/>
                      </a:lnTo>
                      <a:lnTo>
                        <a:pt x="280" y="384"/>
                      </a:lnTo>
                      <a:lnTo>
                        <a:pt x="292" y="375"/>
                      </a:lnTo>
                      <a:lnTo>
                        <a:pt x="321" y="372"/>
                      </a:lnTo>
                      <a:lnTo>
                        <a:pt x="346" y="371"/>
                      </a:lnTo>
                      <a:lnTo>
                        <a:pt x="358" y="384"/>
                      </a:lnTo>
                      <a:lnTo>
                        <a:pt x="370" y="373"/>
                      </a:lnTo>
                      <a:lnTo>
                        <a:pt x="385" y="370"/>
                      </a:lnTo>
                      <a:lnTo>
                        <a:pt x="396" y="378"/>
                      </a:lnTo>
                      <a:lnTo>
                        <a:pt x="418" y="399"/>
                      </a:lnTo>
                      <a:lnTo>
                        <a:pt x="421" y="412"/>
                      </a:lnTo>
                      <a:lnTo>
                        <a:pt x="411" y="393"/>
                      </a:lnTo>
                      <a:lnTo>
                        <a:pt x="392" y="375"/>
                      </a:lnTo>
                      <a:lnTo>
                        <a:pt x="379" y="372"/>
                      </a:lnTo>
                      <a:lnTo>
                        <a:pt x="363" y="378"/>
                      </a:lnTo>
                      <a:lnTo>
                        <a:pt x="350" y="379"/>
                      </a:lnTo>
                      <a:lnTo>
                        <a:pt x="336" y="368"/>
                      </a:lnTo>
                      <a:lnTo>
                        <a:pt x="302" y="372"/>
                      </a:lnTo>
                      <a:lnTo>
                        <a:pt x="277" y="390"/>
                      </a:lnTo>
                      <a:lnTo>
                        <a:pt x="278" y="409"/>
                      </a:lnTo>
                      <a:lnTo>
                        <a:pt x="296" y="417"/>
                      </a:lnTo>
                      <a:lnTo>
                        <a:pt x="287" y="450"/>
                      </a:lnTo>
                      <a:lnTo>
                        <a:pt x="309" y="471"/>
                      </a:lnTo>
                      <a:lnTo>
                        <a:pt x="317" y="489"/>
                      </a:lnTo>
                      <a:lnTo>
                        <a:pt x="334" y="501"/>
                      </a:lnTo>
                      <a:lnTo>
                        <a:pt x="356" y="505"/>
                      </a:lnTo>
                      <a:lnTo>
                        <a:pt x="372" y="515"/>
                      </a:lnTo>
                      <a:lnTo>
                        <a:pt x="394" y="505"/>
                      </a:lnTo>
                      <a:lnTo>
                        <a:pt x="416" y="510"/>
                      </a:lnTo>
                      <a:lnTo>
                        <a:pt x="427" y="513"/>
                      </a:lnTo>
                      <a:lnTo>
                        <a:pt x="441" y="508"/>
                      </a:lnTo>
                      <a:lnTo>
                        <a:pt x="433" y="524"/>
                      </a:lnTo>
                      <a:lnTo>
                        <a:pt x="441" y="543"/>
                      </a:lnTo>
                      <a:lnTo>
                        <a:pt x="425" y="558"/>
                      </a:lnTo>
                      <a:lnTo>
                        <a:pt x="428" y="575"/>
                      </a:lnTo>
                      <a:lnTo>
                        <a:pt x="438" y="593"/>
                      </a:lnTo>
                      <a:close/>
                    </a:path>
                  </a:pathLst>
                </a:custGeom>
                <a:solidFill>
                  <a:srgbClr val="45BA42"/>
                </a:solidFill>
                <a:ln w="12700" cmpd="sng">
                  <a:solidFill>
                    <a:srgbClr val="000000"/>
                  </a:solidFill>
                  <a:round/>
                  <a:headEnd/>
                  <a:tailEnd/>
                </a:ln>
              </p:spPr>
              <p:txBody>
                <a:bodyPr/>
                <a:lstStyle/>
                <a:p>
                  <a:endParaRPr lang="en-GB"/>
                </a:p>
              </p:txBody>
            </p:sp>
          </p:grpSp>
          <p:grpSp>
            <p:nvGrpSpPr>
              <p:cNvPr id="82977" name="Group 61"/>
              <p:cNvGrpSpPr>
                <a:grpSpLocks/>
              </p:cNvGrpSpPr>
              <p:nvPr/>
            </p:nvGrpSpPr>
            <p:grpSpPr bwMode="auto">
              <a:xfrm>
                <a:off x="7913" y="7007"/>
                <a:ext cx="158" cy="428"/>
                <a:chOff x="3886" y="1817"/>
                <a:chExt cx="3239" cy="8760"/>
              </a:xfrm>
            </p:grpSpPr>
            <p:sp>
              <p:nvSpPr>
                <p:cNvPr id="82978" name="Freeform 62"/>
                <p:cNvSpPr>
                  <a:spLocks/>
                </p:cNvSpPr>
                <p:nvPr/>
              </p:nvSpPr>
              <p:spPr bwMode="auto">
                <a:xfrm flipH="1">
                  <a:off x="6211" y="3291"/>
                  <a:ext cx="914" cy="2681"/>
                </a:xfrm>
                <a:custGeom>
                  <a:avLst/>
                  <a:gdLst>
                    <a:gd name="T0" fmla="*/ 869 w 914"/>
                    <a:gd name="T1" fmla="*/ 0 h 2681"/>
                    <a:gd name="T2" fmla="*/ 843 w 914"/>
                    <a:gd name="T3" fmla="*/ 6 h 2681"/>
                    <a:gd name="T4" fmla="*/ 695 w 914"/>
                    <a:gd name="T5" fmla="*/ 86 h 2681"/>
                    <a:gd name="T6" fmla="*/ 512 w 914"/>
                    <a:gd name="T7" fmla="*/ 338 h 2681"/>
                    <a:gd name="T8" fmla="*/ 43 w 914"/>
                    <a:gd name="T9" fmla="*/ 1319 h 2681"/>
                    <a:gd name="T10" fmla="*/ 0 w 914"/>
                    <a:gd name="T11" fmla="*/ 1441 h 2681"/>
                    <a:gd name="T12" fmla="*/ 45 w 914"/>
                    <a:gd name="T13" fmla="*/ 1675 h 2681"/>
                    <a:gd name="T14" fmla="*/ 213 w 914"/>
                    <a:gd name="T15" fmla="*/ 2171 h 2681"/>
                    <a:gd name="T16" fmla="*/ 159 w 914"/>
                    <a:gd name="T17" fmla="*/ 2378 h 2681"/>
                    <a:gd name="T18" fmla="*/ 200 w 914"/>
                    <a:gd name="T19" fmla="*/ 2643 h 2681"/>
                    <a:gd name="T20" fmla="*/ 409 w 914"/>
                    <a:gd name="T21" fmla="*/ 2609 h 2681"/>
                    <a:gd name="T22" fmla="*/ 394 w 914"/>
                    <a:gd name="T23" fmla="*/ 2469 h 2681"/>
                    <a:gd name="T24" fmla="*/ 451 w 914"/>
                    <a:gd name="T25" fmla="*/ 2434 h 2681"/>
                    <a:gd name="T26" fmla="*/ 527 w 914"/>
                    <a:gd name="T27" fmla="*/ 2480 h 2681"/>
                    <a:gd name="T28" fmla="*/ 465 w 914"/>
                    <a:gd name="T29" fmla="*/ 2241 h 2681"/>
                    <a:gd name="T30" fmla="*/ 451 w 914"/>
                    <a:gd name="T31" fmla="*/ 2161 h 2681"/>
                    <a:gd name="T32" fmla="*/ 440 w 914"/>
                    <a:gd name="T33" fmla="*/ 1930 h 2681"/>
                    <a:gd name="T34" fmla="*/ 368 w 914"/>
                    <a:gd name="T35" fmla="*/ 1483 h 2681"/>
                    <a:gd name="T36" fmla="*/ 376 w 914"/>
                    <a:gd name="T37" fmla="*/ 1442 h 2681"/>
                    <a:gd name="T38" fmla="*/ 540 w 914"/>
                    <a:gd name="T39" fmla="*/ 1212 h 2681"/>
                    <a:gd name="T40" fmla="*/ 689 w 914"/>
                    <a:gd name="T41" fmla="*/ 939 h 2681"/>
                    <a:gd name="T42" fmla="*/ 749 w 914"/>
                    <a:gd name="T43" fmla="*/ 759 h 2681"/>
                    <a:gd name="T44" fmla="*/ 914 w 914"/>
                    <a:gd name="T45" fmla="*/ 594 h 2681"/>
                    <a:gd name="T46" fmla="*/ 869 w 914"/>
                    <a:gd name="T47" fmla="*/ 0 h 2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4"/>
                    <a:gd name="T73" fmla="*/ 0 h 2681"/>
                    <a:gd name="T74" fmla="*/ 914 w 914"/>
                    <a:gd name="T75" fmla="*/ 2681 h 26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4" h="2681">
                      <a:moveTo>
                        <a:pt x="869" y="0"/>
                      </a:moveTo>
                      <a:lnTo>
                        <a:pt x="843" y="6"/>
                      </a:lnTo>
                      <a:cubicBezTo>
                        <a:pt x="813" y="21"/>
                        <a:pt x="750" y="31"/>
                        <a:pt x="695" y="86"/>
                      </a:cubicBezTo>
                      <a:cubicBezTo>
                        <a:pt x="640" y="142"/>
                        <a:pt x="620" y="132"/>
                        <a:pt x="512" y="338"/>
                      </a:cubicBezTo>
                      <a:cubicBezTo>
                        <a:pt x="404" y="544"/>
                        <a:pt x="129" y="1136"/>
                        <a:pt x="43" y="1319"/>
                      </a:cubicBezTo>
                      <a:lnTo>
                        <a:pt x="0" y="1441"/>
                      </a:lnTo>
                      <a:cubicBezTo>
                        <a:pt x="0" y="1500"/>
                        <a:pt x="9" y="1553"/>
                        <a:pt x="45" y="1675"/>
                      </a:cubicBezTo>
                      <a:cubicBezTo>
                        <a:pt x="80" y="1796"/>
                        <a:pt x="194" y="2054"/>
                        <a:pt x="213" y="2171"/>
                      </a:cubicBezTo>
                      <a:cubicBezTo>
                        <a:pt x="232" y="2288"/>
                        <a:pt x="161" y="2300"/>
                        <a:pt x="159" y="2378"/>
                      </a:cubicBezTo>
                      <a:cubicBezTo>
                        <a:pt x="156" y="2456"/>
                        <a:pt x="159" y="2605"/>
                        <a:pt x="200" y="2643"/>
                      </a:cubicBezTo>
                      <a:cubicBezTo>
                        <a:pt x="241" y="2681"/>
                        <a:pt x="376" y="2638"/>
                        <a:pt x="409" y="2609"/>
                      </a:cubicBezTo>
                      <a:lnTo>
                        <a:pt x="394" y="2469"/>
                      </a:lnTo>
                      <a:lnTo>
                        <a:pt x="451" y="2434"/>
                      </a:lnTo>
                      <a:lnTo>
                        <a:pt x="527" y="2480"/>
                      </a:lnTo>
                      <a:cubicBezTo>
                        <a:pt x="529" y="2448"/>
                        <a:pt x="478" y="2293"/>
                        <a:pt x="465" y="2241"/>
                      </a:cubicBezTo>
                      <a:cubicBezTo>
                        <a:pt x="452" y="2188"/>
                        <a:pt x="455" y="2213"/>
                        <a:pt x="451" y="2161"/>
                      </a:cubicBezTo>
                      <a:cubicBezTo>
                        <a:pt x="447" y="2110"/>
                        <a:pt x="453" y="2043"/>
                        <a:pt x="440" y="1930"/>
                      </a:cubicBezTo>
                      <a:cubicBezTo>
                        <a:pt x="426" y="1817"/>
                        <a:pt x="378" y="1564"/>
                        <a:pt x="368" y="1483"/>
                      </a:cubicBezTo>
                      <a:lnTo>
                        <a:pt x="376" y="1442"/>
                      </a:lnTo>
                      <a:cubicBezTo>
                        <a:pt x="405" y="1397"/>
                        <a:pt x="488" y="1296"/>
                        <a:pt x="540" y="1212"/>
                      </a:cubicBezTo>
                      <a:cubicBezTo>
                        <a:pt x="592" y="1128"/>
                        <a:pt x="654" y="1014"/>
                        <a:pt x="689" y="939"/>
                      </a:cubicBezTo>
                      <a:lnTo>
                        <a:pt x="749" y="759"/>
                      </a:lnTo>
                      <a:lnTo>
                        <a:pt x="914" y="594"/>
                      </a:lnTo>
                      <a:lnTo>
                        <a:pt x="869" y="0"/>
                      </a:lnTo>
                      <a:close/>
                    </a:path>
                  </a:pathLst>
                </a:custGeom>
                <a:solidFill>
                  <a:srgbClr val="FFD1E8"/>
                </a:solidFill>
                <a:ln w="9525" cmpd="sng">
                  <a:solidFill>
                    <a:srgbClr val="000000"/>
                  </a:solidFill>
                  <a:round/>
                  <a:headEnd/>
                  <a:tailEnd/>
                </a:ln>
              </p:spPr>
              <p:txBody>
                <a:bodyPr/>
                <a:lstStyle/>
                <a:p>
                  <a:endParaRPr lang="en-GB"/>
                </a:p>
              </p:txBody>
            </p:sp>
            <p:sp>
              <p:nvSpPr>
                <p:cNvPr id="82979" name="Freeform 63"/>
                <p:cNvSpPr>
                  <a:spLocks/>
                </p:cNvSpPr>
                <p:nvPr/>
              </p:nvSpPr>
              <p:spPr bwMode="auto">
                <a:xfrm>
                  <a:off x="3886" y="3291"/>
                  <a:ext cx="914" cy="2681"/>
                </a:xfrm>
                <a:custGeom>
                  <a:avLst/>
                  <a:gdLst>
                    <a:gd name="T0" fmla="*/ 869 w 914"/>
                    <a:gd name="T1" fmla="*/ 0 h 2681"/>
                    <a:gd name="T2" fmla="*/ 843 w 914"/>
                    <a:gd name="T3" fmla="*/ 6 h 2681"/>
                    <a:gd name="T4" fmla="*/ 695 w 914"/>
                    <a:gd name="T5" fmla="*/ 86 h 2681"/>
                    <a:gd name="T6" fmla="*/ 512 w 914"/>
                    <a:gd name="T7" fmla="*/ 338 h 2681"/>
                    <a:gd name="T8" fmla="*/ 43 w 914"/>
                    <a:gd name="T9" fmla="*/ 1319 h 2681"/>
                    <a:gd name="T10" fmla="*/ 0 w 914"/>
                    <a:gd name="T11" fmla="*/ 1441 h 2681"/>
                    <a:gd name="T12" fmla="*/ 45 w 914"/>
                    <a:gd name="T13" fmla="*/ 1675 h 2681"/>
                    <a:gd name="T14" fmla="*/ 213 w 914"/>
                    <a:gd name="T15" fmla="*/ 2171 h 2681"/>
                    <a:gd name="T16" fmla="*/ 159 w 914"/>
                    <a:gd name="T17" fmla="*/ 2378 h 2681"/>
                    <a:gd name="T18" fmla="*/ 200 w 914"/>
                    <a:gd name="T19" fmla="*/ 2643 h 2681"/>
                    <a:gd name="T20" fmla="*/ 409 w 914"/>
                    <a:gd name="T21" fmla="*/ 2609 h 2681"/>
                    <a:gd name="T22" fmla="*/ 394 w 914"/>
                    <a:gd name="T23" fmla="*/ 2469 h 2681"/>
                    <a:gd name="T24" fmla="*/ 451 w 914"/>
                    <a:gd name="T25" fmla="*/ 2434 h 2681"/>
                    <a:gd name="T26" fmla="*/ 527 w 914"/>
                    <a:gd name="T27" fmla="*/ 2480 h 2681"/>
                    <a:gd name="T28" fmla="*/ 465 w 914"/>
                    <a:gd name="T29" fmla="*/ 2241 h 2681"/>
                    <a:gd name="T30" fmla="*/ 451 w 914"/>
                    <a:gd name="T31" fmla="*/ 2161 h 2681"/>
                    <a:gd name="T32" fmla="*/ 440 w 914"/>
                    <a:gd name="T33" fmla="*/ 1930 h 2681"/>
                    <a:gd name="T34" fmla="*/ 368 w 914"/>
                    <a:gd name="T35" fmla="*/ 1483 h 2681"/>
                    <a:gd name="T36" fmla="*/ 376 w 914"/>
                    <a:gd name="T37" fmla="*/ 1442 h 2681"/>
                    <a:gd name="T38" fmla="*/ 540 w 914"/>
                    <a:gd name="T39" fmla="*/ 1212 h 2681"/>
                    <a:gd name="T40" fmla="*/ 689 w 914"/>
                    <a:gd name="T41" fmla="*/ 939 h 2681"/>
                    <a:gd name="T42" fmla="*/ 749 w 914"/>
                    <a:gd name="T43" fmla="*/ 759 h 2681"/>
                    <a:gd name="T44" fmla="*/ 914 w 914"/>
                    <a:gd name="T45" fmla="*/ 594 h 2681"/>
                    <a:gd name="T46" fmla="*/ 869 w 914"/>
                    <a:gd name="T47" fmla="*/ 0 h 26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4"/>
                    <a:gd name="T73" fmla="*/ 0 h 2681"/>
                    <a:gd name="T74" fmla="*/ 914 w 914"/>
                    <a:gd name="T75" fmla="*/ 2681 h 26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4" h="2681">
                      <a:moveTo>
                        <a:pt x="869" y="0"/>
                      </a:moveTo>
                      <a:lnTo>
                        <a:pt x="843" y="6"/>
                      </a:lnTo>
                      <a:cubicBezTo>
                        <a:pt x="813" y="21"/>
                        <a:pt x="750" y="31"/>
                        <a:pt x="695" y="86"/>
                      </a:cubicBezTo>
                      <a:cubicBezTo>
                        <a:pt x="640" y="142"/>
                        <a:pt x="620" y="132"/>
                        <a:pt x="512" y="338"/>
                      </a:cubicBezTo>
                      <a:cubicBezTo>
                        <a:pt x="404" y="544"/>
                        <a:pt x="129" y="1136"/>
                        <a:pt x="43" y="1319"/>
                      </a:cubicBezTo>
                      <a:lnTo>
                        <a:pt x="0" y="1441"/>
                      </a:lnTo>
                      <a:cubicBezTo>
                        <a:pt x="0" y="1500"/>
                        <a:pt x="9" y="1553"/>
                        <a:pt x="45" y="1675"/>
                      </a:cubicBezTo>
                      <a:cubicBezTo>
                        <a:pt x="80" y="1796"/>
                        <a:pt x="194" y="2054"/>
                        <a:pt x="213" y="2171"/>
                      </a:cubicBezTo>
                      <a:cubicBezTo>
                        <a:pt x="232" y="2288"/>
                        <a:pt x="161" y="2300"/>
                        <a:pt x="159" y="2378"/>
                      </a:cubicBezTo>
                      <a:cubicBezTo>
                        <a:pt x="156" y="2456"/>
                        <a:pt x="159" y="2605"/>
                        <a:pt x="200" y="2643"/>
                      </a:cubicBezTo>
                      <a:cubicBezTo>
                        <a:pt x="241" y="2681"/>
                        <a:pt x="376" y="2638"/>
                        <a:pt x="409" y="2609"/>
                      </a:cubicBezTo>
                      <a:lnTo>
                        <a:pt x="394" y="2469"/>
                      </a:lnTo>
                      <a:lnTo>
                        <a:pt x="451" y="2434"/>
                      </a:lnTo>
                      <a:lnTo>
                        <a:pt x="527" y="2480"/>
                      </a:lnTo>
                      <a:cubicBezTo>
                        <a:pt x="529" y="2448"/>
                        <a:pt x="478" y="2293"/>
                        <a:pt x="465" y="2241"/>
                      </a:cubicBezTo>
                      <a:cubicBezTo>
                        <a:pt x="452" y="2188"/>
                        <a:pt x="455" y="2213"/>
                        <a:pt x="451" y="2161"/>
                      </a:cubicBezTo>
                      <a:cubicBezTo>
                        <a:pt x="447" y="2110"/>
                        <a:pt x="453" y="2043"/>
                        <a:pt x="440" y="1930"/>
                      </a:cubicBezTo>
                      <a:cubicBezTo>
                        <a:pt x="426" y="1817"/>
                        <a:pt x="378" y="1564"/>
                        <a:pt x="368" y="1483"/>
                      </a:cubicBezTo>
                      <a:lnTo>
                        <a:pt x="376" y="1442"/>
                      </a:lnTo>
                      <a:cubicBezTo>
                        <a:pt x="405" y="1397"/>
                        <a:pt x="488" y="1296"/>
                        <a:pt x="540" y="1212"/>
                      </a:cubicBezTo>
                      <a:cubicBezTo>
                        <a:pt x="592" y="1128"/>
                        <a:pt x="654" y="1014"/>
                        <a:pt x="689" y="939"/>
                      </a:cubicBezTo>
                      <a:lnTo>
                        <a:pt x="749" y="759"/>
                      </a:lnTo>
                      <a:lnTo>
                        <a:pt x="914" y="594"/>
                      </a:lnTo>
                      <a:lnTo>
                        <a:pt x="869" y="0"/>
                      </a:lnTo>
                      <a:close/>
                    </a:path>
                  </a:pathLst>
                </a:custGeom>
                <a:solidFill>
                  <a:srgbClr val="FFD1E8"/>
                </a:solidFill>
                <a:ln w="9525" cmpd="sng">
                  <a:solidFill>
                    <a:srgbClr val="000000"/>
                  </a:solidFill>
                  <a:round/>
                  <a:headEnd/>
                  <a:tailEnd/>
                </a:ln>
              </p:spPr>
              <p:txBody>
                <a:bodyPr/>
                <a:lstStyle/>
                <a:p>
                  <a:endParaRPr lang="en-GB"/>
                </a:p>
              </p:txBody>
            </p:sp>
            <p:sp>
              <p:nvSpPr>
                <p:cNvPr id="82980" name="Freeform 64"/>
                <p:cNvSpPr>
                  <a:spLocks/>
                </p:cNvSpPr>
                <p:nvPr/>
              </p:nvSpPr>
              <p:spPr bwMode="auto">
                <a:xfrm>
                  <a:off x="4070" y="1817"/>
                  <a:ext cx="2700" cy="8760"/>
                </a:xfrm>
                <a:custGeom>
                  <a:avLst/>
                  <a:gdLst>
                    <a:gd name="T0" fmla="*/ 1135 w 2700"/>
                    <a:gd name="T1" fmla="*/ 1303 h 8760"/>
                    <a:gd name="T2" fmla="*/ 1057 w 2700"/>
                    <a:gd name="T3" fmla="*/ 1363 h 8760"/>
                    <a:gd name="T4" fmla="*/ 955 w 2700"/>
                    <a:gd name="T5" fmla="*/ 1348 h 8760"/>
                    <a:gd name="T6" fmla="*/ 568 w 2700"/>
                    <a:gd name="T7" fmla="*/ 1366 h 8760"/>
                    <a:gd name="T8" fmla="*/ 358 w 2700"/>
                    <a:gd name="T9" fmla="*/ 1675 h 8760"/>
                    <a:gd name="T10" fmla="*/ 210 w 2700"/>
                    <a:gd name="T11" fmla="*/ 1953 h 8760"/>
                    <a:gd name="T12" fmla="*/ 619 w 2700"/>
                    <a:gd name="T13" fmla="*/ 2272 h 8760"/>
                    <a:gd name="T14" fmla="*/ 710 w 2700"/>
                    <a:gd name="T15" fmla="*/ 2143 h 8760"/>
                    <a:gd name="T16" fmla="*/ 610 w 2700"/>
                    <a:gd name="T17" fmla="*/ 2241 h 8760"/>
                    <a:gd name="T18" fmla="*/ 670 w 2700"/>
                    <a:gd name="T19" fmla="*/ 2578 h 8760"/>
                    <a:gd name="T20" fmla="*/ 700 w 2700"/>
                    <a:gd name="T21" fmla="*/ 2893 h 8760"/>
                    <a:gd name="T22" fmla="*/ 664 w 2700"/>
                    <a:gd name="T23" fmla="*/ 3079 h 8760"/>
                    <a:gd name="T24" fmla="*/ 598 w 2700"/>
                    <a:gd name="T25" fmla="*/ 3226 h 8760"/>
                    <a:gd name="T26" fmla="*/ 510 w 2700"/>
                    <a:gd name="T27" fmla="*/ 3783 h 8760"/>
                    <a:gd name="T28" fmla="*/ 400 w 2700"/>
                    <a:gd name="T29" fmla="*/ 4978 h 8760"/>
                    <a:gd name="T30" fmla="*/ 408 w 2700"/>
                    <a:gd name="T31" fmla="*/ 6778 h 8760"/>
                    <a:gd name="T32" fmla="*/ 490 w 2700"/>
                    <a:gd name="T33" fmla="*/ 7723 h 8760"/>
                    <a:gd name="T34" fmla="*/ 10 w 2700"/>
                    <a:gd name="T35" fmla="*/ 8583 h 8760"/>
                    <a:gd name="T36" fmla="*/ 430 w 2700"/>
                    <a:gd name="T37" fmla="*/ 8663 h 8760"/>
                    <a:gd name="T38" fmla="*/ 890 w 2700"/>
                    <a:gd name="T39" fmla="*/ 8003 h 8760"/>
                    <a:gd name="T40" fmla="*/ 810 w 2700"/>
                    <a:gd name="T41" fmla="*/ 7623 h 8760"/>
                    <a:gd name="T42" fmla="*/ 970 w 2700"/>
                    <a:gd name="T43" fmla="*/ 6816 h 8760"/>
                    <a:gd name="T44" fmla="*/ 1090 w 2700"/>
                    <a:gd name="T45" fmla="*/ 6103 h 8760"/>
                    <a:gd name="T46" fmla="*/ 1330 w 2700"/>
                    <a:gd name="T47" fmla="*/ 4703 h 8760"/>
                    <a:gd name="T48" fmla="*/ 1398 w 2700"/>
                    <a:gd name="T49" fmla="*/ 4693 h 8760"/>
                    <a:gd name="T50" fmla="*/ 1630 w 2700"/>
                    <a:gd name="T51" fmla="*/ 6088 h 8760"/>
                    <a:gd name="T52" fmla="*/ 1770 w 2700"/>
                    <a:gd name="T53" fmla="*/ 6903 h 8760"/>
                    <a:gd name="T54" fmla="*/ 1970 w 2700"/>
                    <a:gd name="T55" fmla="*/ 7563 h 8760"/>
                    <a:gd name="T56" fmla="*/ 1930 w 2700"/>
                    <a:gd name="T57" fmla="*/ 7933 h 8760"/>
                    <a:gd name="T58" fmla="*/ 2210 w 2700"/>
                    <a:gd name="T59" fmla="*/ 8563 h 8760"/>
                    <a:gd name="T60" fmla="*/ 2610 w 2700"/>
                    <a:gd name="T61" fmla="*/ 8483 h 8760"/>
                    <a:gd name="T62" fmla="*/ 2298 w 2700"/>
                    <a:gd name="T63" fmla="*/ 7678 h 8760"/>
                    <a:gd name="T64" fmla="*/ 2358 w 2700"/>
                    <a:gd name="T65" fmla="*/ 6838 h 8760"/>
                    <a:gd name="T66" fmla="*/ 2370 w 2700"/>
                    <a:gd name="T67" fmla="*/ 6063 h 8760"/>
                    <a:gd name="T68" fmla="*/ 2410 w 2700"/>
                    <a:gd name="T69" fmla="*/ 4803 h 8760"/>
                    <a:gd name="T70" fmla="*/ 2200 w 2700"/>
                    <a:gd name="T71" fmla="*/ 3406 h 8760"/>
                    <a:gd name="T72" fmla="*/ 2182 w 2700"/>
                    <a:gd name="T73" fmla="*/ 3289 h 8760"/>
                    <a:gd name="T74" fmla="*/ 2125 w 2700"/>
                    <a:gd name="T75" fmla="*/ 3136 h 8760"/>
                    <a:gd name="T76" fmla="*/ 2103 w 2700"/>
                    <a:gd name="T77" fmla="*/ 2946 h 8760"/>
                    <a:gd name="T78" fmla="*/ 2230 w 2700"/>
                    <a:gd name="T79" fmla="*/ 2563 h 8760"/>
                    <a:gd name="T80" fmla="*/ 2251 w 2700"/>
                    <a:gd name="T81" fmla="*/ 2377 h 8760"/>
                    <a:gd name="T82" fmla="*/ 2230 w 2700"/>
                    <a:gd name="T83" fmla="*/ 2299 h 8760"/>
                    <a:gd name="T84" fmla="*/ 2290 w 2700"/>
                    <a:gd name="T85" fmla="*/ 2273 h 8760"/>
                    <a:gd name="T86" fmla="*/ 2700 w 2700"/>
                    <a:gd name="T87" fmla="*/ 2013 h 8760"/>
                    <a:gd name="T88" fmla="*/ 2463 w 2700"/>
                    <a:gd name="T89" fmla="*/ 1558 h 8760"/>
                    <a:gd name="T90" fmla="*/ 2223 w 2700"/>
                    <a:gd name="T91" fmla="*/ 1341 h 8760"/>
                    <a:gd name="T92" fmla="*/ 1951 w 2700"/>
                    <a:gd name="T93" fmla="*/ 1354 h 8760"/>
                    <a:gd name="T94" fmla="*/ 1863 w 2700"/>
                    <a:gd name="T95" fmla="*/ 1363 h 8760"/>
                    <a:gd name="T96" fmla="*/ 1803 w 2700"/>
                    <a:gd name="T97" fmla="*/ 1326 h 8760"/>
                    <a:gd name="T98" fmla="*/ 2050 w 2700"/>
                    <a:gd name="T99" fmla="*/ 763 h 8760"/>
                    <a:gd name="T100" fmla="*/ 2010 w 2700"/>
                    <a:gd name="T101" fmla="*/ 323 h 8760"/>
                    <a:gd name="T102" fmla="*/ 1698 w 2700"/>
                    <a:gd name="T103" fmla="*/ 43 h 8760"/>
                    <a:gd name="T104" fmla="*/ 1190 w 2700"/>
                    <a:gd name="T105" fmla="*/ 63 h 8760"/>
                    <a:gd name="T106" fmla="*/ 865 w 2700"/>
                    <a:gd name="T107" fmla="*/ 388 h 8760"/>
                    <a:gd name="T108" fmla="*/ 880 w 2700"/>
                    <a:gd name="T109" fmla="*/ 808 h 8760"/>
                    <a:gd name="T110" fmla="*/ 1135 w 2700"/>
                    <a:gd name="T111" fmla="*/ 1303 h 8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0"/>
                    <a:gd name="T169" fmla="*/ 0 h 8760"/>
                    <a:gd name="T170" fmla="*/ 2700 w 2700"/>
                    <a:gd name="T171" fmla="*/ 8760 h 87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0" h="8760">
                      <a:moveTo>
                        <a:pt x="1135" y="1303"/>
                      </a:moveTo>
                      <a:lnTo>
                        <a:pt x="1057" y="1363"/>
                      </a:lnTo>
                      <a:lnTo>
                        <a:pt x="955" y="1348"/>
                      </a:lnTo>
                      <a:cubicBezTo>
                        <a:pt x="874" y="1348"/>
                        <a:pt x="667" y="1312"/>
                        <a:pt x="568" y="1366"/>
                      </a:cubicBezTo>
                      <a:cubicBezTo>
                        <a:pt x="469" y="1420"/>
                        <a:pt x="418" y="1577"/>
                        <a:pt x="358" y="1675"/>
                      </a:cubicBezTo>
                      <a:lnTo>
                        <a:pt x="210" y="1953"/>
                      </a:lnTo>
                      <a:lnTo>
                        <a:pt x="619" y="2272"/>
                      </a:lnTo>
                      <a:lnTo>
                        <a:pt x="710" y="2143"/>
                      </a:lnTo>
                      <a:lnTo>
                        <a:pt x="610" y="2241"/>
                      </a:lnTo>
                      <a:cubicBezTo>
                        <a:pt x="603" y="2313"/>
                        <a:pt x="655" y="2469"/>
                        <a:pt x="670" y="2578"/>
                      </a:cubicBezTo>
                      <a:cubicBezTo>
                        <a:pt x="685" y="2687"/>
                        <a:pt x="701" y="2810"/>
                        <a:pt x="700" y="2893"/>
                      </a:cubicBezTo>
                      <a:cubicBezTo>
                        <a:pt x="699" y="2976"/>
                        <a:pt x="681" y="3023"/>
                        <a:pt x="664" y="3079"/>
                      </a:cubicBezTo>
                      <a:lnTo>
                        <a:pt x="598" y="3226"/>
                      </a:lnTo>
                      <a:lnTo>
                        <a:pt x="510" y="3783"/>
                      </a:lnTo>
                      <a:lnTo>
                        <a:pt x="400" y="4978"/>
                      </a:lnTo>
                      <a:lnTo>
                        <a:pt x="408" y="6778"/>
                      </a:lnTo>
                      <a:lnTo>
                        <a:pt x="490" y="7723"/>
                      </a:lnTo>
                      <a:lnTo>
                        <a:pt x="10" y="8583"/>
                      </a:lnTo>
                      <a:cubicBezTo>
                        <a:pt x="0" y="8740"/>
                        <a:pt x="283" y="8760"/>
                        <a:pt x="430" y="8663"/>
                      </a:cubicBezTo>
                      <a:lnTo>
                        <a:pt x="890" y="8003"/>
                      </a:lnTo>
                      <a:cubicBezTo>
                        <a:pt x="953" y="7830"/>
                        <a:pt x="797" y="7821"/>
                        <a:pt x="810" y="7623"/>
                      </a:cubicBezTo>
                      <a:lnTo>
                        <a:pt x="970" y="6816"/>
                      </a:lnTo>
                      <a:lnTo>
                        <a:pt x="1090" y="6103"/>
                      </a:lnTo>
                      <a:lnTo>
                        <a:pt x="1330" y="4703"/>
                      </a:lnTo>
                      <a:lnTo>
                        <a:pt x="1398" y="4693"/>
                      </a:lnTo>
                      <a:lnTo>
                        <a:pt x="1630" y="6088"/>
                      </a:lnTo>
                      <a:lnTo>
                        <a:pt x="1770" y="6903"/>
                      </a:lnTo>
                      <a:lnTo>
                        <a:pt x="1970" y="7563"/>
                      </a:lnTo>
                      <a:cubicBezTo>
                        <a:pt x="1997" y="7735"/>
                        <a:pt x="1890" y="7766"/>
                        <a:pt x="1930" y="7933"/>
                      </a:cubicBezTo>
                      <a:lnTo>
                        <a:pt x="2210" y="8563"/>
                      </a:lnTo>
                      <a:cubicBezTo>
                        <a:pt x="2323" y="8655"/>
                        <a:pt x="2595" y="8630"/>
                        <a:pt x="2610" y="8483"/>
                      </a:cubicBezTo>
                      <a:lnTo>
                        <a:pt x="2298" y="7678"/>
                      </a:lnTo>
                      <a:lnTo>
                        <a:pt x="2358" y="6838"/>
                      </a:lnTo>
                      <a:lnTo>
                        <a:pt x="2370" y="6063"/>
                      </a:lnTo>
                      <a:lnTo>
                        <a:pt x="2410" y="4803"/>
                      </a:lnTo>
                      <a:lnTo>
                        <a:pt x="2200" y="3406"/>
                      </a:lnTo>
                      <a:lnTo>
                        <a:pt x="2182" y="3289"/>
                      </a:lnTo>
                      <a:lnTo>
                        <a:pt x="2125" y="3136"/>
                      </a:lnTo>
                      <a:cubicBezTo>
                        <a:pt x="2112" y="3079"/>
                        <a:pt x="2086" y="3041"/>
                        <a:pt x="2103" y="2946"/>
                      </a:cubicBezTo>
                      <a:cubicBezTo>
                        <a:pt x="2120" y="2851"/>
                        <a:pt x="2205" y="2658"/>
                        <a:pt x="2230" y="2563"/>
                      </a:cubicBezTo>
                      <a:cubicBezTo>
                        <a:pt x="2255" y="2468"/>
                        <a:pt x="2251" y="2421"/>
                        <a:pt x="2251" y="2377"/>
                      </a:cubicBezTo>
                      <a:lnTo>
                        <a:pt x="2230" y="2299"/>
                      </a:lnTo>
                      <a:lnTo>
                        <a:pt x="2290" y="2273"/>
                      </a:lnTo>
                      <a:lnTo>
                        <a:pt x="2700" y="2013"/>
                      </a:lnTo>
                      <a:lnTo>
                        <a:pt x="2463" y="1558"/>
                      </a:lnTo>
                      <a:cubicBezTo>
                        <a:pt x="2384" y="1446"/>
                        <a:pt x="2308" y="1375"/>
                        <a:pt x="2223" y="1341"/>
                      </a:cubicBezTo>
                      <a:cubicBezTo>
                        <a:pt x="2138" y="1307"/>
                        <a:pt x="2011" y="1350"/>
                        <a:pt x="1951" y="1354"/>
                      </a:cubicBezTo>
                      <a:lnTo>
                        <a:pt x="1863" y="1363"/>
                      </a:lnTo>
                      <a:lnTo>
                        <a:pt x="1803" y="1326"/>
                      </a:lnTo>
                      <a:lnTo>
                        <a:pt x="2050" y="763"/>
                      </a:lnTo>
                      <a:cubicBezTo>
                        <a:pt x="2084" y="596"/>
                        <a:pt x="2069" y="443"/>
                        <a:pt x="2010" y="323"/>
                      </a:cubicBezTo>
                      <a:cubicBezTo>
                        <a:pt x="1951" y="203"/>
                        <a:pt x="1835" y="86"/>
                        <a:pt x="1698" y="43"/>
                      </a:cubicBezTo>
                      <a:cubicBezTo>
                        <a:pt x="1561" y="0"/>
                        <a:pt x="1329" y="5"/>
                        <a:pt x="1190" y="63"/>
                      </a:cubicBezTo>
                      <a:cubicBezTo>
                        <a:pt x="1051" y="121"/>
                        <a:pt x="917" y="264"/>
                        <a:pt x="865" y="388"/>
                      </a:cubicBezTo>
                      <a:cubicBezTo>
                        <a:pt x="813" y="512"/>
                        <a:pt x="835" y="655"/>
                        <a:pt x="880" y="808"/>
                      </a:cubicBezTo>
                      <a:lnTo>
                        <a:pt x="1135" y="1303"/>
                      </a:lnTo>
                      <a:close/>
                    </a:path>
                  </a:pathLst>
                </a:custGeom>
                <a:solidFill>
                  <a:srgbClr val="FFFF99"/>
                </a:solidFill>
                <a:ln w="9525" cmpd="sng">
                  <a:solidFill>
                    <a:srgbClr val="000000"/>
                  </a:solidFill>
                  <a:round/>
                  <a:headEnd/>
                  <a:tailEnd/>
                </a:ln>
              </p:spPr>
              <p:txBody>
                <a:bodyPr/>
                <a:lstStyle/>
                <a:p>
                  <a:endParaRPr lang="en-GB"/>
                </a:p>
              </p:txBody>
            </p:sp>
          </p:grpSp>
        </p:grpSp>
        <p:grpSp>
          <p:nvGrpSpPr>
            <p:cNvPr id="82955" name="Group 65"/>
            <p:cNvGrpSpPr>
              <a:grpSpLocks/>
            </p:cNvGrpSpPr>
            <p:nvPr/>
          </p:nvGrpSpPr>
          <p:grpSpPr bwMode="auto">
            <a:xfrm>
              <a:off x="3304" y="3876"/>
              <a:ext cx="4045" cy="1740"/>
              <a:chOff x="6251" y="5878"/>
              <a:chExt cx="3165" cy="1589"/>
            </a:xfrm>
          </p:grpSpPr>
          <p:grpSp>
            <p:nvGrpSpPr>
              <p:cNvPr id="82956" name="Group 66"/>
              <p:cNvGrpSpPr>
                <a:grpSpLocks/>
              </p:cNvGrpSpPr>
              <p:nvPr/>
            </p:nvGrpSpPr>
            <p:grpSpPr bwMode="auto">
              <a:xfrm>
                <a:off x="6350" y="5878"/>
                <a:ext cx="2969" cy="1589"/>
                <a:chOff x="6350" y="5878"/>
                <a:chExt cx="2969" cy="1589"/>
              </a:xfrm>
            </p:grpSpPr>
            <p:sp>
              <p:nvSpPr>
                <p:cNvPr id="82966" name="Line 67"/>
                <p:cNvSpPr>
                  <a:spLocks noChangeShapeType="1"/>
                </p:cNvSpPr>
                <p:nvPr/>
              </p:nvSpPr>
              <p:spPr bwMode="auto">
                <a:xfrm flipH="1">
                  <a:off x="6350" y="5880"/>
                  <a:ext cx="1"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67" name="Line 68"/>
                <p:cNvSpPr>
                  <a:spLocks noChangeShapeType="1"/>
                </p:cNvSpPr>
                <p:nvPr/>
              </p:nvSpPr>
              <p:spPr bwMode="auto">
                <a:xfrm flipH="1">
                  <a:off x="6786" y="5879"/>
                  <a:ext cx="1"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68" name="Line 69"/>
                <p:cNvSpPr>
                  <a:spLocks noChangeShapeType="1"/>
                </p:cNvSpPr>
                <p:nvPr/>
              </p:nvSpPr>
              <p:spPr bwMode="auto">
                <a:xfrm flipH="1">
                  <a:off x="7610" y="5881"/>
                  <a:ext cx="1" cy="1586"/>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69" name="Line 70"/>
                <p:cNvSpPr>
                  <a:spLocks noChangeShapeType="1"/>
                </p:cNvSpPr>
                <p:nvPr/>
              </p:nvSpPr>
              <p:spPr bwMode="auto">
                <a:xfrm flipH="1">
                  <a:off x="7193" y="5883"/>
                  <a:ext cx="1"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0" name="Line 71"/>
                <p:cNvSpPr>
                  <a:spLocks noChangeShapeType="1"/>
                </p:cNvSpPr>
                <p:nvPr/>
              </p:nvSpPr>
              <p:spPr bwMode="auto">
                <a:xfrm>
                  <a:off x="8057" y="5879"/>
                  <a:ext cx="2"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1" name="Line 72"/>
                <p:cNvSpPr>
                  <a:spLocks noChangeShapeType="1"/>
                </p:cNvSpPr>
                <p:nvPr/>
              </p:nvSpPr>
              <p:spPr bwMode="auto">
                <a:xfrm flipH="1">
                  <a:off x="8492" y="5878"/>
                  <a:ext cx="1"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2" name="Line 73"/>
                <p:cNvSpPr>
                  <a:spLocks noChangeShapeType="1"/>
                </p:cNvSpPr>
                <p:nvPr/>
              </p:nvSpPr>
              <p:spPr bwMode="auto">
                <a:xfrm>
                  <a:off x="9317" y="5880"/>
                  <a:ext cx="2"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3" name="Line 74"/>
                <p:cNvSpPr>
                  <a:spLocks noChangeShapeType="1"/>
                </p:cNvSpPr>
                <p:nvPr/>
              </p:nvSpPr>
              <p:spPr bwMode="auto">
                <a:xfrm>
                  <a:off x="8900" y="5882"/>
                  <a:ext cx="2" cy="1583"/>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2957" name="Group 75"/>
              <p:cNvGrpSpPr>
                <a:grpSpLocks/>
              </p:cNvGrpSpPr>
              <p:nvPr/>
            </p:nvGrpSpPr>
            <p:grpSpPr bwMode="auto">
              <a:xfrm>
                <a:off x="6251" y="6386"/>
                <a:ext cx="3165" cy="214"/>
                <a:chOff x="6251" y="6386"/>
                <a:chExt cx="3165" cy="214"/>
              </a:xfrm>
            </p:grpSpPr>
            <p:sp>
              <p:nvSpPr>
                <p:cNvPr id="82958" name="AutoShape 76"/>
                <p:cNvSpPr>
                  <a:spLocks noChangeArrowheads="1"/>
                </p:cNvSpPr>
                <p:nvPr/>
              </p:nvSpPr>
              <p:spPr bwMode="auto">
                <a:xfrm flipV="1">
                  <a:off x="6251" y="6390"/>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59" name="AutoShape 77"/>
                <p:cNvSpPr>
                  <a:spLocks noChangeArrowheads="1"/>
                </p:cNvSpPr>
                <p:nvPr/>
              </p:nvSpPr>
              <p:spPr bwMode="auto">
                <a:xfrm flipV="1">
                  <a:off x="6687" y="6386"/>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0" name="AutoShape 78"/>
                <p:cNvSpPr>
                  <a:spLocks noChangeArrowheads="1"/>
                </p:cNvSpPr>
                <p:nvPr/>
              </p:nvSpPr>
              <p:spPr bwMode="auto">
                <a:xfrm flipV="1">
                  <a:off x="7509" y="6388"/>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1" name="AutoShape 79"/>
                <p:cNvSpPr>
                  <a:spLocks noChangeArrowheads="1"/>
                </p:cNvSpPr>
                <p:nvPr/>
              </p:nvSpPr>
              <p:spPr bwMode="auto">
                <a:xfrm flipV="1">
                  <a:off x="7099" y="6387"/>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2" name="AutoShape 80"/>
                <p:cNvSpPr>
                  <a:spLocks noChangeArrowheads="1"/>
                </p:cNvSpPr>
                <p:nvPr/>
              </p:nvSpPr>
              <p:spPr bwMode="auto">
                <a:xfrm flipV="1">
                  <a:off x="7960" y="6386"/>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3" name="AutoShape 81"/>
                <p:cNvSpPr>
                  <a:spLocks noChangeArrowheads="1"/>
                </p:cNvSpPr>
                <p:nvPr/>
              </p:nvSpPr>
              <p:spPr bwMode="auto">
                <a:xfrm flipV="1">
                  <a:off x="8393" y="6388"/>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4" name="AutoShape 82"/>
                <p:cNvSpPr>
                  <a:spLocks noChangeArrowheads="1"/>
                </p:cNvSpPr>
                <p:nvPr/>
              </p:nvSpPr>
              <p:spPr bwMode="auto">
                <a:xfrm flipV="1">
                  <a:off x="9218" y="6387"/>
                  <a:ext cx="198"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sp>
              <p:nvSpPr>
                <p:cNvPr id="82965" name="AutoShape 83"/>
                <p:cNvSpPr>
                  <a:spLocks noChangeArrowheads="1"/>
                </p:cNvSpPr>
                <p:nvPr/>
              </p:nvSpPr>
              <p:spPr bwMode="auto">
                <a:xfrm flipV="1">
                  <a:off x="8812" y="6389"/>
                  <a:ext cx="197" cy="210"/>
                </a:xfrm>
                <a:prstGeom prst="triangle">
                  <a:avLst>
                    <a:gd name="adj" fmla="val 50000"/>
                  </a:avLst>
                </a:prstGeom>
                <a:solidFill>
                  <a:srgbClr val="0000FF"/>
                </a:solidFill>
                <a:ln w="9525">
                  <a:solidFill>
                    <a:srgbClr val="0000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a:p>
              </p:txBody>
            </p:sp>
          </p:grpSp>
        </p:grpSp>
      </p:grpSp>
      <p:sp>
        <p:nvSpPr>
          <p:cNvPr id="89" name="TextBox 88"/>
          <p:cNvSpPr txBox="1">
            <a:spLocks noChangeArrowheads="1"/>
          </p:cNvSpPr>
          <p:nvPr/>
        </p:nvSpPr>
        <p:spPr bwMode="auto">
          <a:xfrm>
            <a:off x="4787900" y="6092825"/>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F20ED1"/>
                </a:solidFill>
              </a:rPr>
              <a:t>Uniform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2000"/>
                                        <p:tgtEl>
                                          <p:spTgt spid="52"/>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000"/>
                                        <p:tgtEl>
                                          <p:spTgt spid="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000"/>
                                        <p:tgtEl>
                                          <p:spTgt spid="54"/>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sp>
        <p:nvSpPr>
          <p:cNvPr id="3" name="Rectangle 2"/>
          <p:cNvSpPr/>
          <p:nvPr/>
        </p:nvSpPr>
        <p:spPr>
          <a:xfrm>
            <a:off x="539750" y="3933825"/>
            <a:ext cx="8280400" cy="1754188"/>
          </a:xfrm>
          <a:prstGeom prst="rect">
            <a:avLst/>
          </a:prstGeom>
        </p:spPr>
        <p:txBody>
          <a:bodyPr>
            <a:spAutoFit/>
          </a:bodyPr>
          <a:lstStyle/>
          <a:p>
            <a:pPr>
              <a:defRPr/>
            </a:pPr>
            <a:r>
              <a:rPr lang="en-GB" dirty="0">
                <a:latin typeface="Arial" charset="0"/>
                <a:cs typeface="Arial" charset="0"/>
              </a:rPr>
              <a:t>A couple of important points to note:</a:t>
            </a:r>
          </a:p>
          <a:p>
            <a:pPr marL="173038" indent="-173038">
              <a:buFont typeface="Arial" pitchFamily="34" charset="0"/>
              <a:buChar char="•"/>
              <a:defRPr/>
            </a:pPr>
            <a:r>
              <a:rPr lang="en-GB" dirty="0">
                <a:latin typeface="Arial" charset="0"/>
                <a:cs typeface="Arial" charset="0"/>
              </a:rPr>
              <a:t>Field lines do not start or stop in empty space (even though, on diagrams, they have to stop somewhere). They end on a mass and extend back all the way to infinity.</a:t>
            </a:r>
          </a:p>
          <a:p>
            <a:pPr marL="173038" indent="-173038">
              <a:buFont typeface="Arial" pitchFamily="34" charset="0"/>
              <a:buChar char="•"/>
              <a:defRPr/>
            </a:pPr>
            <a:r>
              <a:rPr lang="en-GB" dirty="0">
                <a:latin typeface="Arial" charset="0"/>
                <a:cs typeface="Arial" charset="0"/>
              </a:rPr>
              <a:t>Field lines never cross. (If they did, then an object placed at the point where they crossed would feel forces in more than one direction.)</a:t>
            </a:r>
          </a:p>
        </p:txBody>
      </p:sp>
      <p:sp>
        <p:nvSpPr>
          <p:cNvPr id="4" name="TextBox 3"/>
          <p:cNvSpPr txBox="1">
            <a:spLocks noChangeArrowheads="1"/>
          </p:cNvSpPr>
          <p:nvPr/>
        </p:nvSpPr>
        <p:spPr bwMode="auto">
          <a:xfrm>
            <a:off x="539750" y="620713"/>
            <a:ext cx="8208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Radial field - the field lines become more spread out as the distance from the Earth increases, indicating the diminishing strength of the field. Note that the field is really 3-dimensional.</a:t>
            </a:r>
          </a:p>
          <a:p>
            <a:pPr eaLnBrk="1" hangingPunct="1"/>
            <a:endParaRPr lang="en-GB" altLang="en-US"/>
          </a:p>
          <a:p>
            <a:pPr eaLnBrk="1" hangingPunct="1"/>
            <a:r>
              <a:rPr lang="en-GB" altLang="en-US"/>
              <a:t>Uniform field – field lines are parallel and equidistant indicating that the field is constant.</a:t>
            </a:r>
          </a:p>
          <a:p>
            <a:pPr eaLnBrk="1" hangingPunct="1"/>
            <a:endParaRPr lang="en-GB" altLang="en-US"/>
          </a:p>
          <a:p>
            <a:pPr eaLnBrk="1" hangingPunct="1"/>
            <a:r>
              <a:rPr lang="en-GB" altLang="en-US"/>
              <a:t>Is the Earth’s gravitational field radial or uniform?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2000"/>
                                        <p:tgtEl>
                                          <p:spTgt spid="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sp>
        <p:nvSpPr>
          <p:cNvPr id="3" name="TextBox 2"/>
          <p:cNvSpPr txBox="1">
            <a:spLocks noChangeArrowheads="1"/>
          </p:cNvSpPr>
          <p:nvPr/>
        </p:nvSpPr>
        <p:spPr bwMode="auto">
          <a:xfrm>
            <a:off x="395288" y="260350"/>
            <a:ext cx="835342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t>Your pull on the Earth is the same as the Earth’s pull on you, but your gravitational field is far, far weaker then the Earth’s.</a:t>
            </a:r>
          </a:p>
          <a:p>
            <a:pPr eaLnBrk="1" hangingPunct="1"/>
            <a:endParaRPr lang="en-GB" altLang="en-US"/>
          </a:p>
          <a:p>
            <a:pPr eaLnBrk="1" hangingPunct="1"/>
            <a:r>
              <a:rPr lang="en-GB" altLang="en-US"/>
              <a:t>We define </a:t>
            </a:r>
            <a:r>
              <a:rPr lang="en-GB" altLang="en-US" i="1"/>
              <a:t>field strength</a:t>
            </a:r>
            <a:r>
              <a:rPr lang="en-GB" altLang="en-US"/>
              <a:t> at a point in a body’s field as the gravitational force exerted on an object placed at that point, per kg of the object’s mass.</a:t>
            </a:r>
          </a:p>
          <a:p>
            <a:pPr eaLnBrk="1" hangingPunct="1"/>
            <a:endParaRPr lang="en-GB" altLang="en-US"/>
          </a:p>
          <a:p>
            <a:pPr eaLnBrk="1" hangingPunct="1"/>
            <a:r>
              <a:rPr lang="en-GB" altLang="en-US"/>
              <a:t>In other words, it is just the number of newtons of attractive force acting per kg of the object’s mass. We can write this as:</a:t>
            </a:r>
          </a:p>
          <a:p>
            <a:pPr eaLnBrk="1" hangingPunct="1"/>
            <a:r>
              <a:rPr lang="en-GB" altLang="en-US"/>
              <a:t> </a:t>
            </a:r>
          </a:p>
          <a:p>
            <a:pPr eaLnBrk="1" hangingPunct="1"/>
            <a:r>
              <a:rPr lang="en-GB" altLang="en-US"/>
              <a:t>				g = F/m</a:t>
            </a:r>
          </a:p>
          <a:p>
            <a:pPr eaLnBrk="1" hangingPunct="1"/>
            <a:r>
              <a:rPr lang="en-GB" altLang="en-US">
                <a:solidFill>
                  <a:srgbClr val="FF0000"/>
                </a:solidFill>
              </a:rPr>
              <a:t>g has units N/kg.</a:t>
            </a:r>
          </a:p>
          <a:p>
            <a:pPr eaLnBrk="1" hangingPunct="1"/>
            <a:endParaRPr lang="en-GB" altLang="en-US"/>
          </a:p>
          <a:p>
            <a:pPr eaLnBrk="1" hangingPunct="1"/>
            <a:r>
              <a:rPr lang="en-GB" altLang="en-US"/>
              <a:t>It’s worth noting that acceleration due to gravity has the same symbol, but a different unit:</a:t>
            </a:r>
          </a:p>
          <a:p>
            <a:pPr eaLnBrk="1" hangingPunct="1"/>
            <a:r>
              <a:rPr lang="en-GB" altLang="en-US"/>
              <a:t>a = F/m</a:t>
            </a:r>
          </a:p>
          <a:p>
            <a:pPr eaLnBrk="1" hangingPunct="1"/>
            <a:r>
              <a:rPr lang="en-GB" altLang="en-US"/>
              <a:t>   = mg/m</a:t>
            </a:r>
          </a:p>
          <a:p>
            <a:pPr eaLnBrk="1" hangingPunct="1"/>
            <a:r>
              <a:rPr lang="en-GB" altLang="en-US"/>
              <a:t>   = g</a:t>
            </a:r>
          </a:p>
          <a:p>
            <a:pPr eaLnBrk="1" hangingPunct="1"/>
            <a:endParaRPr lang="en-GB" altLang="en-US"/>
          </a:p>
          <a:p>
            <a:pPr eaLnBrk="1" hangingPunct="1"/>
            <a:r>
              <a:rPr lang="en-GB" altLang="en-US"/>
              <a:t>And something else worth noting:</a:t>
            </a:r>
          </a:p>
          <a:p>
            <a:pPr eaLnBrk="1" hangingPunct="1"/>
            <a:r>
              <a:rPr lang="en-GB" altLang="en-US"/>
              <a:t>The gravitational field strength at a point in a field does not depend on the mass placed there – it is a property of the field. So, two objects of different mass placed at the same point in the field will experience the same field strength, but will feel different gravitational forces.</a:t>
            </a:r>
          </a:p>
        </p:txBody>
      </p:sp>
      <p:sp>
        <p:nvSpPr>
          <p:cNvPr id="5" name="TextBox 4"/>
          <p:cNvSpPr txBox="1">
            <a:spLocks noChangeArrowheads="1"/>
          </p:cNvSpPr>
          <p:nvPr/>
        </p:nvSpPr>
        <p:spPr bwMode="auto">
          <a:xfrm>
            <a:off x="5903913" y="4149725"/>
            <a:ext cx="3240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2800" b="1">
                <a:solidFill>
                  <a:srgbClr val="7030A0"/>
                </a:solidFill>
              </a:rPr>
              <a:t>Some questions:</a:t>
            </a:r>
          </a:p>
          <a:p>
            <a:pPr eaLnBrk="1" hangingPunct="1"/>
            <a:r>
              <a:rPr lang="en-GB" altLang="en-US" sz="2800" b="1">
                <a:solidFill>
                  <a:srgbClr val="7030A0"/>
                </a:solidFill>
              </a:rPr>
              <a:t>P55 – qu 2,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2000"/>
                                        <p:tgtEl>
                                          <p:spTgt spid="3">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2000"/>
                                        <p:tgtEl>
                                          <p:spTgt spid="3">
                                            <p:txEl>
                                              <p:pRg st="14" end="1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2000"/>
                                        <p:tgtEl>
                                          <p:spTgt spid="3">
                                            <p:txEl>
                                              <p:pRg st="15" end="1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4552</TotalTime>
  <Words>1926</Words>
  <Application>Microsoft Office PowerPoint</Application>
  <PresentationFormat>On-screen Show (4:3)</PresentationFormat>
  <Paragraphs>347</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Symbol</vt:lpstr>
      <vt:lpstr>Times</vt:lpstr>
      <vt:lpstr>Lucida Calligraphy</vt:lpstr>
      <vt:lpstr>Times New Roman</vt:lpstr>
      <vt:lpstr>Office Theme</vt:lpstr>
      <vt:lpstr>Gravitational Fields</vt:lpstr>
      <vt:lpstr>Newton’s Law of Universal Gravitation</vt:lpstr>
      <vt:lpstr>PowerPoint Presentation</vt:lpstr>
      <vt:lpstr>PowerPoint Presentation</vt:lpstr>
      <vt:lpstr>PowerPoint Presentation</vt:lpstr>
      <vt:lpstr>Gravitational Field Strength</vt:lpstr>
      <vt:lpstr>PowerPoint Presentation</vt:lpstr>
      <vt:lpstr>PowerPoint Presentation</vt:lpstr>
      <vt:lpstr>PowerPoint Presentation</vt:lpstr>
      <vt:lpstr>Verify Gravitational Field Strength is Proportional to r2</vt:lpstr>
      <vt:lpstr>PowerPoint Presentation</vt:lpstr>
      <vt:lpstr>PowerPoint Presentation</vt:lpstr>
      <vt:lpstr>Gravitational Field Strength in a Radial Field</vt:lpstr>
      <vt:lpstr>PowerPoint Presentation</vt:lpstr>
      <vt:lpstr>PowerPoint Presentation</vt:lpstr>
      <vt:lpstr>PowerPoint Presentation</vt:lpstr>
      <vt:lpstr>Orbits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Gravitational Potential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Gravitational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Fields and Further Mechanics</dc:title>
  <dc:creator>Damian</dc:creator>
  <cp:lastModifiedBy>Joshua Duddy</cp:lastModifiedBy>
  <cp:revision>377</cp:revision>
  <dcterms:created xsi:type="dcterms:W3CDTF">2010-08-12T20:03:40Z</dcterms:created>
  <dcterms:modified xsi:type="dcterms:W3CDTF">2016-04-25T15:56:17Z</dcterms:modified>
</cp:coreProperties>
</file>