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66" r:id="rId3"/>
    <p:sldId id="278" r:id="rId4"/>
    <p:sldId id="279" r:id="rId5"/>
    <p:sldId id="267" r:id="rId6"/>
    <p:sldId id="284" r:id="rId7"/>
    <p:sldId id="281" r:id="rId8"/>
    <p:sldId id="271" r:id="rId9"/>
    <p:sldId id="285" r:id="rId10"/>
    <p:sldId id="272" r:id="rId11"/>
    <p:sldId id="273" r:id="rId12"/>
    <p:sldId id="263" r:id="rId13"/>
    <p:sldId id="264" r:id="rId14"/>
    <p:sldId id="265" r:id="rId15"/>
    <p:sldId id="28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70" d="100"/>
          <a:sy n="70" d="100"/>
        </p:scale>
        <p:origin x="-136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5D10A-1B43-4D6F-97A4-1E333E503F73}" type="datetimeFigureOut">
              <a:rPr lang="en-GB" smtClean="0"/>
              <a:t>02/11/2016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DFD2B-7C61-48C3-B194-D1548E34C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24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DC02AA-2C75-4596-9725-477B4FA641A3}" type="slidenum">
              <a:rPr lang="en-GB" altLang="en-US" smtClean="0"/>
              <a:pPr eaLnBrk="1" hangingPunct="1"/>
              <a:t>2</a:t>
            </a:fld>
            <a:endParaRPr lang="en-GB" alt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1C546B-2AF4-4B9C-94A1-33E60A376087}" type="slidenum">
              <a:rPr lang="en-GB" altLang="en-US" smtClean="0"/>
              <a:pPr eaLnBrk="1" hangingPunct="1"/>
              <a:t>5</a:t>
            </a:fld>
            <a:endParaRPr lang="en-GB" alt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60B2F5-D7C4-4C03-A982-F884EE80B9D0}" type="slidenum">
              <a:rPr lang="en-GB" altLang="en-US" smtClean="0"/>
              <a:pPr eaLnBrk="1" hangingPunct="1"/>
              <a:t>7</a:t>
            </a:fld>
            <a:endParaRPr lang="en-GB" alt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0C3479-9DEB-4008-8703-C39D02CF084B}" type="slidenum">
              <a:rPr lang="en-GB" altLang="en-US" smtClean="0"/>
              <a:pPr eaLnBrk="1" hangingPunct="1"/>
              <a:t>8</a:t>
            </a:fld>
            <a:endParaRPr lang="en-GB" alt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379193-1B7F-41B8-BE8A-1A6CCB99511B}" type="slidenum">
              <a:rPr lang="en-GB" altLang="en-US" smtClean="0"/>
              <a:pPr eaLnBrk="1" hangingPunct="1"/>
              <a:t>10</a:t>
            </a:fld>
            <a:endParaRPr lang="en-GB" alt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787408-AD07-4A07-87B1-9707688703DD}" type="slidenum">
              <a:rPr lang="en-GB" altLang="en-US" smtClean="0"/>
              <a:pPr eaLnBrk="1" hangingPunct="1"/>
              <a:t>11</a:t>
            </a:fld>
            <a:endParaRPr lang="en-GB" alt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3FBA60-5775-4908-BFFA-5BAE9649E0E3}" type="slidenum">
              <a:rPr lang="en-GB" altLang="en-US" smtClean="0"/>
              <a:pPr eaLnBrk="1" hangingPunct="1"/>
              <a:t>15</a:t>
            </a:fld>
            <a:endParaRPr lang="en-GB" alt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EA9248-4A66-4DF5-B16E-E3FE8C58028B}" type="slidenum">
              <a:rPr lang="en-GB" altLang="en-US" smtClean="0"/>
              <a:pPr eaLnBrk="1" hangingPunct="1"/>
              <a:t>16</a:t>
            </a:fld>
            <a:endParaRPr lang="en-GB" alt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3E9B-BBE6-44FE-B20F-F217004E4C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0DFF-F32A-4F61-A757-7B70BEBFB1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5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3E9B-BBE6-44FE-B20F-F217004E4C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0DFF-F32A-4F61-A757-7B70BEBFB1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2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3E9B-BBE6-44FE-B20F-F217004E4C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0DFF-F32A-4F61-A757-7B70BEBFB1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51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91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2164B-323A-4CDA-BE8D-610E7A8D86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3E9B-BBE6-44FE-B20F-F217004E4C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0DFF-F32A-4F61-A757-7B70BEBFB1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2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3E9B-BBE6-44FE-B20F-F217004E4C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0DFF-F32A-4F61-A757-7B70BEBFB1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0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3E9B-BBE6-44FE-B20F-F217004E4C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0DFF-F32A-4F61-A757-7B70BEBFB1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6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3E9B-BBE6-44FE-B20F-F217004E4C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0DFF-F32A-4F61-A757-7B70BEBFB1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1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3E9B-BBE6-44FE-B20F-F217004E4C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0DFF-F32A-4F61-A757-7B70BEBFB1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0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3E9B-BBE6-44FE-B20F-F217004E4C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0DFF-F32A-4F61-A757-7B70BEBFB1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8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3E9B-BBE6-44FE-B20F-F217004E4C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0DFF-F32A-4F61-A757-7B70BEBFB1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9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3E9B-BBE6-44FE-B20F-F217004E4C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0DFF-F32A-4F61-A757-7B70BEBFB1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9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3E9B-BBE6-44FE-B20F-F217004E4C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D0DFF-F32A-4F61-A757-7B70BEBFB1A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LO: To understand Gravitational potential 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52934"/>
            <a:ext cx="9144000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Key Words: Field Strength, Newton, Radius, Force, Radial, Spherical, Uniform  </a:t>
            </a:r>
          </a:p>
        </p:txBody>
      </p:sp>
    </p:spTree>
    <p:extLst>
      <p:ext uri="{BB962C8B-B14F-4D97-AF65-F5344CB8AC3E}">
        <p14:creationId xmlns:p14="http://schemas.microsoft.com/office/powerpoint/2010/main" val="50989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5029224"/>
          <a:ext cx="9034272" cy="165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508"/>
                <a:gridCol w="8074764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From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my learning today I will be able to: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2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Key: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itchFamily="66" charset="0"/>
                        </a:rPr>
                        <a:t>Calculate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Potential (C</a:t>
                      </a:r>
                      <a:r>
                        <a:rPr lang="en-GB" sz="1600" dirty="0" smtClean="0"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91443" marR="91443" marT="45717" marB="45717">
                    <a:solidFill>
                      <a:srgbClr val="92D050"/>
                    </a:solidFill>
                  </a:tcPr>
                </a:tc>
              </a:tr>
              <a:tr h="52916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Boost: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Draw and interpret equipotential lines (B)</a:t>
                      </a:r>
                    </a:p>
                  </a:txBody>
                  <a:tcPr marL="91443" marR="91443" marT="45717" marB="45717">
                    <a:solidFill>
                      <a:srgbClr val="FFC000"/>
                    </a:solidFill>
                  </a:tcPr>
                </a:tc>
              </a:tr>
              <a:tr h="1404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Aspire: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Suggest the amount of energy needed to escape fields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sz="1600" dirty="0" smtClean="0">
                          <a:latin typeface="Comic Sans MS" pitchFamily="66" charset="0"/>
                        </a:rPr>
                        <a:t>(A/A*)</a:t>
                      </a:r>
                      <a:r>
                        <a:rPr lang="en-US" sz="1600" dirty="0" smtClean="0">
                          <a:latin typeface="Comic Sans MS" pitchFamily="66" charset="0"/>
                        </a:rPr>
                        <a:t> </a:t>
                      </a:r>
                    </a:p>
                  </a:txBody>
                  <a:tcPr marL="91443" marR="91443" marT="45717" marB="4571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143940"/>
              </p:ext>
            </p:extLst>
          </p:nvPr>
        </p:nvGraphicFramePr>
        <p:xfrm>
          <a:off x="0" y="764704"/>
          <a:ext cx="9144000" cy="82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429"/>
                <a:gridCol w="6066971"/>
                <a:gridCol w="1625600"/>
              </a:tblGrid>
              <a:tr h="822325">
                <a:tc>
                  <a:txBody>
                    <a:bodyPr/>
                    <a:lstStyle/>
                    <a:p>
                      <a:r>
                        <a:rPr lang="en-GB" sz="1600" b="1" u="sng" dirty="0" smtClean="0">
                          <a:latin typeface="Comic Sans MS" panose="030F0702030302020204" pitchFamily="66" charset="0"/>
                        </a:rPr>
                        <a:t>CW</a:t>
                      </a:r>
                      <a:endParaRPr lang="en-GB" sz="16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u="sng" dirty="0" smtClean="0">
                          <a:latin typeface="Comic Sans MS" panose="030F0702030302020204" pitchFamily="66" charset="0"/>
                        </a:rPr>
                        <a:t>Electric</a:t>
                      </a:r>
                      <a:r>
                        <a:rPr lang="en-GB" sz="2000" b="1" u="sng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="1" u="sng" dirty="0" smtClean="0">
                          <a:latin typeface="Comic Sans MS" panose="030F0702030302020204" pitchFamily="66" charset="0"/>
                        </a:rPr>
                        <a:t>Potential</a:t>
                      </a:r>
                      <a:endParaRPr lang="en-GB" sz="20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r"/>
                      <a:fld id="{23DC5882-FF6C-467E-8072-EFA141FB0D08}" type="datetime1">
                        <a:rPr lang="en-GB" sz="1600" b="1" u="sng" smtClean="0">
                          <a:latin typeface="Comic Sans MS" panose="030F0702030302020204" pitchFamily="66" charset="0"/>
                        </a:rPr>
                        <a:t>02/11/2016</a:t>
                      </a:fld>
                      <a:endParaRPr lang="en-GB" sz="16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</a:tr>
            </a:tbl>
          </a:graphicData>
        </a:graphic>
      </p:graphicFrame>
      <p:pic>
        <p:nvPicPr>
          <p:cNvPr id="20482" name="Picture 2" descr="Image result for a level physics electron sh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38" y="1334957"/>
            <a:ext cx="5223469" cy="352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5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9358"/>
            <a:ext cx="8229600" cy="811212"/>
          </a:xfrm>
        </p:spPr>
        <p:txBody>
          <a:bodyPr/>
          <a:lstStyle/>
          <a:p>
            <a:pPr eaLnBrk="1" hangingPunct="1"/>
            <a:r>
              <a:rPr lang="en-GB" altLang="en-US" smtClean="0"/>
              <a:t>Question 1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1417570"/>
            <a:ext cx="8334375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i="1" smtClean="0"/>
              <a:t>Calculate the work required to move a charge 40 mC between two electrodes of potential difference 5 kV.</a:t>
            </a:r>
          </a:p>
          <a:p>
            <a:pPr marL="0" indent="0" eaLnBrk="1" hangingPunct="1">
              <a:buFontTx/>
              <a:buNone/>
            </a:pPr>
            <a:endParaRPr lang="en-GB" altLang="en-US" i="1" smtClean="0"/>
          </a:p>
          <a:p>
            <a:pPr marL="0" indent="0" eaLnBrk="1" hangingPunct="1">
              <a:buFontTx/>
              <a:buNone/>
            </a:pPr>
            <a:r>
              <a:rPr lang="el-GR" altLang="en-US" b="1" i="1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b="1" i="1" smtClean="0">
                <a:solidFill>
                  <a:srgbClr val="FF3300"/>
                </a:solidFill>
                <a:cs typeface="Arial" charset="0"/>
              </a:rPr>
              <a:t>W  =  Q x </a:t>
            </a:r>
            <a:r>
              <a:rPr lang="el-GR" altLang="en-US" b="1" i="1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b="1" i="1" smtClean="0">
                <a:solidFill>
                  <a:srgbClr val="FF3300"/>
                </a:solidFill>
                <a:cs typeface="Arial" charset="0"/>
              </a:rPr>
              <a:t>V</a:t>
            </a:r>
          </a:p>
          <a:p>
            <a:pPr marL="0" indent="0" eaLnBrk="1" hangingPunct="1">
              <a:buFontTx/>
              <a:buNone/>
            </a:pPr>
            <a:r>
              <a:rPr lang="en-GB" altLang="en-US" smtClean="0">
                <a:cs typeface="Arial" charset="0"/>
              </a:rPr>
              <a:t>= (40 x 10 </a:t>
            </a:r>
            <a:r>
              <a:rPr lang="en-GB" altLang="en-US" baseline="30000" smtClean="0">
                <a:cs typeface="Arial" charset="0"/>
              </a:rPr>
              <a:t>-3</a:t>
            </a:r>
            <a:r>
              <a:rPr lang="en-GB" altLang="en-US" smtClean="0">
                <a:cs typeface="Arial" charset="0"/>
              </a:rPr>
              <a:t> C) x (5 x 10 </a:t>
            </a:r>
            <a:r>
              <a:rPr lang="en-GB" altLang="en-US" baseline="30000" smtClean="0">
                <a:cs typeface="Arial" charset="0"/>
              </a:rPr>
              <a:t>3</a:t>
            </a:r>
            <a:r>
              <a:rPr lang="en-GB" altLang="en-US" smtClean="0">
                <a:cs typeface="Arial" charset="0"/>
              </a:rPr>
              <a:t> V)</a:t>
            </a:r>
            <a:endParaRPr lang="en-GB" altLang="en-US" baseline="30000" smtClean="0"/>
          </a:p>
          <a:p>
            <a:pPr marL="0" indent="0" eaLnBrk="1" hangingPunct="1">
              <a:buFontTx/>
              <a:buNone/>
            </a:pPr>
            <a:r>
              <a:rPr lang="en-GB" altLang="en-US" b="1" smtClean="0">
                <a:solidFill>
                  <a:srgbClr val="FF3300"/>
                </a:solidFill>
                <a:cs typeface="Arial" charset="0"/>
              </a:rPr>
              <a:t>Work = 200 J</a:t>
            </a:r>
            <a:endParaRPr lang="en-GB" altLang="en-US" i="1" smtClean="0"/>
          </a:p>
        </p:txBody>
      </p:sp>
    </p:spTree>
    <p:extLst>
      <p:ext uri="{BB962C8B-B14F-4D97-AF65-F5344CB8AC3E}">
        <p14:creationId xmlns:p14="http://schemas.microsoft.com/office/powerpoint/2010/main" val="110982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0848" y="697718"/>
            <a:ext cx="8229600" cy="744537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Question 2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673" y="1596243"/>
            <a:ext cx="8334375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i="1" smtClean="0"/>
              <a:t>Calculate the work required to move an electron of charge 1.6 x 10 </a:t>
            </a:r>
            <a:r>
              <a:rPr lang="en-GB" altLang="en-US" i="1" baseline="30000" smtClean="0"/>
              <a:t>-19</a:t>
            </a:r>
            <a:r>
              <a:rPr lang="en-GB" altLang="en-US" i="1" smtClean="0"/>
              <a:t> C between two electrodes of potential difference 1V.</a:t>
            </a:r>
          </a:p>
          <a:p>
            <a:pPr marL="0" indent="0" eaLnBrk="1" hangingPunct="1">
              <a:buFontTx/>
              <a:buNone/>
            </a:pPr>
            <a:endParaRPr lang="en-GB" altLang="en-US" i="1" smtClean="0"/>
          </a:p>
          <a:p>
            <a:pPr marL="0" indent="0" eaLnBrk="1" hangingPunct="1">
              <a:buFontTx/>
              <a:buNone/>
            </a:pPr>
            <a:r>
              <a:rPr lang="el-GR" altLang="en-US" b="1" i="1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b="1" i="1" smtClean="0">
                <a:solidFill>
                  <a:srgbClr val="FF3300"/>
                </a:solidFill>
                <a:cs typeface="Arial" charset="0"/>
              </a:rPr>
              <a:t>W  =  Q x </a:t>
            </a:r>
            <a:r>
              <a:rPr lang="el-GR" altLang="en-US" b="1" i="1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b="1" i="1" smtClean="0">
                <a:solidFill>
                  <a:srgbClr val="FF3300"/>
                </a:solidFill>
                <a:cs typeface="Arial" charset="0"/>
              </a:rPr>
              <a:t>V</a:t>
            </a:r>
          </a:p>
          <a:p>
            <a:pPr marL="0" indent="0" eaLnBrk="1" hangingPunct="1">
              <a:buFontTx/>
              <a:buNone/>
            </a:pPr>
            <a:r>
              <a:rPr lang="en-GB" altLang="en-US" smtClean="0">
                <a:cs typeface="Arial" charset="0"/>
              </a:rPr>
              <a:t>= (</a:t>
            </a:r>
            <a:r>
              <a:rPr lang="en-GB" altLang="en-US" i="1" smtClean="0"/>
              <a:t>1.6 x 10 </a:t>
            </a:r>
            <a:r>
              <a:rPr lang="en-GB" altLang="en-US" i="1" baseline="30000" smtClean="0"/>
              <a:t>-19</a:t>
            </a:r>
            <a:r>
              <a:rPr lang="en-GB" altLang="en-US" i="1" smtClean="0"/>
              <a:t> C </a:t>
            </a:r>
            <a:r>
              <a:rPr lang="en-GB" altLang="en-US" smtClean="0">
                <a:cs typeface="Arial" charset="0"/>
              </a:rPr>
              <a:t>) x (1 V)</a:t>
            </a:r>
            <a:endParaRPr lang="en-GB" altLang="en-US" baseline="30000" smtClean="0"/>
          </a:p>
          <a:p>
            <a:pPr marL="0" indent="0" eaLnBrk="1" hangingPunct="1">
              <a:buFontTx/>
              <a:buNone/>
            </a:pPr>
            <a:r>
              <a:rPr lang="en-GB" altLang="en-US" b="1" smtClean="0">
                <a:solidFill>
                  <a:srgbClr val="FF3300"/>
                </a:solidFill>
                <a:cs typeface="Arial" charset="0"/>
              </a:rPr>
              <a:t>Work = </a:t>
            </a:r>
            <a:r>
              <a:rPr lang="en-GB" altLang="en-US" b="1" smtClean="0">
                <a:solidFill>
                  <a:srgbClr val="FF3300"/>
                </a:solidFill>
              </a:rPr>
              <a:t>1.6 x 10 </a:t>
            </a:r>
            <a:r>
              <a:rPr lang="en-GB" altLang="en-US" b="1" baseline="30000" smtClean="0">
                <a:solidFill>
                  <a:srgbClr val="FF3300"/>
                </a:solidFill>
              </a:rPr>
              <a:t>-19</a:t>
            </a:r>
            <a:r>
              <a:rPr lang="en-GB" altLang="en-US" b="1" smtClean="0">
                <a:solidFill>
                  <a:srgbClr val="FF3300"/>
                </a:solidFill>
                <a:cs typeface="Arial" charset="0"/>
              </a:rPr>
              <a:t> J</a:t>
            </a:r>
          </a:p>
          <a:p>
            <a:pPr marL="0" indent="0" eaLnBrk="1" hangingPunct="1">
              <a:buFontTx/>
              <a:buNone/>
            </a:pPr>
            <a:r>
              <a:rPr lang="en-GB" altLang="en-US" b="1" smtClean="0">
                <a:solidFill>
                  <a:schemeClr val="accent2"/>
                </a:solidFill>
                <a:cs typeface="Arial" charset="0"/>
              </a:rPr>
              <a:t>= 1 electron-volt !!</a:t>
            </a:r>
          </a:p>
        </p:txBody>
      </p:sp>
    </p:spTree>
    <p:extLst>
      <p:ext uri="{BB962C8B-B14F-4D97-AF65-F5344CB8AC3E}">
        <p14:creationId xmlns:p14="http://schemas.microsoft.com/office/powerpoint/2010/main" val="30045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978" t="34571" r="15201" b="22143"/>
          <a:stretch/>
        </p:blipFill>
        <p:spPr>
          <a:xfrm>
            <a:off x="261257" y="894186"/>
            <a:ext cx="5453742" cy="2961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465" t="35000" r="13035" b="3714"/>
          <a:stretch/>
        </p:blipFill>
        <p:spPr>
          <a:xfrm>
            <a:off x="3437164" y="2732552"/>
            <a:ext cx="5290456" cy="38598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54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222"/>
            <a:ext cx="78867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1721"/>
            <a:ext cx="78867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536" t="37368" r="18392" b="57918"/>
          <a:stretch/>
        </p:blipFill>
        <p:spPr>
          <a:xfrm>
            <a:off x="979714" y="714003"/>
            <a:ext cx="5617029" cy="359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072" t="65247" r="11427" b="4754"/>
          <a:stretch/>
        </p:blipFill>
        <p:spPr>
          <a:xfrm>
            <a:off x="979714" y="1073233"/>
            <a:ext cx="6400801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947" t="34571" r="9554" b="59429"/>
          <a:stretch/>
        </p:blipFill>
        <p:spPr>
          <a:xfrm>
            <a:off x="1371599" y="3359233"/>
            <a:ext cx="6400801" cy="457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7835" t="49258" r="9666" b="44742"/>
          <a:stretch/>
        </p:blipFill>
        <p:spPr>
          <a:xfrm>
            <a:off x="1295400" y="3772889"/>
            <a:ext cx="6400801" cy="457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924" t="69674" r="12577" b="2018"/>
          <a:stretch/>
        </p:blipFill>
        <p:spPr>
          <a:xfrm>
            <a:off x="1295400" y="4230090"/>
            <a:ext cx="5937913" cy="2001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9813" t="36881" r="8918" b="49328"/>
          <a:stretch/>
        </p:blipFill>
        <p:spPr>
          <a:xfrm>
            <a:off x="1521726" y="5863059"/>
            <a:ext cx="6250674" cy="105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127" t="37597" r="7575" b="4552"/>
          <a:stretch/>
        </p:blipFill>
        <p:spPr>
          <a:xfrm>
            <a:off x="150125" y="714684"/>
            <a:ext cx="6296012" cy="4116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015" t="60343" r="13507" b="11359"/>
          <a:stretch/>
        </p:blipFill>
        <p:spPr>
          <a:xfrm>
            <a:off x="2674961" y="4831307"/>
            <a:ext cx="6032312" cy="21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38625" y="1266825"/>
            <a:ext cx="4505325" cy="508793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000" i="1" smtClean="0"/>
              <a:t>Calculate the resultant force, electric field strength and electrical potential experienced by test charge + q of magnitude 2p</a:t>
            </a:r>
            <a:r>
              <a:rPr lang="en-GB" altLang="en-US" sz="2000" i="1" smtClean="0">
                <a:cs typeface="Arial" charset="0"/>
              </a:rPr>
              <a:t>C</a:t>
            </a:r>
            <a:r>
              <a:rPr lang="en-GB" altLang="en-US" sz="2000" i="1" smtClean="0"/>
              <a:t> in the situations shown opposite.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0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000" i="1" smtClean="0"/>
              <a:t>Both Q</a:t>
            </a:r>
            <a:r>
              <a:rPr lang="en-GB" altLang="en-US" sz="2000" i="1" baseline="-25000" smtClean="0"/>
              <a:t>1</a:t>
            </a:r>
            <a:r>
              <a:rPr lang="en-GB" altLang="en-US" sz="2000" i="1" smtClean="0"/>
              <a:t> &amp; Q</a:t>
            </a:r>
            <a:r>
              <a:rPr lang="en-GB" altLang="en-US" sz="2000" i="1" baseline="-25000" smtClean="0"/>
              <a:t>2</a:t>
            </a:r>
            <a:r>
              <a:rPr lang="en-GB" altLang="en-US" sz="2000" i="1" smtClean="0"/>
              <a:t> have a charge of magnitude of 4</a:t>
            </a:r>
            <a:r>
              <a:rPr lang="el-GR" altLang="en-US" sz="2000" i="1" smtClean="0">
                <a:cs typeface="Arial" charset="0"/>
              </a:rPr>
              <a:t>μ</a:t>
            </a:r>
            <a:r>
              <a:rPr lang="en-GB" altLang="en-US" sz="2000" i="1" smtClean="0">
                <a:cs typeface="Arial" charset="0"/>
              </a:rPr>
              <a:t>C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000" i="1" smtClean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000" i="1" smtClean="0">
                <a:cs typeface="Arial" charset="0"/>
              </a:rPr>
              <a:t>In situations (a) and (b) q is 3cm from </a:t>
            </a:r>
            <a:r>
              <a:rPr lang="en-GB" altLang="en-US" sz="2000" i="1" smtClean="0"/>
              <a:t>Q</a:t>
            </a:r>
            <a:r>
              <a:rPr lang="en-GB" altLang="en-US" sz="2000" i="1" baseline="-25000" smtClean="0"/>
              <a:t>1</a:t>
            </a:r>
            <a:r>
              <a:rPr lang="en-GB" altLang="en-US" sz="2000" i="1" smtClean="0"/>
              <a:t> </a:t>
            </a:r>
            <a:r>
              <a:rPr lang="en-GB" altLang="en-US" sz="2000" i="1" smtClean="0">
                <a:cs typeface="Arial" charset="0"/>
              </a:rPr>
              <a:t>and 4cm from </a:t>
            </a:r>
            <a:r>
              <a:rPr lang="en-GB" altLang="en-US" sz="2000" i="1" smtClean="0"/>
              <a:t>Q</a:t>
            </a:r>
            <a:r>
              <a:rPr lang="en-GB" altLang="en-US" sz="2000" i="1" baseline="-25000" smtClean="0"/>
              <a:t>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000" i="1" smtClean="0">
                <a:cs typeface="Arial" charset="0"/>
              </a:rPr>
              <a:t>In situation (c) q is 4cm from </a:t>
            </a:r>
            <a:r>
              <a:rPr lang="en-GB" altLang="en-US" sz="2000" i="1" smtClean="0"/>
              <a:t>Q</a:t>
            </a:r>
            <a:r>
              <a:rPr lang="en-GB" altLang="en-US" sz="2000" i="1" baseline="-25000" smtClean="0"/>
              <a:t>1</a:t>
            </a:r>
            <a:r>
              <a:rPr lang="en-GB" altLang="en-US" sz="2000" i="1" smtClean="0"/>
              <a:t> </a:t>
            </a:r>
            <a:r>
              <a:rPr lang="en-GB" altLang="en-US" sz="2000" i="1" smtClean="0">
                <a:cs typeface="Arial" charset="0"/>
              </a:rPr>
              <a:t>and 3cm from </a:t>
            </a:r>
            <a:r>
              <a:rPr lang="en-GB" altLang="en-US" sz="2000" i="1" smtClean="0"/>
              <a:t>Q</a:t>
            </a:r>
            <a:r>
              <a:rPr lang="en-GB" altLang="en-US" sz="2000" i="1" baseline="-25000" smtClean="0"/>
              <a:t>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000" i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000" i="1" smtClean="0">
                <a:solidFill>
                  <a:srgbClr val="FF3300"/>
                </a:solidFill>
              </a:rPr>
              <a:t>Remember that both force and electric field strength are vectors but that electrical potential is a scalar.</a:t>
            </a:r>
          </a:p>
        </p:txBody>
      </p:sp>
      <p:pic>
        <p:nvPicPr>
          <p:cNvPr id="22532" name="Picture 7" descr="p086b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343025"/>
            <a:ext cx="3352800" cy="4675188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1025" cy="590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smtClean="0"/>
              <a:t>Combining fields answers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86350" y="1066800"/>
            <a:ext cx="3733800" cy="4725988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1800" smtClean="0"/>
              <a:t>(c) F</a:t>
            </a:r>
            <a:r>
              <a:rPr lang="en-GB" altLang="en-US" sz="1800" baseline="-25000" smtClean="0"/>
              <a:t>1</a:t>
            </a:r>
            <a:r>
              <a:rPr lang="en-GB" altLang="en-US" sz="1800" smtClean="0"/>
              <a:t> = 4.5 x 10 </a:t>
            </a:r>
            <a:r>
              <a:rPr lang="en-GB" altLang="en-US" sz="1800" baseline="30000" smtClean="0"/>
              <a:t>-5</a:t>
            </a:r>
            <a:r>
              <a:rPr lang="en-GB" altLang="en-US" sz="1800" smtClean="0"/>
              <a:t> N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1800" smtClean="0"/>
              <a:t>UPWARDS TO THE RIGHT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1800" smtClean="0"/>
              <a:t>F</a:t>
            </a:r>
            <a:r>
              <a:rPr lang="en-GB" altLang="en-US" sz="1800" baseline="-25000" smtClean="0"/>
              <a:t>2</a:t>
            </a:r>
            <a:r>
              <a:rPr lang="en-GB" altLang="en-US" sz="1800" smtClean="0"/>
              <a:t> = 8.0 x 10 </a:t>
            </a:r>
            <a:r>
              <a:rPr lang="en-GB" altLang="en-US" sz="1800" baseline="30000" smtClean="0"/>
              <a:t>-5</a:t>
            </a:r>
            <a:r>
              <a:rPr lang="en-GB" altLang="en-US" sz="1800" smtClean="0"/>
              <a:t> N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1800" smtClean="0"/>
              <a:t>DOWNWARDS TO THE RIGHT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n-US" sz="1800" b="1" smtClean="0">
                <a:solidFill>
                  <a:srgbClr val="FF3300"/>
                </a:solidFill>
                <a:cs typeface="Arial" charset="0"/>
              </a:rPr>
              <a:t>Σ</a:t>
            </a:r>
            <a:r>
              <a:rPr lang="en-GB" altLang="en-US" sz="1800" b="1" smtClean="0">
                <a:solidFill>
                  <a:srgbClr val="FF3300"/>
                </a:solidFill>
                <a:cs typeface="Arial" charset="0"/>
              </a:rPr>
              <a:t>F = 9.17 </a:t>
            </a:r>
            <a:r>
              <a:rPr lang="en-GB" altLang="en-US" sz="1800" b="1" smtClean="0">
                <a:solidFill>
                  <a:srgbClr val="FF3300"/>
                </a:solidFill>
              </a:rPr>
              <a:t>x 10 </a:t>
            </a:r>
            <a:r>
              <a:rPr lang="en-GB" altLang="en-US" sz="1800" b="1" baseline="30000" smtClean="0">
                <a:solidFill>
                  <a:srgbClr val="FF3300"/>
                </a:solidFill>
              </a:rPr>
              <a:t>-5</a:t>
            </a:r>
            <a:r>
              <a:rPr lang="en-GB" altLang="en-US" sz="1800" b="1" smtClean="0">
                <a:solidFill>
                  <a:srgbClr val="FF3300"/>
                </a:solidFill>
              </a:rPr>
              <a:t> N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1800" b="1" smtClean="0">
                <a:solidFill>
                  <a:srgbClr val="FF3300"/>
                </a:solidFill>
              </a:rPr>
              <a:t>RIGHTWARDS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1800" smtClean="0"/>
              <a:t>E</a:t>
            </a:r>
            <a:r>
              <a:rPr lang="en-GB" altLang="en-US" sz="1800" baseline="-25000" smtClean="0"/>
              <a:t>1</a:t>
            </a:r>
            <a:r>
              <a:rPr lang="en-GB" altLang="en-US" sz="1800" smtClean="0"/>
              <a:t> = 2.25 x 10</a:t>
            </a:r>
            <a:r>
              <a:rPr lang="en-GB" altLang="en-US" sz="1800" baseline="30000" smtClean="0"/>
              <a:t>7</a:t>
            </a:r>
            <a:r>
              <a:rPr lang="en-GB" altLang="en-US" sz="1800" smtClean="0"/>
              <a:t> NC</a:t>
            </a:r>
            <a:r>
              <a:rPr lang="en-GB" altLang="en-US" sz="1800" baseline="30000" smtClean="0"/>
              <a:t>-1</a:t>
            </a:r>
            <a:r>
              <a:rPr lang="en-GB" altLang="en-US" sz="1800" smtClean="0"/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1800" smtClean="0"/>
              <a:t>UPWARDS TO THE RIGHT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1800" smtClean="0"/>
              <a:t>E</a:t>
            </a:r>
            <a:r>
              <a:rPr lang="en-GB" altLang="en-US" sz="1800" baseline="-25000" smtClean="0"/>
              <a:t>2</a:t>
            </a:r>
            <a:r>
              <a:rPr lang="en-GB" altLang="en-US" sz="1800" smtClean="0"/>
              <a:t> = 4.0 x 10</a:t>
            </a:r>
            <a:r>
              <a:rPr lang="en-GB" altLang="en-US" sz="1800" baseline="30000" smtClean="0"/>
              <a:t>7</a:t>
            </a:r>
            <a:r>
              <a:rPr lang="en-GB" altLang="en-US" sz="1800" smtClean="0"/>
              <a:t> NC</a:t>
            </a:r>
            <a:r>
              <a:rPr lang="en-GB" altLang="en-US" sz="1800" baseline="30000" smtClean="0"/>
              <a:t>-1</a:t>
            </a:r>
            <a:r>
              <a:rPr lang="en-GB" altLang="en-US" sz="1800" smtClean="0"/>
              <a:t>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1800" smtClean="0"/>
              <a:t>DOWNWARDS TO THE RIGHT</a:t>
            </a:r>
            <a:r>
              <a:rPr lang="el-GR" altLang="en-US" sz="1800" smtClean="0">
                <a:solidFill>
                  <a:srgbClr val="FF3300"/>
                </a:solidFill>
                <a:cs typeface="Arial" charset="0"/>
              </a:rPr>
              <a:t> </a:t>
            </a:r>
            <a:r>
              <a:rPr lang="el-GR" altLang="en-US" sz="1800" b="1" smtClean="0">
                <a:solidFill>
                  <a:srgbClr val="FF3300"/>
                </a:solidFill>
                <a:cs typeface="Arial" charset="0"/>
              </a:rPr>
              <a:t>Σ</a:t>
            </a:r>
            <a:r>
              <a:rPr lang="en-GB" altLang="en-US" sz="1800" b="1" smtClean="0">
                <a:solidFill>
                  <a:srgbClr val="FF3300"/>
                </a:solidFill>
                <a:cs typeface="Arial" charset="0"/>
              </a:rPr>
              <a:t>E = 4.59 </a:t>
            </a:r>
            <a:r>
              <a:rPr lang="en-GB" altLang="en-US" sz="1800" b="1" smtClean="0">
                <a:solidFill>
                  <a:srgbClr val="FF3300"/>
                </a:solidFill>
              </a:rPr>
              <a:t>x 10 </a:t>
            </a:r>
            <a:r>
              <a:rPr lang="en-GB" altLang="en-US" sz="1800" b="1" baseline="30000" smtClean="0">
                <a:solidFill>
                  <a:srgbClr val="FF3300"/>
                </a:solidFill>
              </a:rPr>
              <a:t>7</a:t>
            </a:r>
            <a:r>
              <a:rPr lang="en-GB" altLang="en-US" sz="1800" b="1" smtClean="0">
                <a:solidFill>
                  <a:srgbClr val="FF3300"/>
                </a:solidFill>
              </a:rPr>
              <a:t> NC</a:t>
            </a:r>
            <a:r>
              <a:rPr lang="en-GB" altLang="en-US" sz="1800" b="1" baseline="30000" smtClean="0">
                <a:solidFill>
                  <a:srgbClr val="FF3300"/>
                </a:solidFill>
              </a:rPr>
              <a:t>-1</a:t>
            </a:r>
            <a:r>
              <a:rPr lang="en-GB" altLang="en-US" sz="1800" b="1" smtClean="0">
                <a:solidFill>
                  <a:srgbClr val="FF3300"/>
                </a:solidFill>
              </a:rPr>
              <a:t>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1800" b="1" smtClean="0">
                <a:solidFill>
                  <a:srgbClr val="FF3300"/>
                </a:solidFill>
              </a:rPr>
              <a:t>RIGHTWARDS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8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1800" smtClean="0"/>
              <a:t>V</a:t>
            </a:r>
            <a:r>
              <a:rPr lang="en-GB" altLang="en-US" sz="1800" baseline="-25000" smtClean="0"/>
              <a:t>1</a:t>
            </a:r>
            <a:r>
              <a:rPr lang="en-GB" altLang="en-US" sz="1800" smtClean="0"/>
              <a:t> = + 0.9 x 10 </a:t>
            </a:r>
            <a:r>
              <a:rPr lang="en-GB" altLang="en-US" sz="1800" baseline="30000" smtClean="0"/>
              <a:t>6</a:t>
            </a:r>
            <a:r>
              <a:rPr lang="en-GB" altLang="en-US" sz="1800" smtClean="0"/>
              <a:t> V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1800" smtClean="0"/>
              <a:t>V</a:t>
            </a:r>
            <a:r>
              <a:rPr lang="en-GB" altLang="en-US" sz="1800" baseline="-25000" smtClean="0"/>
              <a:t>2</a:t>
            </a:r>
            <a:r>
              <a:rPr lang="en-GB" altLang="en-US" sz="1800" smtClean="0"/>
              <a:t> = - 1.2 x 10 </a:t>
            </a:r>
            <a:r>
              <a:rPr lang="en-GB" altLang="en-US" sz="1800" baseline="30000" smtClean="0"/>
              <a:t>6</a:t>
            </a:r>
            <a:r>
              <a:rPr lang="en-GB" altLang="en-US" sz="1800" smtClean="0"/>
              <a:t> V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n-US" sz="1800" b="1" smtClean="0">
                <a:solidFill>
                  <a:srgbClr val="FF3300"/>
                </a:solidFill>
                <a:cs typeface="Arial" charset="0"/>
              </a:rPr>
              <a:t>Σ</a:t>
            </a:r>
            <a:r>
              <a:rPr lang="en-GB" altLang="en-US" sz="1800" b="1" smtClean="0">
                <a:solidFill>
                  <a:srgbClr val="FF3300"/>
                </a:solidFill>
                <a:cs typeface="Arial" charset="0"/>
              </a:rPr>
              <a:t>V = - 0.3 </a:t>
            </a:r>
            <a:r>
              <a:rPr lang="en-GB" altLang="en-US" sz="1800" b="1" smtClean="0">
                <a:solidFill>
                  <a:srgbClr val="FF3300"/>
                </a:solidFill>
              </a:rPr>
              <a:t>x 10 </a:t>
            </a:r>
            <a:r>
              <a:rPr lang="en-GB" altLang="en-US" sz="1800" b="1" baseline="30000" smtClean="0">
                <a:solidFill>
                  <a:srgbClr val="FF3300"/>
                </a:solidFill>
              </a:rPr>
              <a:t>6</a:t>
            </a:r>
            <a:r>
              <a:rPr lang="en-GB" altLang="en-US" sz="1800" b="1" smtClean="0">
                <a:solidFill>
                  <a:srgbClr val="FF3300"/>
                </a:solidFill>
              </a:rPr>
              <a:t> V</a:t>
            </a:r>
            <a:endParaRPr lang="en-GB" altLang="en-US" sz="18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800" b="1" smtClean="0"/>
          </a:p>
        </p:txBody>
      </p:sp>
      <p:sp>
        <p:nvSpPr>
          <p:cNvPr id="27034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33375" y="1104900"/>
            <a:ext cx="2495550" cy="4954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 smtClean="0"/>
              <a:t>(a) F</a:t>
            </a:r>
            <a:r>
              <a:rPr lang="en-GB" altLang="en-US" sz="1800" baseline="-25000" smtClean="0"/>
              <a:t>1</a:t>
            </a:r>
            <a:r>
              <a:rPr lang="en-GB" altLang="en-US" sz="1800" smtClean="0"/>
              <a:t> = 8.0 x 10 </a:t>
            </a:r>
            <a:r>
              <a:rPr lang="en-GB" altLang="en-US" sz="1800" baseline="30000" smtClean="0"/>
              <a:t>-5</a:t>
            </a:r>
            <a:r>
              <a:rPr lang="en-GB" altLang="en-US" sz="1800" smtClean="0"/>
              <a:t> N  LEFT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 smtClean="0"/>
              <a:t>F</a:t>
            </a:r>
            <a:r>
              <a:rPr lang="en-GB" altLang="en-US" sz="1800" baseline="-25000" smtClean="0"/>
              <a:t>2</a:t>
            </a:r>
            <a:r>
              <a:rPr lang="en-GB" altLang="en-US" sz="1800" smtClean="0"/>
              <a:t> = 4.5 x 10 </a:t>
            </a:r>
            <a:r>
              <a:rPr lang="en-GB" altLang="en-US" sz="1800" baseline="30000" smtClean="0"/>
              <a:t>-5</a:t>
            </a:r>
            <a:r>
              <a:rPr lang="en-GB" altLang="en-US" sz="1800" smtClean="0"/>
              <a:t> N  LEFT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1800" b="1" smtClean="0">
                <a:solidFill>
                  <a:srgbClr val="FF3300"/>
                </a:solidFill>
                <a:cs typeface="Arial" charset="0"/>
              </a:rPr>
              <a:t>Σ</a:t>
            </a:r>
            <a:r>
              <a:rPr lang="en-GB" altLang="en-US" sz="1800" b="1" smtClean="0">
                <a:solidFill>
                  <a:srgbClr val="FF3300"/>
                </a:solidFill>
                <a:cs typeface="Arial" charset="0"/>
              </a:rPr>
              <a:t>F = 12.5 </a:t>
            </a:r>
            <a:r>
              <a:rPr lang="en-GB" altLang="en-US" sz="1800" b="1" smtClean="0">
                <a:solidFill>
                  <a:srgbClr val="FF3300"/>
                </a:solidFill>
              </a:rPr>
              <a:t>x 10 </a:t>
            </a:r>
            <a:r>
              <a:rPr lang="en-GB" altLang="en-US" sz="1800" b="1" baseline="30000" smtClean="0">
                <a:solidFill>
                  <a:srgbClr val="FF3300"/>
                </a:solidFill>
              </a:rPr>
              <a:t>-5</a:t>
            </a:r>
            <a:r>
              <a:rPr lang="en-GB" altLang="en-US" sz="1800" b="1" smtClean="0">
                <a:solidFill>
                  <a:srgbClr val="FF3300"/>
                </a:solidFill>
              </a:rPr>
              <a:t> N  LEFT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 smtClean="0"/>
              <a:t>E</a:t>
            </a:r>
            <a:r>
              <a:rPr lang="en-GB" altLang="en-US" sz="1800" baseline="-25000" smtClean="0"/>
              <a:t>1</a:t>
            </a:r>
            <a:r>
              <a:rPr lang="en-GB" altLang="en-US" sz="1800" smtClean="0"/>
              <a:t> = 4.0 x 10 </a:t>
            </a:r>
            <a:r>
              <a:rPr lang="en-GB" altLang="en-US" sz="1800" baseline="30000" smtClean="0"/>
              <a:t>7</a:t>
            </a:r>
            <a:r>
              <a:rPr lang="en-GB" altLang="en-US" sz="1800" smtClean="0"/>
              <a:t> NC</a:t>
            </a:r>
            <a:r>
              <a:rPr lang="en-GB" altLang="en-US" sz="1800" baseline="30000" smtClean="0"/>
              <a:t>-1</a:t>
            </a:r>
            <a:r>
              <a:rPr lang="en-GB" altLang="en-US" sz="1800" smtClean="0"/>
              <a:t>  LEFT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 smtClean="0"/>
              <a:t>E</a:t>
            </a:r>
            <a:r>
              <a:rPr lang="en-GB" altLang="en-US" sz="1800" baseline="-25000" smtClean="0"/>
              <a:t>2</a:t>
            </a:r>
            <a:r>
              <a:rPr lang="en-GB" altLang="en-US" sz="1800" smtClean="0"/>
              <a:t> = 2.25 x 10 </a:t>
            </a:r>
            <a:r>
              <a:rPr lang="en-GB" altLang="en-US" sz="1800" baseline="30000" smtClean="0"/>
              <a:t>7</a:t>
            </a:r>
            <a:r>
              <a:rPr lang="en-GB" altLang="en-US" sz="1800" smtClean="0"/>
              <a:t> NC</a:t>
            </a:r>
            <a:r>
              <a:rPr lang="en-GB" altLang="en-US" sz="1800" baseline="30000" smtClean="0"/>
              <a:t>-1</a:t>
            </a:r>
            <a:r>
              <a:rPr lang="en-GB" altLang="en-US" sz="1800" smtClean="0"/>
              <a:t>  LEFT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1800" b="1" smtClean="0">
                <a:solidFill>
                  <a:srgbClr val="FF3300"/>
                </a:solidFill>
                <a:cs typeface="Arial" charset="0"/>
              </a:rPr>
              <a:t>Σ</a:t>
            </a:r>
            <a:r>
              <a:rPr lang="en-GB" altLang="en-US" sz="1800" b="1" smtClean="0">
                <a:solidFill>
                  <a:srgbClr val="FF3300"/>
                </a:solidFill>
                <a:cs typeface="Arial" charset="0"/>
              </a:rPr>
              <a:t>E = 6.25 </a:t>
            </a:r>
            <a:r>
              <a:rPr lang="en-GB" altLang="en-US" sz="1800" b="1" smtClean="0">
                <a:solidFill>
                  <a:srgbClr val="FF3300"/>
                </a:solidFill>
              </a:rPr>
              <a:t>x 10 </a:t>
            </a:r>
            <a:r>
              <a:rPr lang="en-GB" altLang="en-US" sz="1800" b="1" baseline="30000" smtClean="0">
                <a:solidFill>
                  <a:srgbClr val="FF3300"/>
                </a:solidFill>
              </a:rPr>
              <a:t>7</a:t>
            </a:r>
            <a:r>
              <a:rPr lang="en-GB" altLang="en-US" sz="1800" b="1" smtClean="0">
                <a:solidFill>
                  <a:srgbClr val="FF3300"/>
                </a:solidFill>
              </a:rPr>
              <a:t> NC</a:t>
            </a:r>
            <a:r>
              <a:rPr lang="en-GB" altLang="en-US" sz="1800" b="1" baseline="30000" smtClean="0">
                <a:solidFill>
                  <a:srgbClr val="FF3300"/>
                </a:solidFill>
              </a:rPr>
              <a:t>-1</a:t>
            </a:r>
            <a:r>
              <a:rPr lang="en-GB" altLang="en-US" sz="1800" b="1" smtClean="0">
                <a:solidFill>
                  <a:srgbClr val="FF3300"/>
                </a:solidFill>
              </a:rPr>
              <a:t>  LEFT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 smtClean="0"/>
              <a:t>V</a:t>
            </a:r>
            <a:r>
              <a:rPr lang="en-GB" altLang="en-US" sz="1800" baseline="-25000" smtClean="0"/>
              <a:t>1</a:t>
            </a:r>
            <a:r>
              <a:rPr lang="en-GB" altLang="en-US" sz="1800" smtClean="0"/>
              <a:t> = - 1.2 x 10 </a:t>
            </a:r>
            <a:r>
              <a:rPr lang="en-GB" altLang="en-US" sz="1800" baseline="30000" smtClean="0"/>
              <a:t>6</a:t>
            </a:r>
            <a:r>
              <a:rPr lang="en-GB" altLang="en-US" sz="1800" smtClean="0"/>
              <a:t> V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1800" smtClean="0"/>
              <a:t>V</a:t>
            </a:r>
            <a:r>
              <a:rPr lang="en-GB" altLang="en-US" sz="1800" baseline="-25000" smtClean="0"/>
              <a:t>2</a:t>
            </a:r>
            <a:r>
              <a:rPr lang="en-GB" altLang="en-US" sz="1800" smtClean="0"/>
              <a:t> = + 0.9 x 10 </a:t>
            </a:r>
            <a:r>
              <a:rPr lang="en-GB" altLang="en-US" sz="1800" baseline="30000" smtClean="0"/>
              <a:t>6</a:t>
            </a:r>
            <a:r>
              <a:rPr lang="en-GB" altLang="en-US" sz="1800" smtClean="0"/>
              <a:t> V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1800" b="1" smtClean="0">
                <a:solidFill>
                  <a:srgbClr val="FF3300"/>
                </a:solidFill>
                <a:cs typeface="Arial" charset="0"/>
              </a:rPr>
              <a:t>Σ</a:t>
            </a:r>
            <a:r>
              <a:rPr lang="en-GB" altLang="en-US" sz="1800" b="1" smtClean="0">
                <a:solidFill>
                  <a:srgbClr val="FF3300"/>
                </a:solidFill>
                <a:cs typeface="Arial" charset="0"/>
              </a:rPr>
              <a:t>V = - 0.3 </a:t>
            </a:r>
            <a:r>
              <a:rPr lang="en-GB" altLang="en-US" sz="1800" b="1" smtClean="0">
                <a:solidFill>
                  <a:srgbClr val="FF3300"/>
                </a:solidFill>
              </a:rPr>
              <a:t>x 10 </a:t>
            </a:r>
            <a:r>
              <a:rPr lang="en-GB" altLang="en-US" sz="1800" b="1" baseline="30000" smtClean="0">
                <a:solidFill>
                  <a:srgbClr val="FF3300"/>
                </a:solidFill>
              </a:rPr>
              <a:t>6</a:t>
            </a:r>
            <a:r>
              <a:rPr lang="en-GB" altLang="en-US" sz="1800" b="1" smtClean="0">
                <a:solidFill>
                  <a:srgbClr val="FF3300"/>
                </a:solidFill>
              </a:rPr>
              <a:t> V</a:t>
            </a:r>
            <a:endParaRPr lang="el-GR" altLang="en-US" sz="1800" b="1" smtClean="0">
              <a:solidFill>
                <a:srgbClr val="FF330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800" b="1" smtClean="0">
              <a:solidFill>
                <a:srgbClr val="FF3300"/>
              </a:solidFill>
            </a:endParaRPr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2682875" y="1063625"/>
            <a:ext cx="239077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/>
              <a:t>(b) F</a:t>
            </a:r>
            <a:r>
              <a:rPr lang="en-GB" altLang="en-US" sz="1600" baseline="-25000"/>
              <a:t>1</a:t>
            </a:r>
            <a:r>
              <a:rPr lang="en-GB" altLang="en-US" sz="1600"/>
              <a:t> = 8.0 x 10 </a:t>
            </a:r>
            <a:r>
              <a:rPr lang="en-GB" altLang="en-US" sz="1600" baseline="30000"/>
              <a:t>-5</a:t>
            </a:r>
            <a:r>
              <a:rPr lang="en-GB" altLang="en-US" sz="1600"/>
              <a:t> N  RIGHT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600"/>
              <a:t>F</a:t>
            </a:r>
            <a:r>
              <a:rPr lang="en-GB" altLang="en-US" sz="1600" baseline="-25000"/>
              <a:t>2</a:t>
            </a:r>
            <a:r>
              <a:rPr lang="en-GB" altLang="en-US" sz="1600"/>
              <a:t> = 4.5 x 10 </a:t>
            </a:r>
            <a:r>
              <a:rPr lang="en-GB" altLang="en-US" sz="1600" baseline="30000"/>
              <a:t>-5</a:t>
            </a:r>
            <a:r>
              <a:rPr lang="en-GB" altLang="en-US" sz="1600"/>
              <a:t> N  LEFT</a:t>
            </a:r>
          </a:p>
          <a:p>
            <a:pPr eaLnBrk="1" hangingPunct="1">
              <a:spcBef>
                <a:spcPct val="20000"/>
              </a:spcBef>
            </a:pPr>
            <a:r>
              <a:rPr lang="el-GR" altLang="en-US" sz="1600" b="1">
                <a:solidFill>
                  <a:srgbClr val="FF3300"/>
                </a:solidFill>
                <a:cs typeface="Arial" charset="0"/>
              </a:rPr>
              <a:t>Σ</a:t>
            </a:r>
            <a:r>
              <a:rPr lang="en-GB" altLang="en-US" sz="1600" b="1">
                <a:solidFill>
                  <a:srgbClr val="FF3300"/>
                </a:solidFill>
                <a:cs typeface="Arial" charset="0"/>
              </a:rPr>
              <a:t>F = 3.5 </a:t>
            </a:r>
            <a:r>
              <a:rPr lang="en-GB" altLang="en-US" sz="1600" b="1">
                <a:solidFill>
                  <a:srgbClr val="FF3300"/>
                </a:solidFill>
              </a:rPr>
              <a:t>x 10 </a:t>
            </a:r>
            <a:r>
              <a:rPr lang="en-GB" altLang="en-US" sz="1600" b="1" baseline="30000">
                <a:solidFill>
                  <a:srgbClr val="FF3300"/>
                </a:solidFill>
              </a:rPr>
              <a:t>-5</a:t>
            </a:r>
            <a:r>
              <a:rPr lang="en-GB" altLang="en-US" sz="1600" b="1">
                <a:solidFill>
                  <a:srgbClr val="FF3300"/>
                </a:solidFill>
              </a:rPr>
              <a:t> N  RIGHT</a:t>
            </a:r>
          </a:p>
          <a:p>
            <a:pPr eaLnBrk="1" hangingPunct="1">
              <a:spcBef>
                <a:spcPct val="20000"/>
              </a:spcBef>
            </a:pPr>
            <a:endParaRPr lang="en-GB" altLang="en-US" sz="1600" b="1"/>
          </a:p>
          <a:p>
            <a:pPr eaLnBrk="1" hangingPunct="1">
              <a:spcBef>
                <a:spcPct val="20000"/>
              </a:spcBef>
            </a:pPr>
            <a:r>
              <a:rPr lang="en-GB" altLang="en-US" sz="1600"/>
              <a:t>E</a:t>
            </a:r>
            <a:r>
              <a:rPr lang="en-GB" altLang="en-US" sz="1600" baseline="-25000"/>
              <a:t>1</a:t>
            </a:r>
            <a:r>
              <a:rPr lang="en-GB" altLang="en-US" sz="1600"/>
              <a:t> = 4.0 x 10 </a:t>
            </a:r>
            <a:r>
              <a:rPr lang="en-GB" altLang="en-US" sz="1600" baseline="30000"/>
              <a:t>7</a:t>
            </a:r>
            <a:r>
              <a:rPr lang="en-GB" altLang="en-US" sz="1600"/>
              <a:t> NC</a:t>
            </a:r>
            <a:r>
              <a:rPr lang="en-GB" altLang="en-US" sz="1600" baseline="30000"/>
              <a:t>-1</a:t>
            </a:r>
            <a:r>
              <a:rPr lang="en-GB" altLang="en-US" sz="1600"/>
              <a:t>  RIGHT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600"/>
              <a:t>E</a:t>
            </a:r>
            <a:r>
              <a:rPr lang="en-GB" altLang="en-US" sz="1600" baseline="-25000"/>
              <a:t>2</a:t>
            </a:r>
            <a:r>
              <a:rPr lang="en-GB" altLang="en-US" sz="1600"/>
              <a:t> = 2.25 x 10 </a:t>
            </a:r>
            <a:r>
              <a:rPr lang="en-GB" altLang="en-US" sz="1600" baseline="30000"/>
              <a:t>7</a:t>
            </a:r>
            <a:r>
              <a:rPr lang="en-GB" altLang="en-US" sz="1600"/>
              <a:t> NC</a:t>
            </a:r>
            <a:r>
              <a:rPr lang="en-GB" altLang="en-US" sz="1600" baseline="30000"/>
              <a:t>-1</a:t>
            </a:r>
            <a:r>
              <a:rPr lang="en-GB" altLang="en-US" sz="1600"/>
              <a:t>  LEFT</a:t>
            </a:r>
          </a:p>
          <a:p>
            <a:pPr eaLnBrk="1" hangingPunct="1">
              <a:spcBef>
                <a:spcPct val="20000"/>
              </a:spcBef>
            </a:pPr>
            <a:r>
              <a:rPr lang="el-GR" altLang="en-US" sz="1600" b="1">
                <a:solidFill>
                  <a:srgbClr val="FF3300"/>
                </a:solidFill>
                <a:cs typeface="Arial" charset="0"/>
              </a:rPr>
              <a:t>Σ</a:t>
            </a:r>
            <a:r>
              <a:rPr lang="en-GB" altLang="en-US" sz="1600" b="1">
                <a:solidFill>
                  <a:srgbClr val="FF3300"/>
                </a:solidFill>
                <a:cs typeface="Arial" charset="0"/>
              </a:rPr>
              <a:t>E = 1.75 </a:t>
            </a:r>
            <a:r>
              <a:rPr lang="en-GB" altLang="en-US" sz="1600" b="1">
                <a:solidFill>
                  <a:srgbClr val="FF3300"/>
                </a:solidFill>
              </a:rPr>
              <a:t>x 10 </a:t>
            </a:r>
            <a:r>
              <a:rPr lang="en-GB" altLang="en-US" sz="1600" b="1" baseline="30000">
                <a:solidFill>
                  <a:srgbClr val="FF3300"/>
                </a:solidFill>
              </a:rPr>
              <a:t>7</a:t>
            </a:r>
            <a:r>
              <a:rPr lang="en-GB" altLang="en-US" sz="1600" b="1">
                <a:solidFill>
                  <a:srgbClr val="FF3300"/>
                </a:solidFill>
              </a:rPr>
              <a:t> NC</a:t>
            </a:r>
            <a:r>
              <a:rPr lang="en-GB" altLang="en-US" sz="1600" b="1" baseline="30000">
                <a:solidFill>
                  <a:srgbClr val="FF3300"/>
                </a:solidFill>
              </a:rPr>
              <a:t>-1</a:t>
            </a:r>
            <a:r>
              <a:rPr lang="en-GB" altLang="en-US" sz="1600" b="1">
                <a:solidFill>
                  <a:srgbClr val="FF3300"/>
                </a:solidFill>
              </a:rPr>
              <a:t>  RIGHT</a:t>
            </a:r>
          </a:p>
          <a:p>
            <a:pPr eaLnBrk="1" hangingPunct="1">
              <a:spcBef>
                <a:spcPct val="20000"/>
              </a:spcBef>
            </a:pPr>
            <a:endParaRPr lang="en-GB" altLang="en-US" sz="1600"/>
          </a:p>
          <a:p>
            <a:pPr eaLnBrk="1" hangingPunct="1">
              <a:spcBef>
                <a:spcPct val="20000"/>
              </a:spcBef>
            </a:pPr>
            <a:r>
              <a:rPr lang="en-GB" altLang="en-US" sz="1600"/>
              <a:t>V</a:t>
            </a:r>
            <a:r>
              <a:rPr lang="en-GB" altLang="en-US" sz="1600" baseline="-25000"/>
              <a:t>1</a:t>
            </a:r>
            <a:r>
              <a:rPr lang="en-GB" altLang="en-US" sz="1600"/>
              <a:t> = + 1.2 x 10 </a:t>
            </a:r>
            <a:r>
              <a:rPr lang="en-GB" altLang="en-US" sz="1600" baseline="30000"/>
              <a:t>6</a:t>
            </a:r>
            <a:r>
              <a:rPr lang="en-GB" altLang="en-US" sz="1600"/>
              <a:t> V  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600"/>
              <a:t>V</a:t>
            </a:r>
            <a:r>
              <a:rPr lang="en-GB" altLang="en-US" sz="1600" baseline="-25000"/>
              <a:t>2</a:t>
            </a:r>
            <a:r>
              <a:rPr lang="en-GB" altLang="en-US" sz="1600"/>
              <a:t> = + 0.9 x 10 </a:t>
            </a:r>
            <a:r>
              <a:rPr lang="en-GB" altLang="en-US" sz="1600" baseline="30000"/>
              <a:t>6</a:t>
            </a:r>
            <a:r>
              <a:rPr lang="en-GB" altLang="en-US" sz="1600"/>
              <a:t> V</a:t>
            </a:r>
          </a:p>
          <a:p>
            <a:pPr eaLnBrk="1" hangingPunct="1">
              <a:spcBef>
                <a:spcPct val="20000"/>
              </a:spcBef>
            </a:pPr>
            <a:r>
              <a:rPr lang="el-GR" altLang="en-US" sz="1600" b="1">
                <a:solidFill>
                  <a:srgbClr val="FF3300"/>
                </a:solidFill>
                <a:cs typeface="Arial" charset="0"/>
              </a:rPr>
              <a:t>Σ</a:t>
            </a:r>
            <a:r>
              <a:rPr lang="en-GB" altLang="en-US" sz="1600" b="1">
                <a:solidFill>
                  <a:srgbClr val="FF3300"/>
                </a:solidFill>
                <a:cs typeface="Arial" charset="0"/>
              </a:rPr>
              <a:t>V = + 2.1 </a:t>
            </a:r>
            <a:r>
              <a:rPr lang="en-GB" altLang="en-US" sz="1600" b="1">
                <a:solidFill>
                  <a:srgbClr val="FF3300"/>
                </a:solidFill>
              </a:rPr>
              <a:t>x 10 </a:t>
            </a:r>
            <a:r>
              <a:rPr lang="en-GB" altLang="en-US" sz="1600" b="1" baseline="30000">
                <a:solidFill>
                  <a:srgbClr val="FF3300"/>
                </a:solidFill>
              </a:rPr>
              <a:t>6</a:t>
            </a:r>
            <a:r>
              <a:rPr lang="en-GB" altLang="en-US" sz="1600" b="1">
                <a:solidFill>
                  <a:srgbClr val="FF3300"/>
                </a:solidFill>
              </a:rPr>
              <a:t> V</a:t>
            </a:r>
            <a:endParaRPr lang="el-GR" altLang="en-US" sz="1600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/>
              <a:t>Electrical potential (</a:t>
            </a:r>
            <a:r>
              <a:rPr lang="en-GB" altLang="en-US" b="1" i="1" dirty="0" smtClean="0">
                <a:solidFill>
                  <a:srgbClr val="FF3300"/>
                </a:solidFill>
              </a:rPr>
              <a:t>V</a:t>
            </a:r>
            <a:r>
              <a:rPr lang="en-GB" altLang="en-US" b="1" i="1" dirty="0" smtClean="0"/>
              <a:t> </a:t>
            </a:r>
            <a:r>
              <a:rPr lang="en-GB" altLang="en-US" b="1" dirty="0" smtClean="0"/>
              <a:t>) For Radial</a:t>
            </a:r>
            <a:endParaRPr lang="en-GB" altLang="en-US" b="1" dirty="0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343" y="1539798"/>
            <a:ext cx="6891266" cy="4351338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 smtClean="0">
                <a:solidFill>
                  <a:srgbClr val="FF3300"/>
                </a:solidFill>
              </a:rPr>
              <a:t>The electrical potential of a point within an electric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 smtClean="0">
                <a:solidFill>
                  <a:srgbClr val="FF3300"/>
                </a:solidFill>
              </a:rPr>
              <a:t>field is equal to the work that must be done per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 smtClean="0">
                <a:solidFill>
                  <a:srgbClr val="FF3300"/>
                </a:solidFill>
              </a:rPr>
              <a:t>coulomb of POSITIVE charge in bringing the charge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dirty="0" smtClean="0">
                <a:solidFill>
                  <a:srgbClr val="FF3300"/>
                </a:solidFill>
              </a:rPr>
              <a:t>from infinity to the point.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GB" altLang="en-US" sz="2400" b="1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 smtClean="0"/>
              <a:t>Notes: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000" dirty="0" smtClean="0"/>
              <a:t>The electrical potential at infinity is </a:t>
            </a:r>
            <a:r>
              <a:rPr lang="en-GB" altLang="en-US" sz="2000" b="1" dirty="0" smtClean="0">
                <a:solidFill>
                  <a:schemeClr val="accent2"/>
                </a:solidFill>
              </a:rPr>
              <a:t>ZERO</a:t>
            </a:r>
            <a:r>
              <a:rPr lang="en-GB" altLang="en-US" sz="2000" dirty="0" smtClean="0"/>
              <a:t>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000" dirty="0" smtClean="0"/>
              <a:t>Points around positive charges usually (but not always) have positive potentials and vice-versa.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000" dirty="0" smtClean="0"/>
              <a:t>Electrical potential is measured in </a:t>
            </a:r>
            <a:r>
              <a:rPr lang="en-GB" altLang="en-US" sz="2000" b="1" dirty="0" smtClean="0">
                <a:solidFill>
                  <a:schemeClr val="accent2"/>
                </a:solidFill>
              </a:rPr>
              <a:t>joules per coulomb</a:t>
            </a:r>
            <a:r>
              <a:rPr lang="en-GB" altLang="en-US" sz="2000" b="1" dirty="0" smtClean="0"/>
              <a:t> </a:t>
            </a:r>
            <a:r>
              <a:rPr lang="en-GB" altLang="en-US" sz="2000" dirty="0" smtClean="0"/>
              <a:t>(J C</a:t>
            </a:r>
            <a:r>
              <a:rPr lang="en-GB" altLang="en-US" sz="2000" baseline="30000" dirty="0" smtClean="0"/>
              <a:t>-1</a:t>
            </a:r>
            <a:r>
              <a:rPr lang="en-GB" altLang="en-US" sz="2000" dirty="0" smtClean="0"/>
              <a:t>) or more commonly </a:t>
            </a:r>
            <a:r>
              <a:rPr lang="en-GB" altLang="en-US" sz="2000" b="1" dirty="0" smtClean="0">
                <a:solidFill>
                  <a:schemeClr val="accent2"/>
                </a:solidFill>
              </a:rPr>
              <a:t>volts</a:t>
            </a:r>
            <a:r>
              <a:rPr lang="en-GB" altLang="en-US" sz="2000" dirty="0" smtClean="0"/>
              <a:t> (V) where 1V equals 1 JC</a:t>
            </a:r>
            <a:r>
              <a:rPr lang="en-GB" altLang="en-US" sz="2000" baseline="30000" dirty="0" smtClean="0"/>
              <a:t>-1</a:t>
            </a:r>
            <a:r>
              <a:rPr lang="en-GB" altLang="en-US" sz="2000" dirty="0" smtClean="0"/>
              <a:t>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000" dirty="0" smtClean="0"/>
              <a:t>Electrical potential is a </a:t>
            </a:r>
            <a:r>
              <a:rPr lang="en-GB" altLang="en-US" sz="2000" b="1" dirty="0" smtClean="0">
                <a:solidFill>
                  <a:schemeClr val="accent2"/>
                </a:solidFill>
              </a:rPr>
              <a:t>SCALAR</a:t>
            </a:r>
            <a:r>
              <a:rPr lang="en-GB" altLang="en-US" sz="2000" dirty="0" smtClean="0"/>
              <a:t> quantity</a:t>
            </a:r>
          </a:p>
        </p:txBody>
      </p:sp>
      <p:pic>
        <p:nvPicPr>
          <p:cNvPr id="4" name="Picture 2" descr="Copyright S-c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77" y="2924390"/>
            <a:ext cx="2894179" cy="15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9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7907"/>
            <a:ext cx="7886700" cy="4351338"/>
          </a:xfrm>
        </p:spPr>
        <p:txBody>
          <a:bodyPr/>
          <a:lstStyle/>
          <a:p>
            <a:r>
              <a:rPr lang="en-GB" b="1" dirty="0"/>
              <a:t>What's the potential at a point 2m from a +3C charge</a:t>
            </a:r>
            <a:r>
              <a:rPr lang="en-GB" b="1" dirty="0" smtClean="0"/>
              <a:t>?</a:t>
            </a:r>
          </a:p>
          <a:p>
            <a:endParaRPr lang="en-GB" b="1" dirty="0"/>
          </a:p>
          <a:p>
            <a:endParaRPr lang="en-GB" b="1" dirty="0" smtClean="0"/>
          </a:p>
          <a:p>
            <a:r>
              <a:rPr lang="en-GB" b="1" dirty="0"/>
              <a:t>What's the potential halfway between these?</a:t>
            </a:r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074" name="Picture 2" descr="Copyright S-c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050" y="1982270"/>
            <a:ext cx="4508710" cy="7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lectric Potent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604282"/>
            <a:ext cx="3925148" cy="158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674" y="5537633"/>
            <a:ext cx="9077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It cancels to produce zero potential. So moving from infinity to this point would take no energy because the work done by B attracting a positive charge will be equal but opposite to the work done on the charge by A, repelling 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 smtClean="0">
                <a:latin typeface="Comic Sans MS" panose="030F0702030302020204" pitchFamily="66" charset="0"/>
              </a:rPr>
              <a:t>Equipotentials</a:t>
            </a:r>
            <a:r>
              <a:rPr lang="en-GB" dirty="0"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Potential 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56" y="1429432"/>
            <a:ext cx="5595539" cy="5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841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smtClean="0"/>
              <a:t>Electrical equipotentials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48089"/>
            <a:ext cx="4319587" cy="42497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800" b="1" smtClean="0">
                <a:solidFill>
                  <a:schemeClr val="accent2"/>
                </a:solidFill>
              </a:rPr>
              <a:t>These are surfaces that join up points of equal potential.</a:t>
            </a:r>
          </a:p>
          <a:p>
            <a:pPr marL="533400" lvl="1" indent="-261938" eaLnBrk="1" hangingPunct="1"/>
            <a:r>
              <a:rPr lang="en-GB" altLang="en-US" sz="2400" smtClean="0"/>
              <a:t>No work is done by electrical force when a charge is moved along an equipotential surface.</a:t>
            </a:r>
          </a:p>
          <a:p>
            <a:pPr marL="533400" lvl="1" indent="-261938" eaLnBrk="1" hangingPunct="1"/>
            <a:r>
              <a:rPr lang="en-GB" altLang="en-US" sz="2400" smtClean="0"/>
              <a:t>Equipotentials are always perpendicular to field lines.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932363" y="1721114"/>
            <a:ext cx="3313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71014" name="Picture 6" descr="p08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1817951"/>
            <a:ext cx="360997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6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equi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76161"/>
            <a:ext cx="8881370" cy="381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74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97726"/>
            <a:ext cx="8648700" cy="1143000"/>
          </a:xfrm>
        </p:spPr>
        <p:txBody>
          <a:bodyPr/>
          <a:lstStyle/>
          <a:p>
            <a:pPr eaLnBrk="1" hangingPunct="1"/>
            <a:r>
              <a:rPr lang="en-GB" altLang="en-US" sz="2800" b="1" smtClean="0"/>
              <a:t>Variation of </a:t>
            </a:r>
            <a:r>
              <a:rPr lang="en-GB" altLang="en-US" sz="2800" b="1" i="1" smtClean="0">
                <a:solidFill>
                  <a:srgbClr val="FF3300"/>
                </a:solidFill>
              </a:rPr>
              <a:t>E</a:t>
            </a:r>
            <a:r>
              <a:rPr lang="en-GB" altLang="en-US" sz="2800" b="1" smtClean="0"/>
              <a:t> and </a:t>
            </a:r>
            <a:r>
              <a:rPr lang="en-GB" altLang="en-US" sz="2800" b="1" i="1" smtClean="0">
                <a:solidFill>
                  <a:srgbClr val="FF3300"/>
                </a:solidFill>
              </a:rPr>
              <a:t>V</a:t>
            </a:r>
            <a:r>
              <a:rPr lang="en-GB" altLang="en-US" sz="2800" b="1" smtClean="0"/>
              <a:t> about a positive charged </a:t>
            </a:r>
            <a:br>
              <a:rPr lang="en-GB" altLang="en-US" sz="2800" b="1" smtClean="0"/>
            </a:br>
            <a:r>
              <a:rPr lang="en-GB" altLang="en-US" sz="2800" b="1" smtClean="0"/>
              <a:t>sphere of charge </a:t>
            </a:r>
            <a:r>
              <a:rPr lang="en-GB" altLang="en-US" sz="2800" b="1" i="1" smtClean="0">
                <a:solidFill>
                  <a:srgbClr val="FF3300"/>
                </a:solidFill>
              </a:rPr>
              <a:t>Q</a:t>
            </a:r>
            <a:r>
              <a:rPr lang="en-GB" altLang="en-US" sz="2800" b="1" smtClean="0"/>
              <a:t> and radius </a:t>
            </a:r>
            <a:r>
              <a:rPr lang="en-GB" altLang="en-US" sz="2800" b="1" i="1" smtClean="0">
                <a:solidFill>
                  <a:srgbClr val="FF3300"/>
                </a:solidFill>
              </a:rPr>
              <a:t>r</a:t>
            </a:r>
            <a:r>
              <a:rPr lang="en-GB" altLang="en-US" sz="2800" b="1" i="1" baseline="-25000" smtClean="0">
                <a:solidFill>
                  <a:srgbClr val="FF3300"/>
                </a:solidFill>
              </a:rPr>
              <a:t>o</a:t>
            </a:r>
          </a:p>
        </p:txBody>
      </p:sp>
      <p:pic>
        <p:nvPicPr>
          <p:cNvPr id="168967" name="Picture 7" descr="p08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072501"/>
            <a:ext cx="50895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921375" y="2345551"/>
            <a:ext cx="2427288" cy="2706687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800" b="1" i="1" smtClean="0">
                <a:solidFill>
                  <a:srgbClr val="FF3300"/>
                </a:solidFill>
              </a:rPr>
              <a:t>E  = </a:t>
            </a:r>
            <a:r>
              <a:rPr lang="en-GB" altLang="en-US" sz="2800" b="1" i="1" smtClean="0">
                <a:solidFill>
                  <a:srgbClr val="FF3300"/>
                </a:solidFill>
                <a:cs typeface="Arial" charset="0"/>
              </a:rPr>
              <a:t>   </a:t>
            </a:r>
            <a:r>
              <a:rPr lang="en-GB" altLang="en-US" sz="2800" b="1" i="1" u="sng" smtClean="0">
                <a:solidFill>
                  <a:srgbClr val="FF3300"/>
                </a:solidFill>
                <a:cs typeface="Arial" charset="0"/>
              </a:rPr>
              <a:t>  Q    </a:t>
            </a:r>
            <a:r>
              <a:rPr lang="en-GB" altLang="en-US" sz="2800" b="1" i="1" u="sng" smtClean="0">
                <a:solidFill>
                  <a:schemeClr val="bg1"/>
                </a:solidFill>
                <a:cs typeface="Arial" charset="0"/>
              </a:rPr>
              <a:t>i </a:t>
            </a:r>
            <a:r>
              <a:rPr lang="en-GB" altLang="en-US" sz="2800" b="1" i="1" u="sng" smtClean="0">
                <a:solidFill>
                  <a:srgbClr val="FF3300"/>
                </a:solidFill>
                <a:cs typeface="Arial" charset="0"/>
              </a:rPr>
              <a:t>   </a:t>
            </a:r>
            <a:endParaRPr lang="en-GB" altLang="en-US" sz="2800" b="1" i="1" u="sng" baseline="-25000" smtClean="0">
              <a:solidFill>
                <a:srgbClr val="FF3300"/>
              </a:solidFill>
              <a:cs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800" b="1" i="1" smtClean="0">
                <a:solidFill>
                  <a:srgbClr val="FF3300"/>
                </a:solidFill>
                <a:cs typeface="Arial" charset="0"/>
              </a:rPr>
              <a:t>         4</a:t>
            </a:r>
            <a:r>
              <a:rPr lang="el-GR" altLang="en-US" sz="2800" b="1" i="1" smtClean="0">
                <a:solidFill>
                  <a:srgbClr val="FF3300"/>
                </a:solidFill>
                <a:cs typeface="Arial" charset="0"/>
              </a:rPr>
              <a:t>πε</a:t>
            </a:r>
            <a:r>
              <a:rPr lang="en-GB" altLang="en-US" sz="2800" b="1" i="1" baseline="-25000" smtClean="0">
                <a:solidFill>
                  <a:srgbClr val="FF3300"/>
                </a:solidFill>
                <a:cs typeface="Arial" charset="0"/>
              </a:rPr>
              <a:t>o </a:t>
            </a:r>
            <a:r>
              <a:rPr lang="en-GB" altLang="en-US" sz="2800" b="1" i="1" smtClean="0">
                <a:solidFill>
                  <a:srgbClr val="FF3300"/>
                </a:solidFill>
                <a:cs typeface="Arial" charset="0"/>
              </a:rPr>
              <a:t>r </a:t>
            </a:r>
            <a:r>
              <a:rPr lang="en-GB" altLang="en-US" sz="2800" b="1" i="1" baseline="30000" smtClean="0">
                <a:solidFill>
                  <a:srgbClr val="FF3300"/>
                </a:solidFill>
                <a:cs typeface="Arial" charset="0"/>
              </a:rPr>
              <a:t>2 </a:t>
            </a:r>
          </a:p>
          <a:p>
            <a:pPr marL="0" indent="0" eaLnBrk="1" hangingPunct="1">
              <a:buFontTx/>
              <a:buNone/>
            </a:pPr>
            <a:r>
              <a:rPr lang="en-GB" altLang="en-US" sz="2800" b="1" i="1" baseline="30000" smtClean="0">
                <a:solidFill>
                  <a:srgbClr val="FF3300"/>
                </a:solidFill>
              </a:rPr>
              <a:t>	</a:t>
            </a:r>
          </a:p>
          <a:p>
            <a:pPr marL="0" indent="0" eaLnBrk="1" hangingPunct="1">
              <a:buFontTx/>
              <a:buNone/>
            </a:pPr>
            <a:r>
              <a:rPr lang="en-GB" altLang="en-US" sz="2800" b="1" i="1" smtClean="0">
                <a:solidFill>
                  <a:srgbClr val="FF3300"/>
                </a:solidFill>
              </a:rPr>
              <a:t>V  = </a:t>
            </a:r>
            <a:r>
              <a:rPr lang="en-GB" altLang="en-US" sz="2800" b="1" i="1" smtClean="0">
                <a:solidFill>
                  <a:srgbClr val="FF3300"/>
                </a:solidFill>
                <a:cs typeface="Arial" charset="0"/>
              </a:rPr>
              <a:t>   </a:t>
            </a:r>
            <a:r>
              <a:rPr lang="en-GB" altLang="en-US" sz="2800" b="1" i="1" u="sng" smtClean="0">
                <a:solidFill>
                  <a:srgbClr val="FF3300"/>
                </a:solidFill>
                <a:cs typeface="Arial" charset="0"/>
              </a:rPr>
              <a:t>  Q    </a:t>
            </a:r>
            <a:r>
              <a:rPr lang="en-GB" altLang="en-US" sz="2800" b="1" i="1" u="sng" smtClean="0">
                <a:solidFill>
                  <a:schemeClr val="bg1"/>
                </a:solidFill>
                <a:cs typeface="Arial" charset="0"/>
              </a:rPr>
              <a:t>i </a:t>
            </a:r>
            <a:r>
              <a:rPr lang="en-GB" altLang="en-US" sz="2800" b="1" i="1" u="sng" smtClean="0">
                <a:solidFill>
                  <a:srgbClr val="FF3300"/>
                </a:solidFill>
                <a:cs typeface="Arial" charset="0"/>
              </a:rPr>
              <a:t>   </a:t>
            </a:r>
            <a:endParaRPr lang="en-GB" altLang="en-US" sz="2800" b="1" i="1" u="sng" baseline="-25000" smtClean="0">
              <a:solidFill>
                <a:srgbClr val="FF3300"/>
              </a:solidFill>
              <a:cs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800" b="1" i="1" smtClean="0">
                <a:solidFill>
                  <a:srgbClr val="FF3300"/>
                </a:solidFill>
                <a:cs typeface="Arial" charset="0"/>
              </a:rPr>
              <a:t>         4</a:t>
            </a:r>
            <a:r>
              <a:rPr lang="el-GR" altLang="en-US" sz="2800" b="1" i="1" smtClean="0">
                <a:solidFill>
                  <a:srgbClr val="FF3300"/>
                </a:solidFill>
                <a:cs typeface="Arial" charset="0"/>
              </a:rPr>
              <a:t>πε</a:t>
            </a:r>
            <a:r>
              <a:rPr lang="en-GB" altLang="en-US" sz="2800" b="1" i="1" baseline="-25000" smtClean="0">
                <a:solidFill>
                  <a:srgbClr val="FF3300"/>
                </a:solidFill>
                <a:cs typeface="Arial" charset="0"/>
              </a:rPr>
              <a:t>o </a:t>
            </a:r>
            <a:r>
              <a:rPr lang="en-GB" altLang="en-US" sz="2800" b="1" i="1" smtClean="0">
                <a:solidFill>
                  <a:srgbClr val="FF3300"/>
                </a:solidFill>
                <a:cs typeface="Arial" charset="0"/>
              </a:rPr>
              <a:t>r</a:t>
            </a:r>
            <a:r>
              <a:rPr lang="en-GB" altLang="en-US" sz="2000" b="1" i="1" smtClean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GB" altLang="en-US" sz="2000" b="1" i="1" baseline="30000" smtClean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GB" altLang="en-US" sz="2000" b="1" i="1" baseline="30000" smtClean="0">
                <a:solidFill>
                  <a:srgbClr val="FF3300"/>
                </a:solidFill>
              </a:rPr>
              <a:t>	</a:t>
            </a:r>
            <a:endParaRPr lang="el-GR" altLang="en-US" sz="2000" b="1" i="1" baseline="3000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01550"/>
            <a:ext cx="1032619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b="1" dirty="0" smtClean="0"/>
              <a:t>Electrical potential </a:t>
            </a:r>
            <a:br>
              <a:rPr lang="en-GB" altLang="en-US" sz="4000" b="1" dirty="0" smtClean="0"/>
            </a:br>
            <a:r>
              <a:rPr lang="en-GB" altLang="en-US" sz="4000" b="1" dirty="0" smtClean="0"/>
              <a:t>difference (</a:t>
            </a:r>
            <a:r>
              <a:rPr lang="el-GR" altLang="en-US" sz="4000" b="1" i="1" dirty="0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sz="4000" b="1" i="1" dirty="0" smtClean="0">
                <a:solidFill>
                  <a:srgbClr val="FF3300"/>
                </a:solidFill>
              </a:rPr>
              <a:t>V</a:t>
            </a:r>
            <a:r>
              <a:rPr lang="en-GB" altLang="en-US" sz="4000" b="1" i="1" dirty="0" smtClean="0"/>
              <a:t> </a:t>
            </a:r>
            <a:r>
              <a:rPr lang="en-GB" altLang="en-US" sz="4000" b="1" dirty="0" smtClean="0"/>
              <a:t>)</a:t>
            </a:r>
            <a:endParaRPr lang="en-GB" altLang="en-US" sz="4000" b="1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506" y="1776442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b="1" dirty="0" smtClean="0">
                <a:cs typeface="Arial" charset="0"/>
              </a:rPr>
              <a:t>When a charge, </a:t>
            </a:r>
            <a:r>
              <a:rPr lang="en-GB" altLang="en-US" b="1" i="1" dirty="0" smtClean="0">
                <a:solidFill>
                  <a:srgbClr val="FF3300"/>
                </a:solidFill>
                <a:cs typeface="Arial" charset="0"/>
              </a:rPr>
              <a:t>Q</a:t>
            </a:r>
            <a:r>
              <a:rPr lang="en-GB" altLang="en-US" b="1" dirty="0" smtClean="0">
                <a:cs typeface="Arial" charset="0"/>
              </a:rPr>
              <a:t> is moved through an electrical potential difference of </a:t>
            </a:r>
            <a:r>
              <a:rPr lang="el-GR" altLang="en-US" b="1" i="1" dirty="0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b="1" i="1" dirty="0" smtClean="0">
                <a:solidFill>
                  <a:srgbClr val="FF3300"/>
                </a:solidFill>
                <a:cs typeface="Arial" charset="0"/>
              </a:rPr>
              <a:t>V</a:t>
            </a:r>
            <a:r>
              <a:rPr lang="en-GB" altLang="en-US" b="1" dirty="0" smtClean="0">
                <a:cs typeface="Arial" charset="0"/>
              </a:rPr>
              <a:t> the work done </a:t>
            </a:r>
            <a:r>
              <a:rPr lang="el-GR" altLang="en-US" b="1" i="1" dirty="0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b="1" i="1" dirty="0" smtClean="0">
                <a:solidFill>
                  <a:srgbClr val="FF3300"/>
                </a:solidFill>
                <a:cs typeface="Arial" charset="0"/>
              </a:rPr>
              <a:t>W</a:t>
            </a:r>
            <a:r>
              <a:rPr lang="en-GB" altLang="en-US" b="1" dirty="0" smtClean="0">
                <a:cs typeface="Arial" charset="0"/>
              </a:rPr>
              <a:t> is given by:</a:t>
            </a:r>
          </a:p>
          <a:p>
            <a:pPr marL="0" indent="0" eaLnBrk="1" hangingPunct="1">
              <a:buFontTx/>
              <a:buNone/>
            </a:pPr>
            <a:endParaRPr lang="en-GB" altLang="en-US" b="1" dirty="0" smtClean="0">
              <a:solidFill>
                <a:srgbClr val="FF3300"/>
              </a:solidFill>
              <a:cs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b="1" dirty="0" smtClean="0">
                <a:solidFill>
                  <a:srgbClr val="FF3300"/>
                </a:solidFill>
                <a:cs typeface="Arial" charset="0"/>
              </a:rPr>
              <a:t>		</a:t>
            </a:r>
            <a:r>
              <a:rPr lang="el-GR" altLang="en-US" sz="4000" b="1" dirty="0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sz="4000" b="1" dirty="0" smtClean="0">
                <a:solidFill>
                  <a:srgbClr val="FF3300"/>
                </a:solidFill>
                <a:cs typeface="Arial" charset="0"/>
              </a:rPr>
              <a:t>W  =  Q x </a:t>
            </a:r>
            <a:r>
              <a:rPr lang="el-GR" altLang="en-US" sz="4000" b="1" dirty="0" smtClean="0">
                <a:solidFill>
                  <a:srgbClr val="FF3300"/>
                </a:solidFill>
                <a:cs typeface="Arial" charset="0"/>
              </a:rPr>
              <a:t>Δ</a:t>
            </a:r>
            <a:r>
              <a:rPr lang="en-GB" altLang="en-US" sz="4000" b="1" dirty="0" smtClean="0">
                <a:solidFill>
                  <a:srgbClr val="FF3300"/>
                </a:solidFill>
                <a:cs typeface="Arial" charset="0"/>
              </a:rPr>
              <a:t>V</a:t>
            </a:r>
            <a:r>
              <a:rPr lang="en-GB" altLang="en-US" b="1" dirty="0" smtClean="0">
                <a:solidFill>
                  <a:srgbClr val="FF3300"/>
                </a:solidFill>
                <a:cs typeface="Arial" charset="0"/>
              </a:rPr>
              <a:t> </a:t>
            </a:r>
            <a:endParaRPr lang="el-GR" altLang="en-US" b="1" dirty="0" smtClean="0">
              <a:cs typeface="Arial" charset="0"/>
            </a:endParaRPr>
          </a:p>
          <a:p>
            <a:pPr marL="0" indent="0" eaLnBrk="1" hangingPunct="1">
              <a:buFontTx/>
              <a:buNone/>
            </a:pPr>
            <a:endParaRPr lang="en-GB" altLang="en-US" b="1" dirty="0" smtClean="0"/>
          </a:p>
        </p:txBody>
      </p:sp>
      <p:pic>
        <p:nvPicPr>
          <p:cNvPr id="4" name="Picture 2" descr="Potential Gradi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4479" r="49134" b="47129"/>
          <a:stretch/>
        </p:blipFill>
        <p:spPr bwMode="auto">
          <a:xfrm>
            <a:off x="171572" y="3599229"/>
            <a:ext cx="2668556" cy="25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equipotent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4" y="777923"/>
            <a:ext cx="3055774" cy="576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533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754</Words>
  <Application>Microsoft Office PowerPoint</Application>
  <PresentationFormat>On-screen Show (4:3)</PresentationFormat>
  <Paragraphs>110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Electrical potential (V ) For Radial</vt:lpstr>
      <vt:lpstr>PowerPoint Presentation</vt:lpstr>
      <vt:lpstr>Equipotentials </vt:lpstr>
      <vt:lpstr>Electrical equipotentials</vt:lpstr>
      <vt:lpstr>PowerPoint Presentation</vt:lpstr>
      <vt:lpstr>Variation of E and V about a positive charged  sphere of charge Q and radius ro</vt:lpstr>
      <vt:lpstr>Electrical potential  difference (ΔV )</vt:lpstr>
      <vt:lpstr>PowerPoint Presentation</vt:lpstr>
      <vt:lpstr>Question 1</vt:lpstr>
      <vt:lpstr>Question 2</vt:lpstr>
      <vt:lpstr>PowerPoint Presentation</vt:lpstr>
      <vt:lpstr>PowerPoint Presentation</vt:lpstr>
      <vt:lpstr>PowerPoint Presentation</vt:lpstr>
      <vt:lpstr>PowerPoint Presentation</vt:lpstr>
      <vt:lpstr>Combining fields 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Duddy</dc:creator>
  <cp:lastModifiedBy>Joshua Duddy</cp:lastModifiedBy>
  <cp:revision>7</cp:revision>
  <dcterms:created xsi:type="dcterms:W3CDTF">2015-11-09T11:46:50Z</dcterms:created>
  <dcterms:modified xsi:type="dcterms:W3CDTF">2016-11-02T12:20:07Z</dcterms:modified>
</cp:coreProperties>
</file>