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7" r:id="rId5"/>
    <p:sldId id="259" r:id="rId6"/>
    <p:sldId id="268" r:id="rId7"/>
    <p:sldId id="261" r:id="rId8"/>
    <p:sldId id="269" r:id="rId9"/>
    <p:sldId id="262" r:id="rId10"/>
    <p:sldId id="263" r:id="rId11"/>
    <p:sldId id="264" r:id="rId12"/>
    <p:sldId id="265"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F37B"/>
    <a:srgbClr val="EE9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4" y="7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738035-4432-4124-845F-68DA791A056B}" type="datetimeFigureOut">
              <a:rPr lang="en-GB" smtClean="0"/>
              <a:t>23/04/2019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476E89-1ABF-4898-A9C9-DCE3CD5EA0A8}" type="slidenum">
              <a:rPr lang="en-GB" smtClean="0"/>
              <a:t>‹#›</a:t>
            </a:fld>
            <a:endParaRPr lang="en-GB"/>
          </a:p>
        </p:txBody>
      </p:sp>
    </p:spTree>
    <p:extLst>
      <p:ext uri="{BB962C8B-B14F-4D97-AF65-F5344CB8AC3E}">
        <p14:creationId xmlns:p14="http://schemas.microsoft.com/office/powerpoint/2010/main" val="3001456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F33B65D-2C8A-4455-B1E0-67800CE78A3A}" type="slidenum">
              <a:rPr lang="en-GB" smtClean="0"/>
              <a:t>13</a:t>
            </a:fld>
            <a:endParaRPr lang="en-GB"/>
          </a:p>
        </p:txBody>
      </p:sp>
    </p:spTree>
    <p:extLst>
      <p:ext uri="{BB962C8B-B14F-4D97-AF65-F5344CB8AC3E}">
        <p14:creationId xmlns:p14="http://schemas.microsoft.com/office/powerpoint/2010/main" val="75146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04917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4045884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117785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53DF1542-319C-4FA7-BEEF-BE23B384521F}" type="slidenum">
              <a:rPr lang="en-GB" altLang="en-US"/>
              <a:pPr/>
              <a:t>‹#›</a:t>
            </a:fld>
            <a:endParaRPr lang="en-GB" altLang="en-US"/>
          </a:p>
        </p:txBody>
      </p:sp>
    </p:spTree>
    <p:extLst>
      <p:ext uri="{BB962C8B-B14F-4D97-AF65-F5344CB8AC3E}">
        <p14:creationId xmlns:p14="http://schemas.microsoft.com/office/powerpoint/2010/main" val="1283064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9243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003409-58FF-4B80-8B2C-BC58F01366F5}"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170538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003409-58FF-4B80-8B2C-BC58F01366F5}" type="datetimeFigureOut">
              <a:rPr lang="en-GB" smtClean="0"/>
              <a:t>23/04/2019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085504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003409-58FF-4B80-8B2C-BC58F01366F5}" type="datetimeFigureOut">
              <a:rPr lang="en-GB" smtClean="0"/>
              <a:t>23/04/2019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342426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003409-58FF-4B80-8B2C-BC58F01366F5}" type="datetimeFigureOut">
              <a:rPr lang="en-GB" smtClean="0"/>
              <a:t>23/04/2019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419650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003409-58FF-4B80-8B2C-BC58F01366F5}" type="datetimeFigureOut">
              <a:rPr lang="en-GB" smtClean="0"/>
              <a:t>23/04/2019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1029090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03409-58FF-4B80-8B2C-BC58F01366F5}" type="datetimeFigureOut">
              <a:rPr lang="en-GB" smtClean="0"/>
              <a:t>23/04/2019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3448567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03409-58FF-4B80-8B2C-BC58F01366F5}" type="datetimeFigureOut">
              <a:rPr lang="en-GB" smtClean="0"/>
              <a:t>23/04/2019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92921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03409-58FF-4B80-8B2C-BC58F01366F5}" type="datetimeFigureOut">
              <a:rPr lang="en-GB" smtClean="0"/>
              <a:t>23/04/2019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B4CB9-CBCE-4F99-8028-F992AD8AAADF}" type="slidenum">
              <a:rPr lang="en-GB" smtClean="0"/>
              <a:t>‹#›</a:t>
            </a:fld>
            <a:endParaRPr lang="en-GB"/>
          </a:p>
        </p:txBody>
      </p:sp>
      <p:sp>
        <p:nvSpPr>
          <p:cNvPr id="9" name="Rectangle 8"/>
          <p:cNvSpPr/>
          <p:nvPr userDrawn="1"/>
        </p:nvSpPr>
        <p:spPr>
          <a:xfrm>
            <a:off x="1" y="0"/>
            <a:ext cx="9143999" cy="47667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2000" b="1" dirty="0" smtClean="0">
                <a:solidFill>
                  <a:schemeClr val="tx1"/>
                </a:solidFill>
              </a:rPr>
              <a:t>LO: to explain the application</a:t>
            </a:r>
            <a:r>
              <a:rPr lang="en-GB" sz="2000" b="1" baseline="0" dirty="0" smtClean="0">
                <a:solidFill>
                  <a:schemeClr val="tx1"/>
                </a:solidFill>
              </a:rPr>
              <a:t> of induction to transformers</a:t>
            </a:r>
            <a:endParaRPr lang="en-GB" sz="2000" b="1" dirty="0">
              <a:solidFill>
                <a:schemeClr val="tx1"/>
              </a:solidFill>
            </a:endParaRPr>
          </a:p>
        </p:txBody>
      </p:sp>
      <p:sp>
        <p:nvSpPr>
          <p:cNvPr id="10" name="Rectangle 9"/>
          <p:cNvSpPr/>
          <p:nvPr userDrawn="1"/>
        </p:nvSpPr>
        <p:spPr>
          <a:xfrm>
            <a:off x="1" y="476672"/>
            <a:ext cx="9143999" cy="476672"/>
          </a:xfrm>
          <a:prstGeom prst="rect">
            <a:avLst/>
          </a:prstGeom>
          <a:solidFill>
            <a:srgbClr val="9AF3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2000" b="1" dirty="0" smtClean="0">
                <a:solidFill>
                  <a:schemeClr val="tx1"/>
                </a:solidFill>
              </a:rPr>
              <a:t>Key</a:t>
            </a:r>
            <a:r>
              <a:rPr lang="en-GB" sz="2000" b="1" baseline="0" dirty="0" smtClean="0">
                <a:solidFill>
                  <a:schemeClr val="tx1"/>
                </a:solidFill>
              </a:rPr>
              <a:t> words: transformer, induction, primary, secondary, coil, magnet </a:t>
            </a:r>
            <a:endParaRPr lang="en-GB" sz="2000" b="1" dirty="0">
              <a:solidFill>
                <a:schemeClr val="tx1"/>
              </a:solidFill>
            </a:endParaRPr>
          </a:p>
        </p:txBody>
      </p:sp>
    </p:spTree>
    <p:extLst>
      <p:ext uri="{BB962C8B-B14F-4D97-AF65-F5344CB8AC3E}">
        <p14:creationId xmlns:p14="http://schemas.microsoft.com/office/powerpoint/2010/main" val="4047443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24" y="1772816"/>
            <a:ext cx="648072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200" b="1" u="sng" dirty="0" smtClean="0"/>
              <a:t>Transformers</a:t>
            </a:r>
            <a:endParaRPr lang="en-GB" sz="7200" b="1" u="sng" dirty="0"/>
          </a:p>
        </p:txBody>
      </p:sp>
      <p:sp>
        <p:nvSpPr>
          <p:cNvPr id="5" name="Rectangle 4"/>
          <p:cNvSpPr/>
          <p:nvPr/>
        </p:nvSpPr>
        <p:spPr>
          <a:xfrm>
            <a:off x="5166498" y="980728"/>
            <a:ext cx="374441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9215098-B6C0-429F-B537-D2E77C74AD6F}" type="datetime1">
              <a:rPr lang="en-GB" sz="3600" b="1" u="sng" smtClean="0"/>
              <a:t>23/04/2019</a:t>
            </a:fld>
            <a:endParaRPr lang="en-GB" b="1" u="sng" dirty="0"/>
          </a:p>
        </p:txBody>
      </p:sp>
      <p:sp>
        <p:nvSpPr>
          <p:cNvPr id="6" name="Rectangle 5"/>
          <p:cNvSpPr/>
          <p:nvPr/>
        </p:nvSpPr>
        <p:spPr>
          <a:xfrm>
            <a:off x="179512" y="3212976"/>
            <a:ext cx="8731402" cy="3384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3600" b="1" dirty="0" smtClean="0">
                <a:solidFill>
                  <a:srgbClr val="FFFF00"/>
                </a:solidFill>
              </a:rPr>
              <a:t>In a generator current is induced in the coil. </a:t>
            </a:r>
          </a:p>
          <a:p>
            <a:pPr marL="342900" indent="-342900">
              <a:buAutoNum type="arabicPeriod"/>
            </a:pPr>
            <a:r>
              <a:rPr lang="en-GB" sz="3600" b="1" dirty="0" smtClean="0">
                <a:solidFill>
                  <a:srgbClr val="FFFF00"/>
                </a:solidFill>
              </a:rPr>
              <a:t>What does this current create around the coil?</a:t>
            </a:r>
          </a:p>
          <a:p>
            <a:pPr marL="342900" indent="-342900">
              <a:buAutoNum type="arabicPeriod"/>
            </a:pPr>
            <a:r>
              <a:rPr lang="en-GB" sz="3600" b="1" dirty="0" smtClean="0">
                <a:solidFill>
                  <a:srgbClr val="FFFF00"/>
                </a:solidFill>
              </a:rPr>
              <a:t>What effect does this magnetic field have? (remember the motor rule)</a:t>
            </a:r>
          </a:p>
          <a:p>
            <a:pPr marL="342900" indent="-342900">
              <a:buAutoNum type="arabicPeriod"/>
            </a:pPr>
            <a:r>
              <a:rPr lang="en-GB" sz="3600" b="1" dirty="0" smtClean="0">
                <a:solidFill>
                  <a:srgbClr val="FFFF00"/>
                </a:solidFill>
              </a:rPr>
              <a:t>What is the logical consequence of this?</a:t>
            </a:r>
            <a:endParaRPr lang="en-GB" sz="3600" b="1" dirty="0">
              <a:solidFill>
                <a:srgbClr val="FFFF00"/>
              </a:solidFill>
            </a:endParaRPr>
          </a:p>
        </p:txBody>
      </p:sp>
    </p:spTree>
    <p:extLst>
      <p:ext uri="{BB962C8B-B14F-4D97-AF65-F5344CB8AC3E}">
        <p14:creationId xmlns:p14="http://schemas.microsoft.com/office/powerpoint/2010/main" val="2669109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259465"/>
            <a:ext cx="8568952" cy="3539430"/>
          </a:xfrm>
          <a:prstGeom prst="rect">
            <a:avLst/>
          </a:prstGeom>
          <a:noFill/>
        </p:spPr>
        <p:txBody>
          <a:bodyPr wrap="square" rtlCol="0">
            <a:spAutoFit/>
          </a:bodyPr>
          <a:lstStyle/>
          <a:p>
            <a:r>
              <a:rPr lang="en-GB" sz="3200" dirty="0" smtClean="0"/>
              <a:t>Transformers are nearly 100% efficient. </a:t>
            </a:r>
            <a:endParaRPr lang="en-GB" sz="3200" dirty="0"/>
          </a:p>
          <a:p>
            <a:endParaRPr lang="en-GB" sz="3200" dirty="0" smtClean="0">
              <a:solidFill>
                <a:srgbClr val="FF0000"/>
              </a:solidFill>
            </a:endParaRPr>
          </a:p>
          <a:p>
            <a:r>
              <a:rPr lang="en-GB" sz="3200" dirty="0" smtClean="0"/>
              <a:t>Where could they lose energy from?</a:t>
            </a:r>
          </a:p>
          <a:p>
            <a:pPr marL="457200" indent="-457200">
              <a:buFont typeface="Arial" panose="020B0604020202020204" pitchFamily="34" charset="0"/>
              <a:buChar char="•"/>
            </a:pPr>
            <a:r>
              <a:rPr lang="en-GB" sz="3200" dirty="0" smtClean="0">
                <a:solidFill>
                  <a:srgbClr val="FF0000"/>
                </a:solidFill>
              </a:rPr>
              <a:t>Core</a:t>
            </a:r>
          </a:p>
          <a:p>
            <a:pPr marL="457200" indent="-457200">
              <a:buFont typeface="Arial" panose="020B0604020202020204" pitchFamily="34" charset="0"/>
              <a:buChar char="•"/>
            </a:pPr>
            <a:r>
              <a:rPr lang="en-GB" sz="3200" dirty="0" smtClean="0">
                <a:solidFill>
                  <a:srgbClr val="FF0000"/>
                </a:solidFill>
              </a:rPr>
              <a:t>Windings</a:t>
            </a:r>
            <a:endParaRPr lang="en-GB" sz="3200" dirty="0">
              <a:solidFill>
                <a:srgbClr val="FF0000"/>
              </a:solidFill>
            </a:endParaRPr>
          </a:p>
          <a:p>
            <a:r>
              <a:rPr lang="en-GB" sz="3200" dirty="0" smtClean="0"/>
              <a:t>How could you stop them losing energy from these areas?</a:t>
            </a:r>
          </a:p>
        </p:txBody>
      </p:sp>
    </p:spTree>
    <p:extLst>
      <p:ext uri="{BB962C8B-B14F-4D97-AF65-F5344CB8AC3E}">
        <p14:creationId xmlns:p14="http://schemas.microsoft.com/office/powerpoint/2010/main" val="394171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259465"/>
            <a:ext cx="8568952" cy="3046988"/>
          </a:xfrm>
          <a:prstGeom prst="rect">
            <a:avLst/>
          </a:prstGeom>
          <a:noFill/>
        </p:spPr>
        <p:txBody>
          <a:bodyPr wrap="square" rtlCol="0">
            <a:spAutoFit/>
          </a:bodyPr>
          <a:lstStyle/>
          <a:p>
            <a:r>
              <a:rPr lang="en-GB" sz="3200" dirty="0" smtClean="0"/>
              <a:t>How could you stop them losing energy from these areas?</a:t>
            </a:r>
          </a:p>
          <a:p>
            <a:r>
              <a:rPr lang="en-GB" sz="3200" b="1" dirty="0" smtClean="0">
                <a:solidFill>
                  <a:srgbClr val="FF0000"/>
                </a:solidFill>
              </a:rPr>
              <a:t>Windings:</a:t>
            </a:r>
          </a:p>
          <a:p>
            <a:r>
              <a:rPr lang="en-GB" sz="3200" dirty="0">
                <a:solidFill>
                  <a:srgbClr val="FF0000"/>
                </a:solidFill>
              </a:rPr>
              <a:t>made of wire with low resistance to reduce power wasted due to heating effect</a:t>
            </a:r>
          </a:p>
          <a:p>
            <a:endParaRPr lang="en-GB" sz="3200" dirty="0" smtClean="0">
              <a:solidFill>
                <a:srgbClr val="FF0000"/>
              </a:solidFill>
            </a:endParaRPr>
          </a:p>
        </p:txBody>
      </p:sp>
    </p:spTree>
    <p:extLst>
      <p:ext uri="{BB962C8B-B14F-4D97-AF65-F5344CB8AC3E}">
        <p14:creationId xmlns:p14="http://schemas.microsoft.com/office/powerpoint/2010/main" val="405793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5467"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259465"/>
            <a:ext cx="8568952" cy="5878532"/>
          </a:xfrm>
          <a:prstGeom prst="rect">
            <a:avLst/>
          </a:prstGeom>
          <a:noFill/>
        </p:spPr>
        <p:txBody>
          <a:bodyPr wrap="square" rtlCol="0">
            <a:spAutoFit/>
          </a:bodyPr>
          <a:lstStyle/>
          <a:p>
            <a:r>
              <a:rPr lang="en-GB" sz="3200" dirty="0" smtClean="0"/>
              <a:t>How could you stop them losing energy from these areas?</a:t>
            </a:r>
          </a:p>
          <a:p>
            <a:r>
              <a:rPr lang="en-GB" sz="2800" b="1" dirty="0">
                <a:solidFill>
                  <a:srgbClr val="FF0000"/>
                </a:solidFill>
              </a:rPr>
              <a:t>Core:</a:t>
            </a:r>
          </a:p>
          <a:p>
            <a:pPr marL="457200" indent="-457200">
              <a:buFont typeface="Arial" panose="020B0604020202020204" pitchFamily="34" charset="0"/>
              <a:buChar char="•"/>
            </a:pPr>
            <a:r>
              <a:rPr lang="en-GB" sz="2800" dirty="0">
                <a:solidFill>
                  <a:srgbClr val="FF0000"/>
                </a:solidFill>
              </a:rPr>
              <a:t>Laminated – layers of iron separated by layers of insulator. </a:t>
            </a:r>
          </a:p>
          <a:p>
            <a:pPr marL="457200" indent="-457200">
              <a:buFont typeface="Arial" panose="020B0604020202020204" pitchFamily="34" charset="0"/>
              <a:buChar char="•"/>
            </a:pPr>
            <a:r>
              <a:rPr lang="en-GB" sz="2800" dirty="0">
                <a:solidFill>
                  <a:srgbClr val="FF0000"/>
                </a:solidFill>
              </a:rPr>
              <a:t>Eddy currents are induced in the core because of the magnetic flux in the core. These can heat the core. Laminating reduces this as much as possible and makes sure the magnetic flux is as high as possible.</a:t>
            </a:r>
          </a:p>
          <a:p>
            <a:pPr marL="457200" indent="-457200">
              <a:buFont typeface="Arial" panose="020B0604020202020204" pitchFamily="34" charset="0"/>
              <a:buChar char="•"/>
            </a:pPr>
            <a:r>
              <a:rPr lang="en-GB" sz="2800" dirty="0">
                <a:solidFill>
                  <a:srgbClr val="FF0000"/>
                </a:solidFill>
              </a:rPr>
              <a:t>Core is made of soft iron. This is easily magnetised and demagnetised so as to reduce the heating effect of repeatedly magnetising and demagnetising it.</a:t>
            </a:r>
          </a:p>
          <a:p>
            <a:endParaRPr lang="en-GB" sz="3200" dirty="0" smtClean="0">
              <a:solidFill>
                <a:srgbClr val="FF0000"/>
              </a:solidFill>
            </a:endParaRPr>
          </a:p>
        </p:txBody>
      </p:sp>
    </p:spTree>
    <p:extLst>
      <p:ext uri="{BB962C8B-B14F-4D97-AF65-F5344CB8AC3E}">
        <p14:creationId xmlns:p14="http://schemas.microsoft.com/office/powerpoint/2010/main" val="1065987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915400" cy="6019800"/>
          </a:xfrm>
        </p:spPr>
        <p:txBody>
          <a:bodyPr/>
          <a:lstStyle/>
          <a:p>
            <a:r>
              <a:rPr lang="en-GB" sz="2800" dirty="0" smtClean="0"/>
              <a:t>A transformer can change the </a:t>
            </a:r>
            <a:r>
              <a:rPr lang="en-GB" sz="2800" dirty="0" err="1" smtClean="0"/>
              <a:t>p.d</a:t>
            </a:r>
            <a:r>
              <a:rPr lang="en-GB" sz="2800" dirty="0" smtClean="0"/>
              <a:t>. of an AC supply, both up and down</a:t>
            </a:r>
          </a:p>
          <a:p>
            <a:r>
              <a:rPr lang="en-GB" sz="2800" dirty="0" smtClean="0"/>
              <a:t>The transformer formula links the current, </a:t>
            </a:r>
            <a:r>
              <a:rPr lang="en-GB" sz="2800" dirty="0" err="1" smtClean="0"/>
              <a:t>p.d</a:t>
            </a:r>
            <a:r>
              <a:rPr lang="en-GB" sz="2800" dirty="0" smtClean="0"/>
              <a:t>. and number of turns on the coils:</a:t>
            </a:r>
          </a:p>
          <a:p>
            <a:endParaRPr lang="en-GB" sz="2800" dirty="0"/>
          </a:p>
          <a:p>
            <a:endParaRPr lang="en-GB" sz="2800" dirty="0" smtClean="0"/>
          </a:p>
          <a:p>
            <a:endParaRPr lang="en-GB" sz="2800" dirty="0" smtClean="0"/>
          </a:p>
          <a:p>
            <a:r>
              <a:rPr lang="en-GB" sz="2800" dirty="0" smtClean="0"/>
              <a:t>The efficiency of the transformer is increased by using low resistance wires and a </a:t>
            </a:r>
            <a:r>
              <a:rPr lang="en-GB" sz="2800" b="1" dirty="0" smtClean="0"/>
              <a:t>laminated</a:t>
            </a:r>
            <a:r>
              <a:rPr lang="en-GB" sz="2800" dirty="0" smtClean="0"/>
              <a:t> iron core</a:t>
            </a:r>
          </a:p>
          <a:p>
            <a:r>
              <a:rPr lang="en-GB" sz="2800" dirty="0" smtClean="0"/>
              <a:t>The National Grid uses transformers to reduce heating in overhead cables by increasing the </a:t>
            </a:r>
            <a:r>
              <a:rPr lang="en-GB" sz="2800" dirty="0" err="1" smtClean="0"/>
              <a:t>p.d</a:t>
            </a:r>
            <a:r>
              <a:rPr lang="en-GB" sz="2800" dirty="0" smtClean="0"/>
              <a:t>. and lowering the current</a:t>
            </a:r>
            <a:endParaRPr lang="en-GB" sz="2800" dirty="0"/>
          </a:p>
        </p:txBody>
      </p:sp>
      <p:graphicFrame>
        <p:nvGraphicFramePr>
          <p:cNvPr id="4" name="Object 3"/>
          <p:cNvGraphicFramePr>
            <a:graphicFrameLocks noChangeAspect="1"/>
          </p:cNvGraphicFramePr>
          <p:nvPr>
            <p:extLst/>
          </p:nvPr>
        </p:nvGraphicFramePr>
        <p:xfrm>
          <a:off x="3733800" y="2743200"/>
          <a:ext cx="2545976" cy="1219200"/>
        </p:xfrm>
        <a:graphic>
          <a:graphicData uri="http://schemas.openxmlformats.org/presentationml/2006/ole">
            <mc:AlternateContent xmlns:mc="http://schemas.openxmlformats.org/markup-compatibility/2006">
              <mc:Choice xmlns:v="urn:schemas-microsoft-com:vml" Requires="v">
                <p:oleObj spid="_x0000_s3074" name="Equation" r:id="rId4" imgW="901440" imgH="431640" progId="Equation.3">
                  <p:embed/>
                </p:oleObj>
              </mc:Choice>
              <mc:Fallback>
                <p:oleObj name="Equation" r:id="rId4" imgW="901440" imgH="431640" progId="Equation.3">
                  <p:embed/>
                  <p:pic>
                    <p:nvPicPr>
                      <p:cNvPr id="4" name="Object 3"/>
                      <p:cNvPicPr/>
                      <p:nvPr/>
                    </p:nvPicPr>
                    <p:blipFill>
                      <a:blip r:embed="rId5"/>
                      <a:stretch>
                        <a:fillRect/>
                      </a:stretch>
                    </p:blipFill>
                    <p:spPr>
                      <a:xfrm>
                        <a:off x="3733800" y="2743200"/>
                        <a:ext cx="2545976" cy="1219200"/>
                      </a:xfrm>
                      <a:prstGeom prst="rect">
                        <a:avLst/>
                      </a:prstGeom>
                    </p:spPr>
                  </p:pic>
                </p:oleObj>
              </mc:Fallback>
            </mc:AlternateContent>
          </a:graphicData>
        </a:graphic>
      </p:graphicFrame>
      <p:sp>
        <p:nvSpPr>
          <p:cNvPr id="5" name="Title 4"/>
          <p:cNvSpPr>
            <a:spLocks noGrp="1"/>
          </p:cNvSpPr>
          <p:nvPr>
            <p:ph type="title"/>
          </p:nvPr>
        </p:nvSpPr>
        <p:spPr/>
        <p:txBody>
          <a:bodyPr/>
          <a:lstStyle/>
          <a:p>
            <a:endParaRPr lang="en-GB"/>
          </a:p>
        </p:txBody>
      </p:sp>
    </p:spTree>
    <p:extLst>
      <p:ext uri="{BB962C8B-B14F-4D97-AF65-F5344CB8AC3E}">
        <p14:creationId xmlns:p14="http://schemas.microsoft.com/office/powerpoint/2010/main" val="300197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1268760"/>
            <a:ext cx="8064896" cy="52565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4800" b="1" dirty="0" smtClean="0">
                <a:solidFill>
                  <a:srgbClr val="00B050"/>
                </a:solidFill>
              </a:rPr>
              <a:t>K – calculate the </a:t>
            </a:r>
            <a:r>
              <a:rPr lang="en-GB" sz="4800" b="1" dirty="0" err="1" smtClean="0">
                <a:solidFill>
                  <a:srgbClr val="00B050"/>
                </a:solidFill>
              </a:rPr>
              <a:t>p.d</a:t>
            </a:r>
            <a:r>
              <a:rPr lang="en-GB" sz="4800" b="1" dirty="0" smtClean="0">
                <a:solidFill>
                  <a:srgbClr val="00B050"/>
                </a:solidFill>
              </a:rPr>
              <a:t>. and current in primary and secondary coils</a:t>
            </a:r>
          </a:p>
          <a:p>
            <a:r>
              <a:rPr lang="en-GB" sz="4800" b="1" dirty="0" smtClean="0">
                <a:solidFill>
                  <a:srgbClr val="FFC000"/>
                </a:solidFill>
              </a:rPr>
              <a:t>B – explain how a transformer works</a:t>
            </a:r>
          </a:p>
          <a:p>
            <a:r>
              <a:rPr lang="en-GB" sz="4800" b="1" dirty="0" smtClean="0">
                <a:solidFill>
                  <a:srgbClr val="FF0000"/>
                </a:solidFill>
              </a:rPr>
              <a:t>A – explain the formation and effect of eddy currents</a:t>
            </a:r>
          </a:p>
        </p:txBody>
      </p:sp>
    </p:spTree>
    <p:extLst>
      <p:ext uri="{BB962C8B-B14F-4D97-AF65-F5344CB8AC3E}">
        <p14:creationId xmlns:p14="http://schemas.microsoft.com/office/powerpoint/2010/main" val="236069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Rectangle 3"/>
          <p:cNvSpPr/>
          <p:nvPr/>
        </p:nvSpPr>
        <p:spPr>
          <a:xfrm>
            <a:off x="395536" y="1340768"/>
            <a:ext cx="8424936" cy="48965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p:txBody>
          <a:bodyPr/>
          <a:lstStyle/>
          <a:p>
            <a:r>
              <a:rPr lang="en-GB" dirty="0"/>
              <a:t>A transformer is used to changes the peak value of an alternating potential difference</a:t>
            </a:r>
          </a:p>
          <a:p>
            <a:r>
              <a:rPr lang="en-GB" dirty="0"/>
              <a:t>Made from two coils which share the same iron core</a:t>
            </a:r>
          </a:p>
          <a:p>
            <a:r>
              <a:rPr lang="en-GB" dirty="0"/>
              <a:t>All the magnetic flux produced by the primary coil passes through the secondary coil</a:t>
            </a:r>
          </a:p>
          <a:p>
            <a:endParaRPr lang="en-GB" dirty="0"/>
          </a:p>
        </p:txBody>
      </p:sp>
    </p:spTree>
    <p:extLst>
      <p:ext uri="{BB962C8B-B14F-4D97-AF65-F5344CB8AC3E}">
        <p14:creationId xmlns:p14="http://schemas.microsoft.com/office/powerpoint/2010/main" val="2462814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77792" y="692696"/>
            <a:ext cx="8229600" cy="1143000"/>
          </a:xfrm>
        </p:spPr>
        <p:txBody>
          <a:bodyPr/>
          <a:lstStyle/>
          <a:p>
            <a:r>
              <a:rPr lang="en-GB" altLang="en-US" u="sng" dirty="0"/>
              <a:t>Transformer rules</a:t>
            </a:r>
          </a:p>
        </p:txBody>
      </p:sp>
      <p:sp>
        <p:nvSpPr>
          <p:cNvPr id="6147" name="Rectangle 3"/>
          <p:cNvSpPr>
            <a:spLocks noGrp="1" noChangeArrowheads="1"/>
          </p:cNvSpPr>
          <p:nvPr>
            <p:ph type="body" idx="1"/>
          </p:nvPr>
        </p:nvSpPr>
        <p:spPr>
          <a:xfrm>
            <a:off x="477792" y="1831912"/>
            <a:ext cx="8229600" cy="4525963"/>
          </a:xfrm>
        </p:spPr>
        <p:txBody>
          <a:bodyPr/>
          <a:lstStyle/>
          <a:p>
            <a:pPr>
              <a:lnSpc>
                <a:spcPct val="80000"/>
              </a:lnSpc>
            </a:pPr>
            <a:r>
              <a:rPr lang="en-GB" altLang="en-US" sz="2800" dirty="0"/>
              <a:t>All transformers consist of two coils of wire that are wrapped around an Iron core</a:t>
            </a:r>
          </a:p>
          <a:p>
            <a:pPr>
              <a:lnSpc>
                <a:spcPct val="80000"/>
              </a:lnSpc>
            </a:pPr>
            <a:endParaRPr lang="en-GB" altLang="en-US" sz="2800" dirty="0"/>
          </a:p>
          <a:p>
            <a:pPr>
              <a:lnSpc>
                <a:spcPct val="80000"/>
              </a:lnSpc>
            </a:pPr>
            <a:r>
              <a:rPr lang="en-GB" altLang="en-US" sz="2800" dirty="0"/>
              <a:t>Transformers only work with AC Potential Difference</a:t>
            </a:r>
          </a:p>
          <a:p>
            <a:pPr>
              <a:lnSpc>
                <a:spcPct val="80000"/>
              </a:lnSpc>
            </a:pPr>
            <a:endParaRPr lang="en-GB" altLang="en-US" sz="2800" dirty="0"/>
          </a:p>
          <a:p>
            <a:pPr>
              <a:lnSpc>
                <a:spcPct val="80000"/>
              </a:lnSpc>
            </a:pPr>
            <a:r>
              <a:rPr lang="en-GB" altLang="en-US" sz="2800" dirty="0"/>
              <a:t>As the P.D. oscillates it induces a changing magnetic field in the primary coil</a:t>
            </a:r>
          </a:p>
          <a:p>
            <a:pPr>
              <a:lnSpc>
                <a:spcPct val="80000"/>
              </a:lnSpc>
            </a:pPr>
            <a:endParaRPr lang="en-GB" altLang="en-US" sz="2800" dirty="0"/>
          </a:p>
          <a:p>
            <a:pPr>
              <a:lnSpc>
                <a:spcPct val="80000"/>
              </a:lnSpc>
            </a:pPr>
            <a:r>
              <a:rPr lang="en-GB" altLang="en-US" sz="2800" dirty="0"/>
              <a:t>This magnetic field also cuts the secondary coil so an </a:t>
            </a:r>
            <a:r>
              <a:rPr lang="en-GB" altLang="en-US" sz="2800" i="1" dirty="0" err="1"/>
              <a:t>emf</a:t>
            </a:r>
            <a:r>
              <a:rPr lang="en-GB" altLang="en-US" sz="2800" dirty="0"/>
              <a:t> is induced in the secondary coil</a:t>
            </a:r>
          </a:p>
        </p:txBody>
      </p:sp>
    </p:spTree>
    <p:extLst>
      <p:ext uri="{BB962C8B-B14F-4D97-AF65-F5344CB8AC3E}">
        <p14:creationId xmlns:p14="http://schemas.microsoft.com/office/powerpoint/2010/main" val="411067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fade">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Effect transition="in" filter="fade">
                                      <p:cBhvr>
                                        <p:cTn id="17" dur="500"/>
                                        <p:tgtEl>
                                          <p:spTgt spid="61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7">
                                            <p:txEl>
                                              <p:pRg st="6" end="6"/>
                                            </p:txEl>
                                          </p:spTgt>
                                        </p:tgtEl>
                                        <p:attrNameLst>
                                          <p:attrName>style.visibility</p:attrName>
                                        </p:attrNameLst>
                                      </p:cBhvr>
                                      <p:to>
                                        <p:strVal val="visible"/>
                                      </p:to>
                                    </p:set>
                                    <p:animEffect transition="in" filter="fade">
                                      <p:cBhvr>
                                        <p:cTn id="22"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www.hk-phy.org/energy/power/transmit_phy/images/transform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2736"/>
            <a:ext cx="4608512" cy="345638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067944" y="1259465"/>
            <a:ext cx="4104456" cy="1077218"/>
          </a:xfrm>
          <a:prstGeom prst="rect">
            <a:avLst/>
          </a:prstGeom>
          <a:noFill/>
        </p:spPr>
        <p:txBody>
          <a:bodyPr wrap="square" rtlCol="0">
            <a:spAutoFit/>
          </a:bodyPr>
          <a:lstStyle/>
          <a:p>
            <a:pPr algn="ctr"/>
            <a:r>
              <a:rPr lang="en-GB" sz="3200" dirty="0" smtClean="0"/>
              <a:t>How does the transformer work?</a:t>
            </a:r>
          </a:p>
        </p:txBody>
      </p:sp>
      <p:sp>
        <p:nvSpPr>
          <p:cNvPr id="7" name="TextBox 6"/>
          <p:cNvSpPr txBox="1"/>
          <p:nvPr/>
        </p:nvSpPr>
        <p:spPr>
          <a:xfrm>
            <a:off x="4572000" y="2420888"/>
            <a:ext cx="4572000" cy="4154984"/>
          </a:xfrm>
          <a:prstGeom prst="rect">
            <a:avLst/>
          </a:prstGeom>
          <a:noFill/>
        </p:spPr>
        <p:txBody>
          <a:bodyPr wrap="square" rtlCol="0">
            <a:spAutoFit/>
          </a:bodyPr>
          <a:lstStyle/>
          <a:p>
            <a:pPr marL="342900" indent="-342900">
              <a:buFont typeface="+mj-lt"/>
              <a:buAutoNum type="arabicPeriod"/>
            </a:pPr>
            <a:r>
              <a:rPr lang="en-GB" sz="2400" dirty="0" smtClean="0"/>
              <a:t>Alternating current in the primary coil</a:t>
            </a:r>
          </a:p>
          <a:p>
            <a:pPr marL="342900" indent="-342900">
              <a:buFont typeface="+mj-lt"/>
              <a:buAutoNum type="arabicPeriod"/>
            </a:pPr>
            <a:r>
              <a:rPr lang="en-GB" sz="2400" dirty="0" smtClean="0"/>
              <a:t>Produces a constantly changing magnetic field</a:t>
            </a:r>
          </a:p>
          <a:p>
            <a:pPr marL="342900" indent="-342900">
              <a:buFont typeface="+mj-lt"/>
              <a:buAutoNum type="arabicPeriod"/>
            </a:pPr>
            <a:r>
              <a:rPr lang="en-GB" sz="2400" dirty="0" smtClean="0"/>
              <a:t>Inside the core</a:t>
            </a:r>
          </a:p>
          <a:p>
            <a:pPr marL="342900" indent="-342900">
              <a:buFont typeface="+mj-lt"/>
              <a:buAutoNum type="arabicPeriod"/>
            </a:pPr>
            <a:r>
              <a:rPr lang="en-GB" sz="2400" dirty="0" smtClean="0"/>
              <a:t>Made of soft iron</a:t>
            </a:r>
          </a:p>
          <a:p>
            <a:pPr marL="342900" indent="-342900">
              <a:buFont typeface="+mj-lt"/>
              <a:buAutoNum type="arabicPeriod"/>
            </a:pPr>
            <a:r>
              <a:rPr lang="en-GB" sz="2400" dirty="0" smtClean="0"/>
              <a:t>The magnetic flux passes through the secondary coil </a:t>
            </a:r>
          </a:p>
          <a:p>
            <a:pPr marL="342900" indent="-342900">
              <a:buFont typeface="+mj-lt"/>
              <a:buAutoNum type="arabicPeriod"/>
            </a:pPr>
            <a:r>
              <a:rPr lang="en-GB" sz="2400" dirty="0" smtClean="0"/>
              <a:t>This induces an emf in the coil</a:t>
            </a:r>
          </a:p>
          <a:p>
            <a:pPr marL="342900" indent="-342900">
              <a:buFont typeface="+mj-lt"/>
              <a:buAutoNum type="arabicPeriod"/>
            </a:pPr>
            <a:r>
              <a:rPr lang="en-GB" sz="2400" dirty="0" smtClean="0"/>
              <a:t>Which drives an alternating current in the secondary coil</a:t>
            </a:r>
          </a:p>
        </p:txBody>
      </p:sp>
    </p:spTree>
    <p:extLst>
      <p:ext uri="{BB962C8B-B14F-4D97-AF65-F5344CB8AC3E}">
        <p14:creationId xmlns:p14="http://schemas.microsoft.com/office/powerpoint/2010/main" val="85052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5125" y="671513"/>
            <a:ext cx="8229600" cy="1143000"/>
          </a:xfrm>
        </p:spPr>
        <p:txBody>
          <a:bodyPr/>
          <a:lstStyle/>
          <a:p>
            <a:r>
              <a:rPr lang="en-GB" altLang="en-US" u="sng" dirty="0"/>
              <a:t>Transformer Mathematics</a:t>
            </a:r>
          </a:p>
        </p:txBody>
      </p:sp>
      <p:graphicFrame>
        <p:nvGraphicFramePr>
          <p:cNvPr id="7172" name="Object 4"/>
          <p:cNvGraphicFramePr>
            <a:graphicFrameLocks noGrp="1" noChangeAspect="1"/>
          </p:cNvGraphicFramePr>
          <p:nvPr>
            <p:ph sz="half" idx="1"/>
          </p:nvPr>
        </p:nvGraphicFramePr>
        <p:xfrm>
          <a:off x="533400" y="4191000"/>
          <a:ext cx="2952750" cy="2343150"/>
        </p:xfrm>
        <a:graphic>
          <a:graphicData uri="http://schemas.openxmlformats.org/presentationml/2006/ole">
            <mc:AlternateContent xmlns:mc="http://schemas.openxmlformats.org/markup-compatibility/2006">
              <mc:Choice xmlns:v="urn:schemas-microsoft-com:vml" Requires="v">
                <p:oleObj spid="_x0000_s1026" name="Equation" r:id="rId3" imgW="799920" imgH="634680" progId="Equation.3">
                  <p:embed/>
                </p:oleObj>
              </mc:Choice>
              <mc:Fallback>
                <p:oleObj name="Equation" r:id="rId3" imgW="799920" imgH="634680" progId="Equation.3">
                  <p:embed/>
                  <p:pic>
                    <p:nvPicPr>
                      <p:cNvPr id="717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191000"/>
                        <a:ext cx="2952750" cy="2343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4" name="Object 6"/>
          <p:cNvGraphicFramePr>
            <a:graphicFrameLocks noGrp="1" noChangeAspect="1"/>
          </p:cNvGraphicFramePr>
          <p:nvPr>
            <p:ph sz="quarter" idx="2"/>
          </p:nvPr>
        </p:nvGraphicFramePr>
        <p:xfrm>
          <a:off x="304800" y="1600200"/>
          <a:ext cx="3200400" cy="2540000"/>
        </p:xfrm>
        <a:graphic>
          <a:graphicData uri="http://schemas.openxmlformats.org/presentationml/2006/ole">
            <mc:AlternateContent xmlns:mc="http://schemas.openxmlformats.org/markup-compatibility/2006">
              <mc:Choice xmlns:v="urn:schemas-microsoft-com:vml" Requires="v">
                <p:oleObj spid="_x0000_s1027" name="Equation" r:id="rId5" imgW="799920" imgH="634680" progId="Equation.3">
                  <p:embed/>
                </p:oleObj>
              </mc:Choice>
              <mc:Fallback>
                <p:oleObj name="Equation" r:id="rId5" imgW="799920" imgH="634680" progId="Equation.3">
                  <p:embed/>
                  <p:pic>
                    <p:nvPicPr>
                      <p:cNvPr id="7174"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600200"/>
                        <a:ext cx="3200400" cy="254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9" name="Text Box 11"/>
          <p:cNvSpPr txBox="1">
            <a:spLocks noChangeArrowheads="1"/>
          </p:cNvSpPr>
          <p:nvPr/>
        </p:nvSpPr>
        <p:spPr bwMode="auto">
          <a:xfrm>
            <a:off x="4479925" y="1865313"/>
            <a:ext cx="39782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a:t>The induced </a:t>
            </a:r>
            <a:r>
              <a:rPr lang="en-GB" altLang="en-US" sz="2400" i="1"/>
              <a:t>emf</a:t>
            </a:r>
            <a:r>
              <a:rPr lang="en-GB" altLang="en-US" sz="2400"/>
              <a:t> in the primary coil opposes the P.D. applied to the primary coil </a:t>
            </a:r>
            <a:r>
              <a:rPr lang="en-GB" altLang="en-US" sz="2400" i="1"/>
              <a:t>V</a:t>
            </a:r>
            <a:r>
              <a:rPr lang="en-GB" altLang="en-US" sz="2400" i="1" baseline="-25000"/>
              <a:t>P</a:t>
            </a:r>
            <a:endParaRPr lang="en-GB" altLang="en-US" sz="2400"/>
          </a:p>
        </p:txBody>
      </p:sp>
      <p:sp>
        <p:nvSpPr>
          <p:cNvPr id="7180" name="Text Box 12"/>
          <p:cNvSpPr txBox="1">
            <a:spLocks noChangeArrowheads="1"/>
          </p:cNvSpPr>
          <p:nvPr/>
        </p:nvSpPr>
        <p:spPr bwMode="auto">
          <a:xfrm>
            <a:off x="4419600" y="3962400"/>
            <a:ext cx="41306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a:t>Faraday’s Law states that the induced </a:t>
            </a:r>
            <a:r>
              <a:rPr lang="en-GB" altLang="en-US" sz="2400" i="1"/>
              <a:t>emf</a:t>
            </a:r>
            <a:r>
              <a:rPr lang="en-GB" altLang="en-US" sz="2400"/>
              <a:t> in the secondary coil is the same as the flux linkage in the secondary coil</a:t>
            </a:r>
          </a:p>
        </p:txBody>
      </p:sp>
    </p:spTree>
    <p:extLst>
      <p:ext uri="{BB962C8B-B14F-4D97-AF65-F5344CB8AC3E}">
        <p14:creationId xmlns:p14="http://schemas.microsoft.com/office/powerpoint/2010/main" val="3180385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6" name="TextBox 5"/>
              <p:cNvSpPr txBox="1"/>
              <p:nvPr/>
            </p:nvSpPr>
            <p:spPr>
              <a:xfrm>
                <a:off x="251520" y="1259465"/>
                <a:ext cx="8568952" cy="3836243"/>
              </a:xfrm>
              <a:prstGeom prst="rect">
                <a:avLst/>
              </a:prstGeom>
              <a:noFill/>
            </p:spPr>
            <p:txBody>
              <a:bodyPr wrap="square" rtlCol="0">
                <a:spAutoFit/>
              </a:bodyPr>
              <a:lstStyle/>
              <a:p>
                <a:r>
                  <a:rPr lang="en-GB" sz="3200" dirty="0" smtClean="0"/>
                  <a:t>If we use the sub-script p for primary and s for secondary then:</a:t>
                </a:r>
              </a:p>
              <a:p>
                <a:endParaRPr lang="en-GB" sz="3200" dirty="0"/>
              </a:p>
              <a:p>
                <a14:m>
                  <m:oMath xmlns:m="http://schemas.openxmlformats.org/officeDocument/2006/math">
                    <m:f>
                      <m:fPr>
                        <m:ctrlPr>
                          <a:rPr lang="en-GB" sz="3200" i="1" smtClean="0">
                            <a:latin typeface="Cambria Math" panose="02040503050406030204" pitchFamily="18" charset="0"/>
                          </a:rPr>
                        </m:ctrlPr>
                      </m:fPr>
                      <m:num>
                        <m:sSub>
                          <m:sSubPr>
                            <m:ctrlPr>
                              <a:rPr lang="en-GB" sz="3200" b="0" i="1" smtClean="0">
                                <a:latin typeface="Cambria Math" panose="02040503050406030204" pitchFamily="18" charset="0"/>
                              </a:rPr>
                            </m:ctrlPr>
                          </m:sSubPr>
                          <m:e>
                            <m:r>
                              <a:rPr lang="en-GB" sz="3200" b="0" i="1" smtClean="0">
                                <a:latin typeface="Cambria Math"/>
                              </a:rPr>
                              <m:t>𝑉</m:t>
                            </m:r>
                          </m:e>
                          <m:sub>
                            <m:r>
                              <a:rPr lang="en-GB" sz="3200" b="0" i="1" smtClean="0">
                                <a:latin typeface="Cambria Math"/>
                              </a:rPr>
                              <m:t>𝑝</m:t>
                            </m:r>
                          </m:sub>
                        </m:sSub>
                      </m:num>
                      <m:den>
                        <m:sSub>
                          <m:sSubPr>
                            <m:ctrlPr>
                              <a:rPr lang="en-GB" sz="3200" i="1" smtClean="0">
                                <a:latin typeface="Cambria Math" panose="02040503050406030204" pitchFamily="18" charset="0"/>
                              </a:rPr>
                            </m:ctrlPr>
                          </m:sSubPr>
                          <m:e>
                            <m:r>
                              <a:rPr lang="en-GB" sz="3200" b="0" i="1" smtClean="0">
                                <a:latin typeface="Cambria Math"/>
                              </a:rPr>
                              <m:t>𝑉</m:t>
                            </m:r>
                          </m:e>
                          <m:sub>
                            <m:r>
                              <a:rPr lang="en-GB" sz="3200" b="0" i="1" smtClean="0">
                                <a:latin typeface="Cambria Math"/>
                              </a:rPr>
                              <m:t>𝑠</m:t>
                            </m:r>
                          </m:sub>
                        </m:sSub>
                      </m:den>
                    </m:f>
                  </m:oMath>
                </a14:m>
                <a:r>
                  <a:rPr lang="en-GB" sz="3200" dirty="0" smtClean="0"/>
                  <a:t> = </a:t>
                </a:r>
                <a14:m>
                  <m:oMath xmlns:m="http://schemas.openxmlformats.org/officeDocument/2006/math">
                    <m:f>
                      <m:fPr>
                        <m:ctrlPr>
                          <a:rPr lang="en-GB" sz="3200" i="1" smtClean="0">
                            <a:latin typeface="Cambria Math" panose="02040503050406030204" pitchFamily="18" charset="0"/>
                          </a:rPr>
                        </m:ctrlPr>
                      </m:fPr>
                      <m:num>
                        <m:sSub>
                          <m:sSubPr>
                            <m:ctrlPr>
                              <a:rPr lang="en-GB" sz="3200" i="1" smtClean="0">
                                <a:latin typeface="Cambria Math" panose="02040503050406030204" pitchFamily="18" charset="0"/>
                              </a:rPr>
                            </m:ctrlPr>
                          </m:sSubPr>
                          <m:e>
                            <m:r>
                              <a:rPr lang="en-GB" sz="3200" b="0" i="1" smtClean="0">
                                <a:latin typeface="Cambria Math"/>
                              </a:rPr>
                              <m:t>𝑁</m:t>
                            </m:r>
                          </m:e>
                          <m:sub>
                            <m:r>
                              <a:rPr lang="en-GB" sz="3200" b="0" i="1" smtClean="0">
                                <a:latin typeface="Cambria Math"/>
                              </a:rPr>
                              <m:t>𝑝</m:t>
                            </m:r>
                          </m:sub>
                        </m:sSub>
                      </m:num>
                      <m:den>
                        <m:sSub>
                          <m:sSubPr>
                            <m:ctrlPr>
                              <a:rPr lang="en-GB" sz="3200" i="1" smtClean="0">
                                <a:latin typeface="Cambria Math" panose="02040503050406030204" pitchFamily="18" charset="0"/>
                              </a:rPr>
                            </m:ctrlPr>
                          </m:sSubPr>
                          <m:e>
                            <m:r>
                              <a:rPr lang="en-GB" sz="3200" b="0" i="1" smtClean="0">
                                <a:latin typeface="Cambria Math"/>
                              </a:rPr>
                              <m:t>𝑁</m:t>
                            </m:r>
                          </m:e>
                          <m:sub>
                            <m:r>
                              <a:rPr lang="en-GB" sz="3200" b="0" i="1" smtClean="0">
                                <a:latin typeface="Cambria Math"/>
                              </a:rPr>
                              <m:t>𝑠</m:t>
                            </m:r>
                          </m:sub>
                        </m:sSub>
                      </m:den>
                    </m:f>
                  </m:oMath>
                </a14:m>
                <a:endParaRPr lang="en-GB" sz="3200" dirty="0" smtClean="0"/>
              </a:p>
              <a:p>
                <a:endParaRPr lang="en-GB" sz="3200" dirty="0"/>
              </a:p>
              <a:p>
                <a:r>
                  <a:rPr lang="en-GB" sz="3200" dirty="0" smtClean="0"/>
                  <a:t>What is the assumption made here?</a:t>
                </a:r>
              </a:p>
              <a:p>
                <a:r>
                  <a:rPr lang="en-GB" sz="3200" dirty="0" smtClean="0"/>
                  <a:t>Is it a good assumption?</a:t>
                </a:r>
              </a:p>
            </p:txBody>
          </p:sp>
        </mc:Choice>
        <mc:Fallback xmlns="">
          <p:sp>
            <p:nvSpPr>
              <p:cNvPr id="6" name="TextBox 5"/>
              <p:cNvSpPr txBox="1">
                <a:spLocks noRot="1" noChangeAspect="1" noMove="1" noResize="1" noEditPoints="1" noAdjustHandles="1" noChangeArrowheads="1" noChangeShapeType="1" noTextEdit="1"/>
              </p:cNvSpPr>
              <p:nvPr/>
            </p:nvSpPr>
            <p:spPr>
              <a:xfrm>
                <a:off x="251520" y="1259465"/>
                <a:ext cx="8568952" cy="3836243"/>
              </a:xfrm>
              <a:prstGeom prst="rect">
                <a:avLst/>
              </a:prstGeom>
              <a:blipFill rotWithShape="1">
                <a:blip r:embed="rId2"/>
                <a:stretch>
                  <a:fillRect l="-1778" t="-2067" b="-4452"/>
                </a:stretch>
              </a:blipFill>
            </p:spPr>
            <p:txBody>
              <a:bodyPr/>
              <a:lstStyle/>
              <a:p>
                <a:r>
                  <a:rPr lang="en-GB">
                    <a:noFill/>
                  </a:rPr>
                  <a:t> </a:t>
                </a:r>
              </a:p>
            </p:txBody>
          </p:sp>
        </mc:Fallback>
      </mc:AlternateContent>
    </p:spTree>
    <p:extLst>
      <p:ext uri="{BB962C8B-B14F-4D97-AF65-F5344CB8AC3E}">
        <p14:creationId xmlns:p14="http://schemas.microsoft.com/office/powerpoint/2010/main" val="8416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2400"/>
            <a:ext cx="8229600" cy="1143000"/>
          </a:xfrm>
        </p:spPr>
        <p:txBody>
          <a:bodyPr/>
          <a:lstStyle/>
          <a:p>
            <a:r>
              <a:rPr lang="en-GB" altLang="en-US" u="sng" dirty="0"/>
              <a:t>Calculating efficiency</a:t>
            </a:r>
          </a:p>
        </p:txBody>
      </p:sp>
      <p:graphicFrame>
        <p:nvGraphicFramePr>
          <p:cNvPr id="17412" name="Object 4"/>
          <p:cNvGraphicFramePr>
            <a:graphicFrameLocks noGrp="1" noChangeAspect="1"/>
          </p:cNvGraphicFramePr>
          <p:nvPr>
            <p:ph idx="1"/>
            <p:extLst/>
          </p:nvPr>
        </p:nvGraphicFramePr>
        <p:xfrm>
          <a:off x="1989137" y="1371600"/>
          <a:ext cx="4953000" cy="1452563"/>
        </p:xfrm>
        <a:graphic>
          <a:graphicData uri="http://schemas.openxmlformats.org/presentationml/2006/ole">
            <mc:AlternateContent xmlns:mc="http://schemas.openxmlformats.org/markup-compatibility/2006">
              <mc:Choice xmlns:v="urn:schemas-microsoft-com:vml" Requires="v">
                <p:oleObj spid="_x0000_s2050" name="Equation" r:id="rId3" imgW="1473120" imgH="431640" progId="Equation.3">
                  <p:embed/>
                </p:oleObj>
              </mc:Choice>
              <mc:Fallback>
                <p:oleObj name="Equation" r:id="rId3" imgW="1473120" imgH="431640" progId="Equation.3">
                  <p:embed/>
                  <p:pic>
                    <p:nvPicPr>
                      <p:cNvPr id="1741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9137" y="1371600"/>
                        <a:ext cx="4953000" cy="145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414" name="Text Box 6"/>
          <p:cNvSpPr txBox="1">
            <a:spLocks noChangeArrowheads="1"/>
          </p:cNvSpPr>
          <p:nvPr/>
        </p:nvSpPr>
        <p:spPr bwMode="auto">
          <a:xfrm>
            <a:off x="457200" y="3200400"/>
            <a:ext cx="801687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dirty="0"/>
              <a:t>The efficiency is often given as a percentage. The use of superconductors would give even more efficient transformers however a superconductor that works at sufficiently high temperatures are yet to be discovered.</a:t>
            </a:r>
          </a:p>
          <a:p>
            <a:endParaRPr lang="en-GB" altLang="en-US" sz="2400" dirty="0"/>
          </a:p>
          <a:p>
            <a:r>
              <a:rPr lang="en-GB" altLang="en-US" sz="2400" dirty="0"/>
              <a:t>When there is no current being drawn from the secondary coil (circuit is disconnected) the back </a:t>
            </a:r>
            <a:r>
              <a:rPr lang="en-GB" altLang="en-US" sz="2400" i="1" dirty="0" err="1"/>
              <a:t>emf</a:t>
            </a:r>
            <a:r>
              <a:rPr lang="en-GB" altLang="en-US" sz="2400" dirty="0"/>
              <a:t> in the primary coil acts against the </a:t>
            </a:r>
            <a:r>
              <a:rPr lang="en-GB" altLang="en-US" sz="2400" dirty="0" err="1" smtClean="0"/>
              <a:t>p.d</a:t>
            </a:r>
            <a:r>
              <a:rPr lang="en-GB" altLang="en-US" sz="2400" dirty="0" smtClean="0"/>
              <a:t>. </a:t>
            </a:r>
            <a:r>
              <a:rPr lang="en-GB" altLang="en-US" sz="2400" dirty="0"/>
              <a:t>in primary coil so there is very little current in the primary coil.</a:t>
            </a:r>
          </a:p>
        </p:txBody>
      </p:sp>
      <p:sp>
        <p:nvSpPr>
          <p:cNvPr id="7" name="Text Box 6"/>
          <p:cNvSpPr txBox="1">
            <a:spLocks noChangeArrowheads="1"/>
          </p:cNvSpPr>
          <p:nvPr/>
        </p:nvSpPr>
        <p:spPr bwMode="auto">
          <a:xfrm>
            <a:off x="457200" y="1403281"/>
            <a:ext cx="8016875"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dirty="0" smtClean="0"/>
              <a:t>When </a:t>
            </a:r>
            <a:r>
              <a:rPr lang="en-GB" altLang="en-US" sz="2400" dirty="0"/>
              <a:t>there is no current being drawn from the secondary coil (circuit is disconnected) the back </a:t>
            </a:r>
            <a:r>
              <a:rPr lang="en-GB" altLang="en-US" sz="2400" i="1" dirty="0" err="1"/>
              <a:t>emf</a:t>
            </a:r>
            <a:r>
              <a:rPr lang="en-GB" altLang="en-US" sz="2400" dirty="0"/>
              <a:t> in the primary coil acts against the </a:t>
            </a:r>
            <a:r>
              <a:rPr lang="en-GB" altLang="en-US" sz="2400" dirty="0" err="1" smtClean="0"/>
              <a:t>p.d</a:t>
            </a:r>
            <a:r>
              <a:rPr lang="en-GB" altLang="en-US" sz="2400" dirty="0" smtClean="0"/>
              <a:t>. </a:t>
            </a:r>
            <a:r>
              <a:rPr lang="en-GB" altLang="en-US" sz="2400" dirty="0"/>
              <a:t>in primary coil so there is very little current in the primary coil</a:t>
            </a:r>
            <a:r>
              <a:rPr lang="en-GB" altLang="en-US" sz="2400" dirty="0" smtClean="0"/>
              <a:t>.</a:t>
            </a:r>
          </a:p>
          <a:p>
            <a:endParaRPr lang="en-GB" altLang="en-US" sz="2400" dirty="0"/>
          </a:p>
          <a:p>
            <a:pPr algn="ctr"/>
            <a:r>
              <a:rPr lang="en-GB" altLang="en-US" sz="2800" dirty="0" smtClean="0"/>
              <a:t>This explains why a phone charger that is left plugged into the mains with nothing attached to it charge draws very little current – important exam style question!</a:t>
            </a:r>
            <a:endParaRPr lang="en-GB" altLang="en-US" sz="2800" dirty="0"/>
          </a:p>
        </p:txBody>
      </p:sp>
    </p:spTree>
    <p:extLst>
      <p:ext uri="{BB962C8B-B14F-4D97-AF65-F5344CB8AC3E}">
        <p14:creationId xmlns:p14="http://schemas.microsoft.com/office/powerpoint/2010/main" val="216398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7412"/>
                                        </p:tgtEl>
                                      </p:cBhvr>
                                    </p:animEffect>
                                    <p:set>
                                      <p:cBhvr>
                                        <p:cTn id="7" dur="1" fill="hold">
                                          <p:stCondLst>
                                            <p:cond delay="499"/>
                                          </p:stCondLst>
                                        </p:cTn>
                                        <p:tgtEl>
                                          <p:spTgt spid="17412"/>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7414"/>
                                        </p:tgtEl>
                                      </p:cBhvr>
                                    </p:animEffect>
                                    <p:set>
                                      <p:cBhvr>
                                        <p:cTn id="10" dur="1" fill="hold">
                                          <p:stCondLst>
                                            <p:cond delay="499"/>
                                          </p:stCondLst>
                                        </p:cTn>
                                        <p:tgtEl>
                                          <p:spTgt spid="17414"/>
                                        </p:tgtEl>
                                        <p:attrNameLst>
                                          <p:attrName>style.visibility</p:attrName>
                                        </p:attrNameLst>
                                      </p:cBhvr>
                                      <p:to>
                                        <p:strVal val="hidden"/>
                                      </p:to>
                                    </p:se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0" y="1052736"/>
            <a:ext cx="9144000" cy="58052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259465"/>
            <a:ext cx="8568952" cy="3046988"/>
          </a:xfrm>
          <a:prstGeom prst="rect">
            <a:avLst/>
          </a:prstGeom>
          <a:noFill/>
        </p:spPr>
        <p:txBody>
          <a:bodyPr wrap="square" rtlCol="0">
            <a:spAutoFit/>
          </a:bodyPr>
          <a:lstStyle/>
          <a:p>
            <a:r>
              <a:rPr lang="en-GB" sz="3200" dirty="0" smtClean="0"/>
              <a:t>Transformers are nearly 100% efficient. </a:t>
            </a:r>
            <a:endParaRPr lang="en-GB" sz="3200" dirty="0"/>
          </a:p>
          <a:p>
            <a:endParaRPr lang="en-GB" sz="3200" dirty="0" smtClean="0"/>
          </a:p>
          <a:p>
            <a:r>
              <a:rPr lang="en-GB" sz="3200" dirty="0" smtClean="0"/>
              <a:t>Where could they lose energy from?</a:t>
            </a:r>
          </a:p>
          <a:p>
            <a:endParaRPr lang="en-GB" sz="3200" dirty="0"/>
          </a:p>
          <a:p>
            <a:r>
              <a:rPr lang="en-GB" sz="3200" dirty="0" smtClean="0"/>
              <a:t>How could you stop them losing energy from these areas?</a:t>
            </a:r>
          </a:p>
        </p:txBody>
      </p:sp>
    </p:spTree>
    <p:extLst>
      <p:ext uri="{BB962C8B-B14F-4D97-AF65-F5344CB8AC3E}">
        <p14:creationId xmlns:p14="http://schemas.microsoft.com/office/powerpoint/2010/main" val="124961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662</Words>
  <Application>Microsoft Office PowerPoint</Application>
  <PresentationFormat>On-screen Show (4:3)</PresentationFormat>
  <Paragraphs>71</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Cambria Math</vt:lpstr>
      <vt:lpstr>Office Theme</vt:lpstr>
      <vt:lpstr>Equation</vt:lpstr>
      <vt:lpstr>PowerPoint Presentation</vt:lpstr>
      <vt:lpstr>PowerPoint Presentation</vt:lpstr>
      <vt:lpstr>PowerPoint Presentation</vt:lpstr>
      <vt:lpstr>Transformer rules</vt:lpstr>
      <vt:lpstr>PowerPoint Presentation</vt:lpstr>
      <vt:lpstr>Transformer Mathematics</vt:lpstr>
      <vt:lpstr>PowerPoint Presentation</vt:lpstr>
      <vt:lpstr>Calculating efficiency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Iain Holmes</dc:creator>
  <cp:lastModifiedBy>Josh Duddy</cp:lastModifiedBy>
  <cp:revision>9</cp:revision>
  <dcterms:created xsi:type="dcterms:W3CDTF">2015-01-15T14:31:39Z</dcterms:created>
  <dcterms:modified xsi:type="dcterms:W3CDTF">2019-04-23T12:05:09Z</dcterms:modified>
</cp:coreProperties>
</file>