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917575"/>
          </a:xfrm>
        </p:spPr>
        <p:txBody>
          <a:bodyPr/>
          <a:lstStyle/>
          <a:p>
            <a:r>
              <a:rPr lang="en-GB" u="sng" dirty="0" smtClean="0"/>
              <a:t>Gravitational Field Strength</a:t>
            </a:r>
            <a:endParaRPr lang="en-GB" u="sng" dirty="0"/>
          </a:p>
        </p:txBody>
      </p:sp>
      <p:sp>
        <p:nvSpPr>
          <p:cNvPr id="3" name="Subtitle 2"/>
          <p:cNvSpPr>
            <a:spLocks noGrp="1"/>
          </p:cNvSpPr>
          <p:nvPr>
            <p:ph type="subTitle" idx="1"/>
          </p:nvPr>
        </p:nvSpPr>
        <p:spPr>
          <a:xfrm>
            <a:off x="1447800" y="5638800"/>
            <a:ext cx="6400800" cy="914400"/>
          </a:xfrm>
        </p:spPr>
        <p:txBody>
          <a:bodyPr>
            <a:normAutofit fontScale="85000" lnSpcReduction="10000"/>
          </a:bodyPr>
          <a:lstStyle/>
          <a:p>
            <a:r>
              <a:rPr lang="en-GB" dirty="0" smtClean="0"/>
              <a:t>Why do we not fall off the Earth? How would you explain Gravity to a young child?</a:t>
            </a:r>
            <a:endParaRPr lang="en-GB" dirty="0"/>
          </a:p>
        </p:txBody>
      </p:sp>
      <p:pic>
        <p:nvPicPr>
          <p:cNvPr id="1026" name="Picture 2" descr="C:\Users\USERBUILD\AppData\Local\Microsoft\Windows\Temporary Internet Files\Content.IE5\N2TM00VX\earth-23546_128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1274618"/>
            <a:ext cx="40386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51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smtClean="0"/>
              <a:t>Gravitational Fields</a:t>
            </a:r>
            <a:endParaRPr lang="en-GB" u="sng" dirty="0"/>
          </a:p>
        </p:txBody>
      </p:sp>
      <p:sp>
        <p:nvSpPr>
          <p:cNvPr id="3" name="Content Placeholder 2"/>
          <p:cNvSpPr>
            <a:spLocks noGrp="1"/>
          </p:cNvSpPr>
          <p:nvPr>
            <p:ph idx="1"/>
          </p:nvPr>
        </p:nvSpPr>
        <p:spPr>
          <a:xfrm>
            <a:off x="228600" y="1066800"/>
            <a:ext cx="8763000" cy="4525963"/>
          </a:xfrm>
        </p:spPr>
        <p:txBody>
          <a:bodyPr>
            <a:normAutofit fontScale="92500" lnSpcReduction="10000"/>
          </a:bodyPr>
          <a:lstStyle/>
          <a:p>
            <a:r>
              <a:rPr lang="en-GB" dirty="0" smtClean="0"/>
              <a:t>Everything that has mass creates a gravitational field around it</a:t>
            </a:r>
          </a:p>
          <a:p>
            <a:r>
              <a:rPr lang="en-GB" dirty="0" smtClean="0"/>
              <a:t>A test mass placed in this field will be attracted to the original mass by the force of gravity</a:t>
            </a:r>
          </a:p>
          <a:p>
            <a:r>
              <a:rPr lang="en-GB" dirty="0" smtClean="0"/>
              <a:t>The test mass will also create a gravitational field that will attract the original mass with an </a:t>
            </a:r>
            <a:r>
              <a:rPr lang="en-GB" b="1" dirty="0" smtClean="0"/>
              <a:t>equal and opposite force</a:t>
            </a:r>
            <a:r>
              <a:rPr lang="en-GB" dirty="0" smtClean="0"/>
              <a:t> </a:t>
            </a:r>
          </a:p>
          <a:p>
            <a:r>
              <a:rPr lang="en-GB" dirty="0" smtClean="0"/>
              <a:t>In most cases the test mass is very small so it moves towards the original mass along a </a:t>
            </a:r>
            <a:r>
              <a:rPr lang="en-GB" i="1" dirty="0" smtClean="0"/>
              <a:t>field line</a:t>
            </a:r>
            <a:r>
              <a:rPr lang="en-GB" dirty="0" smtClean="0"/>
              <a:t> or </a:t>
            </a:r>
            <a:r>
              <a:rPr lang="en-GB" i="1" dirty="0" smtClean="0"/>
              <a:t>line of force</a:t>
            </a:r>
            <a:endParaRPr lang="en-GB" dirty="0"/>
          </a:p>
        </p:txBody>
      </p:sp>
    </p:spTree>
    <p:extLst>
      <p:ext uri="{BB962C8B-B14F-4D97-AF65-F5344CB8AC3E}">
        <p14:creationId xmlns:p14="http://schemas.microsoft.com/office/powerpoint/2010/main" val="436729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GB" u="sng" dirty="0" smtClean="0"/>
              <a:t>Definitions</a:t>
            </a:r>
            <a:endParaRPr lang="en-GB" u="sng" dirty="0"/>
          </a:p>
        </p:txBody>
      </p:sp>
      <p:sp>
        <p:nvSpPr>
          <p:cNvPr id="3" name="Content Placeholder 2"/>
          <p:cNvSpPr>
            <a:spLocks noGrp="1"/>
          </p:cNvSpPr>
          <p:nvPr>
            <p:ph idx="1"/>
          </p:nvPr>
        </p:nvSpPr>
        <p:spPr>
          <a:xfrm>
            <a:off x="457200" y="1219200"/>
            <a:ext cx="8229600" cy="1524000"/>
          </a:xfrm>
        </p:spPr>
        <p:txBody>
          <a:bodyPr>
            <a:normAutofit lnSpcReduction="10000"/>
          </a:bodyPr>
          <a:lstStyle/>
          <a:p>
            <a:pPr marL="0" indent="0" algn="ctr">
              <a:buNone/>
            </a:pPr>
            <a:r>
              <a:rPr lang="en-GB" dirty="0" smtClean="0"/>
              <a:t>“The strength of a gravitational field, </a:t>
            </a:r>
            <a:r>
              <a:rPr lang="en-GB" i="1" dirty="0" smtClean="0"/>
              <a:t>g</a:t>
            </a:r>
            <a:r>
              <a:rPr lang="en-GB" dirty="0" smtClean="0"/>
              <a:t>, is the force per unit mass on a small test mass placed in the field”</a:t>
            </a:r>
            <a:endParaRPr lang="en-GB" dirty="0"/>
          </a:p>
        </p:txBody>
      </p:sp>
      <p:pic>
        <p:nvPicPr>
          <p:cNvPr id="2050" name="Picture 2" descr="https://upload.wikimedia.org/wikipedia/commons/thumb/d/df/Gravity_field_lines.svg/1024px-Gravity_field_lines.sv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819400"/>
            <a:ext cx="3429000" cy="3429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Object 3"/>
          <p:cNvGraphicFramePr>
            <a:graphicFrameLocks noChangeAspect="1"/>
          </p:cNvGraphicFramePr>
          <p:nvPr>
            <p:extLst>
              <p:ext uri="{D42A27DB-BD31-4B8C-83A1-F6EECF244321}">
                <p14:modId xmlns:p14="http://schemas.microsoft.com/office/powerpoint/2010/main" val="521072525"/>
              </p:ext>
            </p:extLst>
          </p:nvPr>
        </p:nvGraphicFramePr>
        <p:xfrm>
          <a:off x="5562600" y="3124200"/>
          <a:ext cx="1816100" cy="1655856"/>
        </p:xfrm>
        <a:graphic>
          <a:graphicData uri="http://schemas.openxmlformats.org/presentationml/2006/ole">
            <mc:AlternateContent xmlns:mc="http://schemas.openxmlformats.org/markup-compatibility/2006">
              <mc:Choice xmlns:v="urn:schemas-microsoft-com:vml" Requires="v">
                <p:oleObj spid="_x0000_s2054" name="Equation" r:id="rId4" imgW="431640" imgH="393480" progId="Equation.3">
                  <p:embed/>
                </p:oleObj>
              </mc:Choice>
              <mc:Fallback>
                <p:oleObj name="Equation" r:id="rId4" imgW="431640" imgH="393480" progId="Equation.3">
                  <p:embed/>
                  <p:pic>
                    <p:nvPicPr>
                      <p:cNvPr id="0" name=""/>
                      <p:cNvPicPr/>
                      <p:nvPr/>
                    </p:nvPicPr>
                    <p:blipFill>
                      <a:blip r:embed="rId5"/>
                      <a:stretch>
                        <a:fillRect/>
                      </a:stretch>
                    </p:blipFill>
                    <p:spPr>
                      <a:xfrm>
                        <a:off x="5562600" y="3124200"/>
                        <a:ext cx="1816100" cy="1655856"/>
                      </a:xfrm>
                      <a:prstGeom prst="rect">
                        <a:avLst/>
                      </a:prstGeom>
                    </p:spPr>
                  </p:pic>
                </p:oleObj>
              </mc:Fallback>
            </mc:AlternateContent>
          </a:graphicData>
        </a:graphic>
      </p:graphicFrame>
      <p:sp>
        <p:nvSpPr>
          <p:cNvPr id="5" name="TextBox 4"/>
          <p:cNvSpPr txBox="1"/>
          <p:nvPr/>
        </p:nvSpPr>
        <p:spPr>
          <a:xfrm>
            <a:off x="5029200" y="5105400"/>
            <a:ext cx="3124200" cy="1384995"/>
          </a:xfrm>
          <a:prstGeom prst="rect">
            <a:avLst/>
          </a:prstGeom>
          <a:noFill/>
        </p:spPr>
        <p:txBody>
          <a:bodyPr wrap="square" rtlCol="0">
            <a:spAutoFit/>
          </a:bodyPr>
          <a:lstStyle/>
          <a:p>
            <a:r>
              <a:rPr lang="en-GB" sz="2800" dirty="0" smtClean="0"/>
              <a:t>What are the units of </a:t>
            </a:r>
            <a:r>
              <a:rPr lang="en-GB" sz="2800" i="1" dirty="0" smtClean="0"/>
              <a:t>g</a:t>
            </a:r>
            <a:r>
              <a:rPr lang="en-GB" sz="2800" dirty="0" smtClean="0"/>
              <a:t> from the formula above?</a:t>
            </a:r>
            <a:endParaRPr lang="en-GB" sz="2800" dirty="0"/>
          </a:p>
        </p:txBody>
      </p:sp>
      <p:sp>
        <p:nvSpPr>
          <p:cNvPr id="7" name="TextBox 6"/>
          <p:cNvSpPr txBox="1"/>
          <p:nvPr/>
        </p:nvSpPr>
        <p:spPr>
          <a:xfrm>
            <a:off x="5943600" y="5474731"/>
            <a:ext cx="1371600" cy="646331"/>
          </a:xfrm>
          <a:prstGeom prst="rect">
            <a:avLst/>
          </a:prstGeom>
          <a:noFill/>
        </p:spPr>
        <p:txBody>
          <a:bodyPr wrap="square" rtlCol="0">
            <a:spAutoFit/>
          </a:bodyPr>
          <a:lstStyle/>
          <a:p>
            <a:r>
              <a:rPr lang="en-GB" sz="3600" dirty="0" smtClean="0"/>
              <a:t>N kg</a:t>
            </a:r>
            <a:r>
              <a:rPr lang="en-GB" sz="3600" baseline="30000" dirty="0" smtClean="0"/>
              <a:t>-1</a:t>
            </a:r>
            <a:endParaRPr lang="en-GB" sz="3600" dirty="0"/>
          </a:p>
        </p:txBody>
      </p:sp>
    </p:spTree>
    <p:extLst>
      <p:ext uri="{BB962C8B-B14F-4D97-AF65-F5344CB8AC3E}">
        <p14:creationId xmlns:p14="http://schemas.microsoft.com/office/powerpoint/2010/main" val="222863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GB" u="sng" dirty="0" smtClean="0"/>
              <a:t>Freefall</a:t>
            </a:r>
            <a:endParaRPr lang="en-GB" u="sng" dirty="0"/>
          </a:p>
        </p:txBody>
      </p:sp>
      <p:sp>
        <p:nvSpPr>
          <p:cNvPr id="3" name="Content Placeholder 2"/>
          <p:cNvSpPr>
            <a:spLocks noGrp="1"/>
          </p:cNvSpPr>
          <p:nvPr>
            <p:ph idx="1"/>
          </p:nvPr>
        </p:nvSpPr>
        <p:spPr>
          <a:xfrm>
            <a:off x="152400" y="990601"/>
            <a:ext cx="8686800" cy="3962400"/>
          </a:xfrm>
        </p:spPr>
        <p:txBody>
          <a:bodyPr>
            <a:normAutofit lnSpcReduction="10000"/>
          </a:bodyPr>
          <a:lstStyle/>
          <a:p>
            <a:r>
              <a:rPr lang="en-GB" dirty="0" smtClean="0"/>
              <a:t>Mass – How much of something there is measured in kilograms (kg)</a:t>
            </a:r>
          </a:p>
          <a:p>
            <a:r>
              <a:rPr lang="en-GB" dirty="0" smtClean="0"/>
              <a:t>Weight – The force felt by an object due to its mass in a gravitational field measured in </a:t>
            </a:r>
            <a:r>
              <a:rPr lang="en-GB" dirty="0" err="1" smtClean="0"/>
              <a:t>newtons</a:t>
            </a:r>
            <a:r>
              <a:rPr lang="en-GB" dirty="0" smtClean="0"/>
              <a:t> (N)</a:t>
            </a:r>
          </a:p>
          <a:p>
            <a:r>
              <a:rPr lang="en-GB" dirty="0" smtClean="0"/>
              <a:t>In a vacuum or when all other forces are negligible then an object will accelerate obeying Newton’s second law:</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91698581"/>
              </p:ext>
            </p:extLst>
          </p:nvPr>
        </p:nvGraphicFramePr>
        <p:xfrm>
          <a:off x="838200" y="4953000"/>
          <a:ext cx="3067050" cy="1600200"/>
        </p:xfrm>
        <a:graphic>
          <a:graphicData uri="http://schemas.openxmlformats.org/presentationml/2006/ole">
            <mc:AlternateContent xmlns:mc="http://schemas.openxmlformats.org/markup-compatibility/2006">
              <mc:Choice xmlns:v="urn:schemas-microsoft-com:vml" Requires="v">
                <p:oleObj spid="_x0000_s3077" name="Equation" r:id="rId3" imgW="1168200" imgH="609480" progId="Equation.3">
                  <p:embed/>
                </p:oleObj>
              </mc:Choice>
              <mc:Fallback>
                <p:oleObj name="Equation" r:id="rId3" imgW="1168200" imgH="609480" progId="Equation.3">
                  <p:embed/>
                  <p:pic>
                    <p:nvPicPr>
                      <p:cNvPr id="0" name=""/>
                      <p:cNvPicPr/>
                      <p:nvPr/>
                    </p:nvPicPr>
                    <p:blipFill>
                      <a:blip r:embed="rId4"/>
                      <a:stretch>
                        <a:fillRect/>
                      </a:stretch>
                    </p:blipFill>
                    <p:spPr>
                      <a:xfrm>
                        <a:off x="838200" y="4953000"/>
                        <a:ext cx="3067050" cy="1600200"/>
                      </a:xfrm>
                      <a:prstGeom prst="rect">
                        <a:avLst/>
                      </a:prstGeom>
                    </p:spPr>
                  </p:pic>
                </p:oleObj>
              </mc:Fallback>
            </mc:AlternateContent>
          </a:graphicData>
        </a:graphic>
      </p:graphicFrame>
      <p:sp>
        <p:nvSpPr>
          <p:cNvPr id="5" name="TextBox 4"/>
          <p:cNvSpPr txBox="1"/>
          <p:nvPr/>
        </p:nvSpPr>
        <p:spPr>
          <a:xfrm>
            <a:off x="4648200" y="5562600"/>
            <a:ext cx="3880806" cy="584775"/>
          </a:xfrm>
          <a:prstGeom prst="rect">
            <a:avLst/>
          </a:prstGeom>
          <a:noFill/>
        </p:spPr>
        <p:txBody>
          <a:bodyPr wrap="none" rtlCol="0">
            <a:spAutoFit/>
          </a:bodyPr>
          <a:lstStyle/>
          <a:p>
            <a:r>
              <a:rPr lang="en-GB" sz="3200" dirty="0" smtClean="0"/>
              <a:t>On Earth </a:t>
            </a:r>
            <a:r>
              <a:rPr lang="en-GB" sz="3200" i="1" dirty="0" smtClean="0"/>
              <a:t>g</a:t>
            </a:r>
            <a:r>
              <a:rPr lang="en-GB" sz="3200" dirty="0" smtClean="0"/>
              <a:t> is 9.8 Nkg</a:t>
            </a:r>
            <a:r>
              <a:rPr lang="en-GB" sz="3200" baseline="30000" dirty="0" smtClean="0"/>
              <a:t>-1</a:t>
            </a:r>
            <a:endParaRPr lang="en-GB" sz="3200" dirty="0"/>
          </a:p>
        </p:txBody>
      </p:sp>
    </p:spTree>
    <p:extLst>
      <p:ext uri="{BB962C8B-B14F-4D97-AF65-F5344CB8AC3E}">
        <p14:creationId xmlns:p14="http://schemas.microsoft.com/office/powerpoint/2010/main" val="34839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Equivalent units</a:t>
            </a:r>
            <a:endParaRPr lang="en-GB" u="sng" dirty="0"/>
          </a:p>
        </p:txBody>
      </p:sp>
      <p:sp>
        <p:nvSpPr>
          <p:cNvPr id="3" name="Content Placeholder 2"/>
          <p:cNvSpPr>
            <a:spLocks noGrp="1"/>
          </p:cNvSpPr>
          <p:nvPr>
            <p:ph idx="1"/>
          </p:nvPr>
        </p:nvSpPr>
        <p:spPr>
          <a:xfrm>
            <a:off x="457200" y="1600200"/>
            <a:ext cx="8229600" cy="4800599"/>
          </a:xfrm>
        </p:spPr>
        <p:txBody>
          <a:bodyPr>
            <a:normAutofit/>
          </a:bodyPr>
          <a:lstStyle/>
          <a:p>
            <a:r>
              <a:rPr lang="en-GB" dirty="0" smtClean="0"/>
              <a:t>From the formula equating </a:t>
            </a:r>
            <a:r>
              <a:rPr lang="en-GB" i="1" dirty="0" smtClean="0"/>
              <a:t>a</a:t>
            </a:r>
            <a:r>
              <a:rPr lang="en-GB" dirty="0" smtClean="0"/>
              <a:t> to </a:t>
            </a:r>
            <a:r>
              <a:rPr lang="en-GB" i="1" dirty="0" smtClean="0"/>
              <a:t>g</a:t>
            </a:r>
            <a:r>
              <a:rPr lang="en-GB" dirty="0" smtClean="0"/>
              <a:t> then it is clear that the following are equivalent units:</a:t>
            </a:r>
          </a:p>
          <a:p>
            <a:endParaRPr lang="en-GB" dirty="0" smtClean="0"/>
          </a:p>
          <a:p>
            <a:pPr marL="0" indent="0" algn="ctr">
              <a:buNone/>
            </a:pPr>
            <a:r>
              <a:rPr lang="en-GB" dirty="0" smtClean="0"/>
              <a:t>(N kg</a:t>
            </a:r>
            <a:r>
              <a:rPr lang="en-GB" baseline="30000" dirty="0" smtClean="0"/>
              <a:t>-1</a:t>
            </a:r>
            <a:r>
              <a:rPr lang="en-GB" dirty="0" smtClean="0"/>
              <a:t>) and (ms</a:t>
            </a:r>
            <a:r>
              <a:rPr lang="en-GB" baseline="30000" dirty="0" smtClean="0"/>
              <a:t>-2</a:t>
            </a:r>
            <a:r>
              <a:rPr lang="en-GB" dirty="0" smtClean="0"/>
              <a:t>)</a:t>
            </a:r>
            <a:endParaRPr lang="en-GB" baseline="30000" dirty="0" smtClean="0"/>
          </a:p>
          <a:p>
            <a:endParaRPr lang="en-GB" baseline="30000" dirty="0"/>
          </a:p>
          <a:p>
            <a:pPr marL="0" indent="0">
              <a:buNone/>
            </a:pPr>
            <a:r>
              <a:rPr lang="en-GB" i="1" dirty="0" smtClean="0"/>
              <a:t>Questions about equivalent units sometimes come up on examinations so remember this one!</a:t>
            </a:r>
            <a:endParaRPr lang="en-GB" i="1" dirty="0"/>
          </a:p>
          <a:p>
            <a:endParaRPr lang="en-GB" dirty="0"/>
          </a:p>
          <a:p>
            <a:endParaRPr lang="en-GB" dirty="0" smtClean="0"/>
          </a:p>
          <a:p>
            <a:endParaRPr lang="en-GB" dirty="0" smtClean="0"/>
          </a:p>
        </p:txBody>
      </p:sp>
    </p:spTree>
    <p:extLst>
      <p:ext uri="{BB962C8B-B14F-4D97-AF65-F5344CB8AC3E}">
        <p14:creationId xmlns:p14="http://schemas.microsoft.com/office/powerpoint/2010/main" val="2124222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Field Patterns</a:t>
            </a:r>
            <a:endParaRPr lang="en-GB" u="sng" dirty="0"/>
          </a:p>
        </p:txBody>
      </p:sp>
      <p:sp>
        <p:nvSpPr>
          <p:cNvPr id="3" name="Content Placeholder 2"/>
          <p:cNvSpPr>
            <a:spLocks noGrp="1"/>
          </p:cNvSpPr>
          <p:nvPr>
            <p:ph idx="1"/>
          </p:nvPr>
        </p:nvSpPr>
        <p:spPr>
          <a:xfrm>
            <a:off x="152400" y="914401"/>
            <a:ext cx="8839200" cy="1676400"/>
          </a:xfrm>
        </p:spPr>
        <p:txBody>
          <a:bodyPr>
            <a:normAutofit fontScale="92500" lnSpcReduction="20000"/>
          </a:bodyPr>
          <a:lstStyle/>
          <a:p>
            <a:r>
              <a:rPr lang="en-GB" dirty="0" smtClean="0"/>
              <a:t>You can see that for a planet or a point source then the field pattern is radial. Gravity always attracts so the field lines should be labelled pointing towards the centre</a:t>
            </a:r>
            <a:endParaRPr lang="en-GB" dirty="0"/>
          </a:p>
        </p:txBody>
      </p:sp>
      <p:pic>
        <p:nvPicPr>
          <p:cNvPr id="4" name="Picture 2" descr="https://upload.wikimedia.org/wikipedia/commons/thumb/d/df/Gravity_field_lines.svg/1024px-Gravity_field_lines.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2590800"/>
            <a:ext cx="3429000" cy="3429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029200" y="2819400"/>
            <a:ext cx="3657600" cy="2246769"/>
          </a:xfrm>
          <a:prstGeom prst="rect">
            <a:avLst/>
          </a:prstGeom>
          <a:noFill/>
        </p:spPr>
        <p:txBody>
          <a:bodyPr wrap="square" rtlCol="0">
            <a:spAutoFit/>
          </a:bodyPr>
          <a:lstStyle/>
          <a:p>
            <a:r>
              <a:rPr lang="en-GB" sz="2800" dirty="0" smtClean="0"/>
              <a:t>What would the field lines look like if you zoomed in to a very small area (e.g. close to the ground)</a:t>
            </a:r>
            <a:endParaRPr lang="en-GB" sz="2800"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4592" y="3562350"/>
            <a:ext cx="3766815"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1626004" y="6236172"/>
            <a:ext cx="1853392" cy="523220"/>
          </a:xfrm>
          <a:prstGeom prst="rect">
            <a:avLst/>
          </a:prstGeom>
          <a:noFill/>
        </p:spPr>
        <p:txBody>
          <a:bodyPr wrap="none" rtlCol="0">
            <a:spAutoFit/>
          </a:bodyPr>
          <a:lstStyle/>
          <a:p>
            <a:r>
              <a:rPr lang="en-GB" sz="2800" dirty="0" smtClean="0"/>
              <a:t>Radial Field</a:t>
            </a:r>
            <a:endParaRPr lang="en-GB" sz="2800" dirty="0"/>
          </a:p>
        </p:txBody>
      </p:sp>
      <p:sp>
        <p:nvSpPr>
          <p:cNvPr id="8" name="TextBox 7"/>
          <p:cNvSpPr txBox="1"/>
          <p:nvPr/>
        </p:nvSpPr>
        <p:spPr>
          <a:xfrm>
            <a:off x="5774785" y="5990043"/>
            <a:ext cx="2166427" cy="523220"/>
          </a:xfrm>
          <a:prstGeom prst="rect">
            <a:avLst/>
          </a:prstGeom>
          <a:noFill/>
        </p:spPr>
        <p:txBody>
          <a:bodyPr wrap="none" rtlCol="0">
            <a:spAutoFit/>
          </a:bodyPr>
          <a:lstStyle/>
          <a:p>
            <a:r>
              <a:rPr lang="en-GB" sz="2800" dirty="0" smtClean="0"/>
              <a:t>Uniform Field</a:t>
            </a:r>
            <a:endParaRPr lang="en-GB" sz="2800" dirty="0"/>
          </a:p>
        </p:txBody>
      </p:sp>
    </p:spTree>
    <p:extLst>
      <p:ext uri="{BB962C8B-B14F-4D97-AF65-F5344CB8AC3E}">
        <p14:creationId xmlns:p14="http://schemas.microsoft.com/office/powerpoint/2010/main" val="348029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fade">
                                      <p:cBhvr>
                                        <p:cTn id="11" dur="500"/>
                                        <p:tgtEl>
                                          <p:spTgt spid="409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Earth’s Gravity</a:t>
            </a:r>
            <a:endParaRPr lang="en-GB" u="sng"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GB" dirty="0" smtClean="0"/>
              <a:t>Although it is clear that the gravitational field of planet Earth is radial so long as measurements are taken over heights that are small compared to the radius of the Earth then a uniform field can be assumed</a:t>
            </a:r>
          </a:p>
          <a:p>
            <a:r>
              <a:rPr lang="en-GB" dirty="0" smtClean="0"/>
              <a:t>The Earth is not a sphere but an oblate spheroid so the gravitational field strength </a:t>
            </a:r>
            <a:r>
              <a:rPr lang="en-GB" i="1" dirty="0" smtClean="0"/>
              <a:t>g</a:t>
            </a:r>
            <a:r>
              <a:rPr lang="en-GB" dirty="0" smtClean="0"/>
              <a:t> varies from place to place.</a:t>
            </a:r>
          </a:p>
          <a:p>
            <a:r>
              <a:rPr lang="en-GB" i="1" dirty="0"/>
              <a:t>g</a:t>
            </a:r>
            <a:r>
              <a:rPr lang="en-GB" dirty="0" smtClean="0"/>
              <a:t> = 9.8 N kg</a:t>
            </a:r>
            <a:r>
              <a:rPr lang="en-GB" baseline="30000" dirty="0" smtClean="0"/>
              <a:t>-1</a:t>
            </a:r>
            <a:r>
              <a:rPr lang="en-GB" dirty="0" smtClean="0"/>
              <a:t> is used in all calculations for the surface of the Earth unless specified to a higher accuracy</a:t>
            </a:r>
            <a:endParaRPr lang="en-GB" dirty="0"/>
          </a:p>
        </p:txBody>
      </p:sp>
    </p:spTree>
    <p:extLst>
      <p:ext uri="{BB962C8B-B14F-4D97-AF65-F5344CB8AC3E}">
        <p14:creationId xmlns:p14="http://schemas.microsoft.com/office/powerpoint/2010/main" val="859365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228600" y="1143000"/>
            <a:ext cx="8686800" cy="5486400"/>
          </a:xfrm>
        </p:spPr>
        <p:txBody>
          <a:bodyPr>
            <a:normAutofit fontScale="92500" lnSpcReduction="10000"/>
          </a:bodyPr>
          <a:lstStyle/>
          <a:p>
            <a:r>
              <a:rPr lang="en-GB" dirty="0" smtClean="0"/>
              <a:t>Masses create a gravitational field around themselves that attract any test mass placed in that field</a:t>
            </a:r>
          </a:p>
          <a:p>
            <a:r>
              <a:rPr lang="en-GB" dirty="0" smtClean="0"/>
              <a:t>Two masses always attract each other with an equal and opposite force</a:t>
            </a:r>
          </a:p>
          <a:p>
            <a:r>
              <a:rPr lang="en-GB" dirty="0" smtClean="0"/>
              <a:t>A test mass that is very small compared to the mass attracting it will accelerate along a field line</a:t>
            </a:r>
          </a:p>
          <a:p>
            <a:r>
              <a:rPr lang="en-GB" dirty="0" smtClean="0"/>
              <a:t>Planets have radial field patterns however on their surfaces uniform field patterns can be assumed</a:t>
            </a:r>
          </a:p>
          <a:p>
            <a:r>
              <a:rPr lang="en-GB" i="1" dirty="0" smtClean="0"/>
              <a:t>g</a:t>
            </a:r>
            <a:r>
              <a:rPr lang="en-GB" dirty="0" smtClean="0"/>
              <a:t> is 9.8 N kg</a:t>
            </a:r>
            <a:r>
              <a:rPr lang="en-GB" baseline="30000" dirty="0" smtClean="0"/>
              <a:t>-1</a:t>
            </a:r>
            <a:r>
              <a:rPr lang="en-GB" dirty="0" smtClean="0"/>
              <a:t> on Earth</a:t>
            </a:r>
          </a:p>
          <a:p>
            <a:r>
              <a:rPr lang="en-GB" dirty="0" smtClean="0"/>
              <a:t>Objects in freefall accelerate where</a:t>
            </a:r>
            <a:r>
              <a:rPr lang="en-GB" i="1" dirty="0" smtClean="0"/>
              <a:t> g </a:t>
            </a:r>
            <a:r>
              <a:rPr lang="en-GB" dirty="0" smtClean="0"/>
              <a:t>=</a:t>
            </a:r>
            <a:r>
              <a:rPr lang="en-GB" i="1" dirty="0" smtClean="0"/>
              <a:t> a </a:t>
            </a:r>
            <a:r>
              <a:rPr lang="en-GB" dirty="0" smtClean="0"/>
              <a:t>(ms</a:t>
            </a:r>
            <a:r>
              <a:rPr lang="en-GB" baseline="30000" dirty="0" smtClean="0"/>
              <a:t>-2</a:t>
            </a:r>
            <a:r>
              <a:rPr lang="en-GB" dirty="0" smtClean="0"/>
              <a:t>)</a:t>
            </a:r>
            <a:endParaRPr lang="en-GB" dirty="0"/>
          </a:p>
        </p:txBody>
      </p:sp>
    </p:spTree>
    <p:extLst>
      <p:ext uri="{BB962C8B-B14F-4D97-AF65-F5344CB8AC3E}">
        <p14:creationId xmlns:p14="http://schemas.microsoft.com/office/powerpoint/2010/main" val="699427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470</Words>
  <Application>Microsoft Office PowerPoint</Application>
  <PresentationFormat>On-screen Show (4:3)</PresentationFormat>
  <Paragraphs>39</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Microsoft Equation 3.0</vt:lpstr>
      <vt:lpstr>Gravitational Field Strength</vt:lpstr>
      <vt:lpstr>Gravitational Fields</vt:lpstr>
      <vt:lpstr>Definitions</vt:lpstr>
      <vt:lpstr>Freefall</vt:lpstr>
      <vt:lpstr>Equivalent units</vt:lpstr>
      <vt:lpstr>Field Patterns</vt:lpstr>
      <vt:lpstr>Earth’s Gravity</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Gravitational Field Strength</dc:title>
  <dc:creator>SMatthews</dc:creator>
  <cp:lastModifiedBy>USERBUILD</cp:lastModifiedBy>
  <cp:revision>5</cp:revision>
  <dcterms:created xsi:type="dcterms:W3CDTF">2006-08-16T00:00:00Z</dcterms:created>
  <dcterms:modified xsi:type="dcterms:W3CDTF">2016-08-05T11:53:25Z</dcterms:modified>
</cp:coreProperties>
</file>