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wmf"/></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8.wmf"/><Relationship Id="rId5" Type="http://schemas.openxmlformats.org/officeDocument/2006/relationships/oleObject" Target="../embeddings/oleObject4.bin"/><Relationship Id="rId4" Type="http://schemas.openxmlformats.org/officeDocument/2006/relationships/image" Target="../media/image7.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9.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990600"/>
          </a:xfrm>
        </p:spPr>
        <p:txBody>
          <a:bodyPr/>
          <a:lstStyle/>
          <a:p>
            <a:r>
              <a:rPr lang="en-GB" u="sng" dirty="0" smtClean="0"/>
              <a:t>Gravitational Potential</a:t>
            </a:r>
            <a:endParaRPr lang="en-GB" u="sng" dirty="0"/>
          </a:p>
        </p:txBody>
      </p:sp>
      <p:sp>
        <p:nvSpPr>
          <p:cNvPr id="3" name="Subtitle 2"/>
          <p:cNvSpPr>
            <a:spLocks noGrp="1"/>
          </p:cNvSpPr>
          <p:nvPr>
            <p:ph type="subTitle" idx="1"/>
          </p:nvPr>
        </p:nvSpPr>
        <p:spPr>
          <a:xfrm>
            <a:off x="1206676" y="5551632"/>
            <a:ext cx="6400800" cy="1219200"/>
          </a:xfrm>
        </p:spPr>
        <p:txBody>
          <a:bodyPr/>
          <a:lstStyle/>
          <a:p>
            <a:r>
              <a:rPr lang="en-GB" dirty="0" smtClean="0"/>
              <a:t>How much energy does it take to escape gravity from a planet?</a:t>
            </a:r>
            <a:endParaRPr lang="en-GB" dirty="0"/>
          </a:p>
        </p:txBody>
      </p:sp>
      <p:pic>
        <p:nvPicPr>
          <p:cNvPr id="1026" name="Picture 2" descr="https://upload.wikimedia.org/wikipedia/commons/1/14/Proton_Zvezda_crop.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95600" y="1066800"/>
            <a:ext cx="3022953" cy="4403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2483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0108" y="1066801"/>
            <a:ext cx="8659091" cy="1981199"/>
          </a:xfrm>
        </p:spPr>
        <p:txBody>
          <a:bodyPr>
            <a:normAutofit fontScale="85000" lnSpcReduction="10000"/>
          </a:bodyPr>
          <a:lstStyle/>
          <a:p>
            <a:r>
              <a:rPr lang="en-GB" dirty="0" smtClean="0"/>
              <a:t>As you move away from a planet then the gravitational field strength gets less – it is a radial field</a:t>
            </a:r>
          </a:p>
          <a:p>
            <a:r>
              <a:rPr lang="en-GB" dirty="0" smtClean="0"/>
              <a:t>As an object moves away from a planet then it must do work against the force of gravity</a:t>
            </a:r>
          </a:p>
        </p:txBody>
      </p:sp>
      <p:sp>
        <p:nvSpPr>
          <p:cNvPr id="5" name="Title 1"/>
          <p:cNvSpPr txBox="1">
            <a:spLocks/>
          </p:cNvSpPr>
          <p:nvPr/>
        </p:nvSpPr>
        <p:spPr>
          <a:xfrm>
            <a:off x="609600" y="0"/>
            <a:ext cx="7772400" cy="990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u="sng" smtClean="0"/>
              <a:t>Gravitational Potential</a:t>
            </a:r>
            <a:endParaRPr lang="en-GB" u="sng" dirty="0"/>
          </a:p>
        </p:txBody>
      </p:sp>
      <p:pic>
        <p:nvPicPr>
          <p:cNvPr id="2050" name="Picture 2" descr="https://upload.wikimedia.org/wikipedia/commons/thumb/0/0d/Mplwp_ballistic_trajectories_velocities.svg/2000px-Mplwp_ballistic_trajectories_velocities.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62400" y="3200400"/>
            <a:ext cx="5031752" cy="3352800"/>
          </a:xfrm>
          <a:prstGeom prst="rect">
            <a:avLst/>
          </a:prstGeom>
          <a:noFill/>
          <a:extLst>
            <a:ext uri="{909E8E84-426E-40DD-AFC4-6F175D3DCCD1}">
              <a14:hiddenFill xmlns:a14="http://schemas.microsoft.com/office/drawing/2010/main">
                <a:solidFill>
                  <a:srgbClr val="FFFFFF"/>
                </a:solidFill>
              </a14:hiddenFill>
            </a:ext>
          </a:extLst>
        </p:spPr>
      </p:pic>
      <p:sp>
        <p:nvSpPr>
          <p:cNvPr id="7" name="Content Placeholder 2"/>
          <p:cNvSpPr txBox="1">
            <a:spLocks/>
          </p:cNvSpPr>
          <p:nvPr/>
        </p:nvSpPr>
        <p:spPr>
          <a:xfrm>
            <a:off x="180109" y="3390900"/>
            <a:ext cx="3657600" cy="2971800"/>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dirty="0" smtClean="0"/>
              <a:t>If the object does not possess enough energy then it will eventually be unable to move further away and gravity will pull it back again</a:t>
            </a:r>
            <a:endParaRPr lang="en-GB" dirty="0"/>
          </a:p>
        </p:txBody>
      </p:sp>
    </p:spTree>
    <p:extLst>
      <p:ext uri="{BB962C8B-B14F-4D97-AF65-F5344CB8AC3E}">
        <p14:creationId xmlns:p14="http://schemas.microsoft.com/office/powerpoint/2010/main" val="1889829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2050"/>
                                        </p:tgtEl>
                                        <p:attrNameLst>
                                          <p:attrName>style.visibility</p:attrName>
                                        </p:attrNameLst>
                                      </p:cBhvr>
                                      <p:to>
                                        <p:strVal val="visible"/>
                                      </p:to>
                                    </p:set>
                                    <p:animEffect transition="in" filter="fade">
                                      <p:cBhvr>
                                        <p:cTn id="10"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GB" u="sng" dirty="0" smtClean="0"/>
              <a:t>Gravitational Potential Energy</a:t>
            </a:r>
            <a:endParaRPr lang="en-GB" u="sng" dirty="0"/>
          </a:p>
        </p:txBody>
      </p:sp>
      <p:sp>
        <p:nvSpPr>
          <p:cNvPr id="3" name="Content Placeholder 2"/>
          <p:cNvSpPr>
            <a:spLocks noGrp="1"/>
          </p:cNvSpPr>
          <p:nvPr>
            <p:ph idx="1"/>
          </p:nvPr>
        </p:nvSpPr>
        <p:spPr>
          <a:xfrm>
            <a:off x="228600" y="990601"/>
            <a:ext cx="8763000" cy="4572000"/>
          </a:xfrm>
        </p:spPr>
        <p:txBody>
          <a:bodyPr>
            <a:normAutofit fontScale="92500" lnSpcReduction="20000"/>
          </a:bodyPr>
          <a:lstStyle/>
          <a:p>
            <a:r>
              <a:rPr lang="en-GB" dirty="0" smtClean="0"/>
              <a:t>The potential energy of an object is set at </a:t>
            </a:r>
            <a:r>
              <a:rPr lang="en-GB" b="1" dirty="0" smtClean="0"/>
              <a:t>zero</a:t>
            </a:r>
            <a:r>
              <a:rPr lang="en-GB" dirty="0" smtClean="0"/>
              <a:t> when an object is infinitely distant from an source of gravity</a:t>
            </a:r>
          </a:p>
          <a:p>
            <a:r>
              <a:rPr lang="en-GB" dirty="0" smtClean="0"/>
              <a:t>As you move towards the object then you lose energy (i.e. you would need to exert energy to move away from the object and hence gain potential energy) so all potential energy values will be </a:t>
            </a:r>
            <a:r>
              <a:rPr lang="en-GB" b="1" dirty="0" smtClean="0"/>
              <a:t>negative values</a:t>
            </a:r>
          </a:p>
          <a:p>
            <a:r>
              <a:rPr lang="en-GB" dirty="0" smtClean="0"/>
              <a:t>The Gravitational Potential at a point is the Gravitational Potential Energy per unit mass at that point</a:t>
            </a:r>
            <a:endParaRPr lang="en-GB" dirty="0"/>
          </a:p>
        </p:txBody>
      </p:sp>
      <p:graphicFrame>
        <p:nvGraphicFramePr>
          <p:cNvPr id="4" name="Object 3"/>
          <p:cNvGraphicFramePr>
            <a:graphicFrameLocks noChangeAspect="1"/>
          </p:cNvGraphicFramePr>
          <p:nvPr>
            <p:extLst>
              <p:ext uri="{D42A27DB-BD31-4B8C-83A1-F6EECF244321}">
                <p14:modId xmlns:p14="http://schemas.microsoft.com/office/powerpoint/2010/main" val="4163159167"/>
              </p:ext>
            </p:extLst>
          </p:nvPr>
        </p:nvGraphicFramePr>
        <p:xfrm>
          <a:off x="3505200" y="5257800"/>
          <a:ext cx="1447800" cy="1246717"/>
        </p:xfrm>
        <a:graphic>
          <a:graphicData uri="http://schemas.openxmlformats.org/presentationml/2006/ole">
            <mc:AlternateContent xmlns:mc="http://schemas.openxmlformats.org/markup-compatibility/2006">
              <mc:Choice xmlns:v="urn:schemas-microsoft-com:vml" Requires="v">
                <p:oleObj spid="_x0000_s3078" name="Equation" r:id="rId3" imgW="457200" imgH="393480" progId="Equation.3">
                  <p:embed/>
                </p:oleObj>
              </mc:Choice>
              <mc:Fallback>
                <p:oleObj name="Equation" r:id="rId3" imgW="457200" imgH="393480" progId="Equation.3">
                  <p:embed/>
                  <p:pic>
                    <p:nvPicPr>
                      <p:cNvPr id="0" name=""/>
                      <p:cNvPicPr/>
                      <p:nvPr/>
                    </p:nvPicPr>
                    <p:blipFill>
                      <a:blip r:embed="rId4"/>
                      <a:stretch>
                        <a:fillRect/>
                      </a:stretch>
                    </p:blipFill>
                    <p:spPr>
                      <a:xfrm>
                        <a:off x="3505200" y="5257800"/>
                        <a:ext cx="1447800" cy="1246717"/>
                      </a:xfrm>
                      <a:prstGeom prst="rect">
                        <a:avLst/>
                      </a:prstGeom>
                    </p:spPr>
                  </p:pic>
                </p:oleObj>
              </mc:Fallback>
            </mc:AlternateContent>
          </a:graphicData>
        </a:graphic>
      </p:graphicFrame>
    </p:spTree>
    <p:extLst>
      <p:ext uri="{BB962C8B-B14F-4D97-AF65-F5344CB8AC3E}">
        <p14:creationId xmlns:p14="http://schemas.microsoft.com/office/powerpoint/2010/main" val="1189417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Definitions</a:t>
            </a:r>
            <a:endParaRPr lang="en-GB" u="sng" dirty="0"/>
          </a:p>
        </p:txBody>
      </p:sp>
      <p:sp>
        <p:nvSpPr>
          <p:cNvPr id="3" name="Content Placeholder 2"/>
          <p:cNvSpPr>
            <a:spLocks noGrp="1"/>
          </p:cNvSpPr>
          <p:nvPr>
            <p:ph idx="1"/>
          </p:nvPr>
        </p:nvSpPr>
        <p:spPr>
          <a:xfrm>
            <a:off x="457200" y="1600201"/>
            <a:ext cx="8229600" cy="1447800"/>
          </a:xfrm>
        </p:spPr>
        <p:txBody>
          <a:bodyPr>
            <a:normAutofit lnSpcReduction="10000"/>
          </a:bodyPr>
          <a:lstStyle/>
          <a:p>
            <a:pPr marL="0" indent="0" algn="ctr">
              <a:buNone/>
            </a:pPr>
            <a:r>
              <a:rPr lang="en-GB" dirty="0" smtClean="0"/>
              <a:t>“The gravitational potential, </a:t>
            </a:r>
            <a:r>
              <a:rPr lang="en-GB" i="1" dirty="0" smtClean="0"/>
              <a:t>V</a:t>
            </a:r>
            <a:r>
              <a:rPr lang="en-GB" dirty="0" smtClean="0"/>
              <a:t>, at a point is the work done per unit mass to move a small objet from infinity to that point”</a:t>
            </a:r>
            <a:endParaRPr lang="en-GB" dirty="0"/>
          </a:p>
        </p:txBody>
      </p:sp>
      <p:graphicFrame>
        <p:nvGraphicFramePr>
          <p:cNvPr id="4" name="Object 3"/>
          <p:cNvGraphicFramePr>
            <a:graphicFrameLocks noChangeAspect="1"/>
          </p:cNvGraphicFramePr>
          <p:nvPr>
            <p:extLst>
              <p:ext uri="{D42A27DB-BD31-4B8C-83A1-F6EECF244321}">
                <p14:modId xmlns:p14="http://schemas.microsoft.com/office/powerpoint/2010/main" val="3880369682"/>
              </p:ext>
            </p:extLst>
          </p:nvPr>
        </p:nvGraphicFramePr>
        <p:xfrm>
          <a:off x="3962400" y="3276600"/>
          <a:ext cx="1447800" cy="1246188"/>
        </p:xfrm>
        <a:graphic>
          <a:graphicData uri="http://schemas.openxmlformats.org/presentationml/2006/ole">
            <mc:AlternateContent xmlns:mc="http://schemas.openxmlformats.org/markup-compatibility/2006">
              <mc:Choice xmlns:v="urn:schemas-microsoft-com:vml" Requires="v">
                <p:oleObj spid="_x0000_s4101" name="Equation" r:id="rId3" imgW="457200" imgH="393480" progId="Equation.3">
                  <p:embed/>
                </p:oleObj>
              </mc:Choice>
              <mc:Fallback>
                <p:oleObj name="Equation" r:id="rId3" imgW="457200" imgH="39348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2400" y="3276600"/>
                        <a:ext cx="1447800" cy="124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TextBox 4"/>
          <p:cNvSpPr txBox="1"/>
          <p:nvPr/>
        </p:nvSpPr>
        <p:spPr>
          <a:xfrm>
            <a:off x="2362200" y="4953000"/>
            <a:ext cx="4934812" cy="584775"/>
          </a:xfrm>
          <a:prstGeom prst="rect">
            <a:avLst/>
          </a:prstGeom>
          <a:noFill/>
        </p:spPr>
        <p:txBody>
          <a:bodyPr wrap="none" rtlCol="0">
            <a:spAutoFit/>
          </a:bodyPr>
          <a:lstStyle/>
          <a:p>
            <a:r>
              <a:rPr lang="en-GB" sz="3200" dirty="0" smtClean="0"/>
              <a:t>What will the units be for </a:t>
            </a:r>
            <a:r>
              <a:rPr lang="en-GB" sz="3200" i="1" dirty="0" smtClean="0"/>
              <a:t>V</a:t>
            </a:r>
            <a:r>
              <a:rPr lang="en-GB" sz="3200" dirty="0" smtClean="0"/>
              <a:t>?</a:t>
            </a:r>
            <a:endParaRPr lang="en-GB" sz="3200" dirty="0"/>
          </a:p>
        </p:txBody>
      </p:sp>
      <p:sp>
        <p:nvSpPr>
          <p:cNvPr id="6" name="TextBox 5"/>
          <p:cNvSpPr txBox="1"/>
          <p:nvPr/>
        </p:nvSpPr>
        <p:spPr>
          <a:xfrm>
            <a:off x="4038600" y="4959927"/>
            <a:ext cx="1114408" cy="646331"/>
          </a:xfrm>
          <a:prstGeom prst="rect">
            <a:avLst/>
          </a:prstGeom>
          <a:noFill/>
        </p:spPr>
        <p:txBody>
          <a:bodyPr wrap="none" rtlCol="0">
            <a:spAutoFit/>
          </a:bodyPr>
          <a:lstStyle/>
          <a:p>
            <a:r>
              <a:rPr lang="en-GB" sz="3600" dirty="0" smtClean="0"/>
              <a:t>J kg</a:t>
            </a:r>
            <a:r>
              <a:rPr lang="en-GB" sz="3600" baseline="30000" dirty="0" smtClean="0"/>
              <a:t>-1</a:t>
            </a:r>
            <a:endParaRPr lang="en-GB" sz="3600" dirty="0"/>
          </a:p>
        </p:txBody>
      </p:sp>
    </p:spTree>
    <p:extLst>
      <p:ext uri="{BB962C8B-B14F-4D97-AF65-F5344CB8AC3E}">
        <p14:creationId xmlns:p14="http://schemas.microsoft.com/office/powerpoint/2010/main" val="4035022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par>
                          <p:cTn id="18" fill="hold">
                            <p:stCondLst>
                              <p:cond delay="500"/>
                            </p:stCondLst>
                            <p:childTnLst>
                              <p:par>
                                <p:cTn id="19" presetID="10" presetClass="entr" presetSubtype="0" fill="hold" grpId="0" nodeType="after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GB" u="sng" dirty="0" smtClean="0"/>
              <a:t>Equipotentials</a:t>
            </a:r>
            <a:endParaRPr lang="en-GB" u="sng" dirty="0"/>
          </a:p>
        </p:txBody>
      </p:sp>
      <p:sp>
        <p:nvSpPr>
          <p:cNvPr id="3" name="Content Placeholder 2"/>
          <p:cNvSpPr>
            <a:spLocks noGrp="1"/>
          </p:cNvSpPr>
          <p:nvPr>
            <p:ph idx="1"/>
          </p:nvPr>
        </p:nvSpPr>
        <p:spPr>
          <a:xfrm>
            <a:off x="228600" y="1143001"/>
            <a:ext cx="3581400" cy="5419724"/>
          </a:xfrm>
        </p:spPr>
        <p:txBody>
          <a:bodyPr>
            <a:normAutofit lnSpcReduction="10000"/>
          </a:bodyPr>
          <a:lstStyle/>
          <a:p>
            <a:pPr marL="0" indent="0">
              <a:buNone/>
            </a:pPr>
            <a:r>
              <a:rPr lang="en-GB" dirty="0" smtClean="0"/>
              <a:t>On a map there are contour lines that show all of the places that have the same height (and hence the same gravitational potential) – without friction it would take no energy to move along these lines</a:t>
            </a:r>
            <a:endParaRPr lang="en-GB" dirty="0"/>
          </a:p>
        </p:txBody>
      </p:sp>
      <p:pic>
        <p:nvPicPr>
          <p:cNvPr id="5122" name="Picture 2" descr="https://upload.wikimedia.org/wikipedia/commons/thumb/d/d1/Courbe_niveau.svg/2000px-Courbe_niveau.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56364" y="914400"/>
            <a:ext cx="4858481" cy="55513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3280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1"/>
            <a:ext cx="8763000" cy="1905000"/>
          </a:xfrm>
        </p:spPr>
        <p:txBody>
          <a:bodyPr>
            <a:normAutofit fontScale="92500" lnSpcReduction="10000"/>
          </a:bodyPr>
          <a:lstStyle/>
          <a:p>
            <a:r>
              <a:rPr lang="en-GB" dirty="0" smtClean="0"/>
              <a:t>The equipotentials around planet Earth are therefore spheres</a:t>
            </a:r>
          </a:p>
          <a:p>
            <a:r>
              <a:rPr lang="en-GB" dirty="0" smtClean="0"/>
              <a:t>Because the gravitational potential gets less with distance these spheres are not evenly spaced</a:t>
            </a:r>
            <a:endParaRPr lang="en-GB"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99855" y="2286000"/>
            <a:ext cx="4343400" cy="43660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351900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792162"/>
          </a:xfrm>
        </p:spPr>
        <p:txBody>
          <a:bodyPr/>
          <a:lstStyle/>
          <a:p>
            <a:r>
              <a:rPr lang="en-GB" u="sng" dirty="0" smtClean="0"/>
              <a:t>Potential Gradients</a:t>
            </a:r>
            <a:endParaRPr lang="en-GB" u="sng" dirty="0"/>
          </a:p>
        </p:txBody>
      </p:sp>
      <p:sp>
        <p:nvSpPr>
          <p:cNvPr id="3" name="Content Placeholder 2"/>
          <p:cNvSpPr>
            <a:spLocks noGrp="1"/>
          </p:cNvSpPr>
          <p:nvPr>
            <p:ph idx="1"/>
          </p:nvPr>
        </p:nvSpPr>
        <p:spPr>
          <a:xfrm>
            <a:off x="152400" y="1066800"/>
            <a:ext cx="8915400" cy="3657600"/>
          </a:xfrm>
        </p:spPr>
        <p:txBody>
          <a:bodyPr/>
          <a:lstStyle/>
          <a:p>
            <a:r>
              <a:rPr lang="en-GB" dirty="0" smtClean="0"/>
              <a:t>The potential gradient at a point in a field is</a:t>
            </a:r>
            <a:r>
              <a:rPr lang="en-GB" b="1" i="1" dirty="0" smtClean="0"/>
              <a:t> </a:t>
            </a:r>
            <a:r>
              <a:rPr lang="en-GB" b="1" dirty="0" smtClean="0"/>
              <a:t>change of potential per metre</a:t>
            </a:r>
            <a:r>
              <a:rPr lang="en-GB" dirty="0" smtClean="0"/>
              <a:t> at that point</a:t>
            </a:r>
          </a:p>
          <a:p>
            <a:endParaRPr lang="en-GB" dirty="0"/>
          </a:p>
          <a:p>
            <a:endParaRPr lang="en-GB" dirty="0" smtClean="0"/>
          </a:p>
          <a:p>
            <a:endParaRPr lang="en-GB" dirty="0"/>
          </a:p>
          <a:p>
            <a:r>
              <a:rPr lang="en-GB" dirty="0" smtClean="0"/>
              <a:t>At the surface of planet Earth this is 9.8 J kg</a:t>
            </a:r>
            <a:r>
              <a:rPr lang="en-GB" baseline="30000" dirty="0" smtClean="0"/>
              <a:t>-1</a:t>
            </a:r>
            <a:r>
              <a:rPr lang="en-GB" dirty="0" smtClean="0"/>
              <a:t> m</a:t>
            </a:r>
            <a:r>
              <a:rPr lang="en-GB" baseline="30000" dirty="0" smtClean="0"/>
              <a:t>-1</a:t>
            </a:r>
            <a:endParaRPr lang="en-GB" dirty="0"/>
          </a:p>
        </p:txBody>
      </p:sp>
      <p:graphicFrame>
        <p:nvGraphicFramePr>
          <p:cNvPr id="4" name="Object 3"/>
          <p:cNvGraphicFramePr>
            <a:graphicFrameLocks noChangeAspect="1"/>
          </p:cNvGraphicFramePr>
          <p:nvPr>
            <p:extLst>
              <p:ext uri="{D42A27DB-BD31-4B8C-83A1-F6EECF244321}">
                <p14:modId xmlns:p14="http://schemas.microsoft.com/office/powerpoint/2010/main" val="119674423"/>
              </p:ext>
            </p:extLst>
          </p:nvPr>
        </p:nvGraphicFramePr>
        <p:xfrm>
          <a:off x="1967680" y="2209800"/>
          <a:ext cx="5056239" cy="1295400"/>
        </p:xfrm>
        <a:graphic>
          <a:graphicData uri="http://schemas.openxmlformats.org/presentationml/2006/ole">
            <mc:AlternateContent xmlns:mc="http://schemas.openxmlformats.org/markup-compatibility/2006">
              <mc:Choice xmlns:v="urn:schemas-microsoft-com:vml" Requires="v">
                <p:oleObj spid="_x0000_s7175" name="Equation" r:id="rId3" imgW="1536480" imgH="393480" progId="Equation.3">
                  <p:embed/>
                </p:oleObj>
              </mc:Choice>
              <mc:Fallback>
                <p:oleObj name="Equation" r:id="rId3" imgW="1536480" imgH="393480" progId="Equation.3">
                  <p:embed/>
                  <p:pic>
                    <p:nvPicPr>
                      <p:cNvPr id="0" name=""/>
                      <p:cNvPicPr/>
                      <p:nvPr/>
                    </p:nvPicPr>
                    <p:blipFill>
                      <a:blip r:embed="rId4"/>
                      <a:stretch>
                        <a:fillRect/>
                      </a:stretch>
                    </p:blipFill>
                    <p:spPr>
                      <a:xfrm>
                        <a:off x="1967680" y="2209800"/>
                        <a:ext cx="5056239" cy="1295400"/>
                      </a:xfrm>
                      <a:prstGeom prst="rect">
                        <a:avLst/>
                      </a:prstGeom>
                    </p:spPr>
                  </p:pic>
                </p:oleObj>
              </mc:Fallback>
            </mc:AlternateContent>
          </a:graphicData>
        </a:graphic>
      </p:graphicFrame>
      <p:sp>
        <p:nvSpPr>
          <p:cNvPr id="5" name="TextBox 4"/>
          <p:cNvSpPr txBox="1"/>
          <p:nvPr/>
        </p:nvSpPr>
        <p:spPr>
          <a:xfrm>
            <a:off x="152400" y="4824680"/>
            <a:ext cx="8686800" cy="954107"/>
          </a:xfrm>
          <a:prstGeom prst="rect">
            <a:avLst/>
          </a:prstGeom>
          <a:noFill/>
        </p:spPr>
        <p:txBody>
          <a:bodyPr wrap="square" rtlCol="0">
            <a:spAutoFit/>
          </a:bodyPr>
          <a:lstStyle/>
          <a:p>
            <a:r>
              <a:rPr lang="en-GB" sz="2800" dirty="0" smtClean="0"/>
              <a:t>Note: Gravitational Field Strength is simply the negative of the potential gradient</a:t>
            </a:r>
            <a:endParaRPr lang="en-GB" sz="2800" dirty="0"/>
          </a:p>
        </p:txBody>
      </p:sp>
      <p:graphicFrame>
        <p:nvGraphicFramePr>
          <p:cNvPr id="6" name="Object 5"/>
          <p:cNvGraphicFramePr>
            <a:graphicFrameLocks noChangeAspect="1"/>
          </p:cNvGraphicFramePr>
          <p:nvPr>
            <p:extLst>
              <p:ext uri="{D42A27DB-BD31-4B8C-83A1-F6EECF244321}">
                <p14:modId xmlns:p14="http://schemas.microsoft.com/office/powerpoint/2010/main" val="98987428"/>
              </p:ext>
            </p:extLst>
          </p:nvPr>
        </p:nvGraphicFramePr>
        <p:xfrm>
          <a:off x="4114800" y="5562600"/>
          <a:ext cx="1769128" cy="1143000"/>
        </p:xfrm>
        <a:graphic>
          <a:graphicData uri="http://schemas.openxmlformats.org/presentationml/2006/ole">
            <mc:AlternateContent xmlns:mc="http://schemas.openxmlformats.org/markup-compatibility/2006">
              <mc:Choice xmlns:v="urn:schemas-microsoft-com:vml" Requires="v">
                <p:oleObj spid="_x0000_s7176" name="Equation" r:id="rId5" imgW="609480" imgH="393480" progId="Equation.3">
                  <p:embed/>
                </p:oleObj>
              </mc:Choice>
              <mc:Fallback>
                <p:oleObj name="Equation" r:id="rId5" imgW="609480" imgH="393480" progId="Equation.3">
                  <p:embed/>
                  <p:pic>
                    <p:nvPicPr>
                      <p:cNvPr id="0" name="Object 3"/>
                      <p:cNvPicPr>
                        <a:picLocks noChangeAspect="1" noChangeArrowheads="1"/>
                      </p:cNvPicPr>
                      <p:nvPr/>
                    </p:nvPicPr>
                    <p:blipFill>
                      <a:blip r:embed="rId6"/>
                      <a:srcRect/>
                      <a:stretch>
                        <a:fillRect/>
                      </a:stretch>
                    </p:blipFill>
                    <p:spPr bwMode="auto">
                      <a:xfrm>
                        <a:off x="4114800" y="5562600"/>
                        <a:ext cx="1769128" cy="11430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637860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39762"/>
          </a:xfrm>
        </p:spPr>
        <p:txBody>
          <a:bodyPr>
            <a:normAutofit fontScale="90000"/>
          </a:bodyPr>
          <a:lstStyle/>
          <a:p>
            <a:r>
              <a:rPr lang="en-GB" u="sng" dirty="0" smtClean="0"/>
              <a:t>Summary</a:t>
            </a:r>
            <a:endParaRPr lang="en-GB" u="sng" dirty="0"/>
          </a:p>
        </p:txBody>
      </p:sp>
      <p:sp>
        <p:nvSpPr>
          <p:cNvPr id="3" name="Content Placeholder 2"/>
          <p:cNvSpPr>
            <a:spLocks noGrp="1"/>
          </p:cNvSpPr>
          <p:nvPr>
            <p:ph idx="1"/>
          </p:nvPr>
        </p:nvSpPr>
        <p:spPr>
          <a:xfrm>
            <a:off x="0" y="914400"/>
            <a:ext cx="8963891" cy="4572000"/>
          </a:xfrm>
        </p:spPr>
        <p:txBody>
          <a:bodyPr>
            <a:normAutofit fontScale="92500" lnSpcReduction="20000"/>
          </a:bodyPr>
          <a:lstStyle/>
          <a:p>
            <a:r>
              <a:rPr lang="en-GB" dirty="0" smtClean="0"/>
              <a:t>Gravitational field strength gets less with distance from the planet</a:t>
            </a:r>
          </a:p>
          <a:p>
            <a:r>
              <a:rPr lang="en-GB" dirty="0" smtClean="0"/>
              <a:t>Gravitational potential energy is zero at infinite distance from a source, hence potential energy is always negative</a:t>
            </a:r>
          </a:p>
          <a:p>
            <a:r>
              <a:rPr lang="en-GB" dirty="0" smtClean="0"/>
              <a:t>Equipotentials are points around a mass that have the same gravitational potential</a:t>
            </a:r>
          </a:p>
          <a:p>
            <a:r>
              <a:rPr lang="en-GB" dirty="0" smtClean="0"/>
              <a:t>The potential gradient is the change in gravitational potential per meter at that point, in J kg</a:t>
            </a:r>
            <a:r>
              <a:rPr lang="en-GB" baseline="30000" dirty="0" smtClean="0"/>
              <a:t>-1 </a:t>
            </a:r>
            <a:r>
              <a:rPr lang="en-GB" dirty="0" smtClean="0"/>
              <a:t>m-1</a:t>
            </a:r>
          </a:p>
          <a:p>
            <a:r>
              <a:rPr lang="en-GB" dirty="0" smtClean="0"/>
              <a:t>The gravitational field strength at a point is equal to the negative of the potential gradient at that point</a:t>
            </a:r>
            <a:endParaRPr lang="en-GB" dirty="0"/>
          </a:p>
        </p:txBody>
      </p:sp>
      <p:graphicFrame>
        <p:nvGraphicFramePr>
          <p:cNvPr id="4" name="Object 3"/>
          <p:cNvGraphicFramePr>
            <a:graphicFrameLocks noChangeAspect="1"/>
          </p:cNvGraphicFramePr>
          <p:nvPr>
            <p:extLst>
              <p:ext uri="{D42A27DB-BD31-4B8C-83A1-F6EECF244321}">
                <p14:modId xmlns:p14="http://schemas.microsoft.com/office/powerpoint/2010/main" val="3601396000"/>
              </p:ext>
            </p:extLst>
          </p:nvPr>
        </p:nvGraphicFramePr>
        <p:xfrm>
          <a:off x="3733800" y="5334000"/>
          <a:ext cx="1768475" cy="1143000"/>
        </p:xfrm>
        <a:graphic>
          <a:graphicData uri="http://schemas.openxmlformats.org/presentationml/2006/ole">
            <mc:AlternateContent xmlns:mc="http://schemas.openxmlformats.org/markup-compatibility/2006">
              <mc:Choice xmlns:v="urn:schemas-microsoft-com:vml" Requires="v">
                <p:oleObj spid="_x0000_s8195" name="Equation" r:id="rId3" imgW="609480" imgH="393480" progId="Equation.3">
                  <p:embed/>
                </p:oleObj>
              </mc:Choice>
              <mc:Fallback>
                <p:oleObj name="Equation" r:id="rId3" imgW="609480" imgH="39348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33800" y="5334000"/>
                        <a:ext cx="17684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345442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386</Words>
  <Application>Microsoft Office PowerPoint</Application>
  <PresentationFormat>On-screen Show (4:3)</PresentationFormat>
  <Paragraphs>31</Paragraphs>
  <Slides>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Office Theme</vt:lpstr>
      <vt:lpstr>Microsoft Equation 3.0</vt:lpstr>
      <vt:lpstr>Gravitational Potential</vt:lpstr>
      <vt:lpstr>PowerPoint Presentation</vt:lpstr>
      <vt:lpstr>Gravitational Potential Energy</vt:lpstr>
      <vt:lpstr>Definitions</vt:lpstr>
      <vt:lpstr>Equipotentials</vt:lpstr>
      <vt:lpstr>PowerPoint Presentation</vt:lpstr>
      <vt:lpstr>Potential Gradients</vt:lpstr>
      <vt:lpstr>Summary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Gravitational Potential</dc:title>
  <dc:creator>SMatthews</dc:creator>
  <cp:lastModifiedBy>USERBUILD</cp:lastModifiedBy>
  <cp:revision>4</cp:revision>
  <dcterms:created xsi:type="dcterms:W3CDTF">2006-08-16T00:00:00Z</dcterms:created>
  <dcterms:modified xsi:type="dcterms:W3CDTF">2016-08-05T12:56:56Z</dcterms:modified>
</cp:coreProperties>
</file>