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800"/>
          </a:xfrm>
        </p:spPr>
        <p:txBody>
          <a:bodyPr/>
          <a:lstStyle/>
          <a:p>
            <a:r>
              <a:rPr lang="en-GB" u="sng" dirty="0" smtClean="0"/>
              <a:t>Planetary Fields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257800"/>
            <a:ext cx="7772400" cy="1219200"/>
          </a:xfrm>
        </p:spPr>
        <p:txBody>
          <a:bodyPr/>
          <a:lstStyle/>
          <a:p>
            <a:r>
              <a:rPr lang="en-GB" dirty="0" smtClean="0"/>
              <a:t>How would you describe the Gravitational field around a spherical mass?</a:t>
            </a:r>
            <a:endParaRPr lang="en-GB" dirty="0"/>
          </a:p>
        </p:txBody>
      </p:sp>
      <p:pic>
        <p:nvPicPr>
          <p:cNvPr id="1026" name="Picture 2" descr="https://upload.wikimedia.org/wikipedia/commons/d/d1/GPB_circling_ear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95400"/>
            <a:ext cx="5118100" cy="383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745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709"/>
            <a:ext cx="8229600" cy="1143000"/>
          </a:xfrm>
        </p:spPr>
        <p:txBody>
          <a:bodyPr/>
          <a:lstStyle/>
          <a:p>
            <a:r>
              <a:rPr lang="en-GB" u="sng" dirty="0" smtClean="0"/>
              <a:t>Gravitational Field Strength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76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Newton discovered that the force between two point masses can be modelled as: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169569"/>
              </p:ext>
            </p:extLst>
          </p:nvPr>
        </p:nvGraphicFramePr>
        <p:xfrm>
          <a:off x="3124200" y="1981200"/>
          <a:ext cx="2445774" cy="126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761760" imgH="393480" progId="Equation.3">
                  <p:embed/>
                </p:oleObj>
              </mc:Choice>
              <mc:Fallback>
                <p:oleObj name="Equation" r:id="rId3" imgW="761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1981200"/>
                        <a:ext cx="2445774" cy="1263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3390900"/>
            <a:ext cx="8382000" cy="1333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If you consider a test mass </a:t>
            </a:r>
            <a:r>
              <a:rPr lang="en-GB" i="1" dirty="0" smtClean="0"/>
              <a:t>m</a:t>
            </a:r>
            <a:r>
              <a:rPr lang="en-GB" dirty="0" smtClean="0"/>
              <a:t> placed into a gravitational field of a </a:t>
            </a:r>
            <a:r>
              <a:rPr lang="en-GB" b="1" dirty="0" smtClean="0"/>
              <a:t>much larger mass</a:t>
            </a:r>
            <a:r>
              <a:rPr lang="en-GB" dirty="0" smtClean="0"/>
              <a:t> M then you can calculate the gravitational field strength at that point: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5140117"/>
              </p:ext>
            </p:extLst>
          </p:nvPr>
        </p:nvGraphicFramePr>
        <p:xfrm>
          <a:off x="2895600" y="4953000"/>
          <a:ext cx="300867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863280" imgH="393480" progId="Equation.3">
                  <p:embed/>
                </p:oleObj>
              </mc:Choice>
              <mc:Fallback>
                <p:oleObj name="Equation" r:id="rId5" imgW="8632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5600" y="4953000"/>
                        <a:ext cx="3008671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381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Surfaces of planets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Remember that when doing calculations on planets and gravity you are modelling the planet as a </a:t>
            </a:r>
            <a:r>
              <a:rPr lang="en-GB" i="1" dirty="0" smtClean="0"/>
              <a:t>point mass</a:t>
            </a:r>
          </a:p>
          <a:p>
            <a:r>
              <a:rPr lang="en-GB" dirty="0" smtClean="0"/>
              <a:t>If you are calculating </a:t>
            </a:r>
            <a:r>
              <a:rPr lang="en-GB" i="1" dirty="0" smtClean="0"/>
              <a:t>g</a:t>
            </a:r>
            <a:r>
              <a:rPr lang="en-GB" dirty="0" smtClean="0"/>
              <a:t> on the surface of a planet then you simply calculate the gravitational field strength at a distance </a:t>
            </a:r>
            <a:r>
              <a:rPr lang="en-GB" i="1" dirty="0" smtClean="0"/>
              <a:t>r</a:t>
            </a:r>
            <a:r>
              <a:rPr lang="en-GB" dirty="0" smtClean="0"/>
              <a:t> from the centre of the planet where </a:t>
            </a:r>
            <a:r>
              <a:rPr lang="en-GB" i="1" dirty="0" smtClean="0"/>
              <a:t>r</a:t>
            </a:r>
            <a:r>
              <a:rPr lang="en-GB" dirty="0"/>
              <a:t> </a:t>
            </a:r>
            <a:r>
              <a:rPr lang="en-GB" dirty="0" smtClean="0"/>
              <a:t>is the radius of the planet</a:t>
            </a:r>
          </a:p>
          <a:p>
            <a:r>
              <a:rPr lang="en-GB" dirty="0" smtClean="0"/>
              <a:t>As you go upwards into the atmosphere and beyond then the gravitational field gets strength weaker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16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Inside planets and stars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121919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How does the gravitational field strength vary inside a planet or star as you move towards the centre?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" y="228600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As you move inside a spherical mass only the mass inside the radius contributes to the gravitational field strength. This means that even though the radius </a:t>
            </a:r>
            <a:r>
              <a:rPr lang="en-GB" i="1" dirty="0" smtClean="0"/>
              <a:t>r</a:t>
            </a:r>
            <a:r>
              <a:rPr lang="en-GB" dirty="0" smtClean="0"/>
              <a:t> is getting less the mass </a:t>
            </a:r>
            <a:r>
              <a:rPr lang="en-GB" i="1" dirty="0" smtClean="0"/>
              <a:t>M</a:t>
            </a:r>
            <a:r>
              <a:rPr lang="en-GB" dirty="0" smtClean="0"/>
              <a:t> is also reducing. The overall effect is that the gravitational field strength reduces linearly to zero at the centre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74818"/>
            <a:ext cx="5483709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98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Potential Energy and Escape velocity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1"/>
            <a:ext cx="8610600" cy="205739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Recall that the potential energy of an object is a </a:t>
            </a:r>
            <a:r>
              <a:rPr lang="en-GB" b="1" dirty="0" smtClean="0"/>
              <a:t>negative value</a:t>
            </a:r>
            <a:r>
              <a:rPr lang="en-GB" dirty="0" smtClean="0"/>
              <a:t> that represents the energy required to move an object from within a gravitational potential well to infinite distance (zero energy)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42558"/>
              </p:ext>
            </p:extLst>
          </p:nvPr>
        </p:nvGraphicFramePr>
        <p:xfrm>
          <a:off x="3352800" y="3352800"/>
          <a:ext cx="1987907" cy="1141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" imgW="685800" imgH="393480" progId="Equation.3">
                  <p:embed/>
                </p:oleObj>
              </mc:Choice>
              <mc:Fallback>
                <p:oleObj name="Equation" r:id="rId3" imgW="6858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52800" y="3352800"/>
                        <a:ext cx="1987907" cy="1141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873" y="4572000"/>
            <a:ext cx="8520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value does this give for the surface of planet Earth?</a:t>
            </a:r>
            <a:endParaRPr lang="en-GB" sz="28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502239"/>
              </p:ext>
            </p:extLst>
          </p:nvPr>
        </p:nvGraphicFramePr>
        <p:xfrm>
          <a:off x="2971800" y="5257800"/>
          <a:ext cx="3200401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5" imgW="1066680" imgH="457200" progId="Equation.3">
                  <p:embed/>
                </p:oleObj>
              </mc:Choice>
              <mc:Fallback>
                <p:oleObj name="Equation" r:id="rId5" imgW="106668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71800" y="5257800"/>
                        <a:ext cx="3200401" cy="137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822048"/>
              </p:ext>
            </p:extLst>
          </p:nvPr>
        </p:nvGraphicFramePr>
        <p:xfrm>
          <a:off x="2245907" y="5562600"/>
          <a:ext cx="462491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7" imgW="1206360" imgH="228600" progId="Equation.3">
                  <p:embed/>
                </p:oleObj>
              </mc:Choice>
              <mc:Fallback>
                <p:oleObj name="Equation" r:id="rId7" imgW="120636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45907" y="5562600"/>
                        <a:ext cx="4624917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30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1"/>
            <a:ext cx="8229600" cy="1066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To remove a mass </a:t>
            </a:r>
            <a:r>
              <a:rPr lang="en-GB" i="1" dirty="0" smtClean="0"/>
              <a:t>m</a:t>
            </a:r>
            <a:r>
              <a:rPr lang="en-GB" dirty="0" smtClean="0"/>
              <a:t> from a potential energy well requires work </a:t>
            </a:r>
            <a:r>
              <a:rPr lang="en-GB" i="1" dirty="0" smtClean="0"/>
              <a:t>W</a:t>
            </a:r>
            <a:r>
              <a:rPr lang="en-GB" dirty="0" smtClean="0"/>
              <a:t> to be done on it: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755911"/>
              </p:ext>
            </p:extLst>
          </p:nvPr>
        </p:nvGraphicFramePr>
        <p:xfrm>
          <a:off x="2514600" y="1600200"/>
          <a:ext cx="344129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1218960" imgH="393480" progId="Equation.3">
                  <p:embed/>
                </p:oleObj>
              </mc:Choice>
              <mc:Fallback>
                <p:oleObj name="Equation" r:id="rId3" imgW="12189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600200"/>
                        <a:ext cx="3441290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895600"/>
            <a:ext cx="86868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The kinetic energy of an object must exceed this value, therefore the escape velocity </a:t>
            </a:r>
            <a:r>
              <a:rPr lang="en-GB" i="1" dirty="0" smtClean="0"/>
              <a:t>v</a:t>
            </a:r>
            <a:r>
              <a:rPr lang="en-GB" dirty="0" smtClean="0"/>
              <a:t> can be calculated as: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926733"/>
              </p:ext>
            </p:extLst>
          </p:nvPr>
        </p:nvGraphicFramePr>
        <p:xfrm>
          <a:off x="3505200" y="4114800"/>
          <a:ext cx="2635827" cy="2350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5" imgW="939600" imgH="838080" progId="Equation.3">
                  <p:embed/>
                </p:oleObj>
              </mc:Choice>
              <mc:Fallback>
                <p:oleObj name="Equation" r:id="rId5" imgW="939600" imgH="838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200" y="4114800"/>
                        <a:ext cx="2635827" cy="2350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0554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3" y="1933574"/>
            <a:ext cx="8315231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Graphing potential gradients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/>
          <a:lstStyle/>
          <a:p>
            <a:r>
              <a:rPr lang="en-GB" b="1" dirty="0" smtClean="0"/>
              <a:t>Note</a:t>
            </a:r>
            <a:r>
              <a:rPr lang="en-GB" dirty="0" smtClean="0"/>
              <a:t> that the graph you have seen for the gravitational field strength is: 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8342569"/>
              </p:ext>
            </p:extLst>
          </p:nvPr>
        </p:nvGraphicFramePr>
        <p:xfrm>
          <a:off x="6019800" y="2286000"/>
          <a:ext cx="730865" cy="14160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4" imgW="203040" imgH="393480" progId="Equation.3">
                  <p:embed/>
                </p:oleObj>
              </mc:Choice>
              <mc:Fallback>
                <p:oleObj name="Equation" r:id="rId4" imgW="2030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9800" y="2286000"/>
                        <a:ext cx="730865" cy="14160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41148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graph for Potential gradients follows a different relationship, what is it? </a:t>
            </a:r>
            <a:endParaRPr lang="en-GB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978774"/>
              </p:ext>
            </p:extLst>
          </p:nvPr>
        </p:nvGraphicFramePr>
        <p:xfrm>
          <a:off x="6538913" y="4953000"/>
          <a:ext cx="912812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6" imgW="253800" imgH="393480" progId="Equation.3">
                  <p:embed/>
                </p:oleObj>
              </mc:Choice>
              <mc:Fallback>
                <p:oleObj name="Equation" r:id="rId6" imgW="2538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8913" y="4953000"/>
                        <a:ext cx="912812" cy="141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9412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96296E-6 L -0.14496 -2.96296E-6 C -0.21007 -2.96296E-6 -0.28993 -0.18194 -0.28993 -0.3294 L -0.28993 -0.65879 " pathEditMode="relative" rAng="0" ptsTypes="FfFF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97" y="-3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839200" cy="441960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You need to be able to plot or sketch graphs to show how the gravitational field strength </a:t>
            </a:r>
            <a:r>
              <a:rPr lang="en-GB" b="1" dirty="0" smtClean="0"/>
              <a:t>and</a:t>
            </a:r>
            <a:r>
              <a:rPr lang="en-GB" dirty="0" smtClean="0"/>
              <a:t> the potential gradients vary as you move away from the surface of a planet</a:t>
            </a:r>
          </a:p>
          <a:p>
            <a:r>
              <a:rPr lang="en-GB" dirty="0" smtClean="0"/>
              <a:t>You must recall that the graphs follow the relationships 1/r</a:t>
            </a:r>
            <a:r>
              <a:rPr lang="en-GB" baseline="30000" dirty="0" smtClean="0"/>
              <a:t>2</a:t>
            </a:r>
            <a:r>
              <a:rPr lang="en-GB" dirty="0" smtClean="0"/>
              <a:t> and –(1/r) respectively</a:t>
            </a:r>
          </a:p>
          <a:p>
            <a:r>
              <a:rPr lang="en-GB" dirty="0" smtClean="0"/>
              <a:t>You must be able to calculate the escape velocity from potential energy wells including the Earth and other planets</a:t>
            </a:r>
          </a:p>
          <a:p>
            <a:r>
              <a:rPr lang="en-GB" dirty="0" smtClean="0"/>
              <a:t>You should be able to understand and be able to discuss the logistical difficulties associated with rocket launches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756911"/>
              </p:ext>
            </p:extLst>
          </p:nvPr>
        </p:nvGraphicFramePr>
        <p:xfrm>
          <a:off x="3505200" y="5181600"/>
          <a:ext cx="210185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3" imgW="749160" imgH="444240" progId="Equation.3">
                  <p:embed/>
                </p:oleObj>
              </mc:Choice>
              <mc:Fallback>
                <p:oleObj name="Equation" r:id="rId3" imgW="7491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181600"/>
                        <a:ext cx="2101850" cy="1246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415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419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Microsoft Equation 3.0</vt:lpstr>
      <vt:lpstr>Planetary Fields</vt:lpstr>
      <vt:lpstr>Gravitational Field Strength</vt:lpstr>
      <vt:lpstr>Surfaces of planets</vt:lpstr>
      <vt:lpstr>Inside planets and stars</vt:lpstr>
      <vt:lpstr>Potential Energy and Escape velocity</vt:lpstr>
      <vt:lpstr>PowerPoint Presentation</vt:lpstr>
      <vt:lpstr>Graphing potential gradients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Planetary Fields</dc:title>
  <dc:creator>SMatthews</dc:creator>
  <cp:lastModifiedBy>USERBUILD</cp:lastModifiedBy>
  <cp:revision>8</cp:revision>
  <dcterms:created xsi:type="dcterms:W3CDTF">2006-08-16T00:00:00Z</dcterms:created>
  <dcterms:modified xsi:type="dcterms:W3CDTF">2016-08-22T10:40:50Z</dcterms:modified>
</cp:coreProperties>
</file>