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0.png"/><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GB" u="sng" dirty="0" smtClean="0"/>
              <a:t>Current carrying conductors in a magnetic field</a:t>
            </a:r>
            <a:endParaRPr lang="en-GB" u="sng" dirty="0"/>
          </a:p>
        </p:txBody>
      </p:sp>
      <p:sp>
        <p:nvSpPr>
          <p:cNvPr id="3" name="Subtitle 2"/>
          <p:cNvSpPr>
            <a:spLocks noGrp="1"/>
          </p:cNvSpPr>
          <p:nvPr>
            <p:ph type="subTitle" idx="1"/>
          </p:nvPr>
        </p:nvSpPr>
        <p:spPr>
          <a:xfrm>
            <a:off x="304800" y="5410200"/>
            <a:ext cx="8610600" cy="1143000"/>
          </a:xfrm>
        </p:spPr>
        <p:txBody>
          <a:bodyPr/>
          <a:lstStyle/>
          <a:p>
            <a:r>
              <a:rPr lang="en-GB" dirty="0" smtClean="0"/>
              <a:t>Is there a link between magnetism and electric charges? Would one effect the other?</a:t>
            </a:r>
            <a:endParaRPr lang="en-GB" dirty="0"/>
          </a:p>
        </p:txBody>
      </p:sp>
      <p:pic>
        <p:nvPicPr>
          <p:cNvPr id="1026" name="Picture 2" descr="https://upload.wikimedia.org/wikipedia/commons/thumb/0/0c/VFPt_cylindrical_magnet_thumb.svg/2000px-VFPt_cylindrical_magnet_thumb.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4600" y="2057400"/>
            <a:ext cx="43434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752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3400" y="2895600"/>
            <a:ext cx="8305800" cy="3539430"/>
          </a:xfrm>
          <a:prstGeom prst="rect">
            <a:avLst/>
          </a:prstGeom>
          <a:noFill/>
        </p:spPr>
        <p:txBody>
          <a:bodyPr wrap="square" rtlCol="0">
            <a:spAutoFit/>
          </a:bodyPr>
          <a:lstStyle/>
          <a:p>
            <a:r>
              <a:rPr lang="en-GB" sz="3200" dirty="0" smtClean="0"/>
              <a:t>If the entire coil is within the magnetic field then one end of the coil has the current one way and the other end has the current reversed. This means that either end of the coil feel an opposite motor force. This creates a turning force or torque – the idea behind the electric motor.</a:t>
            </a:r>
            <a:endParaRPr lang="en-GB" sz="3200" dirty="0"/>
          </a:p>
        </p:txBody>
      </p:sp>
      <p:sp>
        <p:nvSpPr>
          <p:cNvPr id="2" name="Title 1"/>
          <p:cNvSpPr>
            <a:spLocks noGrp="1"/>
          </p:cNvSpPr>
          <p:nvPr>
            <p:ph type="title"/>
          </p:nvPr>
        </p:nvSpPr>
        <p:spPr>
          <a:xfrm>
            <a:off x="457200" y="274638"/>
            <a:ext cx="8229600" cy="792162"/>
          </a:xfrm>
        </p:spPr>
        <p:txBody>
          <a:bodyPr/>
          <a:lstStyle/>
          <a:p>
            <a:r>
              <a:rPr lang="en-GB" u="sng" dirty="0" smtClean="0"/>
              <a:t>Coils</a:t>
            </a:r>
            <a:endParaRPr lang="en-GB" u="sng" dirty="0"/>
          </a:p>
        </p:txBody>
      </p:sp>
      <p:sp>
        <p:nvSpPr>
          <p:cNvPr id="3" name="Content Placeholder 2"/>
          <p:cNvSpPr>
            <a:spLocks noGrp="1"/>
          </p:cNvSpPr>
          <p:nvPr>
            <p:ph idx="1"/>
          </p:nvPr>
        </p:nvSpPr>
        <p:spPr>
          <a:xfrm>
            <a:off x="519545" y="1295400"/>
            <a:ext cx="8229600" cy="2133600"/>
          </a:xfrm>
        </p:spPr>
        <p:txBody>
          <a:bodyPr>
            <a:normAutofit lnSpcReduction="10000"/>
          </a:bodyPr>
          <a:lstStyle/>
          <a:p>
            <a:r>
              <a:rPr lang="en-GB" dirty="0" smtClean="0"/>
              <a:t>If a wire is coiled inside a magnetic field then the total length of the wire is the length multiplied by the number of coils </a:t>
            </a:r>
            <a:r>
              <a:rPr lang="en-GB" i="1" dirty="0" smtClean="0"/>
              <a:t>n</a:t>
            </a:r>
          </a:p>
          <a:p>
            <a:r>
              <a:rPr lang="en-GB" dirty="0" smtClean="0"/>
              <a:t>This extends the formula to:</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290317849"/>
              </p:ext>
            </p:extLst>
          </p:nvPr>
        </p:nvGraphicFramePr>
        <p:xfrm>
          <a:off x="3886200" y="3657600"/>
          <a:ext cx="3740150" cy="1068614"/>
        </p:xfrm>
        <a:graphic>
          <a:graphicData uri="http://schemas.openxmlformats.org/presentationml/2006/ole">
            <mc:AlternateContent xmlns:mc="http://schemas.openxmlformats.org/markup-compatibility/2006">
              <mc:Choice xmlns:v="urn:schemas-microsoft-com:vml" Requires="v">
                <p:oleObj spid="_x0000_s7179" name="Equation" r:id="rId3" imgW="622080" imgH="177480" progId="Equation.3">
                  <p:embed/>
                </p:oleObj>
              </mc:Choice>
              <mc:Fallback>
                <p:oleObj name="Equation" r:id="rId3" imgW="622080" imgH="177480" progId="Equation.3">
                  <p:embed/>
                  <p:pic>
                    <p:nvPicPr>
                      <p:cNvPr id="0" name=""/>
                      <p:cNvPicPr/>
                      <p:nvPr/>
                    </p:nvPicPr>
                    <p:blipFill>
                      <a:blip r:embed="rId4"/>
                      <a:stretch>
                        <a:fillRect/>
                      </a:stretch>
                    </p:blipFill>
                    <p:spPr>
                      <a:xfrm>
                        <a:off x="3886200" y="3657600"/>
                        <a:ext cx="3740150" cy="1068614"/>
                      </a:xfrm>
                      <a:prstGeom prst="rect">
                        <a:avLst/>
                      </a:prstGeom>
                    </p:spPr>
                  </p:pic>
                </p:oleObj>
              </mc:Fallback>
            </mc:AlternateContent>
          </a:graphicData>
        </a:graphic>
      </p:graphicFrame>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371600"/>
            <a:ext cx="5486400" cy="4064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6" name="Object 5"/>
          <p:cNvGraphicFramePr>
            <a:graphicFrameLocks noChangeAspect="1"/>
          </p:cNvGraphicFramePr>
          <p:nvPr>
            <p:extLst>
              <p:ext uri="{D42A27DB-BD31-4B8C-83A1-F6EECF244321}">
                <p14:modId xmlns:p14="http://schemas.microsoft.com/office/powerpoint/2010/main" val="2415766377"/>
              </p:ext>
            </p:extLst>
          </p:nvPr>
        </p:nvGraphicFramePr>
        <p:xfrm>
          <a:off x="1600200" y="5512222"/>
          <a:ext cx="5940514" cy="812378"/>
        </p:xfrm>
        <a:graphic>
          <a:graphicData uri="http://schemas.openxmlformats.org/presentationml/2006/ole">
            <mc:AlternateContent xmlns:mc="http://schemas.openxmlformats.org/markup-compatibility/2006">
              <mc:Choice xmlns:v="urn:schemas-microsoft-com:vml" Requires="v">
                <p:oleObj spid="_x0000_s7180" name="Equation" r:id="rId6" imgW="1485720" imgH="203040" progId="Equation.3">
                  <p:embed/>
                </p:oleObj>
              </mc:Choice>
              <mc:Fallback>
                <p:oleObj name="Equation" r:id="rId6" imgW="1485720" imgH="203040" progId="Equation.3">
                  <p:embed/>
                  <p:pic>
                    <p:nvPicPr>
                      <p:cNvPr id="0" name=""/>
                      <p:cNvPicPr/>
                      <p:nvPr/>
                    </p:nvPicPr>
                    <p:blipFill>
                      <a:blip r:embed="rId7"/>
                      <a:stretch>
                        <a:fillRect/>
                      </a:stretch>
                    </p:blipFill>
                    <p:spPr>
                      <a:xfrm>
                        <a:off x="1600200" y="5512222"/>
                        <a:ext cx="5940514" cy="812378"/>
                      </a:xfrm>
                      <a:prstGeom prst="rect">
                        <a:avLst/>
                      </a:prstGeom>
                    </p:spPr>
                  </p:pic>
                </p:oleObj>
              </mc:Fallback>
            </mc:AlternateContent>
          </a:graphicData>
        </a:graphic>
      </p:graphicFrame>
    </p:spTree>
    <p:extLst>
      <p:ext uri="{BB962C8B-B14F-4D97-AF65-F5344CB8AC3E}">
        <p14:creationId xmlns:p14="http://schemas.microsoft.com/office/powerpoint/2010/main" val="1447706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50" presetClass="path" presetSubtype="0" accel="50000" decel="50000" fill="hold" nodeType="afterEffect">
                                  <p:stCondLst>
                                    <p:cond delay="0"/>
                                  </p:stCondLst>
                                  <p:childTnLst>
                                    <p:animMotion origin="layout" path="M -3.88889E-6 -1.11111E-6 L -0.17725 -1.11111E-6 C -0.25711 -1.11111E-6 -0.35451 -0.08611 -0.35451 -0.15555 L -0.35451 -0.31111 " pathEditMode="relative" rAng="0" ptsTypes="FfFF">
                                      <p:cBhvr>
                                        <p:cTn id="10" dur="2000" fill="hold"/>
                                        <p:tgtEl>
                                          <p:spTgt spid="4"/>
                                        </p:tgtEl>
                                        <p:attrNameLst>
                                          <p:attrName>ppt_x</p:attrName>
                                          <p:attrName>ppt_y</p:attrName>
                                        </p:attrNameLst>
                                      </p:cBhvr>
                                      <p:rCtr x="-17726" y="-15556"/>
                                    </p:animMotion>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par>
                                <p:cTn id="20" presetID="10" presetClass="exit" presetSubtype="0" fill="hold" grpId="1" nodeType="with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7171"/>
                                        </p:tgtEl>
                                        <p:attrNameLst>
                                          <p:attrName>style.visibility</p:attrName>
                                        </p:attrNameLst>
                                      </p:cBhvr>
                                      <p:to>
                                        <p:strVal val="visible"/>
                                      </p:to>
                                    </p:set>
                                    <p:animEffect transition="in" filter="fade">
                                      <p:cBhvr>
                                        <p:cTn id="26" dur="500"/>
                                        <p:tgtEl>
                                          <p:spTgt spid="7171"/>
                                        </p:tgtEl>
                                      </p:cBhvr>
                                    </p:animEffect>
                                  </p:childTnLst>
                                </p:cTn>
                              </p:par>
                            </p:childTnLst>
                          </p:cTn>
                        </p:par>
                        <p:par>
                          <p:cTn id="27" fill="hold">
                            <p:stCondLst>
                              <p:cond delay="1000"/>
                            </p:stCondLst>
                            <p:childTnLst>
                              <p:par>
                                <p:cTn id="28" presetID="10" presetClass="entr" presetSubtype="0" fill="hold"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52400" y="1066800"/>
            <a:ext cx="8763000" cy="4876799"/>
          </a:xfrm>
        </p:spPr>
        <p:txBody>
          <a:bodyPr>
            <a:normAutofit fontScale="92500" lnSpcReduction="10000"/>
          </a:bodyPr>
          <a:lstStyle/>
          <a:p>
            <a:r>
              <a:rPr lang="en-GB" dirty="0" smtClean="0"/>
              <a:t>The strength of a magnetic field is called the Flux Density </a:t>
            </a:r>
            <a:r>
              <a:rPr lang="en-GB" i="1" dirty="0" smtClean="0"/>
              <a:t>B</a:t>
            </a:r>
            <a:r>
              <a:rPr lang="en-GB" dirty="0" smtClean="0"/>
              <a:t> and is measured in Tesla (T)</a:t>
            </a:r>
          </a:p>
          <a:p>
            <a:r>
              <a:rPr lang="en-GB" dirty="0" err="1" smtClean="0"/>
              <a:t>Flemming’s</a:t>
            </a:r>
            <a:r>
              <a:rPr lang="en-GB" dirty="0" smtClean="0"/>
              <a:t> left-hand rule shows which direction the motor force will act</a:t>
            </a:r>
          </a:p>
          <a:p>
            <a:r>
              <a:rPr lang="en-GB" dirty="0" smtClean="0"/>
              <a:t>The formula for magnetic flux density assumes that the current and magnetic field are perpendicular</a:t>
            </a:r>
          </a:p>
          <a:p>
            <a:endParaRPr lang="en-GB" dirty="0"/>
          </a:p>
          <a:p>
            <a:endParaRPr lang="en-GB" dirty="0" smtClean="0"/>
          </a:p>
          <a:p>
            <a:r>
              <a:rPr lang="en-GB" dirty="0" smtClean="0"/>
              <a:t>A coil of wire in a magnetic field feels a turning force or torque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702667366"/>
              </p:ext>
            </p:extLst>
          </p:nvPr>
        </p:nvGraphicFramePr>
        <p:xfrm>
          <a:off x="1600200" y="5791200"/>
          <a:ext cx="5940425" cy="812800"/>
        </p:xfrm>
        <a:graphic>
          <a:graphicData uri="http://schemas.openxmlformats.org/presentationml/2006/ole">
            <mc:AlternateContent xmlns:mc="http://schemas.openxmlformats.org/markup-compatibility/2006">
              <mc:Choice xmlns:v="urn:schemas-microsoft-com:vml" Requires="v">
                <p:oleObj spid="_x0000_s8197" name="Equation" r:id="rId3" imgW="1485720" imgH="203040" progId="Equation.3">
                  <p:embed/>
                </p:oleObj>
              </mc:Choice>
              <mc:Fallback>
                <p:oleObj name="Equation" r:id="rId3" imgW="1485720" imgH="2030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5791200"/>
                        <a:ext cx="594042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102936136"/>
              </p:ext>
            </p:extLst>
          </p:nvPr>
        </p:nvGraphicFramePr>
        <p:xfrm>
          <a:off x="3505200" y="4038600"/>
          <a:ext cx="2177143" cy="762000"/>
        </p:xfrm>
        <a:graphic>
          <a:graphicData uri="http://schemas.openxmlformats.org/presentationml/2006/ole">
            <mc:AlternateContent xmlns:mc="http://schemas.openxmlformats.org/markup-compatibility/2006">
              <mc:Choice xmlns:v="urn:schemas-microsoft-com:vml" Requires="v">
                <p:oleObj spid="_x0000_s8198" name="Equation" r:id="rId5" imgW="507960" imgH="177480" progId="Equation.3">
                  <p:embed/>
                </p:oleObj>
              </mc:Choice>
              <mc:Fallback>
                <p:oleObj name="Equation" r:id="rId5" imgW="507960" imgH="177480" progId="Equation.3">
                  <p:embed/>
                  <p:pic>
                    <p:nvPicPr>
                      <p:cNvPr id="0" name=""/>
                      <p:cNvPicPr/>
                      <p:nvPr/>
                    </p:nvPicPr>
                    <p:blipFill>
                      <a:blip r:embed="rId6"/>
                      <a:stretch>
                        <a:fillRect/>
                      </a:stretch>
                    </p:blipFill>
                    <p:spPr>
                      <a:xfrm>
                        <a:off x="3505200" y="4038600"/>
                        <a:ext cx="2177143" cy="762000"/>
                      </a:xfrm>
                      <a:prstGeom prst="rect">
                        <a:avLst/>
                      </a:prstGeom>
                    </p:spPr>
                  </p:pic>
                </p:oleObj>
              </mc:Fallback>
            </mc:AlternateContent>
          </a:graphicData>
        </a:graphic>
      </p:graphicFrame>
    </p:spTree>
    <p:extLst>
      <p:ext uri="{BB962C8B-B14F-4D97-AF65-F5344CB8AC3E}">
        <p14:creationId xmlns:p14="http://schemas.microsoft.com/office/powerpoint/2010/main" val="195809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GB" u="sng" dirty="0" smtClean="0"/>
              <a:t>Magnetism and moving currents</a:t>
            </a:r>
            <a:endParaRPr lang="en-GB" u="sng" dirty="0"/>
          </a:p>
        </p:txBody>
      </p:sp>
      <p:sp>
        <p:nvSpPr>
          <p:cNvPr id="3" name="Content Placeholder 2"/>
          <p:cNvSpPr>
            <a:spLocks noGrp="1"/>
          </p:cNvSpPr>
          <p:nvPr>
            <p:ph idx="1"/>
          </p:nvPr>
        </p:nvSpPr>
        <p:spPr>
          <a:xfrm>
            <a:off x="457200" y="1295400"/>
            <a:ext cx="8229600" cy="2743200"/>
          </a:xfrm>
        </p:spPr>
        <p:txBody>
          <a:bodyPr>
            <a:normAutofit fontScale="92500" lnSpcReduction="20000"/>
          </a:bodyPr>
          <a:lstStyle/>
          <a:p>
            <a:r>
              <a:rPr lang="en-GB" dirty="0" smtClean="0"/>
              <a:t>The most obvious magnetic field is the one present around planet Earth, caused by the convective motion of the metallic core</a:t>
            </a:r>
          </a:p>
          <a:p>
            <a:r>
              <a:rPr lang="en-GB" dirty="0" smtClean="0"/>
              <a:t>As electrons pass through a  wire a magnetic field is created around the wire, this can be observed by placing plotting compasses next to a wire with a current flowing</a:t>
            </a:r>
            <a:endParaRPr lang="en-GB" dirty="0"/>
          </a:p>
        </p:txBody>
      </p:sp>
      <p:pic>
        <p:nvPicPr>
          <p:cNvPr id="2050" name="Picture 2" descr="C:\Users\USERBUILD\AppData\Local\Microsoft\Windows\Temporary Internet Files\Content.IE5\MFECWJ3V\13580502213_9f535e0aa1_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5218" y="4114800"/>
            <a:ext cx="4881356" cy="253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181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GB" u="sng" dirty="0" smtClean="0"/>
              <a:t>Lines of force</a:t>
            </a:r>
            <a:endParaRPr lang="en-GB" u="sng" dirty="0"/>
          </a:p>
        </p:txBody>
      </p:sp>
      <p:sp>
        <p:nvSpPr>
          <p:cNvPr id="3" name="Content Placeholder 2"/>
          <p:cNvSpPr>
            <a:spLocks noGrp="1"/>
          </p:cNvSpPr>
          <p:nvPr>
            <p:ph idx="1"/>
          </p:nvPr>
        </p:nvSpPr>
        <p:spPr>
          <a:xfrm>
            <a:off x="152400" y="914400"/>
            <a:ext cx="8686800" cy="4191000"/>
          </a:xfrm>
        </p:spPr>
        <p:txBody>
          <a:bodyPr>
            <a:normAutofit/>
          </a:bodyPr>
          <a:lstStyle/>
          <a:p>
            <a:r>
              <a:rPr lang="en-GB" dirty="0" smtClean="0"/>
              <a:t>In magnetism, like in electric fields, there are lines of force. </a:t>
            </a:r>
          </a:p>
          <a:p>
            <a:r>
              <a:rPr lang="en-GB" dirty="0" smtClean="0"/>
              <a:t>Magnets have “North seeking” and “South seeking” poles, so named by the Pole on planet Earth that they align towards from free to move</a:t>
            </a:r>
          </a:p>
          <a:p>
            <a:r>
              <a:rPr lang="en-GB" dirty="0" smtClean="0"/>
              <a:t>If totally free to move the a north pole on a magnet would move along the magnetic field lines</a:t>
            </a:r>
            <a:endParaRPr lang="en-GB" dirty="0"/>
          </a:p>
        </p:txBody>
      </p:sp>
    </p:spTree>
    <p:extLst>
      <p:ext uri="{BB962C8B-B14F-4D97-AF65-F5344CB8AC3E}">
        <p14:creationId xmlns:p14="http://schemas.microsoft.com/office/powerpoint/2010/main" val="4233108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907473"/>
          </a:xfrm>
        </p:spPr>
        <p:txBody>
          <a:bodyPr/>
          <a:lstStyle/>
          <a:p>
            <a:r>
              <a:rPr lang="en-GB" u="sng" dirty="0" smtClean="0"/>
              <a:t>The motor force</a:t>
            </a:r>
            <a:endParaRPr lang="en-GB" u="sng" dirty="0"/>
          </a:p>
        </p:txBody>
      </p:sp>
      <p:sp>
        <p:nvSpPr>
          <p:cNvPr id="3" name="Content Placeholder 2"/>
          <p:cNvSpPr>
            <a:spLocks noGrp="1"/>
          </p:cNvSpPr>
          <p:nvPr>
            <p:ph idx="1"/>
          </p:nvPr>
        </p:nvSpPr>
        <p:spPr>
          <a:xfrm>
            <a:off x="381000" y="990600"/>
            <a:ext cx="8229600" cy="2666999"/>
          </a:xfrm>
        </p:spPr>
        <p:txBody>
          <a:bodyPr>
            <a:normAutofit lnSpcReduction="10000"/>
          </a:bodyPr>
          <a:lstStyle/>
          <a:p>
            <a:r>
              <a:rPr lang="en-GB" dirty="0" smtClean="0"/>
              <a:t>If a current carrying wire is placed into magnetic field then it feels a force</a:t>
            </a:r>
          </a:p>
          <a:p>
            <a:r>
              <a:rPr lang="en-GB" dirty="0" smtClean="0"/>
              <a:t>This force acts:</a:t>
            </a:r>
          </a:p>
          <a:p>
            <a:pPr lvl="1"/>
            <a:r>
              <a:rPr lang="en-GB" dirty="0" smtClean="0"/>
              <a:t>Perpendicular to the magnetic field lines</a:t>
            </a:r>
          </a:p>
          <a:p>
            <a:pPr lvl="1"/>
            <a:r>
              <a:rPr lang="en-GB" dirty="0" smtClean="0"/>
              <a:t>Perpendicular to the direction of current flow</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066800"/>
            <a:ext cx="5676900" cy="391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81000" y="5060162"/>
            <a:ext cx="8382000" cy="954107"/>
          </a:xfrm>
          <a:prstGeom prst="rect">
            <a:avLst/>
          </a:prstGeom>
          <a:noFill/>
        </p:spPr>
        <p:txBody>
          <a:bodyPr wrap="square" rtlCol="0">
            <a:spAutoFit/>
          </a:bodyPr>
          <a:lstStyle/>
          <a:p>
            <a:pPr algn="ctr"/>
            <a:r>
              <a:rPr lang="en-GB" sz="2800" dirty="0" smtClean="0"/>
              <a:t>What direction(s) can the force be in that is perpendicular to both fields?</a:t>
            </a:r>
            <a:endParaRPr lang="en-GB" sz="2800" dirty="0"/>
          </a:p>
        </p:txBody>
      </p:sp>
      <p:sp>
        <p:nvSpPr>
          <p:cNvPr id="5" name="TextBox 4"/>
          <p:cNvSpPr txBox="1"/>
          <p:nvPr/>
        </p:nvSpPr>
        <p:spPr>
          <a:xfrm>
            <a:off x="3619560" y="6172200"/>
            <a:ext cx="1904880" cy="523220"/>
          </a:xfrm>
          <a:prstGeom prst="rect">
            <a:avLst/>
          </a:prstGeom>
          <a:noFill/>
        </p:spPr>
        <p:txBody>
          <a:bodyPr wrap="none" rtlCol="0">
            <a:spAutoFit/>
          </a:bodyPr>
          <a:lstStyle/>
          <a:p>
            <a:r>
              <a:rPr lang="en-GB" sz="2800" dirty="0" smtClean="0"/>
              <a:t>Up or down</a:t>
            </a:r>
            <a:endParaRPr lang="en-GB" sz="2800" dirty="0"/>
          </a:p>
        </p:txBody>
      </p:sp>
    </p:spTree>
    <p:extLst>
      <p:ext uri="{BB962C8B-B14F-4D97-AF65-F5344CB8AC3E}">
        <p14:creationId xmlns:p14="http://schemas.microsoft.com/office/powerpoint/2010/main" val="120328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500"/>
                                        <p:tgtEl>
                                          <p:spTgt spid="3074"/>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What effect does varying the angle have on the force?</a:t>
            </a:r>
            <a:endParaRPr lang="en-GB" u="sng" dirty="0"/>
          </a:p>
        </p:txBody>
      </p:sp>
      <p:sp>
        <p:nvSpPr>
          <p:cNvPr id="3" name="Content Placeholder 2"/>
          <p:cNvSpPr>
            <a:spLocks noGrp="1"/>
          </p:cNvSpPr>
          <p:nvPr>
            <p:ph idx="1"/>
          </p:nvPr>
        </p:nvSpPr>
        <p:spPr/>
        <p:txBody>
          <a:bodyPr/>
          <a:lstStyle/>
          <a:p>
            <a:r>
              <a:rPr lang="en-GB" dirty="0" smtClean="0"/>
              <a:t>The force is greatest when the current flow and the magnetic field are perpendicular.</a:t>
            </a:r>
          </a:p>
          <a:p>
            <a:r>
              <a:rPr lang="en-GB" dirty="0" smtClean="0"/>
              <a:t>The force is zero when the two are parallel</a:t>
            </a:r>
          </a:p>
          <a:p>
            <a:r>
              <a:rPr lang="en-GB" dirty="0" smtClean="0"/>
              <a:t>Increasing the current will increase the force</a:t>
            </a:r>
          </a:p>
          <a:p>
            <a:r>
              <a:rPr lang="en-GB" dirty="0"/>
              <a:t> </a:t>
            </a:r>
            <a:r>
              <a:rPr lang="en-GB" dirty="0" smtClean="0"/>
              <a:t>Increasing the magnetic field strength will increase the force</a:t>
            </a:r>
          </a:p>
          <a:p>
            <a:r>
              <a:rPr lang="en-GB" dirty="0" smtClean="0"/>
              <a:t>Increasing the length of wire that is </a:t>
            </a:r>
            <a:r>
              <a:rPr lang="en-GB" i="1" dirty="0" smtClean="0"/>
              <a:t>inside the magnetic field</a:t>
            </a:r>
            <a:r>
              <a:rPr lang="en-GB" dirty="0" smtClean="0"/>
              <a:t> will increase the force</a:t>
            </a:r>
            <a:endParaRPr lang="en-GB" dirty="0"/>
          </a:p>
        </p:txBody>
      </p:sp>
    </p:spTree>
    <p:extLst>
      <p:ext uri="{BB962C8B-B14F-4D97-AF65-F5344CB8AC3E}">
        <p14:creationId xmlns:p14="http://schemas.microsoft.com/office/powerpoint/2010/main" val="411340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GB" u="sng" dirty="0" smtClean="0"/>
              <a:t>Formula and units</a:t>
            </a:r>
            <a:endParaRPr lang="en-GB" u="sng" dirty="0"/>
          </a:p>
        </p:txBody>
      </p:sp>
      <p:sp>
        <p:nvSpPr>
          <p:cNvPr id="3" name="Content Placeholder 2"/>
          <p:cNvSpPr>
            <a:spLocks noGrp="1"/>
          </p:cNvSpPr>
          <p:nvPr>
            <p:ph idx="1"/>
          </p:nvPr>
        </p:nvSpPr>
        <p:spPr>
          <a:xfrm>
            <a:off x="457200" y="1600201"/>
            <a:ext cx="8229600" cy="1676400"/>
          </a:xfrm>
        </p:spPr>
        <p:txBody>
          <a:bodyPr/>
          <a:lstStyle/>
          <a:p>
            <a:r>
              <a:rPr lang="en-GB" dirty="0" smtClean="0"/>
              <a:t>If the current flow is at right angles to the magnetic field then then the following formula can be used:</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538506214"/>
              </p:ext>
            </p:extLst>
          </p:nvPr>
        </p:nvGraphicFramePr>
        <p:xfrm>
          <a:off x="4724400" y="3048000"/>
          <a:ext cx="2209800" cy="773430"/>
        </p:xfrm>
        <a:graphic>
          <a:graphicData uri="http://schemas.openxmlformats.org/presentationml/2006/ole">
            <mc:AlternateContent xmlns:mc="http://schemas.openxmlformats.org/markup-compatibility/2006">
              <mc:Choice xmlns:v="urn:schemas-microsoft-com:vml" Requires="v">
                <p:oleObj spid="_x0000_s5128" name="Equation" r:id="rId3" imgW="507960" imgH="177480" progId="Equation.3">
                  <p:embed/>
                </p:oleObj>
              </mc:Choice>
              <mc:Fallback>
                <p:oleObj name="Equation" r:id="rId3" imgW="507960" imgH="177480" progId="Equation.3">
                  <p:embed/>
                  <p:pic>
                    <p:nvPicPr>
                      <p:cNvPr id="0" name=""/>
                      <p:cNvPicPr/>
                      <p:nvPr/>
                    </p:nvPicPr>
                    <p:blipFill>
                      <a:blip r:embed="rId4"/>
                      <a:stretch>
                        <a:fillRect/>
                      </a:stretch>
                    </p:blipFill>
                    <p:spPr>
                      <a:xfrm>
                        <a:off x="4724400" y="3048000"/>
                        <a:ext cx="2209800" cy="77343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54250617"/>
              </p:ext>
            </p:extLst>
          </p:nvPr>
        </p:nvGraphicFramePr>
        <p:xfrm>
          <a:off x="685800" y="3886200"/>
          <a:ext cx="7837715" cy="2438400"/>
        </p:xfrm>
        <a:graphic>
          <a:graphicData uri="http://schemas.openxmlformats.org/presentationml/2006/ole">
            <mc:AlternateContent xmlns:mc="http://schemas.openxmlformats.org/markup-compatibility/2006">
              <mc:Choice xmlns:v="urn:schemas-microsoft-com:vml" Requires="v">
                <p:oleObj spid="_x0000_s5129" name="Equation" r:id="rId5" imgW="2857320" imgH="888840" progId="Equation.3">
                  <p:embed/>
                </p:oleObj>
              </mc:Choice>
              <mc:Fallback>
                <p:oleObj name="Equation" r:id="rId5" imgW="2857320" imgH="888840" progId="Equation.3">
                  <p:embed/>
                  <p:pic>
                    <p:nvPicPr>
                      <p:cNvPr id="0" name=""/>
                      <p:cNvPicPr/>
                      <p:nvPr/>
                    </p:nvPicPr>
                    <p:blipFill>
                      <a:blip r:embed="rId6"/>
                      <a:stretch>
                        <a:fillRect/>
                      </a:stretch>
                    </p:blipFill>
                    <p:spPr>
                      <a:xfrm>
                        <a:off x="685800" y="3886200"/>
                        <a:ext cx="7837715" cy="2438400"/>
                      </a:xfrm>
                      <a:prstGeom prst="rect">
                        <a:avLst/>
                      </a:prstGeom>
                    </p:spPr>
                  </p:pic>
                </p:oleObj>
              </mc:Fallback>
            </mc:AlternateContent>
          </a:graphicData>
        </a:graphic>
      </p:graphicFrame>
    </p:spTree>
    <p:extLst>
      <p:ext uri="{BB962C8B-B14F-4D97-AF65-F5344CB8AC3E}">
        <p14:creationId xmlns:p14="http://schemas.microsoft.com/office/powerpoint/2010/main" val="351043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Nikola Tesla</a:t>
            </a:r>
            <a:endParaRPr lang="en-GB" u="sng" dirty="0"/>
          </a:p>
        </p:txBody>
      </p:sp>
      <p:sp>
        <p:nvSpPr>
          <p:cNvPr id="3" name="Content Placeholder 2"/>
          <p:cNvSpPr>
            <a:spLocks noGrp="1"/>
          </p:cNvSpPr>
          <p:nvPr>
            <p:ph idx="1"/>
          </p:nvPr>
        </p:nvSpPr>
        <p:spPr>
          <a:xfrm>
            <a:off x="27709" y="1524000"/>
            <a:ext cx="4876800" cy="4525963"/>
          </a:xfrm>
        </p:spPr>
        <p:txBody>
          <a:bodyPr/>
          <a:lstStyle/>
          <a:p>
            <a:r>
              <a:rPr lang="en-GB" dirty="0" smtClean="0"/>
              <a:t>The unit for Flux Density is the Tesla, so named after Nikola Tesla</a:t>
            </a:r>
          </a:p>
          <a:p>
            <a:r>
              <a:rPr lang="en-GB" dirty="0" smtClean="0"/>
              <a:t>It is defined as 1 N m</a:t>
            </a:r>
            <a:r>
              <a:rPr lang="en-GB" baseline="30000" dirty="0" smtClean="0"/>
              <a:t>-1</a:t>
            </a:r>
            <a:r>
              <a:rPr lang="en-GB" dirty="0" smtClean="0"/>
              <a:t> A</a:t>
            </a:r>
            <a:r>
              <a:rPr lang="en-GB" baseline="30000" dirty="0" smtClean="0"/>
              <a:t>-1</a:t>
            </a:r>
            <a:endParaRPr lang="en-GB" dirty="0"/>
          </a:p>
        </p:txBody>
      </p:sp>
      <p:pic>
        <p:nvPicPr>
          <p:cNvPr id="4098" name="Picture 2" descr="https://upload.wikimedia.org/wikipedia/commons/7/79/Tesla_circa_1890.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82340" y="1447800"/>
            <a:ext cx="3644291" cy="48863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1800" y="5810905"/>
            <a:ext cx="1920719" cy="523220"/>
          </a:xfrm>
          <a:prstGeom prst="rect">
            <a:avLst/>
          </a:prstGeom>
          <a:noFill/>
        </p:spPr>
        <p:txBody>
          <a:bodyPr wrap="none" rtlCol="0">
            <a:spAutoFit/>
          </a:bodyPr>
          <a:lstStyle/>
          <a:p>
            <a:r>
              <a:rPr lang="en-GB" sz="2800" dirty="0" smtClean="0"/>
              <a:t>1856 - 1943</a:t>
            </a:r>
            <a:endParaRPr lang="en-GB" sz="2800" dirty="0"/>
          </a:p>
        </p:txBody>
      </p:sp>
    </p:spTree>
    <p:extLst>
      <p:ext uri="{BB962C8B-B14F-4D97-AF65-F5344CB8AC3E}">
        <p14:creationId xmlns:p14="http://schemas.microsoft.com/office/powerpoint/2010/main" val="2290020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Examples of Flux Densities</a:t>
            </a:r>
            <a:endParaRPr lang="en-GB" u="sng" dirty="0"/>
          </a:p>
        </p:txBody>
      </p:sp>
      <p:graphicFrame>
        <p:nvGraphicFramePr>
          <p:cNvPr id="4" name="Table 3"/>
          <p:cNvGraphicFramePr>
            <a:graphicFrameLocks noGrp="1"/>
          </p:cNvGraphicFramePr>
          <p:nvPr>
            <p:extLst>
              <p:ext uri="{D42A27DB-BD31-4B8C-83A1-F6EECF244321}">
                <p14:modId xmlns:p14="http://schemas.microsoft.com/office/powerpoint/2010/main" val="3945280342"/>
              </p:ext>
            </p:extLst>
          </p:nvPr>
        </p:nvGraphicFramePr>
        <p:xfrm>
          <a:off x="457200" y="1752600"/>
          <a:ext cx="8382000" cy="4358640"/>
        </p:xfrm>
        <a:graphic>
          <a:graphicData uri="http://schemas.openxmlformats.org/drawingml/2006/table">
            <a:tbl>
              <a:tblPr firstRow="1" bandRow="1">
                <a:tableStyleId>{5C22544A-7EE6-4342-B048-85BDC9FD1C3A}</a:tableStyleId>
              </a:tblPr>
              <a:tblGrid>
                <a:gridCol w="4191000"/>
                <a:gridCol w="4191000"/>
              </a:tblGrid>
              <a:tr h="370840">
                <a:tc>
                  <a:txBody>
                    <a:bodyPr/>
                    <a:lstStyle/>
                    <a:p>
                      <a:pPr algn="ctr"/>
                      <a:r>
                        <a:rPr lang="en-GB" sz="3200" dirty="0" smtClean="0"/>
                        <a:t>Position</a:t>
                      </a:r>
                      <a:endParaRPr lang="en-GB" sz="3200" dirty="0"/>
                    </a:p>
                  </a:txBody>
                  <a:tcPr>
                    <a:lnB w="12700" cap="flat" cmpd="sng" algn="ctr">
                      <a:solidFill>
                        <a:schemeClr val="tx1"/>
                      </a:solidFill>
                      <a:prstDash val="solid"/>
                      <a:round/>
                      <a:headEnd type="none" w="med" len="med"/>
                      <a:tailEnd type="none" w="med" len="med"/>
                    </a:lnB>
                  </a:tcPr>
                </a:tc>
                <a:tc>
                  <a:txBody>
                    <a:bodyPr/>
                    <a:lstStyle/>
                    <a:p>
                      <a:pPr algn="ctr"/>
                      <a:r>
                        <a:rPr lang="en-GB" sz="3200" dirty="0" smtClean="0"/>
                        <a:t>Flux</a:t>
                      </a:r>
                      <a:r>
                        <a:rPr lang="en-GB" sz="3200" baseline="0" dirty="0" smtClean="0"/>
                        <a:t> Density /T</a:t>
                      </a:r>
                      <a:endParaRPr lang="en-GB" sz="3200" dirty="0"/>
                    </a:p>
                  </a:txBody>
                  <a:tcPr>
                    <a:lnB w="12700" cap="flat" cmpd="sng" algn="ctr">
                      <a:solidFill>
                        <a:schemeClr val="tx1"/>
                      </a:solidFill>
                      <a:prstDash val="solid"/>
                      <a:round/>
                      <a:headEnd type="none" w="med" len="med"/>
                      <a:tailEnd type="none" w="med" len="med"/>
                    </a:lnB>
                  </a:tcPr>
                </a:tc>
              </a:tr>
              <a:tr h="370840">
                <a:tc>
                  <a:txBody>
                    <a:bodyPr/>
                    <a:lstStyle/>
                    <a:p>
                      <a:r>
                        <a:rPr lang="en-GB" sz="3200" dirty="0" smtClean="0"/>
                        <a:t>Near</a:t>
                      </a:r>
                      <a:r>
                        <a:rPr lang="en-GB" sz="3200" baseline="0" dirty="0" smtClean="0"/>
                        <a:t> a s</a:t>
                      </a:r>
                      <a:r>
                        <a:rPr lang="en-GB" sz="3200" dirty="0" smtClean="0"/>
                        <a:t>mall Bar</a:t>
                      </a:r>
                      <a:r>
                        <a:rPr lang="en-GB" sz="3200" baseline="0" dirty="0" smtClean="0"/>
                        <a:t> Magnet</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3200" dirty="0" smtClean="0"/>
                        <a:t>0.01</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3200" dirty="0" smtClean="0"/>
                        <a:t>Inside</a:t>
                      </a:r>
                      <a:r>
                        <a:rPr lang="en-GB" sz="3200" baseline="0" dirty="0" smtClean="0"/>
                        <a:t> a sunspot</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3200" dirty="0" smtClean="0"/>
                        <a:t>0.15</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3200" dirty="0" smtClean="0"/>
                        <a:t>Near</a:t>
                      </a:r>
                      <a:r>
                        <a:rPr lang="en-GB" sz="3200" baseline="0" dirty="0" smtClean="0"/>
                        <a:t> a strong electromagnet</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3200" dirty="0" smtClean="0"/>
                        <a:t>10</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GB" sz="3200" dirty="0" smtClean="0"/>
                        <a:t>Surface of a Neutron Star</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3200" dirty="0" smtClean="0"/>
                        <a:t>100,000</a:t>
                      </a:r>
                      <a:endParaRPr lang="en-GB"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6331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err="1" smtClean="0"/>
              <a:t>Flemming’s</a:t>
            </a:r>
            <a:r>
              <a:rPr lang="en-GB" u="sng" dirty="0" smtClean="0"/>
              <a:t> left-hand rule</a:t>
            </a:r>
            <a:endParaRPr lang="en-GB" u="sng" dirty="0"/>
          </a:p>
        </p:txBody>
      </p:sp>
      <p:sp>
        <p:nvSpPr>
          <p:cNvPr id="3" name="Content Placeholder 2"/>
          <p:cNvSpPr>
            <a:spLocks noGrp="1"/>
          </p:cNvSpPr>
          <p:nvPr>
            <p:ph idx="1"/>
          </p:nvPr>
        </p:nvSpPr>
        <p:spPr>
          <a:xfrm>
            <a:off x="381000" y="1447800"/>
            <a:ext cx="8229600" cy="5105400"/>
          </a:xfrm>
        </p:spPr>
        <p:txBody>
          <a:bodyPr>
            <a:normAutofit/>
          </a:bodyPr>
          <a:lstStyle/>
          <a:p>
            <a:r>
              <a:rPr lang="en-GB" dirty="0" smtClean="0"/>
              <a:t>The direction of the motor force can be worked out by performing the following with your </a:t>
            </a:r>
            <a:r>
              <a:rPr lang="en-GB" b="1" dirty="0" smtClean="0"/>
              <a:t>left hand</a:t>
            </a:r>
          </a:p>
          <a:p>
            <a:pPr lvl="1"/>
            <a:r>
              <a:rPr lang="en-GB" dirty="0" smtClean="0"/>
              <a:t>First finger (index) points in the direction of the magnetic force (North to South poles)</a:t>
            </a:r>
          </a:p>
          <a:p>
            <a:pPr lvl="1"/>
            <a:r>
              <a:rPr lang="en-GB" dirty="0" smtClean="0"/>
              <a:t>Second finger (middle finger) points in the direction of the conventional (positive) current flow (away from your palm)</a:t>
            </a:r>
          </a:p>
          <a:p>
            <a:pPr lvl="1"/>
            <a:r>
              <a:rPr lang="en-GB" dirty="0" smtClean="0"/>
              <a:t>Extend your thumb at right angles to both to show the direction of the motor force</a:t>
            </a:r>
            <a:endParaRPr lang="en-GB" dirty="0"/>
          </a:p>
        </p:txBody>
      </p:sp>
      <p:pic>
        <p:nvPicPr>
          <p:cNvPr id="6146" name="Picture 2" descr="https://upload.wikimedia.org/wikipedia/commons/thumb/9/9c/ManoLaplace.svg/2000px-ManoLapla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1676400"/>
            <a:ext cx="5314950" cy="491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94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146"/>
                                        </p:tgtEl>
                                        <p:attrNameLst>
                                          <p:attrName>style.visibility</p:attrName>
                                        </p:attrNameLst>
                                      </p:cBhvr>
                                      <p:to>
                                        <p:strVal val="visible"/>
                                      </p:to>
                                    </p:set>
                                    <p:animEffect transition="in" filter="fade">
                                      <p:cBhvr>
                                        <p:cTn id="11"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578</Words>
  <Application>Microsoft Office PowerPoint</Application>
  <PresentationFormat>On-screen Show (4:3)</PresentationFormat>
  <Paragraphs>55</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Microsoft Equation 3.0</vt:lpstr>
      <vt:lpstr>Current carrying conductors in a magnetic field</vt:lpstr>
      <vt:lpstr>Magnetism and moving currents</vt:lpstr>
      <vt:lpstr>Lines of force</vt:lpstr>
      <vt:lpstr>The motor force</vt:lpstr>
      <vt:lpstr>What effect does varying the angle have on the force?</vt:lpstr>
      <vt:lpstr>Formula and units</vt:lpstr>
      <vt:lpstr>Nikola Tesla</vt:lpstr>
      <vt:lpstr>Examples of Flux Densities</vt:lpstr>
      <vt:lpstr>Flemming’s left-hand rule</vt:lpstr>
      <vt:lpstr>Coils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carrying conductors in a magnetic field</dc:title>
  <dc:creator>SMatthews</dc:creator>
  <cp:lastModifiedBy>USERBUILD</cp:lastModifiedBy>
  <cp:revision>9</cp:revision>
  <dcterms:created xsi:type="dcterms:W3CDTF">2006-08-16T00:00:00Z</dcterms:created>
  <dcterms:modified xsi:type="dcterms:W3CDTF">2016-08-24T13:26:44Z</dcterms:modified>
</cp:coreProperties>
</file>