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1" r:id="rId5"/>
    <p:sldId id="265" r:id="rId6"/>
    <p:sldId id="266" r:id="rId7"/>
    <p:sldId id="267" r:id="rId8"/>
    <p:sldId id="268" r:id="rId9"/>
    <p:sldId id="269" r:id="rId10"/>
    <p:sldId id="270" r:id="rId11"/>
    <p:sldId id="272" r:id="rId12"/>
    <p:sldId id="273" r:id="rId13"/>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85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9.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866A71F6-8469-4D64-93F1-94AFB666E1B0}" type="slidenum">
              <a:rPr lang="en-GB" altLang="en-US"/>
              <a:pPr/>
              <a:t>‹#›</a:t>
            </a:fld>
            <a:endParaRPr lang="en-GB" altLang="en-US"/>
          </a:p>
        </p:txBody>
      </p:sp>
    </p:spTree>
    <p:extLst>
      <p:ext uri="{BB962C8B-B14F-4D97-AF65-F5344CB8AC3E}">
        <p14:creationId xmlns:p14="http://schemas.microsoft.com/office/powerpoint/2010/main" val="3029177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2BAB1B09-33A6-48E9-B469-59B9E517AE8A}" type="slidenum">
              <a:rPr lang="en-GB" altLang="en-US"/>
              <a:pPr/>
              <a:t>‹#›</a:t>
            </a:fld>
            <a:endParaRPr lang="en-GB" altLang="en-US"/>
          </a:p>
        </p:txBody>
      </p:sp>
    </p:spTree>
    <p:extLst>
      <p:ext uri="{BB962C8B-B14F-4D97-AF65-F5344CB8AC3E}">
        <p14:creationId xmlns:p14="http://schemas.microsoft.com/office/powerpoint/2010/main" val="3777801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FFA083AF-646C-408B-AF29-A997AF67B8B5}" type="slidenum">
              <a:rPr lang="en-GB" altLang="en-US"/>
              <a:pPr/>
              <a:t>‹#›</a:t>
            </a:fld>
            <a:endParaRPr lang="en-GB" altLang="en-US"/>
          </a:p>
        </p:txBody>
      </p:sp>
    </p:spTree>
    <p:extLst>
      <p:ext uri="{BB962C8B-B14F-4D97-AF65-F5344CB8AC3E}">
        <p14:creationId xmlns:p14="http://schemas.microsoft.com/office/powerpoint/2010/main" val="10435847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GB" alt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GB" altLang="en-US"/>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BEC0F168-07D8-48E2-BC1F-13294EB256D5}" type="slidenum">
              <a:rPr lang="en-GB" altLang="en-US"/>
              <a:pPr/>
              <a:t>‹#›</a:t>
            </a:fld>
            <a:endParaRPr lang="en-GB" altLang="en-US"/>
          </a:p>
        </p:txBody>
      </p:sp>
    </p:spTree>
    <p:extLst>
      <p:ext uri="{BB962C8B-B14F-4D97-AF65-F5344CB8AC3E}">
        <p14:creationId xmlns:p14="http://schemas.microsoft.com/office/powerpoint/2010/main" val="24686731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GB" alt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GB" alt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6CA985E8-7BC3-48AD-B52B-7933EE621364}" type="slidenum">
              <a:rPr lang="en-GB" altLang="en-US"/>
              <a:pPr/>
              <a:t>‹#›</a:t>
            </a:fld>
            <a:endParaRPr lang="en-GB" altLang="en-US"/>
          </a:p>
        </p:txBody>
      </p:sp>
    </p:spTree>
    <p:extLst>
      <p:ext uri="{BB962C8B-B14F-4D97-AF65-F5344CB8AC3E}">
        <p14:creationId xmlns:p14="http://schemas.microsoft.com/office/powerpoint/2010/main" val="29950901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Date Placeholder 5"/>
          <p:cNvSpPr>
            <a:spLocks noGrp="1"/>
          </p:cNvSpPr>
          <p:nvPr>
            <p:ph type="dt" sz="half" idx="10"/>
          </p:nvPr>
        </p:nvSpPr>
        <p:spPr>
          <a:xfrm>
            <a:off x="457200" y="6245225"/>
            <a:ext cx="2133600" cy="476250"/>
          </a:xfrm>
        </p:spPr>
        <p:txBody>
          <a:bodyPr/>
          <a:lstStyle>
            <a:lvl1pPr>
              <a:defRPr/>
            </a:lvl1pPr>
          </a:lstStyle>
          <a:p>
            <a:endParaRPr lang="en-GB" altLang="en-US"/>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GB" altLang="en-US"/>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fld id="{80A7184E-FA4F-4200-913B-027816D884FC}" type="slidenum">
              <a:rPr lang="en-GB" altLang="en-US"/>
              <a:pPr/>
              <a:t>‹#›</a:t>
            </a:fld>
            <a:endParaRPr lang="en-GB" altLang="en-US"/>
          </a:p>
        </p:txBody>
      </p:sp>
    </p:spTree>
    <p:extLst>
      <p:ext uri="{BB962C8B-B14F-4D97-AF65-F5344CB8AC3E}">
        <p14:creationId xmlns:p14="http://schemas.microsoft.com/office/powerpoint/2010/main" val="3003078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2B3930CC-3D56-4B86-9621-0C45F7B121CF}" type="slidenum">
              <a:rPr lang="en-GB" altLang="en-US"/>
              <a:pPr/>
              <a:t>‹#›</a:t>
            </a:fld>
            <a:endParaRPr lang="en-GB" altLang="en-US"/>
          </a:p>
        </p:txBody>
      </p:sp>
    </p:spTree>
    <p:extLst>
      <p:ext uri="{BB962C8B-B14F-4D97-AF65-F5344CB8AC3E}">
        <p14:creationId xmlns:p14="http://schemas.microsoft.com/office/powerpoint/2010/main" val="3231571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BF460596-1591-4E19-A7BD-2E35F45FE2AD}" type="slidenum">
              <a:rPr lang="en-GB" altLang="en-US"/>
              <a:pPr/>
              <a:t>‹#›</a:t>
            </a:fld>
            <a:endParaRPr lang="en-GB" altLang="en-US"/>
          </a:p>
        </p:txBody>
      </p:sp>
    </p:spTree>
    <p:extLst>
      <p:ext uri="{BB962C8B-B14F-4D97-AF65-F5344CB8AC3E}">
        <p14:creationId xmlns:p14="http://schemas.microsoft.com/office/powerpoint/2010/main" val="321856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C003DFB1-032B-476C-8BC4-92ADBDFCF421}" type="slidenum">
              <a:rPr lang="en-GB" altLang="en-US"/>
              <a:pPr/>
              <a:t>‹#›</a:t>
            </a:fld>
            <a:endParaRPr lang="en-GB" altLang="en-US"/>
          </a:p>
        </p:txBody>
      </p:sp>
    </p:spTree>
    <p:extLst>
      <p:ext uri="{BB962C8B-B14F-4D97-AF65-F5344CB8AC3E}">
        <p14:creationId xmlns:p14="http://schemas.microsoft.com/office/powerpoint/2010/main" val="1999482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GB" altLang="en-US"/>
          </a:p>
        </p:txBody>
      </p:sp>
      <p:sp>
        <p:nvSpPr>
          <p:cNvPr id="8" name="Footer Placeholder 7"/>
          <p:cNvSpPr>
            <a:spLocks noGrp="1"/>
          </p:cNvSpPr>
          <p:nvPr>
            <p:ph type="ftr" sz="quarter" idx="11"/>
          </p:nvPr>
        </p:nvSpPr>
        <p:spPr/>
        <p:txBody>
          <a:bodyPr/>
          <a:lstStyle>
            <a:lvl1pPr>
              <a:defRPr/>
            </a:lvl1pPr>
          </a:lstStyle>
          <a:p>
            <a:endParaRPr lang="en-GB" altLang="en-US"/>
          </a:p>
        </p:txBody>
      </p:sp>
      <p:sp>
        <p:nvSpPr>
          <p:cNvPr id="9" name="Slide Number Placeholder 8"/>
          <p:cNvSpPr>
            <a:spLocks noGrp="1"/>
          </p:cNvSpPr>
          <p:nvPr>
            <p:ph type="sldNum" sz="quarter" idx="12"/>
          </p:nvPr>
        </p:nvSpPr>
        <p:spPr/>
        <p:txBody>
          <a:bodyPr/>
          <a:lstStyle>
            <a:lvl1pPr>
              <a:defRPr/>
            </a:lvl1pPr>
          </a:lstStyle>
          <a:p>
            <a:fld id="{171CD351-0EFD-47A5-A48A-E94F279EC124}" type="slidenum">
              <a:rPr lang="en-GB" altLang="en-US"/>
              <a:pPr/>
              <a:t>‹#›</a:t>
            </a:fld>
            <a:endParaRPr lang="en-GB" altLang="en-US"/>
          </a:p>
        </p:txBody>
      </p:sp>
    </p:spTree>
    <p:extLst>
      <p:ext uri="{BB962C8B-B14F-4D97-AF65-F5344CB8AC3E}">
        <p14:creationId xmlns:p14="http://schemas.microsoft.com/office/powerpoint/2010/main" val="3546943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ltLang="en-US"/>
          </a:p>
        </p:txBody>
      </p:sp>
      <p:sp>
        <p:nvSpPr>
          <p:cNvPr id="4" name="Footer Placeholder 3"/>
          <p:cNvSpPr>
            <a:spLocks noGrp="1"/>
          </p:cNvSpPr>
          <p:nvPr>
            <p:ph type="ftr" sz="quarter" idx="11"/>
          </p:nvPr>
        </p:nvSpPr>
        <p:spPr/>
        <p:txBody>
          <a:bodyPr/>
          <a:lstStyle>
            <a:lvl1pPr>
              <a:defRPr/>
            </a:lvl1pPr>
          </a:lstStyle>
          <a:p>
            <a:endParaRPr lang="en-GB" altLang="en-US"/>
          </a:p>
        </p:txBody>
      </p:sp>
      <p:sp>
        <p:nvSpPr>
          <p:cNvPr id="5" name="Slide Number Placeholder 4"/>
          <p:cNvSpPr>
            <a:spLocks noGrp="1"/>
          </p:cNvSpPr>
          <p:nvPr>
            <p:ph type="sldNum" sz="quarter" idx="12"/>
          </p:nvPr>
        </p:nvSpPr>
        <p:spPr/>
        <p:txBody>
          <a:bodyPr/>
          <a:lstStyle>
            <a:lvl1pPr>
              <a:defRPr/>
            </a:lvl1pPr>
          </a:lstStyle>
          <a:p>
            <a:fld id="{53B257ED-599C-4281-AD6C-9B635CDF0748}" type="slidenum">
              <a:rPr lang="en-GB" altLang="en-US"/>
              <a:pPr/>
              <a:t>‹#›</a:t>
            </a:fld>
            <a:endParaRPr lang="en-GB" altLang="en-US"/>
          </a:p>
        </p:txBody>
      </p:sp>
    </p:spTree>
    <p:extLst>
      <p:ext uri="{BB962C8B-B14F-4D97-AF65-F5344CB8AC3E}">
        <p14:creationId xmlns:p14="http://schemas.microsoft.com/office/powerpoint/2010/main" val="3869169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ltLang="en-US"/>
          </a:p>
        </p:txBody>
      </p:sp>
      <p:sp>
        <p:nvSpPr>
          <p:cNvPr id="3" name="Footer Placeholder 2"/>
          <p:cNvSpPr>
            <a:spLocks noGrp="1"/>
          </p:cNvSpPr>
          <p:nvPr>
            <p:ph type="ftr" sz="quarter" idx="11"/>
          </p:nvPr>
        </p:nvSpPr>
        <p:spPr/>
        <p:txBody>
          <a:bodyPr/>
          <a:lstStyle>
            <a:lvl1pPr>
              <a:defRPr/>
            </a:lvl1pPr>
          </a:lstStyle>
          <a:p>
            <a:endParaRPr lang="en-GB" altLang="en-US"/>
          </a:p>
        </p:txBody>
      </p:sp>
      <p:sp>
        <p:nvSpPr>
          <p:cNvPr id="4" name="Slide Number Placeholder 3"/>
          <p:cNvSpPr>
            <a:spLocks noGrp="1"/>
          </p:cNvSpPr>
          <p:nvPr>
            <p:ph type="sldNum" sz="quarter" idx="12"/>
          </p:nvPr>
        </p:nvSpPr>
        <p:spPr/>
        <p:txBody>
          <a:bodyPr/>
          <a:lstStyle>
            <a:lvl1pPr>
              <a:defRPr/>
            </a:lvl1pPr>
          </a:lstStyle>
          <a:p>
            <a:fld id="{9048967E-20B0-43CB-B51B-5671BF420C80}" type="slidenum">
              <a:rPr lang="en-GB" altLang="en-US"/>
              <a:pPr/>
              <a:t>‹#›</a:t>
            </a:fld>
            <a:endParaRPr lang="en-GB" altLang="en-US"/>
          </a:p>
        </p:txBody>
      </p:sp>
    </p:spTree>
    <p:extLst>
      <p:ext uri="{BB962C8B-B14F-4D97-AF65-F5344CB8AC3E}">
        <p14:creationId xmlns:p14="http://schemas.microsoft.com/office/powerpoint/2010/main" val="373836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E0C03CDC-18CE-4FFF-B535-A93AD6A384AE}" type="slidenum">
              <a:rPr lang="en-GB" altLang="en-US"/>
              <a:pPr/>
              <a:t>‹#›</a:t>
            </a:fld>
            <a:endParaRPr lang="en-GB" altLang="en-US"/>
          </a:p>
        </p:txBody>
      </p:sp>
    </p:spTree>
    <p:extLst>
      <p:ext uri="{BB962C8B-B14F-4D97-AF65-F5344CB8AC3E}">
        <p14:creationId xmlns:p14="http://schemas.microsoft.com/office/powerpoint/2010/main" val="280917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6F2BCA13-0453-461B-9431-E4078795CFD2}" type="slidenum">
              <a:rPr lang="en-GB" altLang="en-US"/>
              <a:pPr/>
              <a:t>‹#›</a:t>
            </a:fld>
            <a:endParaRPr lang="en-GB" altLang="en-US"/>
          </a:p>
        </p:txBody>
      </p:sp>
    </p:spTree>
    <p:extLst>
      <p:ext uri="{BB962C8B-B14F-4D97-AF65-F5344CB8AC3E}">
        <p14:creationId xmlns:p14="http://schemas.microsoft.com/office/powerpoint/2010/main" val="3732215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GB"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GB"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14220F21-E227-43FB-A1E1-15740FBD74C7}"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2.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7.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13.wmf"/><Relationship Id="rId5" Type="http://schemas.openxmlformats.org/officeDocument/2006/relationships/oleObject" Target="../embeddings/oleObject10.bin"/><Relationship Id="rId4" Type="http://schemas.openxmlformats.org/officeDocument/2006/relationships/image" Target="../media/image9.wmf"/></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2.xml"/><Relationship Id="rId5" Type="http://schemas.openxmlformats.org/officeDocument/2006/relationships/image" Target="../media/image3.jpe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image" Target="../media/image7.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3.xml"/><Relationship Id="rId1" Type="http://schemas.openxmlformats.org/officeDocument/2006/relationships/vmlDrawing" Target="../drawings/vmlDrawing2.vml"/><Relationship Id="rId4" Type="http://schemas.openxmlformats.org/officeDocument/2006/relationships/image" Target="../media/image8.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3.xml"/><Relationship Id="rId1" Type="http://schemas.openxmlformats.org/officeDocument/2006/relationships/vmlDrawing" Target="../drawings/vmlDrawing3.vml"/><Relationship Id="rId4" Type="http://schemas.openxmlformats.org/officeDocument/2006/relationships/image" Target="../media/image7.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4.xml"/><Relationship Id="rId1" Type="http://schemas.openxmlformats.org/officeDocument/2006/relationships/vmlDrawing" Target="../drawings/vmlDrawing4.vml"/><Relationship Id="rId6" Type="http://schemas.openxmlformats.org/officeDocument/2006/relationships/image" Target="../media/image10.wmf"/><Relationship Id="rId5" Type="http://schemas.openxmlformats.org/officeDocument/2006/relationships/oleObject" Target="../embeddings/oleObject5.bin"/><Relationship Id="rId4" Type="http://schemas.openxmlformats.org/officeDocument/2006/relationships/image" Target="../media/image9.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3.xml"/><Relationship Id="rId1" Type="http://schemas.openxmlformats.org/officeDocument/2006/relationships/vmlDrawing" Target="../drawings/vmlDrawing5.vml"/><Relationship Id="rId4" Type="http://schemas.openxmlformats.org/officeDocument/2006/relationships/image" Target="../media/image1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304800"/>
            <a:ext cx="7772400" cy="1470025"/>
          </a:xfrm>
        </p:spPr>
        <p:txBody>
          <a:bodyPr/>
          <a:lstStyle/>
          <a:p>
            <a:r>
              <a:rPr lang="en-GB" altLang="en-US" u="sng" dirty="0"/>
              <a:t>The Laws of Electromagnetic Induction</a:t>
            </a:r>
          </a:p>
        </p:txBody>
      </p:sp>
      <p:pic>
        <p:nvPicPr>
          <p:cNvPr id="4101" name="Picture 5" descr="https://upload.wikimedia.org/wikipedia/commons/c/c3/Solenoid-with-cor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2209800"/>
            <a:ext cx="6400800" cy="225319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066800" y="4953000"/>
            <a:ext cx="6858000" cy="954107"/>
          </a:xfrm>
          <a:prstGeom prst="rect">
            <a:avLst/>
          </a:prstGeom>
          <a:noFill/>
        </p:spPr>
        <p:txBody>
          <a:bodyPr wrap="square" rtlCol="0">
            <a:spAutoFit/>
          </a:bodyPr>
          <a:lstStyle/>
          <a:p>
            <a:pPr algn="ctr"/>
            <a:r>
              <a:rPr lang="en-GB" sz="2800" dirty="0" smtClean="0"/>
              <a:t>What happens when an electric current flows through a coil?</a:t>
            </a:r>
            <a:endParaRPr lang="en-GB"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GB" altLang="en-US" sz="4000" u="sng" dirty="0"/>
              <a:t>Faraday’s Law of electromagnetic induction</a:t>
            </a:r>
          </a:p>
        </p:txBody>
      </p:sp>
      <p:sp>
        <p:nvSpPr>
          <p:cNvPr id="23557" name="Text Box 5"/>
          <p:cNvSpPr txBox="1">
            <a:spLocks noChangeArrowheads="1"/>
          </p:cNvSpPr>
          <p:nvPr/>
        </p:nvSpPr>
        <p:spPr bwMode="auto">
          <a:xfrm>
            <a:off x="5851525" y="1865313"/>
            <a:ext cx="30638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ltLang="en-US"/>
          </a:p>
        </p:txBody>
      </p:sp>
      <p:sp>
        <p:nvSpPr>
          <p:cNvPr id="23558" name="Text Box 6"/>
          <p:cNvSpPr txBox="1">
            <a:spLocks noChangeArrowheads="1"/>
          </p:cNvSpPr>
          <p:nvPr/>
        </p:nvSpPr>
        <p:spPr bwMode="auto">
          <a:xfrm>
            <a:off x="457201" y="1865313"/>
            <a:ext cx="83820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GB" altLang="en-US" sz="3200" i="1" dirty="0" smtClean="0"/>
              <a:t>“The </a:t>
            </a:r>
            <a:r>
              <a:rPr lang="en-GB" altLang="en-US" sz="3200" i="1" dirty="0"/>
              <a:t>induced </a:t>
            </a:r>
            <a:r>
              <a:rPr lang="en-GB" altLang="en-US" sz="3200" i="1" dirty="0" err="1"/>
              <a:t>emf</a:t>
            </a:r>
            <a:r>
              <a:rPr lang="en-GB" altLang="en-US" sz="3200" i="1" dirty="0"/>
              <a:t> in a circuit is equal to the rate of change of flux linkage through the </a:t>
            </a:r>
            <a:r>
              <a:rPr lang="en-GB" altLang="en-US" sz="3200" i="1" dirty="0" smtClean="0"/>
              <a:t>circuit”</a:t>
            </a:r>
            <a:endParaRPr lang="en-GB" altLang="en-US" sz="3200" i="1" dirty="0"/>
          </a:p>
        </p:txBody>
      </p:sp>
      <p:graphicFrame>
        <p:nvGraphicFramePr>
          <p:cNvPr id="23559" name="Object 7"/>
          <p:cNvGraphicFramePr>
            <a:graphicFrameLocks noChangeAspect="1"/>
          </p:cNvGraphicFramePr>
          <p:nvPr>
            <p:ph idx="1"/>
            <p:extLst>
              <p:ext uri="{D42A27DB-BD31-4B8C-83A1-F6EECF244321}">
                <p14:modId xmlns:p14="http://schemas.microsoft.com/office/powerpoint/2010/main" val="1702241508"/>
              </p:ext>
            </p:extLst>
          </p:nvPr>
        </p:nvGraphicFramePr>
        <p:xfrm>
          <a:off x="3122612" y="3962400"/>
          <a:ext cx="2728913" cy="1484313"/>
        </p:xfrm>
        <a:graphic>
          <a:graphicData uri="http://schemas.openxmlformats.org/presentationml/2006/ole">
            <mc:AlternateContent xmlns:mc="http://schemas.openxmlformats.org/markup-compatibility/2006">
              <mc:Choice xmlns:v="urn:schemas-microsoft-com:vml" Requires="v">
                <p:oleObj spid="_x0000_s23565" name="Equation" r:id="rId3" imgW="723600" imgH="393480" progId="Equation.3">
                  <p:embed/>
                </p:oleObj>
              </mc:Choice>
              <mc:Fallback>
                <p:oleObj name="Equation" r:id="rId3" imgW="723600" imgH="393480" progId="Equation.3">
                  <p:embed/>
                  <p:pic>
                    <p:nvPicPr>
                      <p:cNvPr id="0" name="Object 7"/>
                      <p:cNvPicPr>
                        <a:picLocks noChangeAspect="1" noChangeArrowheads="1"/>
                      </p:cNvPicPr>
                      <p:nvPr/>
                    </p:nvPicPr>
                    <p:blipFill>
                      <a:blip r:embed="rId4"/>
                      <a:srcRect/>
                      <a:stretch>
                        <a:fillRect/>
                      </a:stretch>
                    </p:blipFill>
                    <p:spPr bwMode="auto">
                      <a:xfrm>
                        <a:off x="3122612" y="3962400"/>
                        <a:ext cx="2728913" cy="1484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
            <a:ext cx="8229600" cy="715962"/>
          </a:xfrm>
        </p:spPr>
        <p:txBody>
          <a:bodyPr/>
          <a:lstStyle/>
          <a:p>
            <a:r>
              <a:rPr lang="en-GB" u="sng" dirty="0" smtClean="0"/>
              <a:t>Summary</a:t>
            </a:r>
            <a:endParaRPr lang="en-GB" u="sng" dirty="0"/>
          </a:p>
        </p:txBody>
      </p:sp>
      <p:sp>
        <p:nvSpPr>
          <p:cNvPr id="3" name="Content Placeholder 2"/>
          <p:cNvSpPr>
            <a:spLocks noGrp="1"/>
          </p:cNvSpPr>
          <p:nvPr>
            <p:ph idx="1"/>
          </p:nvPr>
        </p:nvSpPr>
        <p:spPr>
          <a:xfrm>
            <a:off x="228600" y="914400"/>
            <a:ext cx="8763000" cy="5211763"/>
          </a:xfrm>
        </p:spPr>
        <p:txBody>
          <a:bodyPr/>
          <a:lstStyle/>
          <a:p>
            <a:r>
              <a:rPr lang="en-GB" sz="2800" dirty="0" smtClean="0"/>
              <a:t>When a magnet is inserted into a coil it induces an </a:t>
            </a:r>
            <a:r>
              <a:rPr lang="en-GB" sz="2800" i="1" dirty="0" err="1" smtClean="0"/>
              <a:t>emf</a:t>
            </a:r>
            <a:r>
              <a:rPr lang="en-GB" sz="2800" dirty="0" smtClean="0"/>
              <a:t> and hence a current flows</a:t>
            </a:r>
          </a:p>
          <a:p>
            <a:r>
              <a:rPr lang="en-GB" sz="2800" dirty="0" smtClean="0"/>
              <a:t>This current creates a magnetic field that </a:t>
            </a:r>
            <a:r>
              <a:rPr lang="en-GB" sz="2800" b="1" dirty="0" smtClean="0"/>
              <a:t>opposes</a:t>
            </a:r>
            <a:r>
              <a:rPr lang="en-GB" sz="2800" dirty="0" smtClean="0"/>
              <a:t> the movement of the magnet that created it</a:t>
            </a:r>
          </a:p>
          <a:p>
            <a:r>
              <a:rPr lang="en-GB" sz="2800" dirty="0" smtClean="0"/>
              <a:t>To work out the direction of the current flow </a:t>
            </a:r>
            <a:r>
              <a:rPr lang="en-GB" sz="2800" dirty="0" err="1" smtClean="0"/>
              <a:t>invisage</a:t>
            </a:r>
            <a:r>
              <a:rPr lang="en-GB" sz="2800" dirty="0" smtClean="0"/>
              <a:t> the letter N or S at the end of the solenoid and follow the ends of the letters to trace out the current direction</a:t>
            </a:r>
          </a:p>
          <a:p>
            <a:r>
              <a:rPr lang="en-GB" sz="2800" dirty="0" smtClean="0"/>
              <a:t>Magnetic flux is calculated using:</a:t>
            </a:r>
          </a:p>
          <a:p>
            <a:endParaRPr lang="en-GB" sz="2800" dirty="0"/>
          </a:p>
          <a:p>
            <a:endParaRPr lang="en-GB" dirty="0"/>
          </a:p>
        </p:txBody>
      </p:sp>
      <p:graphicFrame>
        <p:nvGraphicFramePr>
          <p:cNvPr id="5" name="Object 4"/>
          <p:cNvGraphicFramePr>
            <a:graphicFrameLocks noChangeAspect="1"/>
          </p:cNvGraphicFramePr>
          <p:nvPr>
            <p:extLst>
              <p:ext uri="{D42A27DB-BD31-4B8C-83A1-F6EECF244321}">
                <p14:modId xmlns:p14="http://schemas.microsoft.com/office/powerpoint/2010/main" val="1148321792"/>
              </p:ext>
            </p:extLst>
          </p:nvPr>
        </p:nvGraphicFramePr>
        <p:xfrm>
          <a:off x="3352800" y="5334000"/>
          <a:ext cx="3429000" cy="1115786"/>
        </p:xfrm>
        <a:graphic>
          <a:graphicData uri="http://schemas.openxmlformats.org/presentationml/2006/ole">
            <mc:AlternateContent xmlns:mc="http://schemas.openxmlformats.org/markup-compatibility/2006">
              <mc:Choice xmlns:v="urn:schemas-microsoft-com:vml" Requires="v">
                <p:oleObj spid="_x0000_s27651" name="Equation" r:id="rId3" imgW="507780" imgH="165028" progId="Equation.3">
                  <p:embed/>
                </p:oleObj>
              </mc:Choice>
              <mc:Fallback>
                <p:oleObj name="Equation" r:id="rId3" imgW="507780" imgH="165028"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5334000"/>
                        <a:ext cx="3429000" cy="1115786"/>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1655853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304800"/>
            <a:ext cx="7467600" cy="2591479"/>
          </a:xfrm>
          <a:prstGeom prst="rect">
            <a:avLst/>
          </a:prstGeom>
        </p:spPr>
        <p:txBody>
          <a:bodyPr wrap="square">
            <a:spAutoFit/>
          </a:bodyPr>
          <a:lstStyle/>
          <a:p>
            <a:pPr marL="342900" lvl="0" indent="-342900">
              <a:spcBef>
                <a:spcPct val="20000"/>
              </a:spcBef>
              <a:buFontTx/>
              <a:buChar char="•"/>
            </a:pPr>
            <a:r>
              <a:rPr lang="en-GB" sz="2800" kern="0" dirty="0" smtClean="0">
                <a:solidFill>
                  <a:srgbClr val="000000"/>
                </a:solidFill>
                <a:latin typeface="Arial"/>
              </a:rPr>
              <a:t>Flux linkage is calculated for</a:t>
            </a:r>
            <a:r>
              <a:rPr lang="en-GB" sz="2800" i="1" kern="0" dirty="0" smtClean="0">
                <a:solidFill>
                  <a:srgbClr val="000000"/>
                </a:solidFill>
                <a:latin typeface="Arial"/>
              </a:rPr>
              <a:t> N </a:t>
            </a:r>
            <a:r>
              <a:rPr lang="en-GB" sz="2800" kern="0" dirty="0" smtClean="0">
                <a:solidFill>
                  <a:srgbClr val="000000"/>
                </a:solidFill>
                <a:latin typeface="Arial"/>
              </a:rPr>
              <a:t>coils:</a:t>
            </a:r>
          </a:p>
          <a:p>
            <a:pPr marL="342900" lvl="0" indent="-342900">
              <a:spcBef>
                <a:spcPct val="20000"/>
              </a:spcBef>
              <a:buFontTx/>
              <a:buChar char="•"/>
            </a:pPr>
            <a:endParaRPr lang="en-GB" sz="2800" kern="0" dirty="0">
              <a:solidFill>
                <a:srgbClr val="000000"/>
              </a:solidFill>
              <a:latin typeface="Arial"/>
            </a:endParaRPr>
          </a:p>
          <a:p>
            <a:pPr marL="342900" lvl="0" indent="-342900">
              <a:spcBef>
                <a:spcPct val="20000"/>
              </a:spcBef>
              <a:buFontTx/>
              <a:buChar char="•"/>
            </a:pPr>
            <a:endParaRPr lang="en-GB" sz="2800" kern="0" dirty="0" smtClean="0">
              <a:solidFill>
                <a:srgbClr val="000000"/>
              </a:solidFill>
              <a:latin typeface="Arial"/>
            </a:endParaRPr>
          </a:p>
          <a:p>
            <a:pPr marL="342900" lvl="0" indent="-342900">
              <a:spcBef>
                <a:spcPct val="20000"/>
              </a:spcBef>
              <a:buFontTx/>
              <a:buChar char="•"/>
            </a:pPr>
            <a:endParaRPr lang="en-GB" sz="2800" kern="0" dirty="0" smtClean="0">
              <a:solidFill>
                <a:srgbClr val="000000"/>
              </a:solidFill>
              <a:latin typeface="Arial"/>
            </a:endParaRPr>
          </a:p>
          <a:p>
            <a:pPr marL="342900" lvl="0" indent="-342900">
              <a:spcBef>
                <a:spcPct val="20000"/>
              </a:spcBef>
              <a:buFontTx/>
              <a:buChar char="•"/>
            </a:pPr>
            <a:r>
              <a:rPr lang="en-GB" sz="2800" i="1" kern="0" dirty="0" err="1" smtClean="0">
                <a:solidFill>
                  <a:srgbClr val="000000"/>
                </a:solidFill>
                <a:latin typeface="Arial"/>
              </a:rPr>
              <a:t>emf</a:t>
            </a:r>
            <a:r>
              <a:rPr lang="en-GB" sz="2800" kern="0" dirty="0" smtClean="0">
                <a:solidFill>
                  <a:srgbClr val="000000"/>
                </a:solidFill>
                <a:latin typeface="Arial"/>
              </a:rPr>
              <a:t> </a:t>
            </a:r>
            <a:r>
              <a:rPr lang="en-GB" sz="2800" kern="0" dirty="0">
                <a:solidFill>
                  <a:srgbClr val="000000"/>
                </a:solidFill>
                <a:latin typeface="Arial"/>
              </a:rPr>
              <a:t>is calculated in several ways:</a:t>
            </a:r>
          </a:p>
        </p:txBody>
      </p:sp>
      <p:graphicFrame>
        <p:nvGraphicFramePr>
          <p:cNvPr id="5" name="Object 4"/>
          <p:cNvGraphicFramePr>
            <a:graphicFrameLocks noChangeAspect="1"/>
          </p:cNvGraphicFramePr>
          <p:nvPr>
            <p:extLst>
              <p:ext uri="{D42A27DB-BD31-4B8C-83A1-F6EECF244321}">
                <p14:modId xmlns:p14="http://schemas.microsoft.com/office/powerpoint/2010/main" val="4189735509"/>
              </p:ext>
            </p:extLst>
          </p:nvPr>
        </p:nvGraphicFramePr>
        <p:xfrm>
          <a:off x="4495800" y="1251289"/>
          <a:ext cx="2895600" cy="698500"/>
        </p:xfrm>
        <a:graphic>
          <a:graphicData uri="http://schemas.openxmlformats.org/presentationml/2006/ole">
            <mc:AlternateContent xmlns:mc="http://schemas.openxmlformats.org/markup-compatibility/2006">
              <mc:Choice xmlns:v="urn:schemas-microsoft-com:vml" Requires="v">
                <p:oleObj spid="_x0000_s28676" name="Equation" r:id="rId3" imgW="736280" imgH="177723" progId="Equation.3">
                  <p:embed/>
                </p:oleObj>
              </mc:Choice>
              <mc:Fallback>
                <p:oleObj name="Equation" r:id="rId3" imgW="736280" imgH="177723"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5800" y="1251289"/>
                        <a:ext cx="2895600" cy="698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113296184"/>
              </p:ext>
            </p:extLst>
          </p:nvPr>
        </p:nvGraphicFramePr>
        <p:xfrm>
          <a:off x="1524000" y="3352800"/>
          <a:ext cx="5987688" cy="1676400"/>
        </p:xfrm>
        <a:graphic>
          <a:graphicData uri="http://schemas.openxmlformats.org/presentationml/2006/ole">
            <mc:AlternateContent xmlns:mc="http://schemas.openxmlformats.org/markup-compatibility/2006">
              <mc:Choice xmlns:v="urn:schemas-microsoft-com:vml" Requires="v">
                <p:oleObj spid="_x0000_s28677" name="Equation" r:id="rId5" imgW="1498320" imgH="419040" progId="Equation.3">
                  <p:embed/>
                </p:oleObj>
              </mc:Choice>
              <mc:Fallback>
                <p:oleObj name="Equation" r:id="rId5" imgW="1498320" imgH="419040" progId="Equation.3">
                  <p:embed/>
                  <p:pic>
                    <p:nvPicPr>
                      <p:cNvPr id="0" name="Object 4"/>
                      <p:cNvPicPr>
                        <a:picLocks noChangeAspect="1" noChangeArrowheads="1"/>
                      </p:cNvPicPr>
                      <p:nvPr/>
                    </p:nvPicPr>
                    <p:blipFill>
                      <a:blip r:embed="rId6"/>
                      <a:srcRect/>
                      <a:stretch>
                        <a:fillRect/>
                      </a:stretch>
                    </p:blipFill>
                    <p:spPr bwMode="auto">
                      <a:xfrm>
                        <a:off x="1524000" y="3352800"/>
                        <a:ext cx="5987688" cy="1676400"/>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336701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Effect transition="in" filter="fade">
                                      <p:cBhvr>
                                        <p:cTn id="15" dur="500"/>
                                        <p:tgtEl>
                                          <p:spTgt spid="4">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74638"/>
            <a:ext cx="8229600" cy="792162"/>
          </a:xfrm>
        </p:spPr>
        <p:txBody>
          <a:bodyPr/>
          <a:lstStyle/>
          <a:p>
            <a:r>
              <a:rPr lang="en-GB" altLang="en-US" u="sng" dirty="0"/>
              <a:t>Lenz’s Law</a:t>
            </a:r>
          </a:p>
        </p:txBody>
      </p:sp>
      <p:sp>
        <p:nvSpPr>
          <p:cNvPr id="5123" name="Rectangle 3"/>
          <p:cNvSpPr>
            <a:spLocks noGrp="1" noChangeArrowheads="1"/>
          </p:cNvSpPr>
          <p:nvPr>
            <p:ph type="body" idx="1"/>
          </p:nvPr>
        </p:nvSpPr>
        <p:spPr>
          <a:xfrm>
            <a:off x="228600" y="1219200"/>
            <a:ext cx="8610600" cy="3200400"/>
          </a:xfrm>
        </p:spPr>
        <p:txBody>
          <a:bodyPr/>
          <a:lstStyle/>
          <a:p>
            <a:r>
              <a:rPr lang="en-GB" altLang="en-US" sz="2800" dirty="0"/>
              <a:t>When you push a magnet into a coil of wire it creates a current in the wire</a:t>
            </a:r>
          </a:p>
          <a:p>
            <a:r>
              <a:rPr lang="en-GB" altLang="en-US" sz="2800" dirty="0"/>
              <a:t>This current in turn creates a magnetic field (The coil becomes a solenoid</a:t>
            </a:r>
            <a:r>
              <a:rPr lang="en-GB" altLang="en-US" sz="2800" dirty="0" smtClean="0"/>
              <a:t>)</a:t>
            </a:r>
            <a:endParaRPr lang="en-GB" altLang="en-US" sz="2800" dirty="0"/>
          </a:p>
        </p:txBody>
      </p:sp>
      <p:pic>
        <p:nvPicPr>
          <p:cNvPr id="5125" name="Picture 5" descr="https://upload.wikimedia.org/wikipedia/commons/7/78/Solenoid-6.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43200" y="3352800"/>
            <a:ext cx="4024943" cy="3217017"/>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304800" y="3644442"/>
            <a:ext cx="4038600" cy="2246769"/>
          </a:xfrm>
          <a:prstGeom prst="rect">
            <a:avLst/>
          </a:prstGeom>
        </p:spPr>
        <p:txBody>
          <a:bodyPr wrap="square">
            <a:spAutoFit/>
          </a:bodyPr>
          <a:lstStyle/>
          <a:p>
            <a:pPr marL="342900" lvl="0" indent="-342900">
              <a:spcBef>
                <a:spcPct val="20000"/>
              </a:spcBef>
              <a:buFontTx/>
              <a:buChar char="•"/>
            </a:pPr>
            <a:r>
              <a:rPr lang="en-GB" altLang="en-US" sz="2800" kern="0" dirty="0">
                <a:solidFill>
                  <a:srgbClr val="000000"/>
                </a:solidFill>
                <a:latin typeface="Arial"/>
              </a:rPr>
              <a:t>The direction of this magnetic field </a:t>
            </a:r>
            <a:r>
              <a:rPr lang="en-GB" altLang="en-US" sz="2800" b="1" kern="0" dirty="0">
                <a:solidFill>
                  <a:srgbClr val="000000"/>
                </a:solidFill>
                <a:latin typeface="Arial"/>
              </a:rPr>
              <a:t>opposes</a:t>
            </a:r>
            <a:r>
              <a:rPr lang="en-GB" altLang="en-US" sz="2800" kern="0" dirty="0">
                <a:solidFill>
                  <a:srgbClr val="000000"/>
                </a:solidFill>
                <a:latin typeface="Arial"/>
              </a:rPr>
              <a:t> the movement of the magnet that created it</a:t>
            </a:r>
            <a:endParaRPr lang="en-GB" altLang="en-US" sz="2800" kern="0" dirty="0">
              <a:solidFill>
                <a:srgbClr val="000000"/>
              </a:solidFill>
              <a:latin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fade">
                                      <p:cBhvr>
                                        <p:cTn id="7" dur="500"/>
                                        <p:tgtEl>
                                          <p:spTgt spid="51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123">
                                            <p:txEl>
                                              <p:pRg st="1" end="1"/>
                                            </p:txEl>
                                          </p:spTgt>
                                        </p:tgtEl>
                                        <p:attrNameLst>
                                          <p:attrName>style.visibility</p:attrName>
                                        </p:attrNameLst>
                                      </p:cBhvr>
                                      <p:to>
                                        <p:strVal val="visible"/>
                                      </p:to>
                                    </p:set>
                                    <p:animEffect transition="in" filter="fade">
                                      <p:cBhvr>
                                        <p:cTn id="12" dur="500"/>
                                        <p:tgtEl>
                                          <p:spTgt spid="512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5125"/>
                                        </p:tgtEl>
                                        <p:attrNameLst>
                                          <p:attrName>style.visibility</p:attrName>
                                        </p:attrNameLst>
                                      </p:cBhvr>
                                      <p:to>
                                        <p:strVal val="visible"/>
                                      </p:to>
                                    </p:set>
                                    <p:animEffect transition="in" filter="fade">
                                      <p:cBhvr>
                                        <p:cTn id="15" dur="500"/>
                                        <p:tgtEl>
                                          <p:spTgt spid="5125"/>
                                        </p:tgtEl>
                                      </p:cBhvr>
                                    </p:animEffect>
                                  </p:childTnLst>
                                </p:cTn>
                              </p:par>
                            </p:childTnLst>
                          </p:cTn>
                        </p:par>
                      </p:childTnLst>
                    </p:cTn>
                  </p:par>
                  <p:par>
                    <p:cTn id="16" fill="hold">
                      <p:stCondLst>
                        <p:cond delay="indefinite"/>
                      </p:stCondLst>
                      <p:childTnLst>
                        <p:par>
                          <p:cTn id="17" fill="hold">
                            <p:stCondLst>
                              <p:cond delay="0"/>
                            </p:stCondLst>
                            <p:childTnLst>
                              <p:par>
                                <p:cTn id="18" presetID="63" presetClass="path" presetSubtype="0" accel="50000" decel="50000" fill="hold" nodeType="clickEffect">
                                  <p:stCondLst>
                                    <p:cond delay="0"/>
                                  </p:stCondLst>
                                  <p:childTnLst>
                                    <p:animMotion origin="layout" path="M 4.72222E-6 3.7037E-7 L 0.2217 -0.00116 " pathEditMode="relative" rAng="0" ptsTypes="AA">
                                      <p:cBhvr>
                                        <p:cTn id="19" dur="2000" fill="hold"/>
                                        <p:tgtEl>
                                          <p:spTgt spid="5125"/>
                                        </p:tgtEl>
                                        <p:attrNameLst>
                                          <p:attrName>ppt_x</p:attrName>
                                          <p:attrName>ppt_y</p:attrName>
                                        </p:attrNameLst>
                                      </p:cBhvr>
                                      <p:rCtr x="11076" y="-69"/>
                                    </p:animMotion>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fade">
                                      <p:cBhvr>
                                        <p:cTn id="2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p:nvPr>
        </p:nvSpPr>
        <p:spPr>
          <a:xfrm>
            <a:off x="381000" y="1020330"/>
            <a:ext cx="8229600" cy="5851525"/>
          </a:xfrm>
        </p:spPr>
        <p:txBody>
          <a:bodyPr/>
          <a:lstStyle/>
          <a:p>
            <a:pPr marL="457200" lvl="0" indent="-457200">
              <a:spcBef>
                <a:spcPct val="0"/>
              </a:spcBef>
              <a:buAutoNum type="arabicParenR"/>
            </a:pPr>
            <a:r>
              <a:rPr lang="en-GB" altLang="en-US" sz="2400" b="1" dirty="0" smtClean="0">
                <a:solidFill>
                  <a:srgbClr val="000000"/>
                </a:solidFill>
                <a:latin typeface="Arial" charset="0"/>
                <a:cs typeface="Arial" charset="0"/>
              </a:rPr>
              <a:t>Look </a:t>
            </a:r>
            <a:r>
              <a:rPr lang="en-GB" altLang="en-US" sz="2400" b="1" dirty="0">
                <a:solidFill>
                  <a:srgbClr val="000000"/>
                </a:solidFill>
                <a:latin typeface="Arial" charset="0"/>
                <a:cs typeface="Arial" charset="0"/>
              </a:rPr>
              <a:t>at the magnet and decide which pole is going into the coil (or out</a:t>
            </a:r>
            <a:r>
              <a:rPr lang="en-GB" altLang="en-US" sz="2400" b="1" dirty="0" smtClean="0">
                <a:solidFill>
                  <a:srgbClr val="000000"/>
                </a:solidFill>
                <a:latin typeface="Arial" charset="0"/>
                <a:cs typeface="Arial" charset="0"/>
              </a:rPr>
              <a:t>)</a:t>
            </a:r>
            <a:endParaRPr lang="en-GB" altLang="en-US" sz="2800" b="1" dirty="0">
              <a:latin typeface="Arial" charset="0"/>
              <a:cs typeface="Arial" charset="0"/>
            </a:endParaRPr>
          </a:p>
          <a:p>
            <a:pPr marL="457200" lvl="0" indent="-457200">
              <a:spcBef>
                <a:spcPct val="0"/>
              </a:spcBef>
              <a:buAutoNum type="arabicParenR"/>
            </a:pPr>
            <a:endParaRPr lang="en-GB" altLang="en-US" sz="2400" b="1" dirty="0" smtClean="0">
              <a:solidFill>
                <a:srgbClr val="000000"/>
              </a:solidFill>
              <a:latin typeface="Arial" charset="0"/>
              <a:cs typeface="Arial" charset="0"/>
            </a:endParaRPr>
          </a:p>
          <a:p>
            <a:pPr marL="457200" lvl="0" indent="-457200">
              <a:spcBef>
                <a:spcPct val="0"/>
              </a:spcBef>
              <a:buAutoNum type="arabicParenR"/>
            </a:pPr>
            <a:endParaRPr lang="en-GB" altLang="en-US" sz="2400" b="1" dirty="0">
              <a:solidFill>
                <a:srgbClr val="000000"/>
              </a:solidFill>
              <a:latin typeface="Arial" charset="0"/>
              <a:cs typeface="Arial" charset="0"/>
            </a:endParaRPr>
          </a:p>
          <a:p>
            <a:pPr marL="457200" lvl="0" indent="-457200">
              <a:spcBef>
                <a:spcPct val="0"/>
              </a:spcBef>
              <a:buAutoNum type="arabicParenR"/>
            </a:pPr>
            <a:endParaRPr lang="en-GB" altLang="en-US" sz="2400" b="1" dirty="0" smtClean="0">
              <a:solidFill>
                <a:srgbClr val="000000"/>
              </a:solidFill>
              <a:latin typeface="Arial" charset="0"/>
              <a:cs typeface="Arial" charset="0"/>
            </a:endParaRPr>
          </a:p>
          <a:p>
            <a:pPr marL="457200" lvl="0" indent="-457200">
              <a:spcBef>
                <a:spcPct val="0"/>
              </a:spcBef>
              <a:buAutoNum type="arabicParenR"/>
            </a:pPr>
            <a:endParaRPr lang="en-GB" altLang="en-US" sz="2400" b="1" dirty="0" smtClean="0">
              <a:solidFill>
                <a:srgbClr val="000000"/>
              </a:solidFill>
              <a:latin typeface="Arial" charset="0"/>
              <a:cs typeface="Arial" charset="0"/>
            </a:endParaRPr>
          </a:p>
          <a:p>
            <a:pPr marL="457200" lvl="0" indent="-457200">
              <a:spcBef>
                <a:spcPct val="0"/>
              </a:spcBef>
              <a:buAutoNum type="arabicParenR"/>
            </a:pPr>
            <a:endParaRPr lang="en-GB" altLang="en-US" sz="2400" b="1" dirty="0">
              <a:solidFill>
                <a:srgbClr val="000000"/>
              </a:solidFill>
              <a:latin typeface="Arial" charset="0"/>
              <a:cs typeface="Arial" charset="0"/>
            </a:endParaRPr>
          </a:p>
          <a:p>
            <a:pPr marL="457200" lvl="0" indent="-457200">
              <a:spcBef>
                <a:spcPct val="0"/>
              </a:spcBef>
              <a:buAutoNum type="arabicParenR"/>
            </a:pPr>
            <a:endParaRPr lang="en-GB" altLang="en-US" sz="2400" b="1" dirty="0">
              <a:solidFill>
                <a:srgbClr val="000000"/>
              </a:solidFill>
              <a:latin typeface="Arial" charset="0"/>
              <a:cs typeface="Arial" charset="0"/>
            </a:endParaRPr>
          </a:p>
          <a:p>
            <a:pPr lvl="0" eaLnBrk="0" hangingPunct="0">
              <a:spcBef>
                <a:spcPct val="0"/>
              </a:spcBef>
              <a:buNone/>
            </a:pPr>
            <a:endParaRPr lang="en-GB" altLang="en-US" sz="2400" b="1" dirty="0">
              <a:solidFill>
                <a:srgbClr val="000000"/>
              </a:solidFill>
              <a:latin typeface="Arial" charset="0"/>
              <a:cs typeface="Arial" charset="0"/>
            </a:endParaRPr>
          </a:p>
          <a:p>
            <a:pPr lvl="0" eaLnBrk="0" hangingPunct="0">
              <a:spcBef>
                <a:spcPct val="0"/>
              </a:spcBef>
              <a:buNone/>
            </a:pPr>
            <a:endParaRPr lang="en-GB" altLang="en-US" sz="2400" b="1" dirty="0">
              <a:solidFill>
                <a:srgbClr val="000000"/>
              </a:solidFill>
              <a:latin typeface="Arial" charset="0"/>
              <a:cs typeface="Arial" charset="0"/>
            </a:endParaRPr>
          </a:p>
          <a:p>
            <a:endParaRPr lang="en-GB" sz="2400" dirty="0"/>
          </a:p>
        </p:txBody>
      </p:sp>
      <p:sp>
        <p:nvSpPr>
          <p:cNvPr id="4" name="TextBox 3"/>
          <p:cNvSpPr txBox="1"/>
          <p:nvPr/>
        </p:nvSpPr>
        <p:spPr>
          <a:xfrm>
            <a:off x="1447800" y="126317"/>
            <a:ext cx="6514860" cy="523220"/>
          </a:xfrm>
          <a:prstGeom prst="rect">
            <a:avLst/>
          </a:prstGeom>
          <a:noFill/>
        </p:spPr>
        <p:txBody>
          <a:bodyPr wrap="none" rtlCol="0">
            <a:spAutoFit/>
          </a:bodyPr>
          <a:lstStyle/>
          <a:p>
            <a:r>
              <a:rPr lang="en-GB" sz="2800" u="sng" dirty="0" smtClean="0"/>
              <a:t>Working out the direction of current flow</a:t>
            </a:r>
            <a:endParaRPr lang="en-GB" sz="2800" u="sng" dirty="0"/>
          </a:p>
        </p:txBody>
      </p:sp>
      <p:pic>
        <p:nvPicPr>
          <p:cNvPr id="6175" name="Picture 31" descr="https://upload.wikimedia.org/wikipedia/commons/d/d8/Bar_magne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47800" y="2133669"/>
            <a:ext cx="1823594" cy="1367696"/>
          </a:xfrm>
          <a:prstGeom prst="rect">
            <a:avLst/>
          </a:prstGeom>
          <a:noFill/>
          <a:extLst>
            <a:ext uri="{909E8E84-426E-40DD-AFC4-6F175D3DCCD1}">
              <a14:hiddenFill xmlns:a14="http://schemas.microsoft.com/office/drawing/2010/main">
                <a:solidFill>
                  <a:srgbClr val="FFFFFF"/>
                </a:solidFill>
              </a14:hiddenFill>
            </a:ext>
          </a:extLst>
        </p:spPr>
      </p:pic>
      <p:pic>
        <p:nvPicPr>
          <p:cNvPr id="6173" name="Picture 29" descr="https://upload.wikimedia.org/wikipedia/commons/4/45/Solenoid-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51161" y="2053497"/>
            <a:ext cx="3911499" cy="138747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381000" y="3886200"/>
            <a:ext cx="7865822" cy="830997"/>
          </a:xfrm>
          <a:prstGeom prst="rect">
            <a:avLst/>
          </a:prstGeom>
        </p:spPr>
        <p:txBody>
          <a:bodyPr wrap="square">
            <a:spAutoFit/>
          </a:bodyPr>
          <a:lstStyle/>
          <a:p>
            <a:pPr marL="342900" lvl="0" indent="-342900" eaLnBrk="0" hangingPunct="0"/>
            <a:r>
              <a:rPr lang="en-GB" altLang="en-US" sz="2400" b="1" kern="0" dirty="0">
                <a:solidFill>
                  <a:srgbClr val="000000"/>
                </a:solidFill>
                <a:cs typeface="Arial" charset="0"/>
              </a:rPr>
              <a:t>2) Imagine the coil is like a bar magnet and orientate the poles to resist the movement</a:t>
            </a:r>
            <a:endParaRPr lang="en-GB" altLang="en-US" sz="2800" b="1" kern="0" dirty="0">
              <a:solidFill>
                <a:srgbClr val="000000"/>
              </a:solidFill>
              <a:cs typeface="Arial" charset="0"/>
            </a:endParaRPr>
          </a:p>
        </p:txBody>
      </p:sp>
      <p:sp>
        <p:nvSpPr>
          <p:cNvPr id="6" name="Rectangle 5"/>
          <p:cNvSpPr/>
          <p:nvPr/>
        </p:nvSpPr>
        <p:spPr>
          <a:xfrm>
            <a:off x="-3200400" y="1407110"/>
            <a:ext cx="2286000" cy="5262979"/>
          </a:xfrm>
          <a:prstGeom prst="rect">
            <a:avLst/>
          </a:prstGeom>
        </p:spPr>
        <p:txBody>
          <a:bodyPr>
            <a:spAutoFit/>
          </a:bodyPr>
          <a:lstStyle/>
          <a:p>
            <a:pPr marL="342900" lvl="0" indent="-342900" eaLnBrk="0" hangingPunct="0"/>
            <a:r>
              <a:rPr lang="en-GB" altLang="en-US" sz="2400" b="1" kern="0" dirty="0">
                <a:solidFill>
                  <a:srgbClr val="000000"/>
                </a:solidFill>
                <a:cs typeface="Arial" charset="0"/>
              </a:rPr>
              <a:t>3) Use Lenz's right hand grip rule to work out if the current is going to go clockwise or anticlockwise when viewed from the magnet</a:t>
            </a:r>
            <a:endParaRPr lang="en-GB" altLang="en-US" sz="2800" b="1" kern="0" dirty="0">
              <a:solidFill>
                <a:srgbClr val="000000"/>
              </a:solidFill>
              <a:cs typeface="Arial" charset="0"/>
            </a:endParaRPr>
          </a:p>
        </p:txBody>
      </p:sp>
      <p:sp>
        <p:nvSpPr>
          <p:cNvPr id="7" name="Rectangle 6"/>
          <p:cNvSpPr/>
          <p:nvPr/>
        </p:nvSpPr>
        <p:spPr>
          <a:xfrm>
            <a:off x="8866188" y="2948097"/>
            <a:ext cx="2286000" cy="6740307"/>
          </a:xfrm>
          <a:prstGeom prst="rect">
            <a:avLst/>
          </a:prstGeom>
        </p:spPr>
        <p:txBody>
          <a:bodyPr>
            <a:spAutoFit/>
          </a:bodyPr>
          <a:lstStyle/>
          <a:p>
            <a:pPr marL="342900" lvl="0" indent="-342900" eaLnBrk="0" hangingPunct="0"/>
            <a:r>
              <a:rPr lang="en-GB" altLang="en-US" sz="2400" b="1" kern="0" dirty="0">
                <a:solidFill>
                  <a:srgbClr val="000000"/>
                </a:solidFill>
                <a:cs typeface="Arial" charset="0"/>
              </a:rPr>
              <a:t>4) Finally look at the coil direction of the wire and work out which way the current will flow. Remember this is the direction of positive conventional current (not the negative electrons!)</a:t>
            </a:r>
            <a:endParaRPr lang="en-GB" altLang="en-US" sz="2400" b="1" kern="0" dirty="0">
              <a:solidFill>
                <a:srgbClr val="000000"/>
              </a:solidFill>
            </a:endParaRPr>
          </a:p>
        </p:txBody>
      </p:sp>
      <p:pic>
        <p:nvPicPr>
          <p:cNvPr id="19" name="Picture 31" descr="https://upload.wikimedia.org/wikipedia/commons/d/d8/Bar_magne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47800" y="5181600"/>
            <a:ext cx="1823594" cy="1367696"/>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31" descr="https://upload.wikimedia.org/wikipedia/commons/d/d8/Bar_magne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46914" y="5181600"/>
            <a:ext cx="1823594" cy="136769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3.88889E-6 3.7037E-7 L 0.20868 0.00023 " pathEditMode="relative" rAng="0" ptsTypes="AA">
                                      <p:cBhvr>
                                        <p:cTn id="6" dur="2000" fill="hold"/>
                                        <p:tgtEl>
                                          <p:spTgt spid="6175"/>
                                        </p:tgtEl>
                                        <p:attrNameLst>
                                          <p:attrName>ppt_x</p:attrName>
                                          <p:attrName>ppt_y</p:attrName>
                                        </p:attrNameLst>
                                      </p:cBhvr>
                                      <p:rCtr x="10434" y="0"/>
                                    </p:animMotion>
                                  </p:childTnLst>
                                </p:cTn>
                              </p:par>
                            </p:childTnLst>
                          </p:cTn>
                        </p:par>
                      </p:childTnLst>
                    </p:cTn>
                  </p:par>
                  <p:par>
                    <p:cTn id="7" fill="hold">
                      <p:stCondLst>
                        <p:cond delay="indefinite"/>
                      </p:stCondLst>
                      <p:childTnLst>
                        <p:par>
                          <p:cTn id="8" fill="hold">
                            <p:stCondLst>
                              <p:cond delay="0"/>
                            </p:stCondLst>
                            <p:childTnLst>
                              <p:par>
                                <p:cTn id="9" presetID="63" presetClass="path" presetSubtype="0" accel="50000" decel="50000" fill="hold" nodeType="clickEffect">
                                  <p:stCondLst>
                                    <p:cond delay="0"/>
                                  </p:stCondLst>
                                  <p:childTnLst>
                                    <p:animMotion origin="layout" path="M 3.88889E-6 3.7037E-7 L 0.20868 0.00023 " pathEditMode="relative" rAng="0" ptsTypes="AA">
                                      <p:cBhvr>
                                        <p:cTn id="10" dur="2000" fill="hold"/>
                                        <p:tgtEl>
                                          <p:spTgt spid="19"/>
                                        </p:tgtEl>
                                        <p:attrNameLst>
                                          <p:attrName>ppt_x</p:attrName>
                                          <p:attrName>ppt_y</p:attrName>
                                        </p:attrNameLst>
                                      </p:cBhvr>
                                      <p:rCtr x="10434" y="0"/>
                                    </p:animMotion>
                                  </p:childTnLst>
                                </p:cTn>
                              </p:par>
                            </p:childTnLst>
                          </p:cTn>
                        </p:par>
                      </p:childTnLst>
                    </p:cTn>
                  </p:par>
                  <p:par>
                    <p:cTn id="11" fill="hold">
                      <p:stCondLst>
                        <p:cond delay="indefinite"/>
                      </p:stCondLst>
                      <p:childTnLst>
                        <p:par>
                          <p:cTn id="12" fill="hold">
                            <p:stCondLst>
                              <p:cond delay="0"/>
                            </p:stCondLst>
                            <p:childTnLst>
                              <p:par>
                                <p:cTn id="13" presetID="8" presetClass="emph" presetSubtype="0" fill="hold" nodeType="clickEffect">
                                  <p:stCondLst>
                                    <p:cond delay="0"/>
                                  </p:stCondLst>
                                  <p:childTnLst>
                                    <p:animRot by="10800000">
                                      <p:cBhvr>
                                        <p:cTn id="14" dur="2000" fill="hold"/>
                                        <p:tgtEl>
                                          <p:spTgt spid="2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330" y="1816100"/>
            <a:ext cx="2000250" cy="3152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66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8655" y="1905000"/>
            <a:ext cx="2066925" cy="304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228600" y="228600"/>
            <a:ext cx="8610600" cy="1200329"/>
          </a:xfrm>
          <a:prstGeom prst="rect">
            <a:avLst/>
          </a:prstGeom>
        </p:spPr>
        <p:txBody>
          <a:bodyPr wrap="square">
            <a:spAutoFit/>
          </a:bodyPr>
          <a:lstStyle/>
          <a:p>
            <a:pPr marL="342900" lvl="0" indent="-342900" eaLnBrk="0" hangingPunct="0"/>
            <a:r>
              <a:rPr lang="en-GB" altLang="en-US" sz="2400" b="1" kern="0" dirty="0">
                <a:solidFill>
                  <a:srgbClr val="000000"/>
                </a:solidFill>
                <a:cs typeface="Arial" charset="0"/>
              </a:rPr>
              <a:t>3) </a:t>
            </a:r>
            <a:r>
              <a:rPr lang="en-GB" altLang="en-US" sz="2400" b="1" kern="0" dirty="0" smtClean="0">
                <a:solidFill>
                  <a:srgbClr val="000000"/>
                </a:solidFill>
                <a:cs typeface="Arial" charset="0"/>
              </a:rPr>
              <a:t>Imagine looking at the end of the coil of wire with either an N (North) or S (South) written in it. The letter represents the current direction in the  wire.</a:t>
            </a:r>
          </a:p>
        </p:txBody>
      </p:sp>
      <p:pic>
        <p:nvPicPr>
          <p:cNvPr id="6" name="Picture 29" descr="https://upload.wikimedia.org/wikipedia/commons/4/45/Solenoid-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78150" y="3581400"/>
            <a:ext cx="3911499" cy="138747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1" descr="https://upload.wikimedia.org/wikipedia/commons/d/d8/Bar_magnet.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385455" y="1676400"/>
            <a:ext cx="1823594" cy="136769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31" descr="https://upload.wikimedia.org/wikipedia/commons/d/d8/Bar_magnet.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84569" y="1676400"/>
            <a:ext cx="1823594" cy="136769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662935" y="4065657"/>
            <a:ext cx="554960" cy="707886"/>
          </a:xfrm>
          <a:prstGeom prst="rect">
            <a:avLst/>
          </a:prstGeom>
          <a:noFill/>
        </p:spPr>
        <p:txBody>
          <a:bodyPr wrap="none" rtlCol="0">
            <a:spAutoFit/>
          </a:bodyPr>
          <a:lstStyle/>
          <a:p>
            <a:r>
              <a:rPr lang="en-GB" sz="4000" dirty="0" smtClean="0"/>
              <a:t>N</a:t>
            </a:r>
            <a:endParaRPr lang="en-GB" sz="4000" dirty="0"/>
          </a:p>
        </p:txBody>
      </p:sp>
      <p:sp>
        <p:nvSpPr>
          <p:cNvPr id="10" name="TextBox 9"/>
          <p:cNvSpPr txBox="1"/>
          <p:nvPr/>
        </p:nvSpPr>
        <p:spPr>
          <a:xfrm>
            <a:off x="6730683" y="3601235"/>
            <a:ext cx="526106" cy="707886"/>
          </a:xfrm>
          <a:prstGeom prst="rect">
            <a:avLst/>
          </a:prstGeom>
          <a:noFill/>
        </p:spPr>
        <p:txBody>
          <a:bodyPr wrap="none" rtlCol="0">
            <a:spAutoFit/>
          </a:bodyPr>
          <a:lstStyle/>
          <a:p>
            <a:r>
              <a:rPr lang="en-GB" sz="4000" dirty="0" smtClean="0"/>
              <a:t>S</a:t>
            </a:r>
            <a:endParaRPr lang="en-GB" sz="4000" dirty="0"/>
          </a:p>
        </p:txBody>
      </p:sp>
      <p:sp>
        <p:nvSpPr>
          <p:cNvPr id="9" name="TextBox 8"/>
          <p:cNvSpPr txBox="1"/>
          <p:nvPr/>
        </p:nvSpPr>
        <p:spPr>
          <a:xfrm>
            <a:off x="459292" y="4766286"/>
            <a:ext cx="8379907" cy="954107"/>
          </a:xfrm>
          <a:prstGeom prst="rect">
            <a:avLst/>
          </a:prstGeom>
          <a:noFill/>
        </p:spPr>
        <p:txBody>
          <a:bodyPr wrap="square" rtlCol="0">
            <a:spAutoFit/>
          </a:bodyPr>
          <a:lstStyle/>
          <a:p>
            <a:pPr algn="ctr"/>
            <a:r>
              <a:rPr lang="en-GB" sz="2800" dirty="0" smtClean="0"/>
              <a:t>If the magnet is removed, the polarity reverses creating a south pole, so current flow reverses</a:t>
            </a:r>
            <a:endParaRPr lang="en-GB" sz="2800" dirty="0"/>
          </a:p>
        </p:txBody>
      </p:sp>
    </p:spTree>
    <p:extLst>
      <p:ext uri="{BB962C8B-B14F-4D97-AF65-F5344CB8AC3E}">
        <p14:creationId xmlns:p14="http://schemas.microsoft.com/office/powerpoint/2010/main" val="332742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3.88889E-6 3.7037E-7 L 0.20868 0.00023 " pathEditMode="relative" rAng="0" ptsTypes="AA">
                                      <p:cBhvr>
                                        <p:cTn id="6" dur="2000" fill="hold"/>
                                        <p:tgtEl>
                                          <p:spTgt spid="7"/>
                                        </p:tgtEl>
                                        <p:attrNameLst>
                                          <p:attrName>ppt_x</p:attrName>
                                          <p:attrName>ppt_y</p:attrName>
                                        </p:attrNameLst>
                                      </p:cBhvr>
                                      <p:rCtr x="10434" y="0"/>
                                    </p:animMotion>
                                  </p:childTnLst>
                                </p:cTn>
                              </p:par>
                            </p:childTnLst>
                          </p:cTn>
                        </p:par>
                        <p:par>
                          <p:cTn id="7" fill="hold">
                            <p:stCondLst>
                              <p:cond delay="2000"/>
                            </p:stCondLst>
                            <p:childTnLst>
                              <p:par>
                                <p:cTn id="8" presetID="8" presetClass="emph" presetSubtype="0" fill="hold" nodeType="afterEffect">
                                  <p:stCondLst>
                                    <p:cond delay="0"/>
                                  </p:stCondLst>
                                  <p:childTnLst>
                                    <p:animRot by="10800000">
                                      <p:cBhvr>
                                        <p:cTn id="9" dur="2000" fill="hold"/>
                                        <p:tgtEl>
                                          <p:spTgt spid="8"/>
                                        </p:tgtEl>
                                        <p:attrNameLst>
                                          <p:attrName>r</p:attrName>
                                        </p:attrNameLst>
                                      </p:cBhvr>
                                    </p:animRot>
                                  </p:childTnLst>
                                </p:cTn>
                              </p:par>
                            </p:childTnLst>
                          </p:cTn>
                        </p:par>
                        <p:par>
                          <p:cTn id="10" fill="hold">
                            <p:stCondLst>
                              <p:cond delay="4000"/>
                            </p:stCondLst>
                            <p:childTnLst>
                              <p:par>
                                <p:cTn id="11" presetID="10" presetClass="entr" presetSubtype="0" fill="hold"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childTnLst>
                          </p:cTn>
                        </p:par>
                        <p:par>
                          <p:cTn id="14" fill="hold">
                            <p:stCondLst>
                              <p:cond delay="4500"/>
                            </p:stCondLst>
                            <p:childTnLst>
                              <p:par>
                                <p:cTn id="15" presetID="10" presetClass="entr" presetSubtype="0" fill="hold" grpId="1"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par>
                                <p:cTn id="18" presetID="10" presetClass="entr" presetSubtype="0" fill="hold" grpId="1"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500"/>
                                        <p:tgtEl>
                                          <p:spTgt spid="10"/>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5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nodeType="clickEffect">
                                  <p:stCondLst>
                                    <p:cond delay="0"/>
                                  </p:stCondLst>
                                  <p:childTnLst>
                                    <p:animEffect transition="out" filter="fade">
                                      <p:cBhvr>
                                        <p:cTn id="27" dur="500"/>
                                        <p:tgtEl>
                                          <p:spTgt spid="7"/>
                                        </p:tgtEl>
                                      </p:cBhvr>
                                    </p:animEffect>
                                    <p:set>
                                      <p:cBhvr>
                                        <p:cTn id="28" dur="1" fill="hold">
                                          <p:stCondLst>
                                            <p:cond delay="499"/>
                                          </p:stCondLst>
                                        </p:cTn>
                                        <p:tgtEl>
                                          <p:spTgt spid="7"/>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8"/>
                                        </p:tgtEl>
                                      </p:cBhvr>
                                    </p:animEffect>
                                    <p:set>
                                      <p:cBhvr>
                                        <p:cTn id="31" dur="1" fill="hold">
                                          <p:stCondLst>
                                            <p:cond delay="499"/>
                                          </p:stCondLst>
                                        </p:cTn>
                                        <p:tgtEl>
                                          <p:spTgt spid="8"/>
                                        </p:tgtEl>
                                        <p:attrNameLst>
                                          <p:attrName>style.visibility</p:attrName>
                                        </p:attrNameLst>
                                      </p:cBhvr>
                                      <p:to>
                                        <p:strVal val="hidden"/>
                                      </p:to>
                                    </p:set>
                                  </p:childTnLst>
                                </p:cTn>
                              </p:par>
                            </p:childTnLst>
                          </p:cTn>
                        </p:par>
                        <p:par>
                          <p:cTn id="32" fill="hold">
                            <p:stCondLst>
                              <p:cond delay="500"/>
                            </p:stCondLst>
                            <p:childTnLst>
                              <p:par>
                                <p:cTn id="33" presetID="64" presetClass="path" presetSubtype="0" accel="50000" decel="50000" fill="hold" nodeType="afterEffect">
                                  <p:stCondLst>
                                    <p:cond delay="0"/>
                                  </p:stCondLst>
                                  <p:childTnLst>
                                    <p:animMotion origin="layout" path="M 0 0 L 0 -0.25 E" pathEditMode="relative" ptsTypes="">
                                      <p:cBhvr>
                                        <p:cTn id="34" dur="2000" fill="hold"/>
                                        <p:tgtEl>
                                          <p:spTgt spid="6"/>
                                        </p:tgtEl>
                                        <p:attrNameLst>
                                          <p:attrName>ppt_x</p:attrName>
                                          <p:attrName>ppt_y</p:attrName>
                                        </p:attrNameLst>
                                      </p:cBhvr>
                                    </p:animMotion>
                                  </p:childTnLst>
                                </p:cTn>
                              </p:par>
                              <p:par>
                                <p:cTn id="35" presetID="64" presetClass="path" presetSubtype="0" accel="50000" decel="50000" fill="hold" grpId="0" nodeType="withEffect">
                                  <p:stCondLst>
                                    <p:cond delay="0"/>
                                  </p:stCondLst>
                                  <p:childTnLst>
                                    <p:animMotion origin="layout" path="M 0 0 L 0 -0.25 E" pathEditMode="relative" ptsTypes="">
                                      <p:cBhvr>
                                        <p:cTn id="36" dur="2000" fill="hold"/>
                                        <p:tgtEl>
                                          <p:spTgt spid="5"/>
                                        </p:tgtEl>
                                        <p:attrNameLst>
                                          <p:attrName>ppt_x</p:attrName>
                                          <p:attrName>ppt_y</p:attrName>
                                        </p:attrNameLst>
                                      </p:cBhvr>
                                    </p:animMotion>
                                  </p:childTnLst>
                                </p:cTn>
                              </p:par>
                              <p:par>
                                <p:cTn id="37" presetID="64" presetClass="path" presetSubtype="0" accel="50000" decel="50000" fill="hold" grpId="0" nodeType="withEffect">
                                  <p:stCondLst>
                                    <p:cond delay="0"/>
                                  </p:stCondLst>
                                  <p:childTnLst>
                                    <p:animMotion origin="layout" path="M 0 0 L 0 -0.25 E" pathEditMode="relative" ptsTypes="">
                                      <p:cBhvr>
                                        <p:cTn id="38" dur="2000" fill="hold"/>
                                        <p:tgtEl>
                                          <p:spTgt spid="10"/>
                                        </p:tgtEl>
                                        <p:attrNameLst>
                                          <p:attrName>ppt_x</p:attrName>
                                          <p:attrName>ppt_y</p:attrName>
                                        </p:attrNameLst>
                                      </p:cBhvr>
                                    </p:animMotion>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26627"/>
                                        </p:tgtEl>
                                        <p:attrNameLst>
                                          <p:attrName>style.visibility</p:attrName>
                                        </p:attrNameLst>
                                      </p:cBhvr>
                                      <p:to>
                                        <p:strVal val="visible"/>
                                      </p:to>
                                    </p:set>
                                    <p:animEffect transition="in" filter="fade">
                                      <p:cBhvr>
                                        <p:cTn id="43" dur="500"/>
                                        <p:tgtEl>
                                          <p:spTgt spid="26627"/>
                                        </p:tgtEl>
                                      </p:cBhvr>
                                    </p:animEffect>
                                  </p:childTnLst>
                                </p:cTn>
                              </p:par>
                              <p:par>
                                <p:cTn id="44" presetID="10" presetClass="exit" presetSubtype="0" fill="hold" grpId="2" nodeType="withEffect">
                                  <p:stCondLst>
                                    <p:cond delay="0"/>
                                  </p:stCondLst>
                                  <p:childTnLst>
                                    <p:animEffect transition="out" filter="fade">
                                      <p:cBhvr>
                                        <p:cTn id="45" dur="500"/>
                                        <p:tgtEl>
                                          <p:spTgt spid="5"/>
                                        </p:tgtEl>
                                      </p:cBhvr>
                                    </p:animEffect>
                                    <p:set>
                                      <p:cBhvr>
                                        <p:cTn id="46" dur="1" fill="hold">
                                          <p:stCondLst>
                                            <p:cond delay="499"/>
                                          </p:stCondLst>
                                        </p:cTn>
                                        <p:tgtEl>
                                          <p:spTgt spid="5"/>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9"/>
                                        </p:tgtEl>
                                        <p:attrNameLst>
                                          <p:attrName>style.visibility</p:attrName>
                                        </p:attrNameLst>
                                      </p:cBhvr>
                                      <p:to>
                                        <p:strVal val="visible"/>
                                      </p:to>
                                    </p:set>
                                    <p:animEffect transition="in" filter="fade">
                                      <p:cBhvr>
                                        <p:cTn id="51" dur="500"/>
                                        <p:tgtEl>
                                          <p:spTgt spid="9"/>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xit" presetSubtype="0" fill="hold" nodeType="clickEffect">
                                  <p:stCondLst>
                                    <p:cond delay="0"/>
                                  </p:stCondLst>
                                  <p:childTnLst>
                                    <p:animEffect transition="out" filter="fade">
                                      <p:cBhvr>
                                        <p:cTn id="55" dur="500"/>
                                        <p:tgtEl>
                                          <p:spTgt spid="26627"/>
                                        </p:tgtEl>
                                      </p:cBhvr>
                                    </p:animEffect>
                                    <p:set>
                                      <p:cBhvr>
                                        <p:cTn id="56" dur="1" fill="hold">
                                          <p:stCondLst>
                                            <p:cond delay="499"/>
                                          </p:stCondLst>
                                        </p:cTn>
                                        <p:tgtEl>
                                          <p:spTgt spid="26627"/>
                                        </p:tgtEl>
                                        <p:attrNameLst>
                                          <p:attrName>style.visibility</p:attrName>
                                        </p:attrNameLst>
                                      </p:cBhvr>
                                      <p:to>
                                        <p:strVal val="hidden"/>
                                      </p:to>
                                    </p:set>
                                  </p:childTnLst>
                                </p:cTn>
                              </p:par>
                            </p:childTnLst>
                          </p:cTn>
                        </p:par>
                        <p:par>
                          <p:cTn id="57" fill="hold">
                            <p:stCondLst>
                              <p:cond delay="500"/>
                            </p:stCondLst>
                            <p:childTnLst>
                              <p:par>
                                <p:cTn id="58" presetID="10" presetClass="entr" presetSubtype="0" fill="hold" nodeType="afterEffect">
                                  <p:stCondLst>
                                    <p:cond delay="0"/>
                                  </p:stCondLst>
                                  <p:childTnLst>
                                    <p:set>
                                      <p:cBhvr>
                                        <p:cTn id="59" dur="1" fill="hold">
                                          <p:stCondLst>
                                            <p:cond delay="0"/>
                                          </p:stCondLst>
                                        </p:cTn>
                                        <p:tgtEl>
                                          <p:spTgt spid="26628"/>
                                        </p:tgtEl>
                                        <p:attrNameLst>
                                          <p:attrName>style.visibility</p:attrName>
                                        </p:attrNameLst>
                                      </p:cBhvr>
                                      <p:to>
                                        <p:strVal val="visible"/>
                                      </p:to>
                                    </p:set>
                                    <p:animEffect transition="in" filter="fade">
                                      <p:cBhvr>
                                        <p:cTn id="60" dur="500"/>
                                        <p:tgtEl>
                                          <p:spTgt spid="266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5" grpId="1"/>
      <p:bldP spid="5" grpId="2"/>
      <p:bldP spid="10" grpId="0"/>
      <p:bldP spid="10" grpId="1"/>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altLang="en-US" u="sng" dirty="0"/>
              <a:t>Magnetic Flux</a:t>
            </a:r>
          </a:p>
        </p:txBody>
      </p:sp>
      <p:sp>
        <p:nvSpPr>
          <p:cNvPr id="14339" name="Rectangle 3"/>
          <p:cNvSpPr>
            <a:spLocks noGrp="1" noChangeArrowheads="1"/>
          </p:cNvSpPr>
          <p:nvPr>
            <p:ph type="body" sz="half" idx="1"/>
          </p:nvPr>
        </p:nvSpPr>
        <p:spPr>
          <a:xfrm>
            <a:off x="457200" y="1600200"/>
            <a:ext cx="8382000" cy="4525963"/>
          </a:xfrm>
        </p:spPr>
        <p:txBody>
          <a:bodyPr/>
          <a:lstStyle/>
          <a:p>
            <a:r>
              <a:rPr lang="en-GB" altLang="en-US" sz="2800" dirty="0"/>
              <a:t>Magnetic flux density </a:t>
            </a:r>
            <a:r>
              <a:rPr lang="en-GB" altLang="en-US" sz="2800" i="1" dirty="0"/>
              <a:t>B</a:t>
            </a:r>
            <a:r>
              <a:rPr lang="en-GB" altLang="en-US" sz="2800" dirty="0"/>
              <a:t> can be thought of as the strength of a magnetic field</a:t>
            </a:r>
          </a:p>
          <a:p>
            <a:r>
              <a:rPr lang="en-GB" altLang="en-US" sz="2800" dirty="0"/>
              <a:t>If you multiply this by a known </a:t>
            </a:r>
            <a:r>
              <a:rPr lang="en-GB" altLang="en-US" sz="2800" b="1" dirty="0"/>
              <a:t>area </a:t>
            </a:r>
            <a:r>
              <a:rPr lang="en-GB" altLang="en-US" sz="2800" b="1" i="1" dirty="0"/>
              <a:t>A</a:t>
            </a:r>
            <a:r>
              <a:rPr lang="en-GB" altLang="en-US" sz="2800" b="1" dirty="0"/>
              <a:t> </a:t>
            </a:r>
            <a:r>
              <a:rPr lang="en-GB" altLang="en-US" sz="2800" dirty="0"/>
              <a:t>of a field the you get the </a:t>
            </a:r>
            <a:r>
              <a:rPr lang="en-GB" altLang="en-US" sz="2800" b="1" dirty="0"/>
              <a:t>Magnetic Flux</a:t>
            </a:r>
          </a:p>
          <a:p>
            <a:pPr>
              <a:buFontTx/>
              <a:buNone/>
            </a:pPr>
            <a:endParaRPr lang="en-GB" altLang="en-US" sz="2800" dirty="0"/>
          </a:p>
        </p:txBody>
      </p:sp>
      <p:graphicFrame>
        <p:nvGraphicFramePr>
          <p:cNvPr id="14340" name="Object 4"/>
          <p:cNvGraphicFramePr>
            <a:graphicFrameLocks noChangeAspect="1"/>
          </p:cNvGraphicFramePr>
          <p:nvPr>
            <p:ph sz="half" idx="2"/>
          </p:nvPr>
        </p:nvGraphicFramePr>
        <p:xfrm>
          <a:off x="2209800" y="4114800"/>
          <a:ext cx="4800600" cy="1562100"/>
        </p:xfrm>
        <a:graphic>
          <a:graphicData uri="http://schemas.openxmlformats.org/presentationml/2006/ole">
            <mc:AlternateContent xmlns:mc="http://schemas.openxmlformats.org/markup-compatibility/2006">
              <mc:Choice xmlns:v="urn:schemas-microsoft-com:vml" Requires="v">
                <p:oleObj spid="_x0000_s14346" name="Equation" r:id="rId3" imgW="507960" imgH="164880" progId="Equation.3">
                  <p:embed/>
                </p:oleObj>
              </mc:Choice>
              <mc:Fallback>
                <p:oleObj name="Equation" r:id="rId3" imgW="507960" imgH="16488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9800" y="4114800"/>
                        <a:ext cx="4800600" cy="1562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fade">
                                      <p:cBhvr>
                                        <p:cTn id="7" dur="500"/>
                                        <p:tgtEl>
                                          <p:spTgt spid="143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339">
                                            <p:txEl>
                                              <p:pRg st="1" end="1"/>
                                            </p:txEl>
                                          </p:spTgt>
                                        </p:tgtEl>
                                        <p:attrNameLst>
                                          <p:attrName>style.visibility</p:attrName>
                                        </p:attrNameLst>
                                      </p:cBhvr>
                                      <p:to>
                                        <p:strVal val="visible"/>
                                      </p:to>
                                    </p:set>
                                    <p:animEffect transition="in" filter="fade">
                                      <p:cBhvr>
                                        <p:cTn id="12" dur="500"/>
                                        <p:tgtEl>
                                          <p:spTgt spid="1433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340"/>
                                        </p:tgtEl>
                                        <p:attrNameLst>
                                          <p:attrName>style.visibility</p:attrName>
                                        </p:attrNameLst>
                                      </p:cBhvr>
                                      <p:to>
                                        <p:strVal val="visible"/>
                                      </p:to>
                                    </p:set>
                                    <p:animEffect transition="in" filter="fade">
                                      <p:cBhvr>
                                        <p:cTn id="17" dur="500"/>
                                        <p:tgtEl>
                                          <p:spTgt spid="143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GB" altLang="en-US" u="sng" dirty="0"/>
              <a:t>Calculating </a:t>
            </a:r>
            <a:r>
              <a:rPr lang="en-GB" altLang="en-US" i="1" u="sng" dirty="0" err="1"/>
              <a:t>emf</a:t>
            </a:r>
            <a:endParaRPr lang="en-GB" altLang="en-US" i="1" u="sng" dirty="0"/>
          </a:p>
        </p:txBody>
      </p:sp>
      <p:sp>
        <p:nvSpPr>
          <p:cNvPr id="16387" name="Rectangle 3"/>
          <p:cNvSpPr>
            <a:spLocks noGrp="1" noChangeArrowheads="1"/>
          </p:cNvSpPr>
          <p:nvPr>
            <p:ph type="body" sz="half" idx="1"/>
          </p:nvPr>
        </p:nvSpPr>
        <p:spPr>
          <a:xfrm>
            <a:off x="457200" y="1600200"/>
            <a:ext cx="8382000" cy="3352800"/>
          </a:xfrm>
        </p:spPr>
        <p:txBody>
          <a:bodyPr/>
          <a:lstStyle/>
          <a:p>
            <a:r>
              <a:rPr lang="en-GB" altLang="en-US" sz="2800" dirty="0"/>
              <a:t>When a wire is pushed through a magnetic field then a current is induced in the wire</a:t>
            </a:r>
          </a:p>
          <a:p>
            <a:r>
              <a:rPr lang="en-GB" altLang="en-US" sz="2800" dirty="0"/>
              <a:t>A current carrying wire in a magnetic field experiences a force (</a:t>
            </a:r>
            <a:r>
              <a:rPr lang="en-GB" altLang="en-US" sz="2800" i="1" dirty="0">
                <a:latin typeface="Times New Roman" pitchFamily="18" charset="0"/>
              </a:rPr>
              <a:t>F=</a:t>
            </a:r>
            <a:r>
              <a:rPr lang="en-GB" altLang="en-US" sz="2800" i="1" dirty="0" err="1">
                <a:latin typeface="Times New Roman" pitchFamily="18" charset="0"/>
              </a:rPr>
              <a:t>BIl</a:t>
            </a:r>
            <a:r>
              <a:rPr lang="en-GB" altLang="en-US" sz="2800" dirty="0"/>
              <a:t>)</a:t>
            </a:r>
          </a:p>
          <a:p>
            <a:r>
              <a:rPr lang="en-GB" altLang="en-US" sz="2800" dirty="0"/>
              <a:t>This force opposes the force pushing the wire through the field so </a:t>
            </a:r>
            <a:r>
              <a:rPr lang="en-GB" altLang="en-US" sz="2800" b="1" dirty="0"/>
              <a:t>work</a:t>
            </a:r>
            <a:r>
              <a:rPr lang="en-GB" altLang="en-US" sz="2800" dirty="0"/>
              <a:t> is done on the wire to keep it moving</a:t>
            </a:r>
            <a:endParaRPr lang="en-GB" altLang="en-US" sz="2800" b="1" dirty="0"/>
          </a:p>
          <a:p>
            <a:pPr>
              <a:buFontTx/>
              <a:buNone/>
            </a:pPr>
            <a:endParaRPr lang="en-GB" altLang="en-US" sz="2800" dirty="0"/>
          </a:p>
        </p:txBody>
      </p:sp>
      <p:graphicFrame>
        <p:nvGraphicFramePr>
          <p:cNvPr id="16388" name="Object 4"/>
          <p:cNvGraphicFramePr>
            <a:graphicFrameLocks noChangeAspect="1"/>
          </p:cNvGraphicFramePr>
          <p:nvPr>
            <p:ph sz="half" idx="2"/>
          </p:nvPr>
        </p:nvGraphicFramePr>
        <p:xfrm>
          <a:off x="1219200" y="5029200"/>
          <a:ext cx="7086600" cy="1393825"/>
        </p:xfrm>
        <a:graphic>
          <a:graphicData uri="http://schemas.openxmlformats.org/presentationml/2006/ole">
            <mc:AlternateContent xmlns:mc="http://schemas.openxmlformats.org/markup-compatibility/2006">
              <mc:Choice xmlns:v="urn:schemas-microsoft-com:vml" Requires="v">
                <p:oleObj spid="_x0000_s16396" name="Equation" r:id="rId3" imgW="2133360" imgH="419040" progId="Equation.3">
                  <p:embed/>
                </p:oleObj>
              </mc:Choice>
              <mc:Fallback>
                <p:oleObj name="Equation" r:id="rId3" imgW="2133360" imgH="41904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200" y="5029200"/>
                        <a:ext cx="7086600" cy="1393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TextBox 2"/>
          <p:cNvSpPr txBox="1"/>
          <p:nvPr/>
        </p:nvSpPr>
        <p:spPr>
          <a:xfrm>
            <a:off x="1066800" y="1905000"/>
            <a:ext cx="184731" cy="400110"/>
          </a:xfrm>
          <a:prstGeom prst="rect">
            <a:avLst/>
          </a:prstGeom>
          <a:noFill/>
        </p:spPr>
        <p:txBody>
          <a:bodyPr wrap="none" rtlCol="0">
            <a:spAutoFit/>
          </a:bodyPr>
          <a:lstStyle/>
          <a:p>
            <a:endParaRPr lang="en-GB"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GB" altLang="en-US" u="sng" dirty="0"/>
              <a:t>Magnetic Flux Units</a:t>
            </a:r>
          </a:p>
        </p:txBody>
      </p:sp>
      <p:sp>
        <p:nvSpPr>
          <p:cNvPr id="17411" name="Rectangle 3"/>
          <p:cNvSpPr>
            <a:spLocks noGrp="1" noChangeArrowheads="1"/>
          </p:cNvSpPr>
          <p:nvPr>
            <p:ph type="body" sz="half" idx="1"/>
          </p:nvPr>
        </p:nvSpPr>
        <p:spPr>
          <a:xfrm>
            <a:off x="457200" y="1600200"/>
            <a:ext cx="8382000" cy="4525963"/>
          </a:xfrm>
        </p:spPr>
        <p:txBody>
          <a:bodyPr/>
          <a:lstStyle/>
          <a:p>
            <a:r>
              <a:rPr lang="en-GB" altLang="en-US" sz="2800"/>
              <a:t>Magnetic flux density </a:t>
            </a:r>
            <a:r>
              <a:rPr lang="en-GB" altLang="en-US" sz="2800" i="1"/>
              <a:t>B</a:t>
            </a:r>
            <a:r>
              <a:rPr lang="en-GB" altLang="en-US" sz="2800"/>
              <a:t> is measured in Teslas T</a:t>
            </a:r>
          </a:p>
          <a:p>
            <a:r>
              <a:rPr lang="en-GB" altLang="en-US" sz="2800"/>
              <a:t>Magnetic flux (</a:t>
            </a:r>
            <a:r>
              <a:rPr lang="en-GB" altLang="en-US" sz="2800" i="1"/>
              <a:t>BA</a:t>
            </a:r>
            <a:r>
              <a:rPr lang="en-GB" altLang="en-US" sz="2800"/>
              <a:t>) is measured in Webers (Wb) equal to Tm</a:t>
            </a:r>
            <a:r>
              <a:rPr lang="en-GB" altLang="en-US" sz="2800" baseline="30000"/>
              <a:t>2</a:t>
            </a:r>
            <a:endParaRPr lang="en-GB" altLang="en-US" sz="2800"/>
          </a:p>
          <a:p>
            <a:endParaRPr lang="en-GB" altLang="en-US" sz="2800" b="1"/>
          </a:p>
          <a:p>
            <a:pPr>
              <a:buFontTx/>
              <a:buNone/>
            </a:pPr>
            <a:endParaRPr lang="en-GB" altLang="en-US" sz="2800"/>
          </a:p>
        </p:txBody>
      </p:sp>
      <p:graphicFrame>
        <p:nvGraphicFramePr>
          <p:cNvPr id="17412" name="Object 4"/>
          <p:cNvGraphicFramePr>
            <a:graphicFrameLocks noChangeAspect="1"/>
          </p:cNvGraphicFramePr>
          <p:nvPr>
            <p:ph sz="half" idx="2"/>
          </p:nvPr>
        </p:nvGraphicFramePr>
        <p:xfrm>
          <a:off x="2133600" y="3505200"/>
          <a:ext cx="4800600" cy="1562100"/>
        </p:xfrm>
        <a:graphic>
          <a:graphicData uri="http://schemas.openxmlformats.org/presentationml/2006/ole">
            <mc:AlternateContent xmlns:mc="http://schemas.openxmlformats.org/markup-compatibility/2006">
              <mc:Choice xmlns:v="urn:schemas-microsoft-com:vml" Requires="v">
                <p:oleObj spid="_x0000_s17418" name="Equation" r:id="rId3" imgW="507960" imgH="164880" progId="Equation.3">
                  <p:embed/>
                </p:oleObj>
              </mc:Choice>
              <mc:Fallback>
                <p:oleObj name="Equation" r:id="rId3" imgW="507960" imgH="16488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3600" y="3505200"/>
                        <a:ext cx="4800600" cy="1562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17412"/>
                                        </p:tgtEl>
                                      </p:cBhvr>
                                    </p:animEffect>
                                    <p:animScale>
                                      <p:cBhvr>
                                        <p:cTn id="7" dur="250" autoRev="1" fill="hold"/>
                                        <p:tgtEl>
                                          <p:spTgt spid="1741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GB" altLang="en-US" u="sng" dirty="0"/>
              <a:t>Magnetic Flux linkage</a:t>
            </a:r>
          </a:p>
        </p:txBody>
      </p:sp>
      <p:sp>
        <p:nvSpPr>
          <p:cNvPr id="18435" name="Rectangle 3"/>
          <p:cNvSpPr>
            <a:spLocks noGrp="1" noChangeArrowheads="1"/>
          </p:cNvSpPr>
          <p:nvPr>
            <p:ph type="body" sz="half" idx="1"/>
          </p:nvPr>
        </p:nvSpPr>
        <p:spPr>
          <a:xfrm>
            <a:off x="457200" y="1600200"/>
            <a:ext cx="8153400" cy="4525963"/>
          </a:xfrm>
        </p:spPr>
        <p:txBody>
          <a:bodyPr/>
          <a:lstStyle/>
          <a:p>
            <a:r>
              <a:rPr lang="en-GB" altLang="en-US" sz="2800"/>
              <a:t>If you use a coil of </a:t>
            </a:r>
            <a:r>
              <a:rPr lang="en-GB" altLang="en-US" sz="2800" i="1"/>
              <a:t>N</a:t>
            </a:r>
            <a:r>
              <a:rPr lang="en-GB" altLang="en-US" sz="2800"/>
              <a:t> turns then the flux linkage is given by:</a:t>
            </a:r>
          </a:p>
          <a:p>
            <a:endParaRPr lang="en-GB" altLang="en-US" sz="2800"/>
          </a:p>
          <a:p>
            <a:endParaRPr lang="en-GB" altLang="en-US" sz="2800"/>
          </a:p>
          <a:p>
            <a:r>
              <a:rPr lang="en-GB" altLang="en-US" sz="2800"/>
              <a:t>In general if the angle between the magnetic field and the face of the coil is </a:t>
            </a:r>
            <a:r>
              <a:rPr lang="el-GR" altLang="en-US" sz="2800" i="1">
                <a:cs typeface="Arial" charset="0"/>
              </a:rPr>
              <a:t>θ</a:t>
            </a:r>
            <a:r>
              <a:rPr lang="en-GB" altLang="en-US" sz="2800">
                <a:cs typeface="Arial" charset="0"/>
              </a:rPr>
              <a:t> the you have:</a:t>
            </a:r>
            <a:endParaRPr lang="el-GR" altLang="en-US" sz="2800" b="1">
              <a:cs typeface="Arial" charset="0"/>
            </a:endParaRPr>
          </a:p>
          <a:p>
            <a:pPr>
              <a:buFontTx/>
              <a:buNone/>
            </a:pPr>
            <a:endParaRPr lang="en-GB" altLang="en-US" sz="2800"/>
          </a:p>
        </p:txBody>
      </p:sp>
      <p:graphicFrame>
        <p:nvGraphicFramePr>
          <p:cNvPr id="18436" name="Object 4"/>
          <p:cNvGraphicFramePr>
            <a:graphicFrameLocks noChangeAspect="1"/>
          </p:cNvGraphicFramePr>
          <p:nvPr>
            <p:ph sz="quarter" idx="2"/>
          </p:nvPr>
        </p:nvGraphicFramePr>
        <p:xfrm>
          <a:off x="3048000" y="2514600"/>
          <a:ext cx="2895600" cy="698500"/>
        </p:xfrm>
        <a:graphic>
          <a:graphicData uri="http://schemas.openxmlformats.org/presentationml/2006/ole">
            <mc:AlternateContent xmlns:mc="http://schemas.openxmlformats.org/markup-compatibility/2006">
              <mc:Choice xmlns:v="urn:schemas-microsoft-com:vml" Requires="v">
                <p:oleObj spid="_x0000_s18448" name="Equation" r:id="rId3" imgW="736560" imgH="177480" progId="Equation.3">
                  <p:embed/>
                </p:oleObj>
              </mc:Choice>
              <mc:Fallback>
                <p:oleObj name="Equation" r:id="rId3" imgW="736560" imgH="17748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0" y="2514600"/>
                        <a:ext cx="2895600" cy="698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437" name="Object 5"/>
          <p:cNvGraphicFramePr>
            <a:graphicFrameLocks noChangeAspect="1"/>
          </p:cNvGraphicFramePr>
          <p:nvPr>
            <p:ph sz="quarter" idx="3"/>
          </p:nvPr>
        </p:nvGraphicFramePr>
        <p:xfrm>
          <a:off x="2362200" y="4876800"/>
          <a:ext cx="4419600" cy="736600"/>
        </p:xfrm>
        <a:graphic>
          <a:graphicData uri="http://schemas.openxmlformats.org/presentationml/2006/ole">
            <mc:AlternateContent xmlns:mc="http://schemas.openxmlformats.org/markup-compatibility/2006">
              <mc:Choice xmlns:v="urn:schemas-microsoft-com:vml" Requires="v">
                <p:oleObj spid="_x0000_s18449" name="Equation" r:id="rId5" imgW="1066680" imgH="177480" progId="Equation.3">
                  <p:embed/>
                </p:oleObj>
              </mc:Choice>
              <mc:Fallback>
                <p:oleObj name="Equation" r:id="rId5" imgW="1066680" imgH="177480"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62200" y="4876800"/>
                        <a:ext cx="4419600" cy="736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274638"/>
            <a:ext cx="8229600" cy="715962"/>
          </a:xfrm>
        </p:spPr>
        <p:txBody>
          <a:bodyPr/>
          <a:lstStyle/>
          <a:p>
            <a:r>
              <a:rPr lang="en-GB" altLang="en-US" sz="4000" u="sng"/>
              <a:t>Using velocity </a:t>
            </a:r>
            <a:r>
              <a:rPr lang="en-GB" altLang="en-US" sz="4000" i="1" u="sng"/>
              <a:t>v</a:t>
            </a:r>
          </a:p>
        </p:txBody>
      </p:sp>
      <p:sp>
        <p:nvSpPr>
          <p:cNvPr id="22531" name="Rectangle 3"/>
          <p:cNvSpPr>
            <a:spLocks noGrp="1" noChangeArrowheads="1"/>
          </p:cNvSpPr>
          <p:nvPr>
            <p:ph type="body" sz="half" idx="1"/>
          </p:nvPr>
        </p:nvSpPr>
        <p:spPr>
          <a:xfrm>
            <a:off x="457200" y="1219200"/>
            <a:ext cx="8382000" cy="1600200"/>
          </a:xfrm>
        </p:spPr>
        <p:txBody>
          <a:bodyPr/>
          <a:lstStyle/>
          <a:p>
            <a:pPr algn="ctr">
              <a:buFontTx/>
              <a:buNone/>
            </a:pPr>
            <a:r>
              <a:rPr lang="en-GB" altLang="en-US" sz="2800"/>
              <a:t>In some examples you may be told the velocity of a coil entering a magnetic field or, conversely, the velocity of a magnet entering a coil of wire:</a:t>
            </a:r>
          </a:p>
          <a:p>
            <a:pPr>
              <a:buFontTx/>
              <a:buNone/>
            </a:pPr>
            <a:endParaRPr lang="en-GB" altLang="en-US" sz="2800"/>
          </a:p>
        </p:txBody>
      </p:sp>
      <p:graphicFrame>
        <p:nvGraphicFramePr>
          <p:cNvPr id="22532" name="Object 4"/>
          <p:cNvGraphicFramePr>
            <a:graphicFrameLocks noChangeAspect="1"/>
          </p:cNvGraphicFramePr>
          <p:nvPr>
            <p:ph sz="half" idx="2"/>
          </p:nvPr>
        </p:nvGraphicFramePr>
        <p:xfrm>
          <a:off x="1600200" y="3124200"/>
          <a:ext cx="5791200" cy="1819275"/>
        </p:xfrm>
        <a:graphic>
          <a:graphicData uri="http://schemas.openxmlformats.org/presentationml/2006/ole">
            <mc:AlternateContent xmlns:mc="http://schemas.openxmlformats.org/markup-compatibility/2006">
              <mc:Choice xmlns:v="urn:schemas-microsoft-com:vml" Requires="v">
                <p:oleObj spid="_x0000_s22537" name="Equation" r:id="rId3" imgW="1333440" imgH="419040" progId="Equation.3">
                  <p:embed/>
                </p:oleObj>
              </mc:Choice>
              <mc:Fallback>
                <p:oleObj name="Equation" r:id="rId3" imgW="1333440" imgH="41904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0200" y="3124200"/>
                        <a:ext cx="5791200" cy="1819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213</TotalTime>
  <Words>533</Words>
  <Application>Microsoft Office PowerPoint</Application>
  <PresentationFormat>On-screen Show (4:3)</PresentationFormat>
  <Paragraphs>51</Paragraphs>
  <Slides>12</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6" baseType="lpstr">
      <vt:lpstr>Arial</vt:lpstr>
      <vt:lpstr>Times New Roman</vt:lpstr>
      <vt:lpstr>Default Design</vt:lpstr>
      <vt:lpstr>Microsoft Equation 3.0</vt:lpstr>
      <vt:lpstr>The Laws of Electromagnetic Induction</vt:lpstr>
      <vt:lpstr>Lenz’s Law</vt:lpstr>
      <vt:lpstr>PowerPoint Presentation</vt:lpstr>
      <vt:lpstr>PowerPoint Presentation</vt:lpstr>
      <vt:lpstr>Magnetic Flux</vt:lpstr>
      <vt:lpstr>Calculating emf</vt:lpstr>
      <vt:lpstr>Magnetic Flux Units</vt:lpstr>
      <vt:lpstr>Magnetic Flux linkage</vt:lpstr>
      <vt:lpstr>Using velocity v</vt:lpstr>
      <vt:lpstr>Faraday’s Law of electromagnetic induction</vt:lpstr>
      <vt:lpstr>Summary</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SMatthews</dc:creator>
  <cp:lastModifiedBy>USERBUILD</cp:lastModifiedBy>
  <cp:revision>10</cp:revision>
  <cp:lastPrinted>1601-01-01T00:00:00Z</cp:lastPrinted>
  <dcterms:created xsi:type="dcterms:W3CDTF">1601-01-01T00:00:00Z</dcterms:created>
  <dcterms:modified xsi:type="dcterms:W3CDTF">2016-08-25T09:13:29Z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