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9" r:id="rId5"/>
    <p:sldId id="261" r:id="rId6"/>
    <p:sldId id="260" r:id="rId7"/>
    <p:sldId id="262" r:id="rId8"/>
    <p:sldId id="263" r:id="rId9"/>
    <p:sldId id="264" r:id="rId10"/>
    <p:sldId id="266" r:id="rId11"/>
    <p:sldId id="276" r:id="rId12"/>
    <p:sldId id="277" r:id="rId13"/>
    <p:sldId id="278" r:id="rId14"/>
    <p:sldId id="274" r:id="rId15"/>
    <p:sldId id="258"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3" d="100"/>
          <a:sy n="93" d="100"/>
        </p:scale>
        <p:origin x="735" y="5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8T16:33:41.727"/>
    </inkml:context>
    <inkml:brush xml:id="br0">
      <inkml:brushProperty name="width" value="0.025" units="cm"/>
      <inkml:brushProperty name="height" value="0.025" units="cm"/>
    </inkml:brush>
  </inkml:definitions>
  <inkml:trace contextRef="#ctx0" brushRef="#br0">0 13 11887 0 0,'0'0'547'0'0,"0"0"-11"0"0,1-1-344 0 0,7-5-159 0 0,1 3 26 0 0,-7 3-20 0 0,-2 0-107 0 0,0 0-18 0 0,7-3-85 0 0,-5 3-3908 0 0,-2 0 245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838200"/>
          </a:xfrm>
        </p:spPr>
        <p:txBody>
          <a:bodyPr/>
          <a:lstStyle/>
          <a:p>
            <a:r>
              <a:rPr lang="en-GB" u="sng" dirty="0"/>
              <a:t>The discovery of the nucleus</a:t>
            </a:r>
          </a:p>
        </p:txBody>
      </p:sp>
      <p:sp>
        <p:nvSpPr>
          <p:cNvPr id="3" name="Subtitle 2"/>
          <p:cNvSpPr>
            <a:spLocks noGrp="1"/>
          </p:cNvSpPr>
          <p:nvPr>
            <p:ph type="subTitle" idx="1"/>
          </p:nvPr>
        </p:nvSpPr>
        <p:spPr>
          <a:xfrm>
            <a:off x="228600" y="4953000"/>
            <a:ext cx="8610600" cy="1752600"/>
          </a:xfrm>
        </p:spPr>
        <p:txBody>
          <a:bodyPr>
            <a:normAutofit/>
          </a:bodyPr>
          <a:lstStyle/>
          <a:p>
            <a:r>
              <a:rPr lang="en-GB" sz="2800" dirty="0"/>
              <a:t>How have the ideas about matter changed over the centuries?</a:t>
            </a:r>
          </a:p>
          <a:p>
            <a:r>
              <a:rPr lang="en-GB" sz="2800" dirty="0"/>
              <a:t>Do you think the model we have today is the final one?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142999"/>
            <a:ext cx="3505200" cy="377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12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2000"/>
          </a:xfrm>
        </p:spPr>
        <p:txBody>
          <a:bodyPr/>
          <a:lstStyle/>
          <a:p>
            <a:r>
              <a:rPr lang="en-GB" u="sng" dirty="0"/>
              <a:t>Nuclear Radius</a:t>
            </a:r>
          </a:p>
        </p:txBody>
      </p:sp>
      <p:sp>
        <p:nvSpPr>
          <p:cNvPr id="3" name="Subtitle 2"/>
          <p:cNvSpPr>
            <a:spLocks noGrp="1"/>
          </p:cNvSpPr>
          <p:nvPr>
            <p:ph type="subTitle" idx="1"/>
          </p:nvPr>
        </p:nvSpPr>
        <p:spPr>
          <a:xfrm>
            <a:off x="152400" y="4953000"/>
            <a:ext cx="8763000" cy="1752600"/>
          </a:xfrm>
        </p:spPr>
        <p:txBody>
          <a:bodyPr/>
          <a:lstStyle/>
          <a:p>
            <a:r>
              <a:rPr lang="en-GB" dirty="0"/>
              <a:t>How big is an atomic nucleus?</a:t>
            </a:r>
          </a:p>
          <a:p>
            <a:r>
              <a:rPr lang="en-GB" dirty="0"/>
              <a:t>How can we measure or estimate something we cannot “see”?</a:t>
            </a:r>
          </a:p>
        </p:txBody>
      </p:sp>
      <p:pic>
        <p:nvPicPr>
          <p:cNvPr id="1026" name="Picture 2" descr="C:\Users\USERBUILD\Downloads\atom-1222516_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43000"/>
            <a:ext cx="5410200" cy="381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41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GB" u="sng" dirty="0"/>
              <a:t>Coulomb’s Law</a:t>
            </a:r>
          </a:p>
        </p:txBody>
      </p:sp>
      <p:sp>
        <p:nvSpPr>
          <p:cNvPr id="3" name="Content Placeholder 2"/>
          <p:cNvSpPr>
            <a:spLocks noGrp="1"/>
          </p:cNvSpPr>
          <p:nvPr>
            <p:ph idx="1"/>
          </p:nvPr>
        </p:nvSpPr>
        <p:spPr>
          <a:xfrm>
            <a:off x="381000" y="1066800"/>
            <a:ext cx="8229600" cy="2362200"/>
          </a:xfrm>
        </p:spPr>
        <p:txBody>
          <a:bodyPr>
            <a:normAutofit fontScale="92500" lnSpcReduction="20000"/>
          </a:bodyPr>
          <a:lstStyle/>
          <a:p>
            <a:pPr marL="0" indent="0">
              <a:buNone/>
            </a:pPr>
            <a:r>
              <a:rPr lang="en-GB" dirty="0"/>
              <a:t>An alpha particle that deflects 180</a:t>
            </a:r>
            <a:r>
              <a:rPr lang="en-GB" baseline="30000" dirty="0"/>
              <a:t>o</a:t>
            </a:r>
            <a:r>
              <a:rPr lang="en-GB" dirty="0"/>
              <a:t> has hit the nucleus head on. At the closest point the alpha particle will have stopped moving so all kinetic energy is transferred to electrical potential energy. Can use Coulomb’s (force) law to find the radius of the nucleus.</a:t>
            </a:r>
          </a:p>
        </p:txBody>
      </p:sp>
      <p:sp>
        <p:nvSpPr>
          <p:cNvPr id="4" name="Content Placeholder 2"/>
          <p:cNvSpPr txBox="1">
            <a:spLocks/>
          </p:cNvSpPr>
          <p:nvPr/>
        </p:nvSpPr>
        <p:spPr>
          <a:xfrm>
            <a:off x="1980508" y="3449782"/>
            <a:ext cx="5257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Can you recall Coulomb’s law?</a:t>
            </a:r>
          </a:p>
        </p:txBody>
      </p:sp>
      <mc:AlternateContent xmlns:mc="http://schemas.openxmlformats.org/markup-compatibility/2006" xmlns:a14="http://schemas.microsoft.com/office/drawing/2010/main">
        <mc:Choice Requires="a14">
          <p:sp>
            <p:nvSpPr>
              <p:cNvPr id="14" name="Object 7">
                <a:extLst>
                  <a:ext uri="{FF2B5EF4-FFF2-40B4-BE49-F238E27FC236}">
                    <a16:creationId xmlns:a16="http://schemas.microsoft.com/office/drawing/2014/main" id="{FB35A06D-38B0-42AD-9AD8-5DFCEA544AC7}"/>
                  </a:ext>
                </a:extLst>
              </p:cNvPr>
              <p:cNvSpPr txBox="1"/>
              <p:nvPr/>
            </p:nvSpPr>
            <p:spPr>
              <a:xfrm>
                <a:off x="4800602" y="4199827"/>
                <a:ext cx="3276600" cy="15240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GB" sz="3200" b="0" i="1" smtClean="0">
                              <a:solidFill>
                                <a:srgbClr val="000000"/>
                              </a:solidFill>
                              <a:latin typeface="Cambria Math" panose="02040503050406030204" pitchFamily="18" charset="0"/>
                            </a:rPr>
                            <m:t>𝐹𝑜𝑟𝑐𝑒</m:t>
                          </m:r>
                        </m:e>
                        <m:sub>
                          <m:r>
                            <m:rPr>
                              <m:sty m:val="p"/>
                            </m:rPr>
                            <a:rPr lang="en-GB" sz="3200" b="0" i="0" smtClean="0">
                              <a:solidFill>
                                <a:srgbClr val="000000"/>
                              </a:solidFill>
                              <a:latin typeface="Cambria Math" panose="02040503050406030204" pitchFamily="18" charset="0"/>
                            </a:rPr>
                            <m:t>e</m:t>
                          </m:r>
                        </m:sub>
                      </m:sSub>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𝑄</m:t>
                              </m:r>
                            </m:e>
                            <m:sub>
                              <m:r>
                                <a:rPr lang="en-GB" sz="3200" i="1">
                                  <a:solidFill>
                                    <a:srgbClr val="000000"/>
                                  </a:solidFill>
                                  <a:latin typeface="Cambria Math" panose="02040503050406030204" pitchFamily="18" charset="0"/>
                                </a:rPr>
                                <m:t>𝛼</m:t>
                              </m:r>
                            </m:sub>
                          </m:sSub>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𝑄</m:t>
                              </m:r>
                            </m:e>
                            <m:sub>
                              <m:r>
                                <a:rPr lang="en-GB" sz="3200" i="1">
                                  <a:solidFill>
                                    <a:srgbClr val="000000"/>
                                  </a:solidFill>
                                  <a:latin typeface="Cambria Math" panose="02040503050406030204" pitchFamily="18" charset="0"/>
                                </a:rPr>
                                <m:t>𝑁</m:t>
                              </m:r>
                            </m:sub>
                          </m:sSub>
                        </m:num>
                        <m:den>
                          <m:r>
                            <a:rPr lang="en-GB" sz="3200" i="1">
                              <a:solidFill>
                                <a:srgbClr val="000000"/>
                              </a:solidFill>
                              <a:latin typeface="Cambria Math" panose="02040503050406030204" pitchFamily="18" charset="0"/>
                            </a:rPr>
                            <m:t>4</m:t>
                          </m:r>
                          <m:r>
                            <a:rPr lang="en-GB" sz="3200" i="1">
                              <a:solidFill>
                                <a:srgbClr val="000000"/>
                              </a:solidFill>
                              <a:latin typeface="Cambria Math" panose="02040503050406030204" pitchFamily="18" charset="0"/>
                            </a:rPr>
                            <m:t>𝜋</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𝜀</m:t>
                              </m:r>
                            </m:e>
                            <m:sub>
                              <m:r>
                                <a:rPr lang="en-GB" sz="3200" i="1">
                                  <a:solidFill>
                                    <a:srgbClr val="000000"/>
                                  </a:solidFill>
                                  <a:latin typeface="Cambria Math" panose="02040503050406030204" pitchFamily="18" charset="0"/>
                                </a:rPr>
                                <m:t>0</m:t>
                              </m:r>
                            </m:sub>
                          </m:sSub>
                          <m:r>
                            <a:rPr lang="en-GB" sz="3200" b="0" i="1" smtClean="0">
                              <a:solidFill>
                                <a:srgbClr val="000000"/>
                              </a:solidFill>
                              <a:latin typeface="Cambria Math" panose="02040503050406030204" pitchFamily="18" charset="0"/>
                            </a:rPr>
                            <m:t>𝑥</m:t>
                          </m:r>
                          <m:r>
                            <a:rPr lang="en-GB" sz="3200" b="0" i="1" baseline="30000" smtClean="0">
                              <a:solidFill>
                                <a:srgbClr val="000000"/>
                              </a:solidFill>
                              <a:latin typeface="Cambria Math" panose="02040503050406030204" pitchFamily="18" charset="0"/>
                            </a:rPr>
                            <m:t>2</m:t>
                          </m:r>
                        </m:den>
                      </m:f>
                    </m:oMath>
                  </m:oMathPara>
                </a14:m>
                <a:endParaRPr lang="en-GB" sz="3200" dirty="0"/>
              </a:p>
            </p:txBody>
          </p:sp>
        </mc:Choice>
        <mc:Fallback xmlns="">
          <p:sp>
            <p:nvSpPr>
              <p:cNvPr id="14" name="Object 7">
                <a:extLst>
                  <a:ext uri="{FF2B5EF4-FFF2-40B4-BE49-F238E27FC236}">
                    <a16:creationId xmlns:a16="http://schemas.microsoft.com/office/drawing/2014/main" id="{FB35A06D-38B0-42AD-9AD8-5DFCEA544AC7}"/>
                  </a:ext>
                </a:extLst>
              </p:cNvPr>
              <p:cNvSpPr txBox="1">
                <a:spLocks noRot="1" noChangeAspect="1" noMove="1" noResize="1" noEditPoints="1" noAdjustHandles="1" noChangeArrowheads="1" noChangeShapeType="1" noTextEdit="1"/>
              </p:cNvSpPr>
              <p:nvPr/>
            </p:nvSpPr>
            <p:spPr>
              <a:xfrm>
                <a:off x="4800602" y="4199827"/>
                <a:ext cx="3276600" cy="1524000"/>
              </a:xfrm>
              <a:prstGeom prst="rect">
                <a:avLst/>
              </a:prstGeom>
              <a:blipFill>
                <a:blip r:embed="rId2"/>
                <a:stretch>
                  <a:fillRect/>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037B4BFE-C75E-4955-95D2-70EEBECC1F84}"/>
              </a:ext>
            </a:extLst>
          </p:cNvPr>
          <p:cNvPicPr>
            <a:picLocks noChangeAspect="1"/>
          </p:cNvPicPr>
          <p:nvPr/>
        </p:nvPicPr>
        <p:blipFill>
          <a:blip r:embed="rId3"/>
          <a:stretch>
            <a:fillRect/>
          </a:stretch>
        </p:blipFill>
        <p:spPr>
          <a:xfrm>
            <a:off x="228599" y="3402329"/>
            <a:ext cx="4114801" cy="3303271"/>
          </a:xfrm>
          <a:prstGeom prst="rect">
            <a:avLst/>
          </a:prstGeom>
        </p:spPr>
      </p:pic>
    </p:spTree>
    <p:extLst>
      <p:ext uri="{BB962C8B-B14F-4D97-AF65-F5344CB8AC3E}">
        <p14:creationId xmlns:p14="http://schemas.microsoft.com/office/powerpoint/2010/main" val="22150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140F0A0-C533-4C8C-8A4F-FFA138CD0053}"/>
                  </a:ext>
                </a:extLst>
              </p:cNvPr>
              <p:cNvSpPr txBox="1"/>
              <p:nvPr/>
            </p:nvSpPr>
            <p:spPr>
              <a:xfrm>
                <a:off x="381000" y="76200"/>
                <a:ext cx="8610600" cy="6764737"/>
              </a:xfrm>
              <a:prstGeom prst="rect">
                <a:avLst/>
              </a:prstGeom>
              <a:noFill/>
            </p:spPr>
            <p:txBody>
              <a:bodyPr wrap="square" rtlCol="0">
                <a:spAutoFit/>
              </a:bodyPr>
              <a:lstStyle/>
              <a:p>
                <a:pPr marL="457200" indent="-457200">
                  <a:buFont typeface="Arial" panose="020B0604020202020204" pitchFamily="34" charset="0"/>
                  <a:buChar char="•"/>
                </a:pPr>
                <a:r>
                  <a:rPr lang="en-GB" sz="3200" dirty="0"/>
                  <a:t>When the alpha particle is at the surface of the nucleus, it is distance </a:t>
                </a:r>
                <a14:m>
                  <m:oMath xmlns:m="http://schemas.openxmlformats.org/officeDocument/2006/math">
                    <m:r>
                      <a:rPr lang="en-GB" sz="3200" b="1" i="1">
                        <a:solidFill>
                          <a:srgbClr val="000000"/>
                        </a:solidFill>
                        <a:latin typeface="Cambria Math" panose="02040503050406030204" pitchFamily="18" charset="0"/>
                        <a:ea typeface="Cambria Math" panose="02040503050406030204" pitchFamily="18" charset="0"/>
                      </a:rPr>
                      <m:t>𝒓</m:t>
                    </m:r>
                  </m:oMath>
                </a14:m>
                <a:r>
                  <a:rPr lang="en-GB" sz="3200" i="1" dirty="0"/>
                  <a:t> </a:t>
                </a:r>
                <a:r>
                  <a:rPr lang="en-GB" sz="3200" dirty="0"/>
                  <a:t>from the point of charge of the nucleus (</a:t>
                </a:r>
                <a14:m>
                  <m:oMath xmlns:m="http://schemas.openxmlformats.org/officeDocument/2006/math">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𝑄</m:t>
                        </m:r>
                      </m:e>
                      <m:sub>
                        <m:r>
                          <a:rPr lang="en-GB" sz="3200" i="1">
                            <a:solidFill>
                              <a:srgbClr val="000000"/>
                            </a:solidFill>
                            <a:latin typeface="Cambria Math" panose="02040503050406030204" pitchFamily="18" charset="0"/>
                          </a:rPr>
                          <m:t>𝑁</m:t>
                        </m:r>
                      </m:sub>
                    </m:sSub>
                  </m:oMath>
                </a14:m>
                <a:r>
                  <a:rPr lang="en-GB" sz="3200" dirty="0"/>
                  <a:t>) where </a:t>
                </a:r>
                <a14:m>
                  <m:oMath xmlns:m="http://schemas.openxmlformats.org/officeDocument/2006/math">
                    <m:r>
                      <a:rPr lang="en-GB" sz="3200" b="1" i="1">
                        <a:solidFill>
                          <a:srgbClr val="000000"/>
                        </a:solidFill>
                        <a:latin typeface="Cambria Math" panose="02040503050406030204" pitchFamily="18" charset="0"/>
                        <a:ea typeface="Cambria Math" panose="02040503050406030204" pitchFamily="18" charset="0"/>
                      </a:rPr>
                      <m:t>𝒓</m:t>
                    </m:r>
                  </m:oMath>
                </a14:m>
                <a:r>
                  <a:rPr lang="en-GB" sz="3200" dirty="0"/>
                  <a:t> is the radius of the nucleus</a:t>
                </a:r>
              </a:p>
              <a:p>
                <a:pPr marL="457200" indent="-457200">
                  <a:buFont typeface="Arial" panose="020B0604020202020204" pitchFamily="34" charset="0"/>
                  <a:buChar char="•"/>
                </a:pPr>
                <a:r>
                  <a:rPr lang="en-GB" sz="3200" dirty="0"/>
                  <a:t>What is the potential energy at this point?</a:t>
                </a:r>
              </a:p>
              <a:p>
                <a:pPr marL="457200" indent="-457200">
                  <a:buFont typeface="Arial" panose="020B0604020202020204" pitchFamily="34" charset="0"/>
                  <a:buChar char="•"/>
                </a:pPr>
                <a:r>
                  <a:rPr lang="en-GB" sz="3200" dirty="0"/>
                  <a:t>Potential energy is Work Done when alpha particle moves from infinity to </a:t>
                </a:r>
                <a14:m>
                  <m:oMath xmlns:m="http://schemas.openxmlformats.org/officeDocument/2006/math">
                    <m:r>
                      <a:rPr lang="en-GB" sz="3200" i="1">
                        <a:solidFill>
                          <a:srgbClr val="000000"/>
                        </a:solidFill>
                        <a:latin typeface="Cambria Math" panose="02040503050406030204" pitchFamily="18" charset="0"/>
                        <a:ea typeface="Cambria Math" panose="02040503050406030204" pitchFamily="18" charset="0"/>
                      </a:rPr>
                      <m:t>𝑟</m:t>
                    </m:r>
                  </m:oMath>
                </a14:m>
                <a:endParaRPr lang="en-GB" sz="3200" dirty="0"/>
              </a:p>
              <a:p>
                <a:pPr marL="457200" indent="-457200">
                  <a:buFont typeface="Arial" panose="020B0604020202020204" pitchFamily="34" charset="0"/>
                  <a:buChar char="•"/>
                </a:pPr>
                <a:r>
                  <a:rPr lang="en-GB" sz="3200" dirty="0"/>
                  <a:t>Work Done = Force x Distance, or</a:t>
                </a:r>
                <a:br>
                  <a:rPr lang="en-GB" sz="3200" dirty="0"/>
                </a:br>
                <a:endParaRPr lang="en-GB" sz="3200" dirty="0"/>
              </a:p>
              <a:p>
                <a:pPr marL="457200" indent="-457200">
                  <a:buFont typeface="Arial" panose="020B0604020202020204" pitchFamily="34" charset="0"/>
                  <a:buChar char="•"/>
                </a:pPr>
                <a14:m>
                  <m:oMath xmlns:m="http://schemas.openxmlformats.org/officeDocument/2006/math">
                    <m:r>
                      <a:rPr lang="en-GB" sz="3200" i="1">
                        <a:latin typeface="Cambria Math" panose="02040503050406030204" pitchFamily="18" charset="0"/>
                      </a:rPr>
                      <m:t>𝐸</m:t>
                    </m:r>
                    <m:r>
                      <a:rPr lang="en-GB" sz="3200" i="1" baseline="-25000">
                        <a:latin typeface="Cambria Math" panose="02040503050406030204" pitchFamily="18" charset="0"/>
                      </a:rPr>
                      <m:t>𝑃</m:t>
                    </m:r>
                    <m:r>
                      <a:rPr lang="en-GB" sz="3200">
                        <a:latin typeface="Cambria Math" panose="02040503050406030204" pitchFamily="18" charset="0"/>
                      </a:rPr>
                      <m:t>=</m:t>
                    </m:r>
                    <m:nary>
                      <m:naryPr>
                        <m:limLoc m:val="undOvr"/>
                        <m:grow m:val="on"/>
                        <m:ctrlPr>
                          <a:rPr lang="en-GB" sz="3200" i="1">
                            <a:latin typeface="Cambria Math" panose="02040503050406030204" pitchFamily="18" charset="0"/>
                          </a:rPr>
                        </m:ctrlPr>
                      </m:naryPr>
                      <m:sub>
                        <m:r>
                          <a:rPr lang="en-GB" sz="3200" i="1">
                            <a:latin typeface="Cambria Math" panose="02040503050406030204" pitchFamily="18" charset="0"/>
                          </a:rPr>
                          <m:t>𝑟</m:t>
                        </m:r>
                      </m:sub>
                      <m:sup>
                        <m:r>
                          <a:rPr lang="en-GB" sz="3200">
                            <a:latin typeface="Cambria Math" panose="02040503050406030204" pitchFamily="18" charset="0"/>
                          </a:rPr>
                          <m:t>∞</m:t>
                        </m:r>
                      </m:sup>
                      <m:e>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𝐹</m:t>
                            </m:r>
                          </m:e>
                          <m:sub>
                            <m:r>
                              <m:rPr>
                                <m:sty m:val="p"/>
                              </m:rPr>
                              <a:rPr lang="en-GB" sz="3200">
                                <a:solidFill>
                                  <a:srgbClr val="000000"/>
                                </a:solidFill>
                                <a:latin typeface="Cambria Math" panose="02040503050406030204" pitchFamily="18" charset="0"/>
                              </a:rPr>
                              <m:t>e</m:t>
                            </m:r>
                          </m:sub>
                        </m:sSub>
                        <m:r>
                          <a:rPr lang="en-GB" sz="3200">
                            <a:solidFill>
                              <a:srgbClr val="000000"/>
                            </a:solidFill>
                            <a:latin typeface="Cambria Math" panose="02040503050406030204" pitchFamily="18" charset="0"/>
                          </a:rPr>
                          <m:t>(</m:t>
                        </m:r>
                        <m:r>
                          <a:rPr lang="en-GB" sz="3200" i="1">
                            <a:solidFill>
                              <a:srgbClr val="000000"/>
                            </a:solidFill>
                            <a:latin typeface="Cambria Math" panose="02040503050406030204" pitchFamily="18" charset="0"/>
                          </a:rPr>
                          <m:t>𝑥</m:t>
                        </m:r>
                        <m:r>
                          <a:rPr lang="en-GB" sz="3200">
                            <a:solidFill>
                              <a:srgbClr val="000000"/>
                            </a:solidFill>
                            <a:latin typeface="Cambria Math" panose="02040503050406030204" pitchFamily="18" charset="0"/>
                          </a:rPr>
                          <m:t>)</m:t>
                        </m:r>
                        <m:r>
                          <a:rPr lang="en-GB" sz="3200">
                            <a:latin typeface="Cambria Math" panose="02040503050406030204" pitchFamily="18" charset="0"/>
                          </a:rPr>
                          <m:t>ⅆ</m:t>
                        </m:r>
                        <m:r>
                          <a:rPr lang="en-GB" sz="3200" i="1">
                            <a:latin typeface="Cambria Math" panose="02040503050406030204" pitchFamily="18" charset="0"/>
                          </a:rPr>
                          <m:t>𝑥</m:t>
                        </m:r>
                      </m:e>
                    </m:nary>
                  </m:oMath>
                </a14:m>
                <a:endParaRPr lang="en-GB" sz="3200" dirty="0"/>
              </a:p>
              <a:p>
                <a:pPr marL="457200" indent="-457200">
                  <a:buFont typeface="Arial" panose="020B0604020202020204" pitchFamily="34" charset="0"/>
                  <a:buChar char="•"/>
                </a:pPr>
                <a14:m>
                  <m:oMath xmlns:m="http://schemas.openxmlformats.org/officeDocument/2006/math">
                    <m:r>
                      <a:rPr lang="en-GB" sz="3200" i="1">
                        <a:latin typeface="Cambria Math" panose="02040503050406030204" pitchFamily="18" charset="0"/>
                      </a:rPr>
                      <m:t>𝐸</m:t>
                    </m:r>
                    <m:r>
                      <a:rPr lang="en-GB" sz="3200" i="1" baseline="-25000">
                        <a:latin typeface="Cambria Math" panose="02040503050406030204" pitchFamily="18" charset="0"/>
                      </a:rPr>
                      <m:t>𝑃</m:t>
                    </m:r>
                    <m:r>
                      <a:rPr lang="en-GB" sz="3200" i="0" dirty="0">
                        <a:latin typeface="Cambria Math" panose="02040503050406030204" pitchFamily="18" charset="0"/>
                      </a:rPr>
                      <m:t>=</m:t>
                    </m:r>
                    <m:f>
                      <m:fPr>
                        <m:ctrlPr>
                          <a:rPr lang="en-GB" sz="3200" i="1" dirty="0">
                            <a:latin typeface="Cambria Math" panose="02040503050406030204" pitchFamily="18" charset="0"/>
                          </a:rPr>
                        </m:ctrlPr>
                      </m:fPr>
                      <m:num>
                        <m:sSub>
                          <m:sSubPr>
                            <m:ctrlPr>
                              <a:rPr lang="en-GB" sz="3200" i="1" dirty="0">
                                <a:latin typeface="Cambria Math" panose="02040503050406030204" pitchFamily="18" charset="0"/>
                              </a:rPr>
                            </m:ctrlPr>
                          </m:sSubPr>
                          <m:e>
                            <m:r>
                              <a:rPr lang="en-GB" sz="3200" i="1" dirty="0">
                                <a:latin typeface="Cambria Math" panose="02040503050406030204" pitchFamily="18" charset="0"/>
                              </a:rPr>
                              <m:t>𝑄</m:t>
                            </m:r>
                          </m:e>
                          <m:sub>
                            <m:r>
                              <a:rPr lang="en-GB" sz="3200" i="1" dirty="0">
                                <a:latin typeface="Cambria Math" panose="02040503050406030204" pitchFamily="18" charset="0"/>
                              </a:rPr>
                              <m:t>𝛼</m:t>
                            </m:r>
                          </m:sub>
                        </m:sSub>
                        <m:sSub>
                          <m:sSubPr>
                            <m:ctrlPr>
                              <a:rPr lang="en-GB" sz="3200" i="1" dirty="0">
                                <a:latin typeface="Cambria Math" panose="02040503050406030204" pitchFamily="18" charset="0"/>
                              </a:rPr>
                            </m:ctrlPr>
                          </m:sSubPr>
                          <m:e>
                            <m:r>
                              <a:rPr lang="en-GB" sz="3200" i="1" dirty="0">
                                <a:latin typeface="Cambria Math" panose="02040503050406030204" pitchFamily="18" charset="0"/>
                              </a:rPr>
                              <m:t>𝑄</m:t>
                            </m:r>
                          </m:e>
                          <m:sub>
                            <m:r>
                              <a:rPr lang="en-GB" sz="3200" i="1" dirty="0">
                                <a:latin typeface="Cambria Math" panose="02040503050406030204" pitchFamily="18" charset="0"/>
                              </a:rPr>
                              <m:t>𝑁</m:t>
                            </m:r>
                          </m:sub>
                        </m:sSub>
                      </m:num>
                      <m:den>
                        <m:r>
                          <a:rPr lang="en-GB" sz="3200" i="0" dirty="0">
                            <a:latin typeface="Cambria Math" panose="02040503050406030204" pitchFamily="18" charset="0"/>
                          </a:rPr>
                          <m:t>4</m:t>
                        </m:r>
                        <m:r>
                          <a:rPr lang="en-GB" sz="3200" i="1" dirty="0">
                            <a:latin typeface="Cambria Math" panose="02040503050406030204" pitchFamily="18" charset="0"/>
                          </a:rPr>
                          <m:t>𝜋</m:t>
                        </m:r>
                        <m:sSub>
                          <m:sSubPr>
                            <m:ctrlPr>
                              <a:rPr lang="en-GB" sz="3200" i="1" dirty="0">
                                <a:latin typeface="Cambria Math" panose="02040503050406030204" pitchFamily="18" charset="0"/>
                              </a:rPr>
                            </m:ctrlPr>
                          </m:sSubPr>
                          <m:e>
                            <m:r>
                              <a:rPr lang="en-GB" sz="3200" i="1" dirty="0">
                                <a:latin typeface="Cambria Math" panose="02040503050406030204" pitchFamily="18" charset="0"/>
                              </a:rPr>
                              <m:t>𝜀</m:t>
                            </m:r>
                          </m:e>
                          <m:sub>
                            <m:r>
                              <a:rPr lang="en-GB" sz="3200" i="0" dirty="0">
                                <a:latin typeface="Cambria Math" panose="02040503050406030204" pitchFamily="18" charset="0"/>
                              </a:rPr>
                              <m:t>0</m:t>
                            </m:r>
                          </m:sub>
                        </m:sSub>
                      </m:den>
                    </m:f>
                    <m:sSubSup>
                      <m:sSubSupPr>
                        <m:ctrlPr>
                          <a:rPr lang="en-GB" sz="3200" i="1" dirty="0">
                            <a:latin typeface="Cambria Math" panose="02040503050406030204" pitchFamily="18" charset="0"/>
                          </a:rPr>
                        </m:ctrlPr>
                      </m:sSubSupPr>
                      <m:e>
                        <m:d>
                          <m:dPr>
                            <m:begChr m:val="["/>
                            <m:endChr m:val="]"/>
                            <m:ctrlPr>
                              <a:rPr lang="en-GB" sz="3200" i="1" dirty="0">
                                <a:latin typeface="Cambria Math" panose="02040503050406030204" pitchFamily="18" charset="0"/>
                              </a:rPr>
                            </m:ctrlPr>
                          </m:dPr>
                          <m:e>
                            <m:r>
                              <a:rPr lang="en-GB" sz="3200" i="0" dirty="0">
                                <a:latin typeface="Cambria Math" panose="02040503050406030204" pitchFamily="18" charset="0"/>
                              </a:rPr>
                              <m:t>−</m:t>
                            </m:r>
                            <m:f>
                              <m:fPr>
                                <m:ctrlPr>
                                  <a:rPr lang="en-GB" sz="3200" i="1" dirty="0">
                                    <a:latin typeface="Cambria Math" panose="02040503050406030204" pitchFamily="18" charset="0"/>
                                  </a:rPr>
                                </m:ctrlPr>
                              </m:fPr>
                              <m:num>
                                <m:r>
                                  <a:rPr lang="en-GB" sz="3200" i="0" dirty="0">
                                    <a:latin typeface="Cambria Math" panose="02040503050406030204" pitchFamily="18" charset="0"/>
                                  </a:rPr>
                                  <m:t>1</m:t>
                                </m:r>
                              </m:num>
                              <m:den>
                                <m:r>
                                  <a:rPr lang="en-GB" sz="3200" i="1" dirty="0">
                                    <a:latin typeface="Cambria Math" panose="02040503050406030204" pitchFamily="18" charset="0"/>
                                  </a:rPr>
                                  <m:t>𝑥</m:t>
                                </m:r>
                              </m:den>
                            </m:f>
                          </m:e>
                        </m:d>
                      </m:e>
                      <m:sub>
                        <m:r>
                          <a:rPr lang="en-GB" sz="3200" i="1" dirty="0">
                            <a:latin typeface="Cambria Math" panose="02040503050406030204" pitchFamily="18" charset="0"/>
                          </a:rPr>
                          <m:t>𝑟</m:t>
                        </m:r>
                      </m:sub>
                      <m:sup>
                        <m:r>
                          <a:rPr lang="en-GB" sz="3200" i="0" dirty="0">
                            <a:latin typeface="Cambria Math" panose="02040503050406030204" pitchFamily="18" charset="0"/>
                          </a:rPr>
                          <m:t>∞</m:t>
                        </m:r>
                      </m:sup>
                    </m:sSubSup>
                  </m:oMath>
                </a14:m>
                <a:endParaRPr lang="en-GB" sz="3200" dirty="0"/>
              </a:p>
              <a:p>
                <a:pPr marL="457200" indent="-457200">
                  <a:buFont typeface="Arial" panose="020B0604020202020204" pitchFamily="34" charset="0"/>
                  <a:buChar char="•"/>
                </a:pPr>
                <a14:m>
                  <m:oMath xmlns:m="http://schemas.openxmlformats.org/officeDocument/2006/math">
                    <m:r>
                      <a:rPr lang="en-GB" sz="3200" i="1">
                        <a:latin typeface="Cambria Math" panose="02040503050406030204" pitchFamily="18" charset="0"/>
                      </a:rPr>
                      <m:t>𝐸</m:t>
                    </m:r>
                    <m:r>
                      <a:rPr lang="en-GB" sz="3200" i="1" baseline="-25000">
                        <a:latin typeface="Cambria Math" panose="02040503050406030204" pitchFamily="18" charset="0"/>
                      </a:rPr>
                      <m:t>𝑃</m:t>
                    </m:r>
                    <m:r>
                      <a:rPr lang="en-GB" sz="3200">
                        <a:latin typeface="Cambria Math" panose="02040503050406030204" pitchFamily="18" charset="0"/>
                      </a:rPr>
                      <m:t>=</m:t>
                    </m:r>
                    <m:f>
                      <m:fPr>
                        <m:ctrlPr>
                          <a:rPr lang="en-GB" sz="3200" i="1">
                            <a:latin typeface="Cambria Math" panose="02040503050406030204" pitchFamily="18" charset="0"/>
                          </a:rPr>
                        </m:ctrlPr>
                      </m:fPr>
                      <m:num>
                        <m:sSub>
                          <m:sSubPr>
                            <m:ctrlPr>
                              <a:rPr lang="en-GB" sz="3200" i="1">
                                <a:latin typeface="Cambria Math" panose="02040503050406030204" pitchFamily="18" charset="0"/>
                              </a:rPr>
                            </m:ctrlPr>
                          </m:sSubPr>
                          <m:e>
                            <m:r>
                              <a:rPr lang="en-GB" sz="3200" i="1">
                                <a:latin typeface="Cambria Math" panose="02040503050406030204" pitchFamily="18" charset="0"/>
                              </a:rPr>
                              <m:t>𝑄</m:t>
                            </m:r>
                          </m:e>
                          <m:sub>
                            <m:r>
                              <a:rPr lang="en-GB" sz="3200" i="1">
                                <a:latin typeface="Cambria Math" panose="02040503050406030204" pitchFamily="18" charset="0"/>
                              </a:rPr>
                              <m:t>𝛼</m:t>
                            </m:r>
                          </m:sub>
                        </m:sSub>
                        <m:sSub>
                          <m:sSubPr>
                            <m:ctrlPr>
                              <a:rPr lang="en-GB" sz="3200" i="1">
                                <a:latin typeface="Cambria Math" panose="02040503050406030204" pitchFamily="18" charset="0"/>
                              </a:rPr>
                            </m:ctrlPr>
                          </m:sSubPr>
                          <m:e>
                            <m:r>
                              <a:rPr lang="en-GB" sz="3200" i="1">
                                <a:latin typeface="Cambria Math" panose="02040503050406030204" pitchFamily="18" charset="0"/>
                              </a:rPr>
                              <m:t>𝑄</m:t>
                            </m:r>
                          </m:e>
                          <m:sub>
                            <m:r>
                              <a:rPr lang="en-GB" sz="3200" i="1">
                                <a:latin typeface="Cambria Math" panose="02040503050406030204" pitchFamily="18" charset="0"/>
                              </a:rPr>
                              <m:t>𝑁</m:t>
                            </m:r>
                          </m:sub>
                        </m:sSub>
                      </m:num>
                      <m:den>
                        <m:r>
                          <a:rPr lang="en-GB" sz="3200">
                            <a:latin typeface="Cambria Math" panose="02040503050406030204" pitchFamily="18" charset="0"/>
                          </a:rPr>
                          <m:t>4</m:t>
                        </m:r>
                        <m:r>
                          <a:rPr lang="en-GB" sz="3200" i="1">
                            <a:latin typeface="Cambria Math" panose="02040503050406030204" pitchFamily="18" charset="0"/>
                          </a:rPr>
                          <m:t>𝜋</m:t>
                        </m:r>
                        <m:sSub>
                          <m:sSubPr>
                            <m:ctrlPr>
                              <a:rPr lang="en-GB" sz="3200" i="1">
                                <a:latin typeface="Cambria Math" panose="02040503050406030204" pitchFamily="18" charset="0"/>
                              </a:rPr>
                            </m:ctrlPr>
                          </m:sSubPr>
                          <m:e>
                            <m:r>
                              <a:rPr lang="en-GB" sz="3200" i="1">
                                <a:latin typeface="Cambria Math" panose="02040503050406030204" pitchFamily="18" charset="0"/>
                              </a:rPr>
                              <m:t>𝜀</m:t>
                            </m:r>
                          </m:e>
                          <m:sub>
                            <m:r>
                              <a:rPr lang="en-GB" sz="3200">
                                <a:latin typeface="Cambria Math" panose="02040503050406030204" pitchFamily="18" charset="0"/>
                              </a:rPr>
                              <m:t>0</m:t>
                            </m:r>
                          </m:sub>
                        </m:sSub>
                        <m:r>
                          <a:rPr lang="en-GB" sz="3200" b="0" i="1" smtClean="0">
                            <a:latin typeface="Cambria Math" panose="02040503050406030204" pitchFamily="18" charset="0"/>
                          </a:rPr>
                          <m:t>𝑟</m:t>
                        </m:r>
                      </m:den>
                    </m:f>
                  </m:oMath>
                </a14:m>
                <a:endParaRPr lang="en-GB" sz="3200" dirty="0"/>
              </a:p>
            </p:txBody>
          </p:sp>
        </mc:Choice>
        <mc:Fallback xmlns="">
          <p:sp>
            <p:nvSpPr>
              <p:cNvPr id="7" name="TextBox 6">
                <a:extLst>
                  <a:ext uri="{FF2B5EF4-FFF2-40B4-BE49-F238E27FC236}">
                    <a16:creationId xmlns:a16="http://schemas.microsoft.com/office/drawing/2014/main" id="{C140F0A0-C533-4C8C-8A4F-FFA138CD0053}"/>
                  </a:ext>
                </a:extLst>
              </p:cNvPr>
              <p:cNvSpPr txBox="1">
                <a:spLocks noRot="1" noChangeAspect="1" noMove="1" noResize="1" noEditPoints="1" noAdjustHandles="1" noChangeArrowheads="1" noChangeShapeType="1" noTextEdit="1"/>
              </p:cNvSpPr>
              <p:nvPr/>
            </p:nvSpPr>
            <p:spPr>
              <a:xfrm>
                <a:off x="381000" y="76200"/>
                <a:ext cx="8610600" cy="6764737"/>
              </a:xfrm>
              <a:prstGeom prst="rect">
                <a:avLst/>
              </a:prstGeom>
              <a:blipFill>
                <a:blip r:embed="rId2"/>
                <a:stretch>
                  <a:fillRect l="-1629" t="-1172" r="-25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8402AC3-7F59-4103-883E-7160D1F1131A}"/>
                  </a:ext>
                </a:extLst>
              </p:cNvPr>
              <p:cNvSpPr txBox="1"/>
              <p:nvPr/>
            </p:nvSpPr>
            <p:spPr>
              <a:xfrm>
                <a:off x="5029200" y="3886200"/>
                <a:ext cx="3581400" cy="187551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GB" sz="3200" b="0" i="0" smtClean="0">
                          <a:latin typeface="Cambria Math" panose="02040503050406030204" pitchFamily="18" charset="0"/>
                        </a:rPr>
                        <m:t>=</m:t>
                      </m:r>
                      <m:f>
                        <m:fPr>
                          <m:ctrlPr>
                            <a:rPr lang="en-GB" sz="3200" i="1" smtClean="0">
                              <a:latin typeface="Cambria Math" panose="02040503050406030204" pitchFamily="18" charset="0"/>
                            </a:rPr>
                          </m:ctrlPr>
                        </m:fPr>
                        <m:num>
                          <m:sSub>
                            <m:sSubPr>
                              <m:ctrlPr>
                                <a:rPr lang="en-GB" sz="3200" i="1">
                                  <a:latin typeface="Cambria Math" panose="02040503050406030204" pitchFamily="18" charset="0"/>
                                </a:rPr>
                              </m:ctrlPr>
                            </m:sSubPr>
                            <m:e>
                              <m:r>
                                <a:rPr lang="en-GB" sz="3200" i="1">
                                  <a:latin typeface="Cambria Math" panose="02040503050406030204" pitchFamily="18" charset="0"/>
                                </a:rPr>
                                <m:t>𝑄</m:t>
                              </m:r>
                            </m:e>
                            <m:sub>
                              <m:r>
                                <a:rPr lang="en-GB" sz="3200" i="1">
                                  <a:latin typeface="Cambria Math" panose="02040503050406030204" pitchFamily="18" charset="0"/>
                                </a:rPr>
                                <m:t>𝛼</m:t>
                              </m:r>
                            </m:sub>
                          </m:sSub>
                          <m:sSub>
                            <m:sSubPr>
                              <m:ctrlPr>
                                <a:rPr lang="en-GB" sz="3200" i="1">
                                  <a:latin typeface="Cambria Math" panose="02040503050406030204" pitchFamily="18" charset="0"/>
                                </a:rPr>
                              </m:ctrlPr>
                            </m:sSubPr>
                            <m:e>
                              <m:r>
                                <a:rPr lang="en-GB" sz="3200" i="1">
                                  <a:latin typeface="Cambria Math" panose="02040503050406030204" pitchFamily="18" charset="0"/>
                                </a:rPr>
                                <m:t>𝑄</m:t>
                              </m:r>
                            </m:e>
                            <m:sub>
                              <m:r>
                                <a:rPr lang="en-GB" sz="3200" i="1">
                                  <a:latin typeface="Cambria Math" panose="02040503050406030204" pitchFamily="18" charset="0"/>
                                </a:rPr>
                                <m:t>𝑁</m:t>
                              </m:r>
                            </m:sub>
                          </m:sSub>
                        </m:num>
                        <m:den>
                          <m:r>
                            <a:rPr lang="en-GB" sz="3200" i="0">
                              <a:latin typeface="Cambria Math" panose="02040503050406030204" pitchFamily="18" charset="0"/>
                            </a:rPr>
                            <m:t>4</m:t>
                          </m:r>
                          <m:r>
                            <a:rPr lang="en-GB" sz="3200" i="1">
                              <a:latin typeface="Cambria Math" panose="02040503050406030204" pitchFamily="18" charset="0"/>
                            </a:rPr>
                            <m:t>𝜋</m:t>
                          </m:r>
                          <m:sSub>
                            <m:sSubPr>
                              <m:ctrlPr>
                                <a:rPr lang="en-GB" sz="3200" i="1">
                                  <a:latin typeface="Cambria Math" panose="02040503050406030204" pitchFamily="18" charset="0"/>
                                </a:rPr>
                              </m:ctrlPr>
                            </m:sSubPr>
                            <m:e>
                              <m:r>
                                <a:rPr lang="en-GB" sz="3200" i="1">
                                  <a:latin typeface="Cambria Math" panose="02040503050406030204" pitchFamily="18" charset="0"/>
                                </a:rPr>
                                <m:t>𝜀</m:t>
                              </m:r>
                            </m:e>
                            <m:sub>
                              <m:r>
                                <a:rPr lang="en-GB" sz="3200" i="0">
                                  <a:latin typeface="Cambria Math" panose="02040503050406030204" pitchFamily="18" charset="0"/>
                                </a:rPr>
                                <m:t>0</m:t>
                              </m:r>
                            </m:sub>
                          </m:sSub>
                        </m:den>
                      </m:f>
                      <m:nary>
                        <m:naryPr>
                          <m:limLoc m:val="undOvr"/>
                          <m:grow m:val="on"/>
                          <m:ctrlPr>
                            <a:rPr lang="en-GB" sz="3200" i="1">
                              <a:latin typeface="Cambria Math" panose="02040503050406030204" pitchFamily="18" charset="0"/>
                            </a:rPr>
                          </m:ctrlPr>
                        </m:naryPr>
                        <m:sub>
                          <m:r>
                            <a:rPr lang="en-GB" sz="3200" i="1">
                              <a:latin typeface="Cambria Math" panose="02040503050406030204" pitchFamily="18" charset="0"/>
                            </a:rPr>
                            <m:t>𝑟</m:t>
                          </m:r>
                        </m:sub>
                        <m:sup>
                          <m:r>
                            <a:rPr lang="en-GB" sz="3200" i="0">
                              <a:latin typeface="Cambria Math" panose="02040503050406030204" pitchFamily="18" charset="0"/>
                            </a:rPr>
                            <m:t>∞</m:t>
                          </m:r>
                        </m:sup>
                        <m:e>
                          <m:d>
                            <m:dPr>
                              <m:ctrlPr>
                                <a:rPr lang="en-GB" sz="3200" i="1">
                                  <a:latin typeface="Cambria Math" panose="02040503050406030204" pitchFamily="18" charset="0"/>
                                </a:rPr>
                              </m:ctrlPr>
                            </m:dPr>
                            <m:e>
                              <m:f>
                                <m:fPr>
                                  <m:ctrlPr>
                                    <a:rPr lang="en-GB" sz="3200" i="1">
                                      <a:latin typeface="Cambria Math" panose="02040503050406030204" pitchFamily="18" charset="0"/>
                                    </a:rPr>
                                  </m:ctrlPr>
                                </m:fPr>
                                <m:num>
                                  <m:r>
                                    <a:rPr lang="en-GB" sz="3200" i="0">
                                      <a:latin typeface="Cambria Math" panose="02040503050406030204" pitchFamily="18" charset="0"/>
                                    </a:rPr>
                                    <m:t>1</m:t>
                                  </m:r>
                                </m:num>
                                <m:den>
                                  <m:sSup>
                                    <m:sSupPr>
                                      <m:ctrlPr>
                                        <a:rPr lang="en-GB" sz="3200" i="1">
                                          <a:latin typeface="Cambria Math" panose="02040503050406030204" pitchFamily="18" charset="0"/>
                                        </a:rPr>
                                      </m:ctrlPr>
                                    </m:sSupPr>
                                    <m:e>
                                      <m:r>
                                        <a:rPr lang="en-GB" sz="3200" i="1">
                                          <a:latin typeface="Cambria Math" panose="02040503050406030204" pitchFamily="18" charset="0"/>
                                        </a:rPr>
                                        <m:t>𝑥</m:t>
                                      </m:r>
                                    </m:e>
                                    <m:sup>
                                      <m:r>
                                        <a:rPr lang="en-GB" sz="3200" i="0">
                                          <a:latin typeface="Cambria Math" panose="02040503050406030204" pitchFamily="18" charset="0"/>
                                        </a:rPr>
                                        <m:t>2</m:t>
                                      </m:r>
                                    </m:sup>
                                  </m:sSup>
                                </m:den>
                              </m:f>
                            </m:e>
                          </m:d>
                          <m:r>
                            <a:rPr lang="en-GB" sz="3200" i="0">
                              <a:latin typeface="Cambria Math" panose="02040503050406030204" pitchFamily="18" charset="0"/>
                            </a:rPr>
                            <m:t>ⅆ</m:t>
                          </m:r>
                          <m:r>
                            <a:rPr lang="en-GB" sz="3200" i="1">
                              <a:latin typeface="Cambria Math" panose="02040503050406030204" pitchFamily="18" charset="0"/>
                            </a:rPr>
                            <m:t>𝑥</m:t>
                          </m:r>
                        </m:e>
                      </m:nary>
                    </m:oMath>
                  </m:oMathPara>
                </a14:m>
                <a:endParaRPr lang="en-GB" sz="3200" dirty="0"/>
              </a:p>
            </p:txBody>
          </p:sp>
        </mc:Choice>
        <mc:Fallback xmlns="">
          <p:sp>
            <p:nvSpPr>
              <p:cNvPr id="11" name="TextBox 10">
                <a:extLst>
                  <a:ext uri="{FF2B5EF4-FFF2-40B4-BE49-F238E27FC236}">
                    <a16:creationId xmlns:a16="http://schemas.microsoft.com/office/drawing/2014/main" id="{98402AC3-7F59-4103-883E-7160D1F1131A}"/>
                  </a:ext>
                </a:extLst>
              </p:cNvPr>
              <p:cNvSpPr txBox="1">
                <a:spLocks noRot="1" noChangeAspect="1" noMove="1" noResize="1" noEditPoints="1" noAdjustHandles="1" noChangeArrowheads="1" noChangeShapeType="1" noTextEdit="1"/>
              </p:cNvSpPr>
              <p:nvPr/>
            </p:nvSpPr>
            <p:spPr>
              <a:xfrm>
                <a:off x="5029200" y="3886200"/>
                <a:ext cx="3581400" cy="1875513"/>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752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140F0A0-C533-4C8C-8A4F-FFA138CD0053}"/>
                  </a:ext>
                </a:extLst>
              </p:cNvPr>
              <p:cNvSpPr txBox="1"/>
              <p:nvPr/>
            </p:nvSpPr>
            <p:spPr>
              <a:xfrm>
                <a:off x="381000" y="304800"/>
                <a:ext cx="8610600" cy="4795223"/>
              </a:xfrm>
              <a:prstGeom prst="rect">
                <a:avLst/>
              </a:prstGeom>
              <a:noFill/>
            </p:spPr>
            <p:txBody>
              <a:bodyPr wrap="square" rtlCol="0">
                <a:spAutoFit/>
              </a:bodyPr>
              <a:lstStyle/>
              <a:p>
                <a:pPr marL="457200" indent="-457200">
                  <a:buFont typeface="Arial" panose="020B0604020202020204" pitchFamily="34" charset="0"/>
                  <a:buChar char="•"/>
                </a:pPr>
                <a:r>
                  <a:rPr lang="en-GB" sz="3200" dirty="0"/>
                  <a:t>So we have a relationship between </a:t>
                </a:r>
                <a14:m>
                  <m:oMath xmlns:m="http://schemas.openxmlformats.org/officeDocument/2006/math">
                    <m:r>
                      <a:rPr lang="en-GB" sz="3200" b="1" i="1">
                        <a:latin typeface="Cambria Math" panose="02040503050406030204" pitchFamily="18" charset="0"/>
                      </a:rPr>
                      <m:t>𝒓</m:t>
                    </m:r>
                    <m:r>
                      <a:rPr lang="en-GB" sz="3200" i="1">
                        <a:latin typeface="Cambria Math" panose="02040503050406030204" pitchFamily="18" charset="0"/>
                      </a:rPr>
                      <m:t> </m:t>
                    </m:r>
                  </m:oMath>
                </a14:m>
                <a:r>
                  <a:rPr lang="en-GB" sz="3200" dirty="0"/>
                  <a:t>and potential energy</a:t>
                </a:r>
              </a:p>
              <a:p>
                <a:pPr marL="457200" indent="-457200">
                  <a:buFont typeface="Arial" panose="020B0604020202020204" pitchFamily="34" charset="0"/>
                  <a:buChar char="•"/>
                </a:pPr>
                <a:r>
                  <a:rPr lang="en-GB" sz="3200" dirty="0"/>
                  <a:t>But, if we know the kinetic energy of the alpha particle that we fire at the nucleus and assume this is all transferred to potential energy at the nucleus, then… </a:t>
                </a:r>
                <a14:m>
                  <m:oMath xmlns:m="http://schemas.openxmlformats.org/officeDocument/2006/math">
                    <m:r>
                      <a:rPr lang="en-GB" sz="3200" i="1">
                        <a:latin typeface="Cambria Math" panose="02040503050406030204" pitchFamily="18" charset="0"/>
                      </a:rPr>
                      <m:t>𝐸</m:t>
                    </m:r>
                    <m:r>
                      <a:rPr lang="en-GB" sz="3200" i="1" baseline="-25000">
                        <a:latin typeface="Cambria Math" panose="02040503050406030204" pitchFamily="18" charset="0"/>
                      </a:rPr>
                      <m:t>𝐾</m:t>
                    </m:r>
                  </m:oMath>
                </a14:m>
                <a:r>
                  <a:rPr lang="en-GB" sz="3200" dirty="0"/>
                  <a:t> = </a:t>
                </a:r>
                <a14:m>
                  <m:oMath xmlns:m="http://schemas.openxmlformats.org/officeDocument/2006/math">
                    <m:r>
                      <a:rPr lang="en-GB" sz="3200" i="1">
                        <a:latin typeface="Cambria Math" panose="02040503050406030204" pitchFamily="18" charset="0"/>
                      </a:rPr>
                      <m:t>𝐸</m:t>
                    </m:r>
                    <m:r>
                      <a:rPr lang="en-GB" sz="3200" b="0" i="1" baseline="-25000" smtClean="0">
                        <a:latin typeface="Cambria Math" panose="02040503050406030204" pitchFamily="18" charset="0"/>
                      </a:rPr>
                      <m:t>𝑃</m:t>
                    </m:r>
                  </m:oMath>
                </a14:m>
                <a:r>
                  <a:rPr lang="en-GB" sz="3200" dirty="0"/>
                  <a:t>, i.e.</a:t>
                </a:r>
              </a:p>
              <a:p>
                <a:pPr marL="457200" indent="-457200">
                  <a:buFont typeface="Arial" panose="020B0604020202020204" pitchFamily="34" charset="0"/>
                  <a:buChar char="•"/>
                </a:pPr>
                <a:r>
                  <a:rPr lang="en-GB" sz="3200" dirty="0"/>
                  <a:t>We have a relationship between kinetic energy and </a:t>
                </a:r>
                <a14:m>
                  <m:oMath xmlns:m="http://schemas.openxmlformats.org/officeDocument/2006/math">
                    <m:r>
                      <a:rPr lang="en-GB" sz="3200" b="1" i="1">
                        <a:latin typeface="Cambria Math" panose="02040503050406030204" pitchFamily="18" charset="0"/>
                      </a:rPr>
                      <m:t>𝒓</m:t>
                    </m:r>
                    <m:r>
                      <a:rPr lang="en-GB" sz="3200" i="1">
                        <a:latin typeface="Cambria Math" panose="02040503050406030204" pitchFamily="18" charset="0"/>
                      </a:rPr>
                      <m:t> </m:t>
                    </m:r>
                  </m:oMath>
                </a14:m>
                <a:r>
                  <a:rPr lang="en-GB" sz="3200" dirty="0"/>
                  <a:t>:</a:t>
                </a:r>
              </a:p>
              <a:p>
                <a:pPr marL="457200" indent="-457200">
                  <a:buFont typeface="Arial" panose="020B0604020202020204" pitchFamily="34" charset="0"/>
                  <a:buChar char="•"/>
                </a:pPr>
                <a14:m>
                  <m:oMath xmlns:m="http://schemas.openxmlformats.org/officeDocument/2006/math">
                    <m:r>
                      <a:rPr lang="en-GB" sz="3200" i="1">
                        <a:latin typeface="Cambria Math" panose="02040503050406030204" pitchFamily="18" charset="0"/>
                      </a:rPr>
                      <m:t>𝐸</m:t>
                    </m:r>
                    <m:r>
                      <a:rPr lang="en-GB" sz="3200" b="0" i="1" baseline="-25000" smtClean="0">
                        <a:latin typeface="Cambria Math" panose="02040503050406030204" pitchFamily="18" charset="0"/>
                      </a:rPr>
                      <m:t>𝐾</m:t>
                    </m:r>
                    <m:r>
                      <a:rPr lang="en-GB" sz="3200">
                        <a:latin typeface="Cambria Math" panose="02040503050406030204" pitchFamily="18" charset="0"/>
                      </a:rPr>
                      <m:t>=</m:t>
                    </m:r>
                    <m:f>
                      <m:fPr>
                        <m:ctrlPr>
                          <a:rPr lang="en-GB" sz="3200" i="1">
                            <a:latin typeface="Cambria Math" panose="02040503050406030204" pitchFamily="18" charset="0"/>
                          </a:rPr>
                        </m:ctrlPr>
                      </m:fPr>
                      <m:num>
                        <m:sSub>
                          <m:sSubPr>
                            <m:ctrlPr>
                              <a:rPr lang="en-GB" sz="3200" i="1">
                                <a:latin typeface="Cambria Math" panose="02040503050406030204" pitchFamily="18" charset="0"/>
                              </a:rPr>
                            </m:ctrlPr>
                          </m:sSubPr>
                          <m:e>
                            <m:r>
                              <a:rPr lang="en-GB" sz="3200" i="1">
                                <a:latin typeface="Cambria Math" panose="02040503050406030204" pitchFamily="18" charset="0"/>
                              </a:rPr>
                              <m:t>𝑄</m:t>
                            </m:r>
                          </m:e>
                          <m:sub>
                            <m:r>
                              <a:rPr lang="en-GB" sz="3200" i="1">
                                <a:latin typeface="Cambria Math" panose="02040503050406030204" pitchFamily="18" charset="0"/>
                              </a:rPr>
                              <m:t>𝛼</m:t>
                            </m:r>
                          </m:sub>
                        </m:sSub>
                        <m:sSub>
                          <m:sSubPr>
                            <m:ctrlPr>
                              <a:rPr lang="en-GB" sz="3200" i="1">
                                <a:latin typeface="Cambria Math" panose="02040503050406030204" pitchFamily="18" charset="0"/>
                              </a:rPr>
                            </m:ctrlPr>
                          </m:sSubPr>
                          <m:e>
                            <m:r>
                              <a:rPr lang="en-GB" sz="3200" i="1">
                                <a:latin typeface="Cambria Math" panose="02040503050406030204" pitchFamily="18" charset="0"/>
                              </a:rPr>
                              <m:t>𝑄</m:t>
                            </m:r>
                          </m:e>
                          <m:sub>
                            <m:r>
                              <a:rPr lang="en-GB" sz="3200" i="1">
                                <a:latin typeface="Cambria Math" panose="02040503050406030204" pitchFamily="18" charset="0"/>
                              </a:rPr>
                              <m:t>𝑁</m:t>
                            </m:r>
                          </m:sub>
                        </m:sSub>
                      </m:num>
                      <m:den>
                        <m:r>
                          <a:rPr lang="en-GB" sz="3200">
                            <a:latin typeface="Cambria Math" panose="02040503050406030204" pitchFamily="18" charset="0"/>
                          </a:rPr>
                          <m:t>4</m:t>
                        </m:r>
                        <m:r>
                          <a:rPr lang="en-GB" sz="3200" i="1">
                            <a:latin typeface="Cambria Math" panose="02040503050406030204" pitchFamily="18" charset="0"/>
                          </a:rPr>
                          <m:t>𝜋</m:t>
                        </m:r>
                        <m:sSub>
                          <m:sSubPr>
                            <m:ctrlPr>
                              <a:rPr lang="en-GB" sz="3200" i="1">
                                <a:latin typeface="Cambria Math" panose="02040503050406030204" pitchFamily="18" charset="0"/>
                              </a:rPr>
                            </m:ctrlPr>
                          </m:sSubPr>
                          <m:e>
                            <m:r>
                              <a:rPr lang="en-GB" sz="3200" i="1">
                                <a:latin typeface="Cambria Math" panose="02040503050406030204" pitchFamily="18" charset="0"/>
                              </a:rPr>
                              <m:t>𝜀</m:t>
                            </m:r>
                          </m:e>
                          <m:sub>
                            <m:r>
                              <a:rPr lang="en-GB" sz="3200">
                                <a:latin typeface="Cambria Math" panose="02040503050406030204" pitchFamily="18" charset="0"/>
                              </a:rPr>
                              <m:t>0</m:t>
                            </m:r>
                          </m:sub>
                        </m:sSub>
                        <m:r>
                          <a:rPr lang="en-GB" sz="3200" b="0" i="1" smtClean="0">
                            <a:latin typeface="Cambria Math" panose="02040503050406030204" pitchFamily="18" charset="0"/>
                          </a:rPr>
                          <m:t>𝑟</m:t>
                        </m:r>
                      </m:den>
                    </m:f>
                  </m:oMath>
                </a14:m>
                <a:endParaRPr lang="en-GB" sz="3200" dirty="0"/>
              </a:p>
            </p:txBody>
          </p:sp>
        </mc:Choice>
        <mc:Fallback xmlns="">
          <p:sp>
            <p:nvSpPr>
              <p:cNvPr id="7" name="TextBox 6">
                <a:extLst>
                  <a:ext uri="{FF2B5EF4-FFF2-40B4-BE49-F238E27FC236}">
                    <a16:creationId xmlns:a16="http://schemas.microsoft.com/office/drawing/2014/main" id="{C140F0A0-C533-4C8C-8A4F-FFA138CD0053}"/>
                  </a:ext>
                </a:extLst>
              </p:cNvPr>
              <p:cNvSpPr txBox="1">
                <a:spLocks noRot="1" noChangeAspect="1" noMove="1" noResize="1" noEditPoints="1" noAdjustHandles="1" noChangeArrowheads="1" noChangeShapeType="1" noTextEdit="1"/>
              </p:cNvSpPr>
              <p:nvPr/>
            </p:nvSpPr>
            <p:spPr>
              <a:xfrm>
                <a:off x="381000" y="304800"/>
                <a:ext cx="8610600" cy="4795223"/>
              </a:xfrm>
              <a:prstGeom prst="rect">
                <a:avLst/>
              </a:prstGeom>
              <a:blipFill>
                <a:blip r:embed="rId2"/>
                <a:stretch>
                  <a:fillRect l="-1629" t="-1525" r="-142"/>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E9167704-9BE4-41E5-990A-ED63CD4625CF}"/>
              </a:ext>
            </a:extLst>
          </p:cNvPr>
          <p:cNvSpPr txBox="1"/>
          <p:nvPr/>
        </p:nvSpPr>
        <p:spPr>
          <a:xfrm>
            <a:off x="457200" y="5168205"/>
            <a:ext cx="3962401" cy="1384995"/>
          </a:xfrm>
          <a:prstGeom prst="rect">
            <a:avLst/>
          </a:prstGeom>
          <a:noFill/>
        </p:spPr>
        <p:txBody>
          <a:bodyPr wrap="square" rtlCol="0">
            <a:spAutoFit/>
          </a:bodyPr>
          <a:lstStyle/>
          <a:p>
            <a:r>
              <a:rPr lang="en-GB" sz="2800" dirty="0"/>
              <a:t>Calculate the radius of the nuclei for gold atoms </a:t>
            </a:r>
          </a:p>
          <a:p>
            <a:r>
              <a:rPr lang="en-GB" sz="2800" dirty="0"/>
              <a:t>(N is 79). Use values:</a:t>
            </a:r>
            <a:endParaRPr lang="en-GB" sz="2800" i="1" dirty="0"/>
          </a:p>
        </p:txBody>
      </p:sp>
      <mc:AlternateContent xmlns:mc="http://schemas.openxmlformats.org/markup-compatibility/2006" xmlns:a14="http://schemas.microsoft.com/office/drawing/2010/main">
        <mc:Choice Requires="a14">
          <p:sp>
            <p:nvSpPr>
              <p:cNvPr id="5" name="Object 6">
                <a:extLst>
                  <a:ext uri="{FF2B5EF4-FFF2-40B4-BE49-F238E27FC236}">
                    <a16:creationId xmlns:a16="http://schemas.microsoft.com/office/drawing/2014/main" id="{3B17D740-6885-4622-933A-CE9C2900526A}"/>
                  </a:ext>
                </a:extLst>
              </p:cNvPr>
              <p:cNvSpPr txBox="1"/>
              <p:nvPr/>
            </p:nvSpPr>
            <p:spPr>
              <a:xfrm>
                <a:off x="4495800" y="5100023"/>
                <a:ext cx="4495800" cy="162594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𝐸</m:t>
                          </m:r>
                        </m:e>
                        <m:sub>
                          <m:r>
                            <m:rPr>
                              <m:sty m:val="p"/>
                            </m:rPr>
                            <a:rPr lang="en-GB" sz="2800" i="0">
                              <a:solidFill>
                                <a:srgbClr val="000000"/>
                              </a:solidFill>
                              <a:latin typeface="Cambria Math" panose="02040503050406030204" pitchFamily="18" charset="0"/>
                            </a:rPr>
                            <m:t>k</m:t>
                          </m:r>
                        </m:sub>
                      </m:sSub>
                      <m:r>
                        <a:rPr lang="en-GB" sz="2800" i="1">
                          <a:solidFill>
                            <a:srgbClr val="000000"/>
                          </a:solidFill>
                          <a:latin typeface="Cambria Math" panose="02040503050406030204" pitchFamily="18" charset="0"/>
                        </a:rPr>
                        <m:t>=8</m:t>
                      </m:r>
                      <m:r>
                        <a:rPr lang="en-GB" sz="2800" b="0" i="1" smtClean="0">
                          <a:solidFill>
                            <a:srgbClr val="000000"/>
                          </a:solidFill>
                          <a:latin typeface="Cambria Math" panose="02040503050406030204" pitchFamily="18" charset="0"/>
                        </a:rPr>
                        <m:t>.0</m:t>
                      </m:r>
                      <m:r>
                        <a:rPr lang="en-GB" sz="2800" i="1">
                          <a:solidFill>
                            <a:srgbClr val="000000"/>
                          </a:solidFill>
                          <a:latin typeface="Cambria Math" panose="02040503050406030204" pitchFamily="18" charset="0"/>
                        </a:rPr>
                        <m:t>×1</m:t>
                      </m:r>
                      <m:sSup>
                        <m:sSupPr>
                          <m:ctrlPr>
                            <a:rPr lang="en-GB" sz="2800" i="1">
                              <a:solidFill>
                                <a:srgbClr val="000000"/>
                              </a:solidFill>
                              <a:latin typeface="Cambria Math" panose="02040503050406030204" pitchFamily="18" charset="0"/>
                            </a:rPr>
                          </m:ctrlPr>
                        </m:sSupPr>
                        <m:e>
                          <m:r>
                            <a:rPr lang="en-GB" sz="2800" i="1">
                              <a:solidFill>
                                <a:srgbClr val="000000"/>
                              </a:solidFill>
                              <a:latin typeface="Cambria Math" panose="02040503050406030204" pitchFamily="18" charset="0"/>
                            </a:rPr>
                            <m:t>0</m:t>
                          </m:r>
                        </m:e>
                        <m:sup>
                          <m:r>
                            <a:rPr lang="en-GB" sz="2800" i="1">
                              <a:solidFill>
                                <a:srgbClr val="000000"/>
                              </a:solidFill>
                              <a:latin typeface="Cambria Math" panose="02040503050406030204" pitchFamily="18" charset="0"/>
                            </a:rPr>
                            <m:t>−13</m:t>
                          </m:r>
                        </m:sup>
                      </m:sSup>
                      <m:r>
                        <m:rPr>
                          <m:nor/>
                        </m:rPr>
                        <a:rPr lang="en-GB" sz="2800" i="0">
                          <a:solidFill>
                            <a:srgbClr val="000000"/>
                          </a:solidFill>
                          <a:latin typeface="Cambria Math" panose="02040503050406030204" pitchFamily="18" charset="0"/>
                        </a:rPr>
                        <m:t> </m:t>
                      </m:r>
                      <m:r>
                        <m:rPr>
                          <m:nor/>
                        </m:rPr>
                        <a:rPr lang="en-GB" sz="2800" i="0">
                          <a:solidFill>
                            <a:srgbClr val="000000"/>
                          </a:solidFill>
                          <a:latin typeface="Cambria Math" panose="02040503050406030204" pitchFamily="18" charset="0"/>
                        </a:rPr>
                        <m:t>J</m:t>
                      </m:r>
                    </m:oMath>
                    <m:oMath xmlns:m="http://schemas.openxmlformats.org/officeDocument/2006/math">
                      <m:r>
                        <a:rPr lang="en-GB" sz="2800" i="1">
                          <a:solidFill>
                            <a:srgbClr val="000000"/>
                          </a:solidFill>
                          <a:latin typeface="Cambria Math" panose="02040503050406030204" pitchFamily="18" charset="0"/>
                        </a:rPr>
                        <m:t>𝑞</m:t>
                      </m:r>
                      <m:r>
                        <a:rPr lang="en-GB" sz="2800" i="1">
                          <a:solidFill>
                            <a:srgbClr val="000000"/>
                          </a:solidFill>
                          <a:latin typeface="Cambria Math" panose="02040503050406030204" pitchFamily="18" charset="0"/>
                        </a:rPr>
                        <m:t>=</m:t>
                      </m:r>
                      <m:r>
                        <m:rPr>
                          <m:nor/>
                        </m:rPr>
                        <a:rPr lang="en-GB" sz="2800" i="0">
                          <a:solidFill>
                            <a:srgbClr val="000000"/>
                          </a:solidFill>
                        </a:rPr>
                        <m:t>1.6</m:t>
                      </m:r>
                      <m:r>
                        <a:rPr lang="en-GB" sz="2800" i="1">
                          <a:solidFill>
                            <a:srgbClr val="000000"/>
                          </a:solidFill>
                          <a:latin typeface="Cambria Math" panose="02040503050406030204" pitchFamily="18" charset="0"/>
                        </a:rPr>
                        <m:t>×</m:t>
                      </m:r>
                      <m:r>
                        <m:rPr>
                          <m:nor/>
                        </m:rPr>
                        <a:rPr lang="en-GB" sz="2800" i="0">
                          <a:solidFill>
                            <a:srgbClr val="000000"/>
                          </a:solidFill>
                        </a:rPr>
                        <m:t>1</m:t>
                      </m:r>
                      <m:r>
                        <a:rPr lang="en-GB" sz="2800" b="0" i="1" smtClean="0">
                          <a:solidFill>
                            <a:srgbClr val="000000"/>
                          </a:solidFill>
                          <a:latin typeface="Cambria Math" panose="02040503050406030204" pitchFamily="18" charset="0"/>
                        </a:rPr>
                        <m:t>0</m:t>
                      </m:r>
                      <m:r>
                        <m:rPr>
                          <m:nor/>
                        </m:rPr>
                        <a:rPr lang="en-GB" sz="2800" baseline="30000" dirty="0"/>
                        <m:t>−1</m:t>
                      </m:r>
                      <m:r>
                        <m:rPr>
                          <m:nor/>
                        </m:rPr>
                        <a:rPr lang="en-GB" sz="2800" b="0" i="0" baseline="30000" dirty="0" smtClean="0"/>
                        <m:t>9</m:t>
                      </m:r>
                      <m:r>
                        <m:rPr>
                          <m:nor/>
                        </m:rPr>
                        <a:rPr lang="en-GB" sz="2800" i="0">
                          <a:solidFill>
                            <a:srgbClr val="000000"/>
                          </a:solidFill>
                        </a:rPr>
                        <m:t> </m:t>
                      </m:r>
                      <m:r>
                        <m:rPr>
                          <m:nor/>
                        </m:rPr>
                        <a:rPr lang="en-GB" sz="2800" i="0">
                          <a:solidFill>
                            <a:srgbClr val="000000"/>
                          </a:solidFill>
                        </a:rPr>
                        <m:t>C</m:t>
                      </m:r>
                    </m:oMath>
                  </m:oMathPara>
                </a14:m>
                <a:endParaRPr lang="en-GB" sz="2800" dirty="0"/>
              </a:p>
              <a:p>
                <a14:m>
                  <m:oMath xmlns:m="http://schemas.openxmlformats.org/officeDocument/2006/math">
                    <m:sSub>
                      <m:sSubPr>
                        <m:ctrlPr>
                          <a:rPr lang="en-GB" sz="2800" i="1" smtClean="0">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𝜀</m:t>
                        </m:r>
                      </m:e>
                      <m:sub>
                        <m:r>
                          <a:rPr lang="en-GB" sz="2800" i="1" smtClean="0">
                            <a:solidFill>
                              <a:srgbClr val="000000"/>
                            </a:solidFill>
                            <a:latin typeface="Cambria Math" panose="02040503050406030204" pitchFamily="18" charset="0"/>
                          </a:rPr>
                          <m:t>0</m:t>
                        </m:r>
                      </m:sub>
                    </m:sSub>
                  </m:oMath>
                </a14:m>
                <a:r>
                  <a:rPr lang="en-GB" sz="2800" dirty="0"/>
                  <a:t> = 8.9 x 10</a:t>
                </a:r>
                <a:r>
                  <a:rPr lang="en-GB" sz="2800" baseline="30000" dirty="0"/>
                  <a:t>-12</a:t>
                </a:r>
                <a:r>
                  <a:rPr lang="en-GB" sz="2800" dirty="0"/>
                  <a:t> Fm</a:t>
                </a:r>
                <a:r>
                  <a:rPr lang="en-GB" sz="2800" baseline="30000" dirty="0"/>
                  <a:t>-1</a:t>
                </a:r>
                <a:r>
                  <a:rPr lang="en-GB" sz="2800" dirty="0"/>
                  <a:t>(N</a:t>
                </a:r>
                <a:r>
                  <a:rPr lang="en-GB" sz="2800" baseline="30000" dirty="0"/>
                  <a:t>-1</a:t>
                </a:r>
                <a:r>
                  <a:rPr lang="en-GB" sz="2800" dirty="0"/>
                  <a:t>m</a:t>
                </a:r>
                <a:r>
                  <a:rPr lang="en-GB" sz="2800" baseline="30000" dirty="0"/>
                  <a:t>-2</a:t>
                </a:r>
                <a:r>
                  <a:rPr lang="en-GB" sz="2800" dirty="0"/>
                  <a:t>C</a:t>
                </a:r>
                <a:r>
                  <a:rPr lang="en-GB" sz="2800" baseline="30000" dirty="0"/>
                  <a:t>2</a:t>
                </a:r>
                <a:r>
                  <a:rPr lang="en-GB" sz="2800" dirty="0"/>
                  <a:t>)</a:t>
                </a:r>
              </a:p>
            </p:txBody>
          </p:sp>
        </mc:Choice>
        <mc:Fallback xmlns="">
          <p:sp>
            <p:nvSpPr>
              <p:cNvPr id="5" name="Object 6">
                <a:extLst>
                  <a:ext uri="{FF2B5EF4-FFF2-40B4-BE49-F238E27FC236}">
                    <a16:creationId xmlns:a16="http://schemas.microsoft.com/office/drawing/2014/main" id="{3B17D740-6885-4622-933A-CE9C2900526A}"/>
                  </a:ext>
                </a:extLst>
              </p:cNvPr>
              <p:cNvSpPr txBox="1">
                <a:spLocks noRot="1" noChangeAspect="1" noMove="1" noResize="1" noEditPoints="1" noAdjustHandles="1" noChangeArrowheads="1" noChangeShapeType="1" noTextEdit="1"/>
              </p:cNvSpPr>
              <p:nvPr/>
            </p:nvSpPr>
            <p:spPr>
              <a:xfrm>
                <a:off x="4495800" y="5100023"/>
                <a:ext cx="4495800" cy="1625948"/>
              </a:xfrm>
              <a:prstGeom prst="rect">
                <a:avLst/>
              </a:prstGeom>
              <a:blipFill>
                <a:blip r:embed="rId3"/>
                <a:stretch>
                  <a:fillRect r="-1493"/>
                </a:stretch>
              </a:blipFill>
            </p:spPr>
            <p:txBody>
              <a:bodyPr/>
              <a:lstStyle/>
              <a:p>
                <a:r>
                  <a:rPr lang="en-GB">
                    <a:noFill/>
                  </a:rPr>
                  <a:t> </a:t>
                </a:r>
              </a:p>
            </p:txBody>
          </p:sp>
        </mc:Fallback>
      </mc:AlternateContent>
    </p:spTree>
    <p:extLst>
      <p:ext uri="{BB962C8B-B14F-4D97-AF65-F5344CB8AC3E}">
        <p14:creationId xmlns:p14="http://schemas.microsoft.com/office/powerpoint/2010/main" val="7600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EE7105A-28EA-4B90-A8DE-BB31872BF0B9}"/>
                  </a:ext>
                </a:extLst>
              </p:cNvPr>
              <p:cNvSpPr>
                <a:spLocks noGrp="1"/>
              </p:cNvSpPr>
              <p:nvPr>
                <p:ph idx="1"/>
              </p:nvPr>
            </p:nvSpPr>
            <p:spPr>
              <a:xfrm>
                <a:off x="457200" y="762000"/>
                <a:ext cx="8534400" cy="5364163"/>
              </a:xfrm>
            </p:spPr>
            <p:txBody>
              <a:bodyPr>
                <a:normAutofit/>
              </a:bodyPr>
              <a:lstStyle/>
              <a:p>
                <a14:m>
                  <m:oMath xmlns:m="http://schemas.openxmlformats.org/officeDocument/2006/math">
                    <m:sSub>
                      <m:sSubPr>
                        <m:ctrlPr>
                          <a:rPr lang="en-GB" sz="3600" i="1" smtClean="0">
                            <a:solidFill>
                              <a:srgbClr val="000000"/>
                            </a:solidFill>
                            <a:latin typeface="Cambria Math" panose="02040503050406030204" pitchFamily="18" charset="0"/>
                            <a:ea typeface="Cambria Math" panose="02040503050406030204" pitchFamily="18" charset="0"/>
                          </a:rPr>
                        </m:ctrlPr>
                      </m:sSubPr>
                      <m:e>
                        <m:r>
                          <a:rPr lang="en-GB" sz="3600" i="1">
                            <a:solidFill>
                              <a:srgbClr val="000000"/>
                            </a:solidFill>
                            <a:latin typeface="Cambria Math" panose="02040503050406030204" pitchFamily="18" charset="0"/>
                            <a:ea typeface="Cambria Math" panose="02040503050406030204" pitchFamily="18" charset="0"/>
                          </a:rPr>
                          <m:t>𝐸</m:t>
                        </m:r>
                      </m:e>
                      <m:sub>
                        <m:r>
                          <m:rPr>
                            <m:sty m:val="p"/>
                          </m:rPr>
                          <a:rPr lang="en-GB" sz="3600">
                            <a:solidFill>
                              <a:srgbClr val="000000"/>
                            </a:solidFill>
                            <a:latin typeface="Cambria Math" panose="02040503050406030204" pitchFamily="18" charset="0"/>
                            <a:ea typeface="Cambria Math" panose="02040503050406030204" pitchFamily="18" charset="0"/>
                          </a:rPr>
                          <m:t>K</m:t>
                        </m:r>
                      </m:sub>
                    </m:sSub>
                    <m:r>
                      <a:rPr lang="en-GB" sz="3600" i="1">
                        <a:solidFill>
                          <a:srgbClr val="000000"/>
                        </a:solidFill>
                        <a:latin typeface="Cambria Math" panose="02040503050406030204" pitchFamily="18" charset="0"/>
                        <a:ea typeface="Cambria Math" panose="02040503050406030204" pitchFamily="18" charset="0"/>
                      </a:rPr>
                      <m:t>=</m:t>
                    </m:r>
                    <m:f>
                      <m:fPr>
                        <m:ctrlPr>
                          <a:rPr lang="en-GB" sz="3600" i="1">
                            <a:solidFill>
                              <a:srgbClr val="000000"/>
                            </a:solidFill>
                            <a:latin typeface="Cambria Math" panose="02040503050406030204" pitchFamily="18" charset="0"/>
                            <a:ea typeface="Cambria Math" panose="02040503050406030204" pitchFamily="18" charset="0"/>
                          </a:rPr>
                        </m:ctrlPr>
                      </m:fPr>
                      <m:num>
                        <m:sSub>
                          <m:sSubPr>
                            <m:ctrlPr>
                              <a:rPr lang="en-GB" sz="3600" i="1">
                                <a:solidFill>
                                  <a:srgbClr val="000000"/>
                                </a:solidFill>
                                <a:latin typeface="Cambria Math" panose="02040503050406030204" pitchFamily="18" charset="0"/>
                                <a:ea typeface="Cambria Math" panose="02040503050406030204" pitchFamily="18" charset="0"/>
                              </a:rPr>
                            </m:ctrlPr>
                          </m:sSubPr>
                          <m:e>
                            <m:r>
                              <a:rPr lang="en-GB" sz="3600" i="1">
                                <a:solidFill>
                                  <a:srgbClr val="000000"/>
                                </a:solidFill>
                                <a:latin typeface="Cambria Math" panose="02040503050406030204" pitchFamily="18" charset="0"/>
                                <a:ea typeface="Cambria Math" panose="02040503050406030204" pitchFamily="18" charset="0"/>
                              </a:rPr>
                              <m:t>𝑄</m:t>
                            </m:r>
                          </m:e>
                          <m:sub>
                            <m:r>
                              <a:rPr lang="en-GB" sz="3600" i="1">
                                <a:solidFill>
                                  <a:srgbClr val="000000"/>
                                </a:solidFill>
                                <a:latin typeface="Cambria Math" panose="02040503050406030204" pitchFamily="18" charset="0"/>
                                <a:ea typeface="Cambria Math" panose="02040503050406030204" pitchFamily="18" charset="0"/>
                              </a:rPr>
                              <m:t>𝛼</m:t>
                            </m:r>
                          </m:sub>
                        </m:sSub>
                        <m:sSub>
                          <m:sSubPr>
                            <m:ctrlPr>
                              <a:rPr lang="en-GB" sz="3600" i="1">
                                <a:solidFill>
                                  <a:srgbClr val="000000"/>
                                </a:solidFill>
                                <a:latin typeface="Cambria Math" panose="02040503050406030204" pitchFamily="18" charset="0"/>
                                <a:ea typeface="Cambria Math" panose="02040503050406030204" pitchFamily="18" charset="0"/>
                              </a:rPr>
                            </m:ctrlPr>
                          </m:sSubPr>
                          <m:e>
                            <m:r>
                              <a:rPr lang="en-GB" sz="3600" i="1">
                                <a:solidFill>
                                  <a:srgbClr val="000000"/>
                                </a:solidFill>
                                <a:latin typeface="Cambria Math" panose="02040503050406030204" pitchFamily="18" charset="0"/>
                                <a:ea typeface="Cambria Math" panose="02040503050406030204" pitchFamily="18" charset="0"/>
                              </a:rPr>
                              <m:t>𝑄</m:t>
                            </m:r>
                          </m:e>
                          <m:sub>
                            <m:r>
                              <a:rPr lang="en-GB" sz="3600" i="1">
                                <a:solidFill>
                                  <a:srgbClr val="000000"/>
                                </a:solidFill>
                                <a:latin typeface="Cambria Math" panose="02040503050406030204" pitchFamily="18" charset="0"/>
                                <a:ea typeface="Cambria Math" panose="02040503050406030204" pitchFamily="18" charset="0"/>
                              </a:rPr>
                              <m:t>𝑁</m:t>
                            </m:r>
                          </m:sub>
                        </m:sSub>
                      </m:num>
                      <m:den>
                        <m:r>
                          <a:rPr lang="en-GB" sz="3600" i="1">
                            <a:solidFill>
                              <a:srgbClr val="000000"/>
                            </a:solidFill>
                            <a:latin typeface="Cambria Math" panose="02040503050406030204" pitchFamily="18" charset="0"/>
                            <a:ea typeface="Cambria Math" panose="02040503050406030204" pitchFamily="18" charset="0"/>
                          </a:rPr>
                          <m:t>4</m:t>
                        </m:r>
                        <m:r>
                          <a:rPr lang="en-GB" sz="3600" i="1">
                            <a:solidFill>
                              <a:srgbClr val="000000"/>
                            </a:solidFill>
                            <a:latin typeface="Cambria Math" panose="02040503050406030204" pitchFamily="18" charset="0"/>
                            <a:ea typeface="Cambria Math" panose="02040503050406030204" pitchFamily="18" charset="0"/>
                          </a:rPr>
                          <m:t>𝜋</m:t>
                        </m:r>
                        <m:sSub>
                          <m:sSubPr>
                            <m:ctrlPr>
                              <a:rPr lang="en-GB" sz="3600" i="1">
                                <a:solidFill>
                                  <a:srgbClr val="000000"/>
                                </a:solidFill>
                                <a:latin typeface="Cambria Math" panose="02040503050406030204" pitchFamily="18" charset="0"/>
                                <a:ea typeface="Cambria Math" panose="02040503050406030204" pitchFamily="18" charset="0"/>
                              </a:rPr>
                            </m:ctrlPr>
                          </m:sSubPr>
                          <m:e>
                            <m:r>
                              <a:rPr lang="en-GB" sz="3600" i="1">
                                <a:solidFill>
                                  <a:srgbClr val="000000"/>
                                </a:solidFill>
                                <a:latin typeface="Cambria Math" panose="02040503050406030204" pitchFamily="18" charset="0"/>
                                <a:ea typeface="Cambria Math" panose="02040503050406030204" pitchFamily="18" charset="0"/>
                              </a:rPr>
                              <m:t>𝜀</m:t>
                            </m:r>
                          </m:e>
                          <m:sub>
                            <m:r>
                              <a:rPr lang="en-GB" sz="3600" i="1">
                                <a:solidFill>
                                  <a:srgbClr val="000000"/>
                                </a:solidFill>
                                <a:latin typeface="Cambria Math" panose="02040503050406030204" pitchFamily="18" charset="0"/>
                                <a:ea typeface="Cambria Math" panose="02040503050406030204" pitchFamily="18" charset="0"/>
                              </a:rPr>
                              <m:t>0</m:t>
                            </m:r>
                          </m:sub>
                        </m:sSub>
                        <m:r>
                          <a:rPr lang="en-GB" sz="3600" b="0" i="1" smtClean="0">
                            <a:solidFill>
                              <a:srgbClr val="000000"/>
                            </a:solidFill>
                            <a:latin typeface="Cambria Math" panose="02040503050406030204" pitchFamily="18" charset="0"/>
                            <a:ea typeface="Cambria Math" panose="02040503050406030204" pitchFamily="18" charset="0"/>
                          </a:rPr>
                          <m:t>𝑟</m:t>
                        </m:r>
                      </m:den>
                    </m:f>
                  </m:oMath>
                </a14:m>
                <a:endParaRPr lang="en-GB" sz="3600" dirty="0">
                  <a:latin typeface="Cambria Math" panose="02040503050406030204" pitchFamily="18" charset="0"/>
                  <a:ea typeface="Cambria Math" panose="02040503050406030204" pitchFamily="18" charset="0"/>
                </a:endParaRPr>
              </a:p>
              <a:p>
                <a14:m>
                  <m:oMath xmlns:m="http://schemas.openxmlformats.org/officeDocument/2006/math">
                    <m:r>
                      <a:rPr lang="en-GB" sz="3600" i="1">
                        <a:solidFill>
                          <a:srgbClr val="000000"/>
                        </a:solidFill>
                        <a:latin typeface="Cambria Math" panose="02040503050406030204" pitchFamily="18" charset="0"/>
                        <a:ea typeface="Cambria Math" panose="02040503050406030204" pitchFamily="18" charset="0"/>
                      </a:rPr>
                      <m:t>𝑟</m:t>
                    </m:r>
                    <m:r>
                      <a:rPr lang="en-GB" sz="3600" i="1">
                        <a:solidFill>
                          <a:srgbClr val="000000"/>
                        </a:solidFill>
                        <a:latin typeface="Cambria Math" panose="02040503050406030204" pitchFamily="18" charset="0"/>
                        <a:ea typeface="Cambria Math" panose="02040503050406030204" pitchFamily="18" charset="0"/>
                      </a:rPr>
                      <m:t> =</m:t>
                    </m:r>
                    <m:f>
                      <m:fPr>
                        <m:ctrlPr>
                          <a:rPr lang="en-GB" sz="3600" i="1">
                            <a:solidFill>
                              <a:srgbClr val="000000"/>
                            </a:solidFill>
                            <a:latin typeface="Cambria Math" panose="02040503050406030204" pitchFamily="18" charset="0"/>
                            <a:ea typeface="Cambria Math" panose="02040503050406030204" pitchFamily="18" charset="0"/>
                          </a:rPr>
                        </m:ctrlPr>
                      </m:fPr>
                      <m:num>
                        <m:sSub>
                          <m:sSubPr>
                            <m:ctrlPr>
                              <a:rPr lang="en-GB" sz="3600" i="1">
                                <a:solidFill>
                                  <a:srgbClr val="000000"/>
                                </a:solidFill>
                                <a:latin typeface="Cambria Math" panose="02040503050406030204" pitchFamily="18" charset="0"/>
                                <a:ea typeface="Cambria Math" panose="02040503050406030204" pitchFamily="18" charset="0"/>
                              </a:rPr>
                            </m:ctrlPr>
                          </m:sSubPr>
                          <m:e>
                            <m:r>
                              <a:rPr lang="en-GB" sz="3600" i="1">
                                <a:solidFill>
                                  <a:srgbClr val="000000"/>
                                </a:solidFill>
                                <a:latin typeface="Cambria Math" panose="02040503050406030204" pitchFamily="18" charset="0"/>
                                <a:ea typeface="Cambria Math" panose="02040503050406030204" pitchFamily="18" charset="0"/>
                              </a:rPr>
                              <m:t>𝑄</m:t>
                            </m:r>
                          </m:e>
                          <m:sub>
                            <m:r>
                              <a:rPr lang="en-GB" sz="3600" i="1">
                                <a:solidFill>
                                  <a:srgbClr val="000000"/>
                                </a:solidFill>
                                <a:latin typeface="Cambria Math" panose="02040503050406030204" pitchFamily="18" charset="0"/>
                                <a:ea typeface="Cambria Math" panose="02040503050406030204" pitchFamily="18" charset="0"/>
                              </a:rPr>
                              <m:t>𝛼</m:t>
                            </m:r>
                          </m:sub>
                        </m:sSub>
                        <m:sSub>
                          <m:sSubPr>
                            <m:ctrlPr>
                              <a:rPr lang="en-GB" sz="3600" i="1">
                                <a:solidFill>
                                  <a:srgbClr val="000000"/>
                                </a:solidFill>
                                <a:latin typeface="Cambria Math" panose="02040503050406030204" pitchFamily="18" charset="0"/>
                                <a:ea typeface="Cambria Math" panose="02040503050406030204" pitchFamily="18" charset="0"/>
                              </a:rPr>
                            </m:ctrlPr>
                          </m:sSubPr>
                          <m:e>
                            <m:r>
                              <a:rPr lang="en-GB" sz="3600" i="1">
                                <a:solidFill>
                                  <a:srgbClr val="000000"/>
                                </a:solidFill>
                                <a:latin typeface="Cambria Math" panose="02040503050406030204" pitchFamily="18" charset="0"/>
                                <a:ea typeface="Cambria Math" panose="02040503050406030204" pitchFamily="18" charset="0"/>
                              </a:rPr>
                              <m:t>𝑄</m:t>
                            </m:r>
                          </m:e>
                          <m:sub>
                            <m:r>
                              <a:rPr lang="en-GB" sz="3600" i="1">
                                <a:solidFill>
                                  <a:srgbClr val="000000"/>
                                </a:solidFill>
                                <a:latin typeface="Cambria Math" panose="02040503050406030204" pitchFamily="18" charset="0"/>
                                <a:ea typeface="Cambria Math" panose="02040503050406030204" pitchFamily="18" charset="0"/>
                              </a:rPr>
                              <m:t>𝑁</m:t>
                            </m:r>
                          </m:sub>
                        </m:sSub>
                      </m:num>
                      <m:den>
                        <m:r>
                          <a:rPr lang="en-GB" sz="3600" i="1">
                            <a:solidFill>
                              <a:srgbClr val="000000"/>
                            </a:solidFill>
                            <a:latin typeface="Cambria Math" panose="02040503050406030204" pitchFamily="18" charset="0"/>
                            <a:ea typeface="Cambria Math" panose="02040503050406030204" pitchFamily="18" charset="0"/>
                          </a:rPr>
                          <m:t>4</m:t>
                        </m:r>
                        <m:r>
                          <a:rPr lang="en-GB" sz="3600" i="1">
                            <a:solidFill>
                              <a:srgbClr val="000000"/>
                            </a:solidFill>
                            <a:latin typeface="Cambria Math" panose="02040503050406030204" pitchFamily="18" charset="0"/>
                            <a:ea typeface="Cambria Math" panose="02040503050406030204" pitchFamily="18" charset="0"/>
                          </a:rPr>
                          <m:t>𝜋</m:t>
                        </m:r>
                        <m:sSub>
                          <m:sSubPr>
                            <m:ctrlPr>
                              <a:rPr lang="en-GB" sz="3600" i="1">
                                <a:solidFill>
                                  <a:srgbClr val="000000"/>
                                </a:solidFill>
                                <a:latin typeface="Cambria Math" panose="02040503050406030204" pitchFamily="18" charset="0"/>
                                <a:ea typeface="Cambria Math" panose="02040503050406030204" pitchFamily="18" charset="0"/>
                              </a:rPr>
                            </m:ctrlPr>
                          </m:sSubPr>
                          <m:e>
                            <m:r>
                              <a:rPr lang="en-GB" sz="3600" i="1">
                                <a:solidFill>
                                  <a:srgbClr val="000000"/>
                                </a:solidFill>
                                <a:latin typeface="Cambria Math" panose="02040503050406030204" pitchFamily="18" charset="0"/>
                                <a:ea typeface="Cambria Math" panose="02040503050406030204" pitchFamily="18" charset="0"/>
                              </a:rPr>
                              <m:t>𝜀</m:t>
                            </m:r>
                          </m:e>
                          <m:sub>
                            <m:r>
                              <a:rPr lang="en-GB" sz="3600" i="1">
                                <a:solidFill>
                                  <a:srgbClr val="000000"/>
                                </a:solidFill>
                                <a:latin typeface="Cambria Math" panose="02040503050406030204" pitchFamily="18" charset="0"/>
                                <a:ea typeface="Cambria Math" panose="02040503050406030204" pitchFamily="18" charset="0"/>
                              </a:rPr>
                              <m:t>0</m:t>
                            </m:r>
                          </m:sub>
                        </m:sSub>
                        <m:sSub>
                          <m:sSubPr>
                            <m:ctrlPr>
                              <a:rPr lang="en-GB" sz="3600" i="1">
                                <a:solidFill>
                                  <a:srgbClr val="000000"/>
                                </a:solidFill>
                                <a:latin typeface="Cambria Math" panose="02040503050406030204" pitchFamily="18" charset="0"/>
                                <a:ea typeface="Cambria Math" panose="02040503050406030204" pitchFamily="18" charset="0"/>
                              </a:rPr>
                            </m:ctrlPr>
                          </m:sSubPr>
                          <m:e>
                            <m:r>
                              <a:rPr lang="en-GB" sz="3600" i="1">
                                <a:solidFill>
                                  <a:srgbClr val="000000"/>
                                </a:solidFill>
                                <a:latin typeface="Cambria Math" panose="02040503050406030204" pitchFamily="18" charset="0"/>
                                <a:ea typeface="Cambria Math" panose="02040503050406030204" pitchFamily="18" charset="0"/>
                              </a:rPr>
                              <m:t>𝐸</m:t>
                            </m:r>
                          </m:e>
                          <m:sub>
                            <m:r>
                              <m:rPr>
                                <m:sty m:val="p"/>
                              </m:rPr>
                              <a:rPr lang="en-GB" sz="3600">
                                <a:solidFill>
                                  <a:srgbClr val="000000"/>
                                </a:solidFill>
                                <a:latin typeface="Cambria Math" panose="02040503050406030204" pitchFamily="18" charset="0"/>
                                <a:ea typeface="Cambria Math" panose="02040503050406030204" pitchFamily="18" charset="0"/>
                              </a:rPr>
                              <m:t>K</m:t>
                            </m:r>
                          </m:sub>
                        </m:sSub>
                      </m:den>
                    </m:f>
                  </m:oMath>
                </a14:m>
                <a:r>
                  <a:rPr lang="en-GB" sz="3600" dirty="0">
                    <a:latin typeface="Cambria Math" panose="02040503050406030204" pitchFamily="18" charset="0"/>
                    <a:ea typeface="Cambria Math" panose="02040503050406030204" pitchFamily="18" charset="0"/>
                  </a:rPr>
                  <a:t> = </a:t>
                </a:r>
                <a14:m>
                  <m:oMath xmlns:m="http://schemas.openxmlformats.org/officeDocument/2006/math">
                    <m:f>
                      <m:fPr>
                        <m:ctrlPr>
                          <a:rPr lang="en-GB" sz="3600" i="1">
                            <a:solidFill>
                              <a:srgbClr val="000000"/>
                            </a:solidFill>
                            <a:latin typeface="Cambria Math" panose="02040503050406030204" pitchFamily="18" charset="0"/>
                            <a:ea typeface="Cambria Math" panose="02040503050406030204" pitchFamily="18" charset="0"/>
                          </a:rPr>
                        </m:ctrlPr>
                      </m:fPr>
                      <m:num>
                        <m:r>
                          <a:rPr lang="en-GB" sz="3600" b="0" i="1" smtClean="0">
                            <a:solidFill>
                              <a:srgbClr val="000000"/>
                            </a:solidFill>
                            <a:latin typeface="Cambria Math" panose="02040503050406030204" pitchFamily="18" charset="0"/>
                            <a:ea typeface="Cambria Math" panose="02040503050406030204" pitchFamily="18" charset="0"/>
                          </a:rPr>
                          <m:t>2</m:t>
                        </m:r>
                        <m:r>
                          <a:rPr lang="en-GB" sz="3600" b="0" i="1" smtClean="0">
                            <a:solidFill>
                              <a:srgbClr val="000000"/>
                            </a:solidFill>
                            <a:latin typeface="Cambria Math" panose="02040503050406030204" pitchFamily="18" charset="0"/>
                            <a:ea typeface="Cambria Math" panose="02040503050406030204" pitchFamily="18" charset="0"/>
                          </a:rPr>
                          <m:t>𝑞</m:t>
                        </m:r>
                        <m:r>
                          <a:rPr lang="en-GB" sz="3600" b="0" i="1" smtClean="0">
                            <a:solidFill>
                              <a:srgbClr val="000000"/>
                            </a:solidFill>
                            <a:latin typeface="Cambria Math" panose="02040503050406030204" pitchFamily="18" charset="0"/>
                            <a:ea typeface="Cambria Math" panose="02040503050406030204" pitchFamily="18" charset="0"/>
                          </a:rPr>
                          <m:t> 79</m:t>
                        </m:r>
                        <m:r>
                          <a:rPr lang="en-GB" sz="3600" b="0" i="1" smtClean="0">
                            <a:solidFill>
                              <a:srgbClr val="000000"/>
                            </a:solidFill>
                            <a:latin typeface="Cambria Math" panose="02040503050406030204" pitchFamily="18" charset="0"/>
                            <a:ea typeface="Cambria Math" panose="02040503050406030204" pitchFamily="18" charset="0"/>
                          </a:rPr>
                          <m:t>𝑞</m:t>
                        </m:r>
                      </m:num>
                      <m:den>
                        <m:r>
                          <a:rPr lang="en-GB" sz="3600" i="1">
                            <a:solidFill>
                              <a:srgbClr val="000000"/>
                            </a:solidFill>
                            <a:latin typeface="Cambria Math" panose="02040503050406030204" pitchFamily="18" charset="0"/>
                            <a:ea typeface="Cambria Math" panose="02040503050406030204" pitchFamily="18" charset="0"/>
                          </a:rPr>
                          <m:t>4</m:t>
                        </m:r>
                        <m:r>
                          <a:rPr lang="en-GB" sz="3600" i="1">
                            <a:solidFill>
                              <a:srgbClr val="000000"/>
                            </a:solidFill>
                            <a:latin typeface="Cambria Math" panose="02040503050406030204" pitchFamily="18" charset="0"/>
                            <a:ea typeface="Cambria Math" panose="02040503050406030204" pitchFamily="18" charset="0"/>
                          </a:rPr>
                          <m:t>𝜋</m:t>
                        </m:r>
                        <m:sSub>
                          <m:sSubPr>
                            <m:ctrlPr>
                              <a:rPr lang="en-GB" sz="3600" i="1">
                                <a:solidFill>
                                  <a:srgbClr val="000000"/>
                                </a:solidFill>
                                <a:latin typeface="Cambria Math" panose="02040503050406030204" pitchFamily="18" charset="0"/>
                                <a:ea typeface="Cambria Math" panose="02040503050406030204" pitchFamily="18" charset="0"/>
                              </a:rPr>
                            </m:ctrlPr>
                          </m:sSubPr>
                          <m:e>
                            <m:r>
                              <a:rPr lang="en-GB" sz="3600" i="1">
                                <a:solidFill>
                                  <a:srgbClr val="000000"/>
                                </a:solidFill>
                                <a:latin typeface="Cambria Math" panose="02040503050406030204" pitchFamily="18" charset="0"/>
                                <a:ea typeface="Cambria Math" panose="02040503050406030204" pitchFamily="18" charset="0"/>
                              </a:rPr>
                              <m:t>𝜀</m:t>
                            </m:r>
                          </m:e>
                          <m:sub>
                            <m:r>
                              <a:rPr lang="en-GB" sz="3600" i="1">
                                <a:solidFill>
                                  <a:srgbClr val="000000"/>
                                </a:solidFill>
                                <a:latin typeface="Cambria Math" panose="02040503050406030204" pitchFamily="18" charset="0"/>
                                <a:ea typeface="Cambria Math" panose="02040503050406030204" pitchFamily="18" charset="0"/>
                              </a:rPr>
                              <m:t>0</m:t>
                            </m:r>
                          </m:sub>
                        </m:sSub>
                        <m:sSub>
                          <m:sSubPr>
                            <m:ctrlPr>
                              <a:rPr lang="en-GB" sz="3600" i="1">
                                <a:solidFill>
                                  <a:srgbClr val="000000"/>
                                </a:solidFill>
                                <a:latin typeface="Cambria Math" panose="02040503050406030204" pitchFamily="18" charset="0"/>
                                <a:ea typeface="Cambria Math" panose="02040503050406030204" pitchFamily="18" charset="0"/>
                              </a:rPr>
                            </m:ctrlPr>
                          </m:sSubPr>
                          <m:e>
                            <m:r>
                              <a:rPr lang="en-GB" sz="3600" i="1">
                                <a:solidFill>
                                  <a:srgbClr val="000000"/>
                                </a:solidFill>
                                <a:latin typeface="Cambria Math" panose="02040503050406030204" pitchFamily="18" charset="0"/>
                                <a:ea typeface="Cambria Math" panose="02040503050406030204" pitchFamily="18" charset="0"/>
                              </a:rPr>
                              <m:t>𝐸</m:t>
                            </m:r>
                          </m:e>
                          <m:sub>
                            <m:r>
                              <m:rPr>
                                <m:sty m:val="p"/>
                              </m:rPr>
                              <a:rPr lang="en-GB" sz="3600">
                                <a:solidFill>
                                  <a:srgbClr val="000000"/>
                                </a:solidFill>
                                <a:latin typeface="Cambria Math" panose="02040503050406030204" pitchFamily="18" charset="0"/>
                                <a:ea typeface="Cambria Math" panose="02040503050406030204" pitchFamily="18" charset="0"/>
                              </a:rPr>
                              <m:t>K</m:t>
                            </m:r>
                          </m:sub>
                        </m:sSub>
                      </m:den>
                    </m:f>
                  </m:oMath>
                </a14:m>
                <a:r>
                  <a:rPr lang="en-GB" sz="3600" dirty="0">
                    <a:latin typeface="Cambria Math" panose="02040503050406030204" pitchFamily="18" charset="0"/>
                    <a:ea typeface="Cambria Math" panose="02040503050406030204" pitchFamily="18" charset="0"/>
                  </a:rPr>
                  <a:t>  </a:t>
                </a:r>
                <a:br>
                  <a:rPr lang="en-GB" sz="3600" dirty="0">
                    <a:latin typeface="Cambria Math" panose="02040503050406030204" pitchFamily="18" charset="0"/>
                    <a:ea typeface="Cambria Math" panose="02040503050406030204" pitchFamily="18" charset="0"/>
                  </a:rPr>
                </a:br>
                <a:endParaRPr lang="en-GB" sz="3600" dirty="0">
                  <a:latin typeface="Cambria Math" panose="02040503050406030204" pitchFamily="18" charset="0"/>
                  <a:ea typeface="Cambria Math" panose="02040503050406030204" pitchFamily="18" charset="0"/>
                </a:endParaRPr>
              </a:p>
              <a:p>
                <a14:m>
                  <m:oMath xmlns:m="http://schemas.openxmlformats.org/officeDocument/2006/math">
                    <m:r>
                      <a:rPr lang="en-GB" sz="2400" b="0" i="1" smtClean="0">
                        <a:solidFill>
                          <a:srgbClr val="000000"/>
                        </a:solidFill>
                        <a:latin typeface="Cambria Math" panose="02040503050406030204" pitchFamily="18" charset="0"/>
                        <a:ea typeface="Cambria Math" panose="02040503050406030204" pitchFamily="18" charset="0"/>
                      </a:rPr>
                      <m:t>𝑟</m:t>
                    </m:r>
                    <m:r>
                      <a:rPr lang="en-GB" sz="2400" b="0" i="1" smtClean="0">
                        <a:solidFill>
                          <a:srgbClr val="000000"/>
                        </a:solidFill>
                        <a:latin typeface="Cambria Math" panose="02040503050406030204" pitchFamily="18" charset="0"/>
                        <a:ea typeface="Cambria Math" panose="02040503050406030204" pitchFamily="18" charset="0"/>
                      </a:rPr>
                      <m:t>=</m:t>
                    </m:r>
                    <m:f>
                      <m:fPr>
                        <m:ctrlPr>
                          <a:rPr lang="en-GB" sz="2400" i="1">
                            <a:solidFill>
                              <a:srgbClr val="000000"/>
                            </a:solidFill>
                            <a:latin typeface="Cambria Math" panose="02040503050406030204" pitchFamily="18" charset="0"/>
                            <a:ea typeface="Cambria Math" panose="02040503050406030204" pitchFamily="18" charset="0"/>
                          </a:rPr>
                        </m:ctrlPr>
                      </m:fPr>
                      <m:num>
                        <m:r>
                          <m:rPr>
                            <m:nor/>
                          </m:rPr>
                          <a:rPr lang="en-GB" sz="2400" dirty="0">
                            <a:latin typeface="Cambria Math" panose="02040503050406030204" pitchFamily="18" charset="0"/>
                            <a:ea typeface="Cambria Math" panose="02040503050406030204" pitchFamily="18" charset="0"/>
                          </a:rPr>
                          <m:t>2 </m:t>
                        </m:r>
                        <m:r>
                          <m:rPr>
                            <m:nor/>
                          </m:rPr>
                          <a:rPr lang="en-GB" sz="2400" dirty="0">
                            <a:latin typeface="Cambria Math" panose="02040503050406030204" pitchFamily="18" charset="0"/>
                            <a:ea typeface="Cambria Math" panose="02040503050406030204" pitchFamily="18" charset="0"/>
                          </a:rPr>
                          <m:t>x</m:t>
                        </m:r>
                        <m:r>
                          <m:rPr>
                            <m:nor/>
                          </m:rPr>
                          <a:rPr lang="en-GB" sz="2400" dirty="0">
                            <a:latin typeface="Cambria Math" panose="02040503050406030204" pitchFamily="18" charset="0"/>
                            <a:ea typeface="Cambria Math" panose="02040503050406030204" pitchFamily="18" charset="0"/>
                          </a:rPr>
                          <m:t> 79 </m:t>
                        </m:r>
                        <m:r>
                          <m:rPr>
                            <m:nor/>
                          </m:rPr>
                          <a:rPr lang="en-GB" sz="2400" dirty="0">
                            <a:latin typeface="Cambria Math" panose="02040503050406030204" pitchFamily="18" charset="0"/>
                            <a:ea typeface="Cambria Math" panose="02040503050406030204" pitchFamily="18" charset="0"/>
                          </a:rPr>
                          <m:t>x</m:t>
                        </m:r>
                        <m:r>
                          <m:rPr>
                            <m:nor/>
                          </m:rPr>
                          <a:rPr lang="en-GB" sz="2400" dirty="0">
                            <a:latin typeface="Cambria Math" panose="02040503050406030204" pitchFamily="18" charset="0"/>
                            <a:ea typeface="Cambria Math" panose="02040503050406030204" pitchFamily="18" charset="0"/>
                          </a:rPr>
                          <m:t> (1.6 </m:t>
                        </m:r>
                        <m:r>
                          <m:rPr>
                            <m:nor/>
                          </m:rPr>
                          <a:rPr lang="en-GB" sz="2400" dirty="0">
                            <a:latin typeface="Cambria Math" panose="02040503050406030204" pitchFamily="18" charset="0"/>
                            <a:ea typeface="Cambria Math" panose="02040503050406030204" pitchFamily="18" charset="0"/>
                          </a:rPr>
                          <m:t>x</m:t>
                        </m:r>
                        <m:r>
                          <m:rPr>
                            <m:nor/>
                          </m:rPr>
                          <a:rPr lang="en-GB" sz="2400" dirty="0">
                            <a:latin typeface="Cambria Math" panose="02040503050406030204" pitchFamily="18" charset="0"/>
                            <a:ea typeface="Cambria Math" panose="02040503050406030204" pitchFamily="18" charset="0"/>
                          </a:rPr>
                          <m:t> 10−19 </m:t>
                        </m:r>
                        <m:r>
                          <m:rPr>
                            <m:nor/>
                          </m:rPr>
                          <a:rPr lang="en-GB" sz="2400" dirty="0">
                            <a:latin typeface="Cambria Math" panose="02040503050406030204" pitchFamily="18" charset="0"/>
                            <a:ea typeface="Cambria Math" panose="02040503050406030204" pitchFamily="18" charset="0"/>
                          </a:rPr>
                          <m:t>C</m:t>
                        </m:r>
                        <m:r>
                          <m:rPr>
                            <m:nor/>
                          </m:rPr>
                          <a:rPr lang="en-GB" sz="2400" dirty="0">
                            <a:latin typeface="Cambria Math" panose="02040503050406030204" pitchFamily="18" charset="0"/>
                            <a:ea typeface="Cambria Math" panose="02040503050406030204" pitchFamily="18" charset="0"/>
                          </a:rPr>
                          <m:t>)2</m:t>
                        </m:r>
                      </m:num>
                      <m:den>
                        <m:r>
                          <m:rPr>
                            <m:nor/>
                          </m:rPr>
                          <a:rPr lang="en-GB" sz="2400" dirty="0">
                            <a:latin typeface="Cambria Math" panose="02040503050406030204" pitchFamily="18" charset="0"/>
                            <a:ea typeface="Cambria Math" panose="02040503050406030204" pitchFamily="18" charset="0"/>
                          </a:rPr>
                          <m:t>4 </m:t>
                        </m:r>
                        <m:r>
                          <m:rPr>
                            <m:nor/>
                          </m:rPr>
                          <a:rPr lang="en-GB" sz="2400" dirty="0">
                            <a:latin typeface="Cambria Math" panose="02040503050406030204" pitchFamily="18" charset="0"/>
                            <a:ea typeface="Cambria Math" panose="02040503050406030204" pitchFamily="18" charset="0"/>
                          </a:rPr>
                          <m:t>x</m:t>
                        </m:r>
                        <m:r>
                          <m:rPr>
                            <m:nor/>
                          </m:rPr>
                          <a:rPr lang="en-GB" sz="2400" dirty="0">
                            <a:latin typeface="Cambria Math" panose="02040503050406030204" pitchFamily="18" charset="0"/>
                            <a:ea typeface="Cambria Math" panose="02040503050406030204" pitchFamily="18" charset="0"/>
                          </a:rPr>
                          <m:t> 3.14 </m:t>
                        </m:r>
                        <m:r>
                          <m:rPr>
                            <m:nor/>
                          </m:rPr>
                          <a:rPr lang="en-GB" sz="2400" dirty="0">
                            <a:latin typeface="Cambria Math" panose="02040503050406030204" pitchFamily="18" charset="0"/>
                            <a:ea typeface="Cambria Math" panose="02040503050406030204" pitchFamily="18" charset="0"/>
                          </a:rPr>
                          <m:t>x</m:t>
                        </m:r>
                        <m:r>
                          <m:rPr>
                            <m:nor/>
                          </m:rPr>
                          <a:rPr lang="en-GB" sz="2400" dirty="0">
                            <a:latin typeface="Cambria Math" panose="02040503050406030204" pitchFamily="18" charset="0"/>
                            <a:ea typeface="Cambria Math" panose="02040503050406030204" pitchFamily="18" charset="0"/>
                          </a:rPr>
                          <m:t> 8.9 </m:t>
                        </m:r>
                        <m:r>
                          <m:rPr>
                            <m:nor/>
                          </m:rPr>
                          <a:rPr lang="en-GB" sz="2400" dirty="0">
                            <a:latin typeface="Cambria Math" panose="02040503050406030204" pitchFamily="18" charset="0"/>
                            <a:ea typeface="Cambria Math" panose="02040503050406030204" pitchFamily="18" charset="0"/>
                          </a:rPr>
                          <m:t>x</m:t>
                        </m:r>
                        <m:r>
                          <m:rPr>
                            <m:nor/>
                          </m:rPr>
                          <a:rPr lang="en-GB" sz="2400" dirty="0">
                            <a:latin typeface="Cambria Math" panose="02040503050406030204" pitchFamily="18" charset="0"/>
                            <a:ea typeface="Cambria Math" panose="02040503050406030204" pitchFamily="18" charset="0"/>
                          </a:rPr>
                          <m:t> 10−12 </m:t>
                        </m:r>
                        <m:r>
                          <m:rPr>
                            <m:nor/>
                          </m:rPr>
                          <a:rPr lang="en-GB" sz="2400" dirty="0">
                            <a:latin typeface="Cambria Math" panose="02040503050406030204" pitchFamily="18" charset="0"/>
                            <a:ea typeface="Cambria Math" panose="02040503050406030204" pitchFamily="18" charset="0"/>
                          </a:rPr>
                          <m:t>N</m:t>
                        </m:r>
                        <m:r>
                          <m:rPr>
                            <m:nor/>
                          </m:rPr>
                          <a:rPr lang="en-GB" sz="2400" b="0" i="0" baseline="30000" dirty="0" smtClean="0">
                            <a:latin typeface="Cambria Math" panose="02040503050406030204" pitchFamily="18" charset="0"/>
                            <a:ea typeface="Cambria Math" panose="02040503050406030204" pitchFamily="18" charset="0"/>
                          </a:rPr>
                          <m:t>−1</m:t>
                        </m:r>
                        <m:r>
                          <m:rPr>
                            <m:nor/>
                          </m:rPr>
                          <a:rPr lang="en-GB" sz="2400" dirty="0">
                            <a:latin typeface="Cambria Math" panose="02040503050406030204" pitchFamily="18" charset="0"/>
                            <a:ea typeface="Cambria Math" panose="02040503050406030204" pitchFamily="18" charset="0"/>
                          </a:rPr>
                          <m:t>m</m:t>
                        </m:r>
                        <m:r>
                          <m:rPr>
                            <m:nor/>
                          </m:rPr>
                          <a:rPr lang="en-GB" sz="2400" b="0" i="0" baseline="30000" dirty="0" smtClean="0">
                            <a:latin typeface="Cambria Math" panose="02040503050406030204" pitchFamily="18" charset="0"/>
                            <a:ea typeface="Cambria Math" panose="02040503050406030204" pitchFamily="18" charset="0"/>
                          </a:rPr>
                          <m:t>−2</m:t>
                        </m:r>
                        <m:r>
                          <m:rPr>
                            <m:nor/>
                          </m:rPr>
                          <a:rPr lang="en-GB" sz="2400" dirty="0">
                            <a:latin typeface="Cambria Math" panose="02040503050406030204" pitchFamily="18" charset="0"/>
                            <a:ea typeface="Cambria Math" panose="02040503050406030204" pitchFamily="18" charset="0"/>
                          </a:rPr>
                          <m:t>C</m:t>
                        </m:r>
                        <m:r>
                          <m:rPr>
                            <m:nor/>
                          </m:rPr>
                          <a:rPr lang="en-GB" sz="2400" baseline="30000" dirty="0">
                            <a:latin typeface="Cambria Math" panose="02040503050406030204" pitchFamily="18" charset="0"/>
                            <a:ea typeface="Cambria Math" panose="02040503050406030204" pitchFamily="18" charset="0"/>
                          </a:rPr>
                          <m:t>2</m:t>
                        </m:r>
                        <m:r>
                          <m:rPr>
                            <m:nor/>
                          </m:rPr>
                          <a:rPr lang="en-GB" sz="2400" dirty="0">
                            <a:latin typeface="Cambria Math" panose="02040503050406030204" pitchFamily="18" charset="0"/>
                            <a:ea typeface="Cambria Math" panose="02040503050406030204" pitchFamily="18" charset="0"/>
                          </a:rPr>
                          <m:t> </m:t>
                        </m:r>
                        <m:r>
                          <m:rPr>
                            <m:nor/>
                          </m:rPr>
                          <a:rPr lang="en-GB" sz="2400" dirty="0">
                            <a:latin typeface="Cambria Math" panose="02040503050406030204" pitchFamily="18" charset="0"/>
                            <a:ea typeface="Cambria Math" panose="02040503050406030204" pitchFamily="18" charset="0"/>
                          </a:rPr>
                          <m:t>x</m:t>
                        </m:r>
                        <m:r>
                          <m:rPr>
                            <m:nor/>
                          </m:rPr>
                          <a:rPr lang="en-GB" sz="2400" dirty="0">
                            <a:latin typeface="Cambria Math" panose="02040503050406030204" pitchFamily="18" charset="0"/>
                            <a:ea typeface="Cambria Math" panose="02040503050406030204" pitchFamily="18" charset="0"/>
                          </a:rPr>
                          <m:t> 8 </m:t>
                        </m:r>
                        <m:r>
                          <m:rPr>
                            <m:nor/>
                          </m:rPr>
                          <a:rPr lang="en-GB" sz="2400" dirty="0">
                            <a:latin typeface="Cambria Math" panose="02040503050406030204" pitchFamily="18" charset="0"/>
                            <a:ea typeface="Cambria Math" panose="02040503050406030204" pitchFamily="18" charset="0"/>
                          </a:rPr>
                          <m:t>x</m:t>
                        </m:r>
                        <m:r>
                          <m:rPr>
                            <m:nor/>
                          </m:rPr>
                          <a:rPr lang="en-GB" sz="2400" dirty="0">
                            <a:latin typeface="Cambria Math" panose="02040503050406030204" pitchFamily="18" charset="0"/>
                            <a:ea typeface="Cambria Math" panose="02040503050406030204" pitchFamily="18" charset="0"/>
                          </a:rPr>
                          <m:t> 10−13 </m:t>
                        </m:r>
                        <m:r>
                          <m:rPr>
                            <m:nor/>
                          </m:rPr>
                          <a:rPr lang="en-GB" sz="2400" dirty="0">
                            <a:latin typeface="Cambria Math" panose="02040503050406030204" pitchFamily="18" charset="0"/>
                            <a:ea typeface="Cambria Math" panose="02040503050406030204" pitchFamily="18" charset="0"/>
                          </a:rPr>
                          <m:t>J</m:t>
                        </m:r>
                      </m:den>
                    </m:f>
                  </m:oMath>
                </a14:m>
                <a:endParaRPr lang="en-GB" sz="2400" dirty="0">
                  <a:latin typeface="Cambria Math" panose="02040503050406030204" pitchFamily="18" charset="0"/>
                  <a:ea typeface="Cambria Math" panose="02040503050406030204" pitchFamily="18" charset="0"/>
                </a:endParaRPr>
              </a:p>
              <a:p>
                <a:endParaRPr lang="en-GB" sz="2400" dirty="0">
                  <a:latin typeface="Cambria Math" panose="02040503050406030204" pitchFamily="18" charset="0"/>
                  <a:ea typeface="Cambria Math" panose="02040503050406030204" pitchFamily="18" charset="0"/>
                </a:endParaRPr>
              </a:p>
              <a:p>
                <a14:m>
                  <m:oMath xmlns:m="http://schemas.openxmlformats.org/officeDocument/2006/math">
                    <m:r>
                      <a:rPr lang="en-GB" sz="3600" b="0" i="1" smtClean="0">
                        <a:latin typeface="Cambria Math" panose="02040503050406030204" pitchFamily="18" charset="0"/>
                        <a:ea typeface="Cambria Math" panose="02040503050406030204" pitchFamily="18" charset="0"/>
                      </a:rPr>
                      <m:t>𝑟</m:t>
                    </m:r>
                    <m:r>
                      <a:rPr lang="en-GB" sz="3600" b="0" i="1" smtClean="0">
                        <a:latin typeface="Cambria Math" panose="02040503050406030204" pitchFamily="18" charset="0"/>
                        <a:ea typeface="Cambria Math" panose="02040503050406030204" pitchFamily="18" charset="0"/>
                      </a:rPr>
                      <m:t>= </m:t>
                    </m:r>
                  </m:oMath>
                </a14:m>
                <a:r>
                  <a:rPr lang="en-GB" sz="3600" dirty="0">
                    <a:latin typeface="Cambria Math" panose="02040503050406030204" pitchFamily="18" charset="0"/>
                    <a:ea typeface="Cambria Math" panose="02040503050406030204" pitchFamily="18" charset="0"/>
                  </a:rPr>
                  <a:t>4.5 x 10</a:t>
                </a:r>
                <a:r>
                  <a:rPr lang="en-GB" sz="3600" baseline="30000" dirty="0">
                    <a:latin typeface="Cambria Math" panose="02040503050406030204" pitchFamily="18" charset="0"/>
                    <a:ea typeface="Cambria Math" panose="02040503050406030204" pitchFamily="18" charset="0"/>
                  </a:rPr>
                  <a:t>-14</a:t>
                </a:r>
                <a:r>
                  <a:rPr lang="en-GB" sz="3600" dirty="0">
                    <a:latin typeface="Cambria Math" panose="02040503050406030204" pitchFamily="18" charset="0"/>
                    <a:ea typeface="Cambria Math" panose="02040503050406030204" pitchFamily="18" charset="0"/>
                  </a:rPr>
                  <a:t> m or 45 </a:t>
                </a:r>
                <a:r>
                  <a:rPr lang="en-GB" sz="3600" dirty="0" err="1">
                    <a:latin typeface="Cambria Math" panose="02040503050406030204" pitchFamily="18" charset="0"/>
                    <a:ea typeface="Cambria Math" panose="02040503050406030204" pitchFamily="18" charset="0"/>
                  </a:rPr>
                  <a:t>fm</a:t>
                </a:r>
                <a:r>
                  <a:rPr lang="en-GB" sz="3600" dirty="0">
                    <a:latin typeface="Cambria Math" panose="02040503050406030204" pitchFamily="18" charset="0"/>
                    <a:ea typeface="Cambria Math" panose="02040503050406030204" pitchFamily="18" charset="0"/>
                  </a:rPr>
                  <a:t>  (femtometre)</a:t>
                </a:r>
              </a:p>
              <a:p>
                <a:endParaRPr lang="en-GB" sz="2400" dirty="0">
                  <a:latin typeface="Cambria Math" panose="02040503050406030204" pitchFamily="18" charset="0"/>
                  <a:ea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2EE7105A-28EA-4B90-A8DE-BB31872BF0B9}"/>
                  </a:ext>
                </a:extLst>
              </p:cNvPr>
              <p:cNvSpPr>
                <a:spLocks noGrp="1" noRot="1" noChangeAspect="1" noMove="1" noResize="1" noEditPoints="1" noAdjustHandles="1" noChangeArrowheads="1" noChangeShapeType="1" noTextEdit="1"/>
              </p:cNvSpPr>
              <p:nvPr>
                <p:ph idx="1"/>
              </p:nvPr>
            </p:nvSpPr>
            <p:spPr>
              <a:xfrm>
                <a:off x="457200" y="762000"/>
                <a:ext cx="8534400" cy="5364163"/>
              </a:xfrm>
              <a:blipFill>
                <a:blip r:embed="rId2"/>
                <a:stretch>
                  <a:fillRect r="-500"/>
                </a:stretch>
              </a:blipFill>
            </p:spPr>
            <p:txBody>
              <a:bodyPr/>
              <a:lstStyle/>
              <a:p>
                <a:r>
                  <a:rPr lang="en-GB">
                    <a:noFill/>
                  </a:rPr>
                  <a:t> </a:t>
                </a:r>
              </a:p>
            </p:txBody>
          </p:sp>
        </mc:Fallback>
      </mc:AlternateContent>
    </p:spTree>
    <p:extLst>
      <p:ext uri="{BB962C8B-B14F-4D97-AF65-F5344CB8AC3E}">
        <p14:creationId xmlns:p14="http://schemas.microsoft.com/office/powerpoint/2010/main" val="302370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GB" u="sng" dirty="0"/>
              <a:t>de Broglie Wavelength and Diffraction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0050" y="1295400"/>
                <a:ext cx="8667750" cy="4114800"/>
              </a:xfrm>
            </p:spPr>
            <p:txBody>
              <a:bodyPr>
                <a:normAutofit fontScale="85000" lnSpcReduction="10000"/>
              </a:bodyPr>
              <a:lstStyle/>
              <a:p>
                <a:r>
                  <a:rPr lang="en-GB" dirty="0"/>
                  <a:t>From Einstein, energy of a photon: </a:t>
                </a:r>
                <a14:m>
                  <m:oMath xmlns:m="http://schemas.openxmlformats.org/officeDocument/2006/math">
                    <m:r>
                      <a:rPr lang="en-GB" i="1">
                        <a:solidFill>
                          <a:srgbClr val="000000"/>
                        </a:solidFill>
                        <a:latin typeface="Cambria Math" panose="02040503050406030204" pitchFamily="18" charset="0"/>
                      </a:rPr>
                      <m:t>𝐸</m:t>
                    </m:r>
                  </m:oMath>
                </a14:m>
                <a:r>
                  <a:rPr lang="en-GB" dirty="0"/>
                  <a:t> = </a:t>
                </a:r>
                <a14:m>
                  <m:oMath xmlns:m="http://schemas.openxmlformats.org/officeDocument/2006/math">
                    <m:r>
                      <a:rPr lang="en-GB" i="1">
                        <a:solidFill>
                          <a:srgbClr val="000000"/>
                        </a:solidFill>
                        <a:latin typeface="Cambria Math" panose="02040503050406030204" pitchFamily="18" charset="0"/>
                      </a:rPr>
                      <m:t>h𝑓</m:t>
                    </m:r>
                    <m:r>
                      <a:rPr lang="en-GB" i="1">
                        <a:solidFill>
                          <a:srgbClr val="000000"/>
                        </a:solidFill>
                        <a:latin typeface="Cambria Math" panose="02040503050406030204" pitchFamily="18" charset="0"/>
                      </a:rPr>
                      <m:t>=</m:t>
                    </m:r>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h𝑐</m:t>
                        </m:r>
                      </m:num>
                      <m:den>
                        <m:r>
                          <a:rPr lang="en-GB" i="1">
                            <a:solidFill>
                              <a:srgbClr val="000000"/>
                            </a:solidFill>
                            <a:latin typeface="Cambria Math" panose="02040503050406030204" pitchFamily="18" charset="0"/>
                          </a:rPr>
                          <m:t>𝜆</m:t>
                        </m:r>
                      </m:den>
                    </m:f>
                  </m:oMath>
                </a14:m>
                <a:endParaRPr lang="en-GB" dirty="0"/>
              </a:p>
              <a:p>
                <a:r>
                  <a:rPr lang="en-GB" dirty="0"/>
                  <a:t>You should recall from Year 1 that any particle in motion can be considered to act as a wave.</a:t>
                </a:r>
              </a:p>
              <a:p>
                <a:r>
                  <a:rPr lang="en-GB" dirty="0"/>
                  <a:t>If you accelerate the electrons in a beam to almost the speed of light (this requires 100's of millions of Volts) we can say:</a:t>
                </a:r>
              </a:p>
              <a:p>
                <a14:m>
                  <m:oMath xmlns:m="http://schemas.openxmlformats.org/officeDocument/2006/math">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𝐸</m:t>
                        </m:r>
                      </m:e>
                      <m:sub>
                        <m:r>
                          <m:rPr>
                            <m:sty m:val="p"/>
                          </m:rPr>
                          <a:rPr lang="en-GB">
                            <a:solidFill>
                              <a:srgbClr val="000000"/>
                            </a:solidFill>
                            <a:latin typeface="Cambria Math" panose="02040503050406030204" pitchFamily="18" charset="0"/>
                          </a:rPr>
                          <m:t>k</m:t>
                        </m:r>
                      </m:sub>
                    </m:sSub>
                  </m:oMath>
                </a14:m>
                <a:r>
                  <a:rPr lang="en-GB" dirty="0"/>
                  <a:t>= </a:t>
                </a:r>
                <a14:m>
                  <m:oMath xmlns:m="http://schemas.openxmlformats.org/officeDocument/2006/math">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h𝑐</m:t>
                        </m:r>
                      </m:num>
                      <m:den>
                        <m:r>
                          <a:rPr lang="en-GB" i="1">
                            <a:solidFill>
                              <a:srgbClr val="000000"/>
                            </a:solidFill>
                            <a:latin typeface="Cambria Math" panose="02040503050406030204" pitchFamily="18" charset="0"/>
                          </a:rPr>
                          <m:t>𝜆</m:t>
                        </m:r>
                      </m:den>
                    </m:f>
                    <m:r>
                      <a:rPr lang="en-GB" b="0" i="1" smtClean="0">
                        <a:solidFill>
                          <a:srgbClr val="000000"/>
                        </a:solidFill>
                        <a:latin typeface="Cambria Math" panose="02040503050406030204" pitchFamily="18" charset="0"/>
                      </a:rPr>
                      <m:t>           </m:t>
                    </m:r>
                    <m:r>
                      <m:rPr>
                        <m:sty m:val="p"/>
                      </m:rPr>
                      <a:rPr lang="en-GB" b="0" i="0" smtClean="0">
                        <a:solidFill>
                          <a:srgbClr val="000000"/>
                        </a:solidFill>
                        <a:latin typeface="Cambria Math" panose="02040503050406030204" pitchFamily="18" charset="0"/>
                      </a:rPr>
                      <m:t>or</m:t>
                    </m:r>
                    <m:r>
                      <a:rPr lang="en-GB" b="0" i="1" smtClean="0">
                        <a:solidFill>
                          <a:srgbClr val="000000"/>
                        </a:solidFill>
                        <a:latin typeface="Cambria Math" panose="02040503050406030204" pitchFamily="18" charset="0"/>
                      </a:rPr>
                      <m:t>         </m:t>
                    </m:r>
                    <m:r>
                      <a:rPr lang="en-GB" i="1">
                        <a:solidFill>
                          <a:srgbClr val="000000"/>
                        </a:solidFill>
                        <a:latin typeface="Cambria Math" panose="02040503050406030204" pitchFamily="18" charset="0"/>
                      </a:rPr>
                      <m:t>𝜆</m:t>
                    </m:r>
                    <m:r>
                      <m:rPr>
                        <m:nor/>
                      </m:rPr>
                      <a:rPr lang="en-GB" b="0" i="0" smtClean="0">
                        <a:solidFill>
                          <a:srgbClr val="000000"/>
                        </a:solidFill>
                        <a:latin typeface="Cambria Math" panose="02040503050406030204" pitchFamily="18" charset="0"/>
                      </a:rPr>
                      <m:t> </m:t>
                    </m:r>
                    <m:r>
                      <m:rPr>
                        <m:nor/>
                      </m:rPr>
                      <a:rPr lang="en-GB" dirty="0"/>
                      <m:t>= </m:t>
                    </m:r>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h𝑐</m:t>
                        </m:r>
                      </m:num>
                      <m:den>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𝐸</m:t>
                            </m:r>
                          </m:e>
                          <m:sub>
                            <m:r>
                              <m:rPr>
                                <m:sty m:val="p"/>
                              </m:rPr>
                              <a:rPr lang="en-GB">
                                <a:solidFill>
                                  <a:srgbClr val="000000"/>
                                </a:solidFill>
                                <a:latin typeface="Cambria Math" panose="02040503050406030204" pitchFamily="18" charset="0"/>
                              </a:rPr>
                              <m:t>k</m:t>
                            </m:r>
                          </m:sub>
                        </m:sSub>
                      </m:den>
                    </m:f>
                  </m:oMath>
                </a14:m>
                <a:endParaRPr lang="en-GB" dirty="0"/>
              </a:p>
              <a:p>
                <a:r>
                  <a:rPr lang="en-GB" dirty="0"/>
                  <a:t> This wavelength is called the </a:t>
                </a:r>
                <a:r>
                  <a:rPr lang="en-GB" u="sng" dirty="0"/>
                  <a:t>de Broglie Wavelength</a:t>
                </a:r>
                <a:r>
                  <a:rPr lang="en-GB" dirty="0"/>
                  <a:t> </a:t>
                </a:r>
                <a14:m>
                  <m:oMath xmlns:m="http://schemas.openxmlformats.org/officeDocument/2006/math">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𝜆</m:t>
                        </m:r>
                      </m:e>
                      <m:sub>
                        <m:r>
                          <m:rPr>
                            <m:nor/>
                          </m:rPr>
                          <a:rPr lang="en-GB">
                            <a:solidFill>
                              <a:srgbClr val="000000"/>
                            </a:solidFill>
                            <a:latin typeface="Cambria Math" panose="02040503050406030204" pitchFamily="18" charset="0"/>
                          </a:rPr>
                          <m:t>dB</m:t>
                        </m:r>
                      </m:sub>
                    </m:sSub>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0050" y="1295400"/>
                <a:ext cx="8667750" cy="4114800"/>
              </a:xfrm>
              <a:blipFill>
                <a:blip r:embed="rId3"/>
                <a:stretch>
                  <a:fillRect l="-1195" t="-1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91737" y="5181600"/>
                <a:ext cx="8056418" cy="1520353"/>
              </a:xfrm>
              <a:prstGeom prst="rect">
                <a:avLst/>
              </a:prstGeom>
              <a:noFill/>
            </p:spPr>
            <p:txBody>
              <a:bodyPr wrap="square" rtlCol="0">
                <a:spAutoFit/>
              </a:bodyPr>
              <a:lstStyle/>
              <a:p>
                <a:r>
                  <a:rPr lang="en-GB" sz="2600" dirty="0">
                    <a:solidFill>
                      <a:srgbClr val="002060"/>
                    </a:solidFill>
                  </a:rPr>
                  <a:t>Note that for relativistic particles: </a:t>
                </a:r>
                <a14:m>
                  <m:oMath xmlns:m="http://schemas.openxmlformats.org/officeDocument/2006/math">
                    <m:sSub>
                      <m:sSubPr>
                        <m:ctrlPr>
                          <a:rPr lang="en-GB" sz="2600" i="1">
                            <a:solidFill>
                              <a:srgbClr val="002060"/>
                            </a:solidFill>
                            <a:latin typeface="Cambria Math" panose="02040503050406030204" pitchFamily="18" charset="0"/>
                          </a:rPr>
                        </m:ctrlPr>
                      </m:sSubPr>
                      <m:e>
                        <m:r>
                          <a:rPr lang="en-GB" sz="2600" i="1">
                            <a:solidFill>
                              <a:srgbClr val="002060"/>
                            </a:solidFill>
                            <a:latin typeface="Cambria Math" panose="02040503050406030204" pitchFamily="18" charset="0"/>
                          </a:rPr>
                          <m:t>𝐸</m:t>
                        </m:r>
                      </m:e>
                      <m:sub>
                        <m:r>
                          <m:rPr>
                            <m:sty m:val="p"/>
                          </m:rPr>
                          <a:rPr lang="en-GB" sz="2600">
                            <a:solidFill>
                              <a:srgbClr val="002060"/>
                            </a:solidFill>
                            <a:latin typeface="Cambria Math" panose="02040503050406030204" pitchFamily="18" charset="0"/>
                          </a:rPr>
                          <m:t>k</m:t>
                        </m:r>
                      </m:sub>
                    </m:sSub>
                    <m:r>
                      <m:rPr>
                        <m:nor/>
                      </m:rPr>
                      <a:rPr lang="en-GB" sz="2600">
                        <a:solidFill>
                          <a:srgbClr val="002060"/>
                        </a:solidFill>
                        <a:latin typeface="Cambria Math" panose="02040503050406030204" pitchFamily="18" charset="0"/>
                      </a:rPr>
                      <m:t> </m:t>
                    </m:r>
                    <m:r>
                      <m:rPr>
                        <m:nor/>
                      </m:rPr>
                      <a:rPr lang="en-GB" sz="2600" dirty="0">
                        <a:solidFill>
                          <a:srgbClr val="002060"/>
                        </a:solidFill>
                      </a:rPr>
                      <m:t>=</m:t>
                    </m:r>
                    <m:r>
                      <m:rPr>
                        <m:nor/>
                      </m:rPr>
                      <a:rPr lang="en-GB" sz="2600" b="0" i="0" dirty="0" smtClean="0">
                        <a:solidFill>
                          <a:srgbClr val="002060"/>
                        </a:solidFill>
                      </a:rPr>
                      <m:t> </m:t>
                    </m:r>
                    <m:r>
                      <a:rPr lang="en-GB" sz="2600" i="1">
                        <a:solidFill>
                          <a:srgbClr val="002060"/>
                        </a:solidFill>
                        <a:latin typeface="Cambria Math" panose="02040503050406030204" pitchFamily="18" charset="0"/>
                      </a:rPr>
                      <m:t>𝑚</m:t>
                    </m:r>
                    <m:sSup>
                      <m:sSupPr>
                        <m:ctrlPr>
                          <a:rPr lang="en-GB" sz="2600" i="1">
                            <a:solidFill>
                              <a:srgbClr val="002060"/>
                            </a:solidFill>
                            <a:latin typeface="Cambria Math" panose="02040503050406030204" pitchFamily="18" charset="0"/>
                          </a:rPr>
                        </m:ctrlPr>
                      </m:sSupPr>
                      <m:e>
                        <m:r>
                          <a:rPr lang="en-GB" sz="2600" i="1">
                            <a:solidFill>
                              <a:srgbClr val="002060"/>
                            </a:solidFill>
                            <a:latin typeface="Cambria Math" panose="02040503050406030204" pitchFamily="18" charset="0"/>
                          </a:rPr>
                          <m:t>𝑐</m:t>
                        </m:r>
                      </m:e>
                      <m:sup>
                        <m:r>
                          <a:rPr lang="en-GB" sz="2600" i="1">
                            <a:solidFill>
                              <a:srgbClr val="002060"/>
                            </a:solidFill>
                            <a:latin typeface="Cambria Math" panose="02040503050406030204" pitchFamily="18" charset="0"/>
                          </a:rPr>
                          <m:t>2</m:t>
                        </m:r>
                      </m:sup>
                    </m:sSup>
                  </m:oMath>
                </a14:m>
                <a:endParaRPr lang="en-GB" sz="2600" dirty="0">
                  <a:solidFill>
                    <a:srgbClr val="002060"/>
                  </a:solidFill>
                </a:endParaRPr>
              </a:p>
              <a:p>
                <a:r>
                  <a:rPr lang="en-GB" sz="2600" dirty="0">
                    <a:solidFill>
                      <a:srgbClr val="002060"/>
                    </a:solidFill>
                  </a:rPr>
                  <a:t>And momentum: </a:t>
                </a:r>
                <a14:m>
                  <m:oMath xmlns:m="http://schemas.openxmlformats.org/officeDocument/2006/math">
                    <m:r>
                      <a:rPr lang="en-GB" sz="2600" i="1">
                        <a:solidFill>
                          <a:srgbClr val="002060"/>
                        </a:solidFill>
                        <a:latin typeface="Cambria Math" panose="02040503050406030204" pitchFamily="18" charset="0"/>
                      </a:rPr>
                      <m:t>𝜌</m:t>
                    </m:r>
                    <m:r>
                      <a:rPr lang="en-GB" sz="2600" i="1">
                        <a:solidFill>
                          <a:srgbClr val="002060"/>
                        </a:solidFill>
                        <a:latin typeface="Cambria Math" panose="02040503050406030204" pitchFamily="18" charset="0"/>
                      </a:rPr>
                      <m:t>=</m:t>
                    </m:r>
                    <m:r>
                      <a:rPr lang="en-GB" sz="2600" i="1">
                        <a:solidFill>
                          <a:srgbClr val="002060"/>
                        </a:solidFill>
                        <a:latin typeface="Cambria Math" panose="02040503050406030204" pitchFamily="18" charset="0"/>
                      </a:rPr>
                      <m:t>𝑚𝑐</m:t>
                    </m:r>
                  </m:oMath>
                </a14:m>
                <a:endParaRPr lang="en-GB" sz="2600" dirty="0">
                  <a:solidFill>
                    <a:srgbClr val="002060"/>
                  </a:solidFill>
                </a:endParaRPr>
              </a:p>
              <a:p>
                <a:r>
                  <a:rPr lang="en-GB" sz="2600" dirty="0">
                    <a:solidFill>
                      <a:srgbClr val="002060"/>
                    </a:solidFill>
                  </a:rPr>
                  <a:t>So we can say: </a:t>
                </a:r>
                <a14:m>
                  <m:oMath xmlns:m="http://schemas.openxmlformats.org/officeDocument/2006/math">
                    <m:sSub>
                      <m:sSubPr>
                        <m:ctrlPr>
                          <a:rPr lang="en-GB" sz="2600" i="1">
                            <a:solidFill>
                              <a:srgbClr val="002060"/>
                            </a:solidFill>
                            <a:latin typeface="Cambria Math" panose="02040503050406030204" pitchFamily="18" charset="0"/>
                          </a:rPr>
                        </m:ctrlPr>
                      </m:sSubPr>
                      <m:e>
                        <m:r>
                          <a:rPr lang="en-GB" sz="2600" i="1">
                            <a:solidFill>
                              <a:srgbClr val="002060"/>
                            </a:solidFill>
                            <a:latin typeface="Cambria Math" panose="02040503050406030204" pitchFamily="18" charset="0"/>
                          </a:rPr>
                          <m:t>𝜆</m:t>
                        </m:r>
                      </m:e>
                      <m:sub>
                        <m:r>
                          <m:rPr>
                            <m:nor/>
                          </m:rPr>
                          <a:rPr lang="en-GB" sz="2600">
                            <a:solidFill>
                              <a:srgbClr val="002060"/>
                            </a:solidFill>
                            <a:latin typeface="Cambria Math" panose="02040503050406030204" pitchFamily="18" charset="0"/>
                          </a:rPr>
                          <m:t>dB</m:t>
                        </m:r>
                      </m:sub>
                    </m:sSub>
                    <m:r>
                      <a:rPr lang="en-GB" sz="2600" i="1">
                        <a:solidFill>
                          <a:srgbClr val="002060"/>
                        </a:solidFill>
                        <a:latin typeface="Cambria Math" panose="02040503050406030204" pitchFamily="18" charset="0"/>
                      </a:rPr>
                      <m:t>=</m:t>
                    </m:r>
                    <m:f>
                      <m:fPr>
                        <m:ctrlPr>
                          <a:rPr lang="en-GB" sz="2600" i="1">
                            <a:solidFill>
                              <a:srgbClr val="002060"/>
                            </a:solidFill>
                            <a:latin typeface="Cambria Math" panose="02040503050406030204" pitchFamily="18" charset="0"/>
                          </a:rPr>
                        </m:ctrlPr>
                      </m:fPr>
                      <m:num>
                        <m:r>
                          <a:rPr lang="en-GB" sz="2600" i="1">
                            <a:solidFill>
                              <a:srgbClr val="002060"/>
                            </a:solidFill>
                            <a:latin typeface="Cambria Math" panose="02040503050406030204" pitchFamily="18" charset="0"/>
                          </a:rPr>
                          <m:t>h𝑐</m:t>
                        </m:r>
                      </m:num>
                      <m:den>
                        <m:sSub>
                          <m:sSubPr>
                            <m:ctrlPr>
                              <a:rPr lang="en-GB" sz="2600" i="1">
                                <a:solidFill>
                                  <a:srgbClr val="002060"/>
                                </a:solidFill>
                                <a:latin typeface="Cambria Math" panose="02040503050406030204" pitchFamily="18" charset="0"/>
                              </a:rPr>
                            </m:ctrlPr>
                          </m:sSubPr>
                          <m:e>
                            <m:r>
                              <a:rPr lang="en-GB" sz="2600" i="1">
                                <a:solidFill>
                                  <a:srgbClr val="002060"/>
                                </a:solidFill>
                                <a:latin typeface="Cambria Math" panose="02040503050406030204" pitchFamily="18" charset="0"/>
                              </a:rPr>
                              <m:t>𝐸</m:t>
                            </m:r>
                          </m:e>
                          <m:sub>
                            <m:r>
                              <m:rPr>
                                <m:sty m:val="p"/>
                              </m:rPr>
                              <a:rPr lang="en-GB" sz="2600">
                                <a:solidFill>
                                  <a:srgbClr val="002060"/>
                                </a:solidFill>
                                <a:latin typeface="Cambria Math" panose="02040503050406030204" pitchFamily="18" charset="0"/>
                              </a:rPr>
                              <m:t>k</m:t>
                            </m:r>
                          </m:sub>
                        </m:sSub>
                      </m:den>
                    </m:f>
                    <m:r>
                      <a:rPr lang="en-GB" sz="2600" i="1">
                        <a:solidFill>
                          <a:srgbClr val="002060"/>
                        </a:solidFill>
                        <a:latin typeface="Cambria Math" panose="02040503050406030204" pitchFamily="18" charset="0"/>
                      </a:rPr>
                      <m:t>=</m:t>
                    </m:r>
                    <m:f>
                      <m:fPr>
                        <m:ctrlPr>
                          <a:rPr lang="en-GB" sz="2600" i="1">
                            <a:solidFill>
                              <a:srgbClr val="002060"/>
                            </a:solidFill>
                            <a:latin typeface="Cambria Math" panose="02040503050406030204" pitchFamily="18" charset="0"/>
                          </a:rPr>
                        </m:ctrlPr>
                      </m:fPr>
                      <m:num>
                        <m:r>
                          <a:rPr lang="en-GB" sz="2600" i="1">
                            <a:solidFill>
                              <a:srgbClr val="002060"/>
                            </a:solidFill>
                            <a:latin typeface="Cambria Math" panose="02040503050406030204" pitchFamily="18" charset="0"/>
                          </a:rPr>
                          <m:t>h</m:t>
                        </m:r>
                      </m:num>
                      <m:den>
                        <m:r>
                          <a:rPr lang="en-GB" sz="2600" i="1">
                            <a:solidFill>
                              <a:srgbClr val="002060"/>
                            </a:solidFill>
                            <a:latin typeface="Cambria Math" panose="02040503050406030204" pitchFamily="18" charset="0"/>
                          </a:rPr>
                          <m:t>𝜌</m:t>
                        </m:r>
                      </m:den>
                    </m:f>
                  </m:oMath>
                </a14:m>
                <a:endParaRPr lang="en-GB" sz="2600" dirty="0">
                  <a:solidFill>
                    <a:srgbClr val="00206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1737" y="5181600"/>
                <a:ext cx="8056418" cy="1520353"/>
              </a:xfrm>
              <a:prstGeom prst="rect">
                <a:avLst/>
              </a:prstGeom>
              <a:blipFill>
                <a:blip r:embed="rId4"/>
                <a:stretch>
                  <a:fillRect l="-1362" t="-3213" b="-803"/>
                </a:stretch>
              </a:blipFill>
            </p:spPr>
            <p:txBody>
              <a:bodyPr/>
              <a:lstStyle/>
              <a:p>
                <a:r>
                  <a:rPr lang="en-GB">
                    <a:noFill/>
                  </a:rPr>
                  <a:t> </a:t>
                </a:r>
              </a:p>
            </p:txBody>
          </p:sp>
        </mc:Fallback>
      </mc:AlternateContent>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60" name="Equation" r:id="rId5" imgW="114120" imgH="215640" progId="Equation.3">
                  <p:embed/>
                </p:oleObj>
              </mc:Choice>
              <mc:Fallback>
                <p:oleObj name="Equation" r:id="rId5" imgW="114120" imgH="215640" progId="Equation.3">
                  <p:embed/>
                  <p:pic>
                    <p:nvPicPr>
                      <p:cNvPr id="6" name="Object 5"/>
                      <p:cNvPicPr/>
                      <p:nvPr/>
                    </p:nvPicPr>
                    <p:blipFill>
                      <a:blip r:embed="rId6"/>
                      <a:stretch>
                        <a:fillRect/>
                      </a:stretch>
                    </p:blipFill>
                    <p:spPr>
                      <a:xfrm>
                        <a:off x="4514850" y="332105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36036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563562"/>
          </a:xfrm>
        </p:spPr>
        <p:txBody>
          <a:bodyPr>
            <a:normAutofit fontScale="90000"/>
          </a:bodyPr>
          <a:lstStyle/>
          <a:p>
            <a:r>
              <a:rPr lang="en-GB" u="sng" dirty="0"/>
              <a:t>Diffraction by atoms</a:t>
            </a:r>
            <a:endParaRPr lang="en-GB" dirty="0"/>
          </a:p>
        </p:txBody>
      </p:sp>
      <p:sp>
        <p:nvSpPr>
          <p:cNvPr id="3" name="Content Placeholder 2"/>
          <p:cNvSpPr>
            <a:spLocks noGrp="1"/>
          </p:cNvSpPr>
          <p:nvPr>
            <p:ph idx="1"/>
          </p:nvPr>
        </p:nvSpPr>
        <p:spPr>
          <a:xfrm>
            <a:off x="152400" y="762000"/>
            <a:ext cx="8763000" cy="2362200"/>
          </a:xfrm>
        </p:spPr>
        <p:txBody>
          <a:bodyPr>
            <a:normAutofit fontScale="92500" lnSpcReduction="10000"/>
          </a:bodyPr>
          <a:lstStyle/>
          <a:p>
            <a:r>
              <a:rPr lang="en-GB" dirty="0"/>
              <a:t>When relativistic electrons pass through a thin sample of a gas then diffraction occurs between the atomic nuclei.</a:t>
            </a:r>
          </a:p>
          <a:p>
            <a:r>
              <a:rPr lang="en-GB" dirty="0"/>
              <a:t>The equation that calculates the minimum angle of diffraction is:</a:t>
            </a:r>
          </a:p>
        </p:txBody>
      </p:sp>
      <mc:AlternateContent xmlns:mc="http://schemas.openxmlformats.org/markup-compatibility/2006" xmlns:a14="http://schemas.microsoft.com/office/drawing/2010/main">
        <mc:Choice Requires="a14">
          <p:sp>
            <p:nvSpPr>
              <p:cNvPr id="4" name="Object 3"/>
              <p:cNvSpPr txBox="1"/>
              <p:nvPr/>
            </p:nvSpPr>
            <p:spPr>
              <a:xfrm>
                <a:off x="3200400" y="2552700"/>
                <a:ext cx="5029200" cy="685800"/>
              </a:xfrm>
              <a:prstGeom prst="rect">
                <a:avLst/>
              </a:prstGeom>
            </p:spPr>
            <p:txBody>
              <a:bodyPr>
                <a:noAutofit/>
              </a:bodyPr>
              <a:lstStyle/>
              <a:p>
                <a:r>
                  <a:rPr lang="en-GB" sz="3200" dirty="0">
                    <a:solidFill>
                      <a:srgbClr val="000000"/>
                    </a:solidFill>
                  </a:rPr>
                  <a:t>r </a:t>
                </a:r>
                <a14:m>
                  <m:oMath xmlns:m="http://schemas.openxmlformats.org/officeDocument/2006/math">
                    <m:func>
                      <m:funcPr>
                        <m:ctrlPr>
                          <a:rPr lang="en-GB" sz="3200" i="1">
                            <a:solidFill>
                              <a:srgbClr val="000000"/>
                            </a:solidFill>
                            <a:latin typeface="Cambria Math" panose="02040503050406030204" pitchFamily="18" charset="0"/>
                          </a:rPr>
                        </m:ctrlPr>
                      </m:funcPr>
                      <m:fName>
                        <m:r>
                          <m:rPr>
                            <m:sty m:val="p"/>
                          </m:rPr>
                          <a:rPr lang="en-GB" sz="3200" i="0">
                            <a:solidFill>
                              <a:srgbClr val="000000"/>
                            </a:solidFill>
                            <a:latin typeface="Cambria Math" panose="02040503050406030204" pitchFamily="18" charset="0"/>
                          </a:rPr>
                          <m:t>sin</m:t>
                        </m:r>
                      </m:fName>
                      <m:e>
                        <m:r>
                          <a:rPr lang="en-GB" sz="3200" i="1">
                            <a:solidFill>
                              <a:srgbClr val="000000"/>
                            </a:solidFill>
                            <a:latin typeface="Cambria Math" panose="02040503050406030204" pitchFamily="18" charset="0"/>
                          </a:rPr>
                          <m:t>(</m:t>
                        </m:r>
                      </m:e>
                    </m:func>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𝜃</m:t>
                        </m:r>
                        <m:r>
                          <m:rPr>
                            <m:nor/>
                          </m:rPr>
                          <a:rPr lang="en-GB" sz="3200" b="0" i="0" smtClean="0">
                            <a:solidFill>
                              <a:srgbClr val="000000"/>
                            </a:solidFill>
                            <a:latin typeface="Cambria Math" panose="02040503050406030204" pitchFamily="18" charset="0"/>
                          </a:rPr>
                          <m:t>)</m:t>
                        </m:r>
                      </m:e>
                      <m:sub>
                        <m:r>
                          <m:rPr>
                            <m:sty m:val="p"/>
                          </m:rPr>
                          <a:rPr lang="en-GB" sz="3200" i="0">
                            <a:solidFill>
                              <a:srgbClr val="000000"/>
                            </a:solidFill>
                            <a:latin typeface="Cambria Math" panose="02040503050406030204" pitchFamily="18" charset="0"/>
                          </a:rPr>
                          <m:t>min</m:t>
                        </m:r>
                      </m:sub>
                    </m:sSub>
                    <m:r>
                      <a:rPr lang="en-GB" sz="3200" b="0" i="1" smtClean="0">
                        <a:solidFill>
                          <a:srgbClr val="000000"/>
                        </a:solidFill>
                        <a:latin typeface="Cambria Math" panose="02040503050406030204" pitchFamily="18" charset="0"/>
                      </a:rPr>
                      <m:t>=0.61</m:t>
                    </m:r>
                    <m:sSub>
                      <m:sSubPr>
                        <m:ctrlPr>
                          <a:rPr lang="en-GB" sz="3200" i="1" dirty="0" smtClean="0">
                            <a:latin typeface="Cambria Math" panose="02040503050406030204" pitchFamily="18" charset="0"/>
                          </a:rPr>
                        </m:ctrlPr>
                      </m:sSubPr>
                      <m:e>
                        <m:r>
                          <a:rPr lang="en-GB" sz="3200" i="1" dirty="0">
                            <a:latin typeface="Cambria Math" panose="02040503050406030204" pitchFamily="18" charset="0"/>
                          </a:rPr>
                          <m:t>𝜆</m:t>
                        </m:r>
                      </m:e>
                      <m:sub>
                        <m:r>
                          <a:rPr lang="en-GB" sz="3200" i="0" dirty="0">
                            <a:latin typeface="Cambria Math" panose="02040503050406030204" pitchFamily="18" charset="0"/>
                          </a:rPr>
                          <m:t>ⅆ</m:t>
                        </m:r>
                        <m:r>
                          <a:rPr lang="en-GB" sz="3200" i="1" dirty="0">
                            <a:latin typeface="Cambria Math" panose="02040503050406030204" pitchFamily="18" charset="0"/>
                          </a:rPr>
                          <m:t>𝐵</m:t>
                        </m:r>
                      </m:sub>
                    </m:sSub>
                  </m:oMath>
                </a14:m>
                <a:endParaRPr lang="en-GB" sz="3200" dirty="0"/>
              </a:p>
            </p:txBody>
          </p:sp>
        </mc:Choice>
        <mc:Fallback xmlns="">
          <p:sp>
            <p:nvSpPr>
              <p:cNvPr id="4" name="Object 3"/>
              <p:cNvSpPr txBox="1">
                <a:spLocks noRot="1" noChangeAspect="1" noMove="1" noResize="1" noEditPoints="1" noAdjustHandles="1" noChangeArrowheads="1" noChangeShapeType="1" noTextEdit="1"/>
              </p:cNvSpPr>
              <p:nvPr/>
            </p:nvSpPr>
            <p:spPr>
              <a:xfrm>
                <a:off x="3200400" y="2552700"/>
                <a:ext cx="5029200" cy="685800"/>
              </a:xfrm>
              <a:prstGeom prst="rect">
                <a:avLst/>
              </a:prstGeom>
              <a:blipFill>
                <a:blip r:embed="rId2"/>
                <a:stretch>
                  <a:fillRect l="-3030" t="-10714" b="-15179"/>
                </a:stretch>
              </a:blipFill>
            </p:spPr>
            <p:txBody>
              <a:bodyPr/>
              <a:lstStyle/>
              <a:p>
                <a:r>
                  <a:rPr lang="en-GB">
                    <a:noFill/>
                  </a:rPr>
                  <a:t> </a:t>
                </a:r>
              </a:p>
            </p:txBody>
          </p:sp>
        </mc:Fallback>
      </mc:AlternateContent>
      <p:pic>
        <p:nvPicPr>
          <p:cNvPr id="4098" name="Picture 2" descr="https://upload.wikimedia.org/wikipedia/commons/f/fc/Diffraction-red_laser-diffraction_grating_PNr%C2%B001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4975" y="3294929"/>
            <a:ext cx="5657850" cy="33672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13313E7B-A49D-48A1-9638-33CFE63ACC68}"/>
                  </a:ext>
                </a:extLst>
              </p14:cNvPr>
              <p14:cNvContentPartPr/>
              <p14:nvPr/>
            </p14:nvContentPartPr>
            <p14:xfrm>
              <a:off x="5791087" y="2816303"/>
              <a:ext cx="10800" cy="5040"/>
            </p14:xfrm>
          </p:contentPart>
        </mc:Choice>
        <mc:Fallback xmlns="">
          <p:pic>
            <p:nvPicPr>
              <p:cNvPr id="10" name="Ink 9">
                <a:extLst>
                  <a:ext uri="{FF2B5EF4-FFF2-40B4-BE49-F238E27FC236}">
                    <a16:creationId xmlns:a16="http://schemas.microsoft.com/office/drawing/2014/main" id="{13313E7B-A49D-48A1-9638-33CFE63ACC68}"/>
                  </a:ext>
                </a:extLst>
              </p:cNvPr>
              <p:cNvPicPr/>
              <p:nvPr/>
            </p:nvPicPr>
            <p:blipFill>
              <a:blip r:embed="rId5"/>
              <a:stretch>
                <a:fillRect/>
              </a:stretch>
            </p:blipFill>
            <p:spPr>
              <a:xfrm>
                <a:off x="5786767" y="2811983"/>
                <a:ext cx="19440" cy="13680"/>
              </a:xfrm>
              <a:prstGeom prst="rect">
                <a:avLst/>
              </a:prstGeom>
            </p:spPr>
          </p:pic>
        </mc:Fallback>
      </mc:AlternateContent>
      <p:sp>
        <p:nvSpPr>
          <p:cNvPr id="5" name="TextBox 4"/>
          <p:cNvSpPr txBox="1"/>
          <p:nvPr/>
        </p:nvSpPr>
        <p:spPr>
          <a:xfrm>
            <a:off x="492125" y="3282307"/>
            <a:ext cx="8382000" cy="1815882"/>
          </a:xfrm>
          <a:prstGeom prst="rect">
            <a:avLst/>
          </a:prstGeom>
          <a:noFill/>
        </p:spPr>
        <p:txBody>
          <a:bodyPr wrap="square" rtlCol="0">
            <a:spAutoFit/>
          </a:bodyPr>
          <a:lstStyle/>
          <a:p>
            <a:r>
              <a:rPr lang="en-GB" sz="2800" dirty="0"/>
              <a:t>The first diffraction angle is 44</a:t>
            </a:r>
            <a:r>
              <a:rPr lang="en-GB" sz="2800" baseline="30000" dirty="0"/>
              <a:t>o</a:t>
            </a:r>
            <a:r>
              <a:rPr lang="en-GB" sz="2800" dirty="0"/>
              <a:t> for Oxygen. Use the formula above and the calculated wavelength of a relativistic electron to satisfy yourself that the Oxygen nuclei is about 2.6 </a:t>
            </a:r>
            <a:r>
              <a:rPr lang="en-GB" sz="2800" dirty="0" err="1"/>
              <a:t>fm</a:t>
            </a:r>
            <a:r>
              <a:rPr lang="en-GB" sz="2800" dirty="0"/>
              <a:t> if the electron has about 420MeV.</a:t>
            </a:r>
          </a:p>
        </p:txBody>
      </p:sp>
    </p:spTree>
    <p:extLst>
      <p:ext uri="{BB962C8B-B14F-4D97-AF65-F5344CB8AC3E}">
        <p14:creationId xmlns:p14="http://schemas.microsoft.com/office/powerpoint/2010/main" val="34103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Nuclear radius vs Nucleon number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Experimental data using the electron diffraction technique has that:</a:t>
                </a:r>
              </a:p>
              <a:p>
                <a:endParaRPr lang="en-GB" dirty="0"/>
              </a:p>
              <a:p>
                <a:endParaRPr lang="en-GB" dirty="0"/>
              </a:p>
              <a:p>
                <a:pPr marL="0" indent="0">
                  <a:buNone/>
                </a:pPr>
                <a:br>
                  <a:rPr lang="en-GB" dirty="0"/>
                </a:br>
                <a:br>
                  <a:rPr lang="en-GB" dirty="0"/>
                </a:br>
                <a:endParaRPr lang="en-GB" dirty="0"/>
              </a:p>
              <a:p>
                <a:r>
                  <a:rPr lang="en-GB" dirty="0"/>
                  <a:t>Calculate </a:t>
                </a:r>
                <a14:m>
                  <m:oMath xmlns:m="http://schemas.openxmlformats.org/officeDocument/2006/math">
                    <m:r>
                      <a:rPr lang="en-GB" i="1">
                        <a:solidFill>
                          <a:srgbClr val="000000"/>
                        </a:solidFill>
                        <a:latin typeface="Cambria Math" panose="02040503050406030204" pitchFamily="18" charset="0"/>
                      </a:rPr>
                      <m:t>𝑟</m:t>
                    </m:r>
                  </m:oMath>
                </a14:m>
                <a:r>
                  <a:rPr lang="en-GB" dirty="0"/>
                  <a:t> for Gold (</a:t>
                </a:r>
                <a:r>
                  <a:rPr lang="en-GB" i="1" dirty="0"/>
                  <a:t>A</a:t>
                </a:r>
                <a:r>
                  <a:rPr lang="en-GB" dirty="0"/>
                  <a:t> = 197)</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b="-1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Object 3"/>
              <p:cNvSpPr txBox="1"/>
              <p:nvPr/>
            </p:nvSpPr>
            <p:spPr>
              <a:xfrm>
                <a:off x="2057400" y="2743200"/>
                <a:ext cx="6172200" cy="2057400"/>
              </a:xfrm>
              <a:prstGeom prst="rect">
                <a:avLst/>
              </a:prstGeom>
            </p:spPr>
            <p:txBody>
              <a:bodyPr>
                <a:normAutofit lnSpcReduction="10000"/>
              </a:bodyPr>
              <a:lstStyle/>
              <a:p>
                <a:pPr/>
                <a14:m>
                  <m:oMathPara xmlns:m="http://schemas.openxmlformats.org/officeDocument/2006/math">
                    <m:oMathParaPr>
                      <m:jc m:val="left"/>
                    </m:oMathParaPr>
                    <m:oMath xmlns:m="http://schemas.openxmlformats.org/officeDocument/2006/math">
                      <m:r>
                        <a:rPr lang="en-GB" sz="3200" b="0" i="1" smtClean="0">
                          <a:solidFill>
                            <a:srgbClr val="000000"/>
                          </a:solidFill>
                          <a:latin typeface="Cambria Math" panose="02040503050406030204" pitchFamily="18" charset="0"/>
                        </a:rPr>
                        <m:t>𝑟</m:t>
                      </m:r>
                      <m:r>
                        <a:rPr lang="en-GB" sz="3200" i="1">
                          <a:solidFill>
                            <a:srgbClr val="000000"/>
                          </a:solidFill>
                          <a:latin typeface="Cambria Math" panose="02040503050406030204" pitchFamily="18" charset="0"/>
                        </a:rPr>
                        <m:t>=</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𝑟</m:t>
                          </m:r>
                        </m:e>
                        <m:sub>
                          <m:r>
                            <a:rPr lang="en-GB" sz="3200" i="1">
                              <a:solidFill>
                                <a:srgbClr val="000000"/>
                              </a:solidFill>
                              <a:latin typeface="Cambria Math" panose="02040503050406030204" pitchFamily="18" charset="0"/>
                            </a:rPr>
                            <m:t>0</m:t>
                          </m:r>
                        </m:sub>
                      </m:sSub>
                      <m:sSup>
                        <m:sSupPr>
                          <m:ctrlPr>
                            <a:rPr lang="en-GB" sz="3200" i="1">
                              <a:solidFill>
                                <a:srgbClr val="000000"/>
                              </a:solidFill>
                              <a:latin typeface="Cambria Math" panose="02040503050406030204" pitchFamily="18" charset="0"/>
                            </a:rPr>
                          </m:ctrlPr>
                        </m:sSupPr>
                        <m:e>
                          <m:r>
                            <a:rPr lang="en-GB" sz="3200" i="1">
                              <a:solidFill>
                                <a:srgbClr val="000000"/>
                              </a:solidFill>
                              <a:latin typeface="Cambria Math" panose="02040503050406030204" pitchFamily="18" charset="0"/>
                            </a:rPr>
                            <m:t>𝐴</m:t>
                          </m:r>
                        </m:e>
                        <m:sup>
                          <m:f>
                            <m:fPr>
                              <m:type m:val="skw"/>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1</m:t>
                              </m:r>
                            </m:num>
                            <m:den>
                              <m:r>
                                <a:rPr lang="en-GB" sz="3200" i="1">
                                  <a:solidFill>
                                    <a:srgbClr val="000000"/>
                                  </a:solidFill>
                                  <a:latin typeface="Cambria Math" panose="02040503050406030204" pitchFamily="18" charset="0"/>
                                </a:rPr>
                                <m:t>3</m:t>
                              </m:r>
                            </m:den>
                          </m:f>
                        </m:sup>
                      </m:sSup>
                      <m:r>
                        <m:rPr>
                          <m:nor/>
                        </m:rPr>
                        <a:rPr lang="en-GB" sz="3200" i="0">
                          <a:solidFill>
                            <a:srgbClr val="000000"/>
                          </a:solidFill>
                          <a:latin typeface="Cambria Math" panose="02040503050406030204" pitchFamily="18" charset="0"/>
                        </a:rPr>
                        <m:t> </m:t>
                      </m:r>
                    </m:oMath>
                  </m:oMathPara>
                </a14:m>
                <a:endParaRPr lang="en-GB" sz="3200" i="0" dirty="0">
                  <a:solidFill>
                    <a:srgbClr val="000000"/>
                  </a:solidFill>
                  <a:latin typeface="Cambria Math" panose="02040503050406030204" pitchFamily="18" charset="0"/>
                </a:endParaRPr>
              </a:p>
              <a:p>
                <a:endParaRPr lang="en-GB" sz="3200"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GB" sz="3200" i="0">
                          <a:solidFill>
                            <a:srgbClr val="000000"/>
                          </a:solidFill>
                          <a:latin typeface="Cambria Math" panose="02040503050406030204" pitchFamily="18" charset="0"/>
                        </a:rPr>
                        <m:t>where</m:t>
                      </m:r>
                      <m:r>
                        <m:rPr>
                          <m:nor/>
                        </m:rPr>
                        <a:rPr lang="en-GB" sz="3200" i="0">
                          <a:solidFill>
                            <a:srgbClr val="000000"/>
                          </a:solidFill>
                          <a:latin typeface="Cambria Math" panose="02040503050406030204" pitchFamily="18" charset="0"/>
                        </a:rPr>
                        <m:t> </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𝑟</m:t>
                          </m:r>
                        </m:e>
                        <m:sub>
                          <m:r>
                            <a:rPr lang="en-GB" sz="3200" i="0">
                              <a:solidFill>
                                <a:srgbClr val="000000"/>
                              </a:solidFill>
                              <a:latin typeface="Cambria Math" panose="02040503050406030204" pitchFamily="18" charset="0"/>
                            </a:rPr>
                            <m:t>0</m:t>
                          </m:r>
                        </m:sub>
                      </m:sSub>
                      <m:r>
                        <a:rPr lang="en-GB" sz="3200" i="1">
                          <a:solidFill>
                            <a:srgbClr val="000000"/>
                          </a:solidFill>
                          <a:latin typeface="Cambria Math" panose="02040503050406030204" pitchFamily="18" charset="0"/>
                        </a:rPr>
                        <m:t>=1.05</m:t>
                      </m:r>
                      <m:r>
                        <a:rPr lang="en-GB" sz="3200" b="0" i="1" smtClean="0">
                          <a:solidFill>
                            <a:srgbClr val="000000"/>
                          </a:solidFill>
                          <a:latin typeface="Cambria Math" panose="02040503050406030204" pitchFamily="18" charset="0"/>
                        </a:rPr>
                        <m:t> </m:t>
                      </m:r>
                      <m:r>
                        <m:rPr>
                          <m:nor/>
                        </m:rPr>
                        <a:rPr lang="en-GB" sz="3200" i="0">
                          <a:solidFill>
                            <a:srgbClr val="000000"/>
                          </a:solidFill>
                          <a:latin typeface="Cambria Math" panose="02040503050406030204" pitchFamily="18" charset="0"/>
                        </a:rPr>
                        <m:t>fm</m:t>
                      </m:r>
                    </m:oMath>
                  </m:oMathPara>
                </a14:m>
                <a:endParaRPr lang="en-GB" sz="3200" dirty="0">
                  <a:solidFill>
                    <a:srgbClr val="000000"/>
                  </a:solidFill>
                </a:endParaRPr>
              </a:p>
              <a:p>
                <a:r>
                  <a:rPr lang="en-GB" sz="3200" dirty="0"/>
                  <a:t>and </a:t>
                </a:r>
                <a:r>
                  <a:rPr lang="en-GB" sz="3200" i="1" dirty="0"/>
                  <a:t>A</a:t>
                </a:r>
                <a:r>
                  <a:rPr lang="en-GB" sz="3200" dirty="0"/>
                  <a:t> is atomic mass number</a:t>
                </a:r>
              </a:p>
            </p:txBody>
          </p:sp>
        </mc:Choice>
        <mc:Fallback xmlns="">
          <p:sp>
            <p:nvSpPr>
              <p:cNvPr id="4" name="Object 3"/>
              <p:cNvSpPr txBox="1">
                <a:spLocks noRot="1" noChangeAspect="1" noMove="1" noResize="1" noEditPoints="1" noAdjustHandles="1" noChangeArrowheads="1" noChangeShapeType="1" noTextEdit="1"/>
              </p:cNvSpPr>
              <p:nvPr/>
            </p:nvSpPr>
            <p:spPr>
              <a:xfrm>
                <a:off x="2057400" y="2743200"/>
                <a:ext cx="6172200" cy="2057400"/>
              </a:xfrm>
              <a:prstGeom prst="rect">
                <a:avLst/>
              </a:prstGeom>
              <a:blipFill>
                <a:blip r:embed="rId3"/>
                <a:stretch>
                  <a:fillRect l="-2569" b="-9467"/>
                </a:stretch>
              </a:blipFill>
            </p:spPr>
            <p:txBody>
              <a:bodyPr/>
              <a:lstStyle/>
              <a:p>
                <a:r>
                  <a:rPr lang="en-GB">
                    <a:noFill/>
                  </a:rPr>
                  <a:t> </a:t>
                </a:r>
              </a:p>
            </p:txBody>
          </p:sp>
        </mc:Fallback>
      </mc:AlternateContent>
    </p:spTree>
    <p:extLst>
      <p:ext uri="{BB962C8B-B14F-4D97-AF65-F5344CB8AC3E}">
        <p14:creationId xmlns:p14="http://schemas.microsoft.com/office/powerpoint/2010/main" val="35867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GB" u="sng" dirty="0"/>
              <a:t>Nuclear Density</a:t>
            </a:r>
            <a:endParaRPr lang="en-GB" dirty="0"/>
          </a:p>
        </p:txBody>
      </p:sp>
      <p:sp>
        <p:nvSpPr>
          <p:cNvPr id="3" name="Content Placeholder 2"/>
          <p:cNvSpPr>
            <a:spLocks noGrp="1"/>
          </p:cNvSpPr>
          <p:nvPr>
            <p:ph idx="1"/>
          </p:nvPr>
        </p:nvSpPr>
        <p:spPr/>
        <p:txBody>
          <a:bodyPr/>
          <a:lstStyle/>
          <a:p>
            <a:r>
              <a:rPr lang="en-GB" dirty="0"/>
              <a:t>Assuming that the nucleus is a sphere then it's volume is:</a:t>
            </a:r>
          </a:p>
          <a:p>
            <a:endParaRPr lang="en-GB" dirty="0"/>
          </a:p>
          <a:p>
            <a:pPr marL="0" indent="0">
              <a:buNone/>
            </a:pPr>
            <a:endParaRPr lang="en-GB" dirty="0"/>
          </a:p>
          <a:p>
            <a:r>
              <a:rPr lang="en-GB" dirty="0"/>
              <a:t>Density is simply mass / volume and therefore using the mass of a nucleon as </a:t>
            </a:r>
            <a:r>
              <a:rPr lang="en-GB" i="1" dirty="0"/>
              <a:t>u </a:t>
            </a:r>
            <a:r>
              <a:rPr lang="en-GB" dirty="0"/>
              <a:t>we obtain:</a:t>
            </a:r>
          </a:p>
        </p:txBody>
      </p:sp>
      <mc:AlternateContent xmlns:mc="http://schemas.openxmlformats.org/markup-compatibility/2006" xmlns:a14="http://schemas.microsoft.com/office/drawing/2010/main">
        <mc:Choice Requires="a14">
          <p:sp>
            <p:nvSpPr>
              <p:cNvPr id="4" name="Object 3"/>
              <p:cNvSpPr txBox="1"/>
              <p:nvPr/>
            </p:nvSpPr>
            <p:spPr>
              <a:xfrm>
                <a:off x="1905000" y="2563784"/>
                <a:ext cx="6100970" cy="1170016"/>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GB" sz="3200" i="1" smtClean="0">
                          <a:solidFill>
                            <a:srgbClr val="000000"/>
                          </a:solidFill>
                          <a:latin typeface="Cambria Math" panose="02040503050406030204" pitchFamily="18" charset="0"/>
                        </a:rPr>
                        <m:t>𝑉</m:t>
                      </m:r>
                      <m:r>
                        <a:rPr lang="en-GB" sz="3200" i="1" smtClean="0">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4</m:t>
                          </m:r>
                        </m:num>
                        <m:den>
                          <m:r>
                            <a:rPr lang="en-GB" sz="3200" i="1">
                              <a:solidFill>
                                <a:srgbClr val="000000"/>
                              </a:solidFill>
                              <a:latin typeface="Cambria Math" panose="02040503050406030204" pitchFamily="18" charset="0"/>
                            </a:rPr>
                            <m:t>3</m:t>
                          </m:r>
                        </m:den>
                      </m:f>
                      <m:r>
                        <a:rPr lang="en-GB" sz="3200" i="1">
                          <a:solidFill>
                            <a:srgbClr val="000000"/>
                          </a:solidFill>
                          <a:latin typeface="Cambria Math" panose="02040503050406030204" pitchFamily="18" charset="0"/>
                        </a:rPr>
                        <m:t>𝜋</m:t>
                      </m:r>
                      <m:sSup>
                        <m:sSupPr>
                          <m:ctrlPr>
                            <a:rPr lang="en-GB" sz="3200" i="1">
                              <a:solidFill>
                                <a:srgbClr val="000000"/>
                              </a:solidFill>
                              <a:latin typeface="Cambria Math" panose="02040503050406030204" pitchFamily="18" charset="0"/>
                            </a:rPr>
                          </m:ctrlPr>
                        </m:sSupPr>
                        <m:e>
                          <m:r>
                            <a:rPr lang="en-GB" sz="3200" b="0" i="1" smtClean="0">
                              <a:solidFill>
                                <a:srgbClr val="000000"/>
                              </a:solidFill>
                              <a:latin typeface="Cambria Math" panose="02040503050406030204" pitchFamily="18" charset="0"/>
                            </a:rPr>
                            <m:t>𝑟</m:t>
                          </m:r>
                        </m:e>
                        <m:sup>
                          <m:r>
                            <a:rPr lang="en-GB" sz="3200" i="1">
                              <a:solidFill>
                                <a:srgbClr val="000000"/>
                              </a:solidFill>
                              <a:latin typeface="Cambria Math" panose="02040503050406030204" pitchFamily="18" charset="0"/>
                            </a:rPr>
                            <m:t>3</m:t>
                          </m:r>
                        </m:sup>
                      </m:sSup>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4</m:t>
                          </m:r>
                        </m:num>
                        <m:den>
                          <m:r>
                            <a:rPr lang="en-GB" sz="3200" i="1">
                              <a:solidFill>
                                <a:srgbClr val="000000"/>
                              </a:solidFill>
                              <a:latin typeface="Cambria Math" panose="02040503050406030204" pitchFamily="18" charset="0"/>
                            </a:rPr>
                            <m:t>3</m:t>
                          </m:r>
                        </m:den>
                      </m:f>
                      <m:r>
                        <a:rPr lang="en-GB" sz="3200" i="1">
                          <a:solidFill>
                            <a:srgbClr val="000000"/>
                          </a:solidFill>
                          <a:latin typeface="Cambria Math" panose="02040503050406030204" pitchFamily="18" charset="0"/>
                        </a:rPr>
                        <m:t>𝜋</m:t>
                      </m:r>
                      <m:sSup>
                        <m:sSupPr>
                          <m:ctrlPr>
                            <a:rPr lang="en-GB" sz="3200" i="1">
                              <a:solidFill>
                                <a:srgbClr val="000000"/>
                              </a:solidFill>
                              <a:latin typeface="Cambria Math" panose="02040503050406030204" pitchFamily="18" charset="0"/>
                            </a:rPr>
                          </m:ctrlPr>
                        </m:sSupPr>
                        <m:e>
                          <m:d>
                            <m:dPr>
                              <m:ctrlPr>
                                <a:rPr lang="en-GB" sz="3200" i="1">
                                  <a:solidFill>
                                    <a:srgbClr val="000000"/>
                                  </a:solidFill>
                                  <a:latin typeface="Cambria Math" panose="02040503050406030204" pitchFamily="18" charset="0"/>
                                </a:rPr>
                              </m:ctrlPr>
                            </m:dPr>
                            <m:e>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𝑟</m:t>
                                  </m:r>
                                </m:e>
                                <m:sub>
                                  <m:r>
                                    <a:rPr lang="en-GB" sz="3200" i="1">
                                      <a:solidFill>
                                        <a:srgbClr val="000000"/>
                                      </a:solidFill>
                                      <a:latin typeface="Cambria Math" panose="02040503050406030204" pitchFamily="18" charset="0"/>
                                    </a:rPr>
                                    <m:t>𝑜</m:t>
                                  </m:r>
                                </m:sub>
                              </m:sSub>
                              <m:sSup>
                                <m:sSupPr>
                                  <m:ctrlPr>
                                    <a:rPr lang="en-GB" sz="3200" i="1">
                                      <a:solidFill>
                                        <a:srgbClr val="000000"/>
                                      </a:solidFill>
                                      <a:latin typeface="Cambria Math" panose="02040503050406030204" pitchFamily="18" charset="0"/>
                                    </a:rPr>
                                  </m:ctrlPr>
                                </m:sSupPr>
                                <m:e>
                                  <m:r>
                                    <a:rPr lang="en-GB" sz="3200" i="1">
                                      <a:solidFill>
                                        <a:srgbClr val="000000"/>
                                      </a:solidFill>
                                      <a:latin typeface="Cambria Math" panose="02040503050406030204" pitchFamily="18" charset="0"/>
                                    </a:rPr>
                                    <m:t>𝐴</m:t>
                                  </m:r>
                                </m:e>
                                <m:sup>
                                  <m:f>
                                    <m:fPr>
                                      <m:type m:val="skw"/>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1</m:t>
                                      </m:r>
                                    </m:num>
                                    <m:den>
                                      <m:r>
                                        <a:rPr lang="en-GB" sz="3200" i="1">
                                          <a:solidFill>
                                            <a:srgbClr val="000000"/>
                                          </a:solidFill>
                                          <a:latin typeface="Cambria Math" panose="02040503050406030204" pitchFamily="18" charset="0"/>
                                        </a:rPr>
                                        <m:t>3</m:t>
                                      </m:r>
                                    </m:den>
                                  </m:f>
                                </m:sup>
                              </m:sSup>
                            </m:e>
                          </m:d>
                        </m:e>
                        <m:sup>
                          <m:r>
                            <a:rPr lang="en-GB" sz="3200" i="1">
                              <a:solidFill>
                                <a:srgbClr val="000000"/>
                              </a:solidFill>
                              <a:latin typeface="Cambria Math" panose="02040503050406030204" pitchFamily="18" charset="0"/>
                            </a:rPr>
                            <m:t>3</m:t>
                          </m:r>
                        </m:sup>
                      </m:sSup>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4</m:t>
                          </m:r>
                        </m:num>
                        <m:den>
                          <m:r>
                            <a:rPr lang="en-GB" sz="3200" i="1">
                              <a:solidFill>
                                <a:srgbClr val="000000"/>
                              </a:solidFill>
                              <a:latin typeface="Cambria Math" panose="02040503050406030204" pitchFamily="18" charset="0"/>
                            </a:rPr>
                            <m:t>3</m:t>
                          </m:r>
                        </m:den>
                      </m:f>
                      <m:r>
                        <a:rPr lang="en-GB" sz="3200" i="1">
                          <a:solidFill>
                            <a:srgbClr val="000000"/>
                          </a:solidFill>
                          <a:latin typeface="Cambria Math" panose="02040503050406030204" pitchFamily="18" charset="0"/>
                        </a:rPr>
                        <m:t>𝜋</m:t>
                      </m:r>
                      <m:sSup>
                        <m:sSupPr>
                          <m:ctrlPr>
                            <a:rPr lang="en-GB" sz="3200" i="1">
                              <a:solidFill>
                                <a:srgbClr val="000000"/>
                              </a:solidFill>
                              <a:latin typeface="Cambria Math" panose="02040503050406030204" pitchFamily="18" charset="0"/>
                            </a:rPr>
                          </m:ctrlPr>
                        </m:sSupPr>
                        <m:e>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𝑟</m:t>
                              </m:r>
                            </m:e>
                            <m:sub>
                              <m:r>
                                <a:rPr lang="en-GB" sz="3200" i="1">
                                  <a:solidFill>
                                    <a:srgbClr val="000000"/>
                                  </a:solidFill>
                                  <a:latin typeface="Cambria Math" panose="02040503050406030204" pitchFamily="18" charset="0"/>
                                </a:rPr>
                                <m:t>0</m:t>
                              </m:r>
                            </m:sub>
                          </m:sSub>
                        </m:e>
                        <m:sup>
                          <m:r>
                            <a:rPr lang="en-GB" sz="3200" i="1">
                              <a:solidFill>
                                <a:srgbClr val="000000"/>
                              </a:solidFill>
                              <a:latin typeface="Cambria Math" panose="02040503050406030204" pitchFamily="18" charset="0"/>
                            </a:rPr>
                            <m:t>3</m:t>
                          </m:r>
                        </m:sup>
                      </m:sSup>
                      <m:r>
                        <a:rPr lang="en-GB" sz="3200" i="1">
                          <a:solidFill>
                            <a:srgbClr val="000000"/>
                          </a:solidFill>
                          <a:latin typeface="Cambria Math" panose="02040503050406030204" pitchFamily="18" charset="0"/>
                        </a:rPr>
                        <m:t>𝐴</m:t>
                      </m:r>
                    </m:oMath>
                  </m:oMathPara>
                </a14:m>
                <a:endParaRPr lang="en-GB" sz="3200" dirty="0"/>
              </a:p>
            </p:txBody>
          </p:sp>
        </mc:Choice>
        <mc:Fallback xmlns="">
          <p:sp>
            <p:nvSpPr>
              <p:cNvPr id="4" name="Object 3"/>
              <p:cNvSpPr txBox="1">
                <a:spLocks noRot="1" noChangeAspect="1" noMove="1" noResize="1" noEditPoints="1" noAdjustHandles="1" noChangeArrowheads="1" noChangeShapeType="1" noTextEdit="1"/>
              </p:cNvSpPr>
              <p:nvPr/>
            </p:nvSpPr>
            <p:spPr>
              <a:xfrm>
                <a:off x="1905000" y="2563784"/>
                <a:ext cx="6100970" cy="1170016"/>
              </a:xfrm>
              <a:prstGeom prst="rect">
                <a:avLst/>
              </a:prstGeom>
              <a:blipFill>
                <a:blip r:embed="rId3"/>
                <a:stretch>
                  <a:fillRect/>
                </a:stretch>
              </a:blipFill>
            </p:spPr>
            <p:txBody>
              <a:bodyPr/>
              <a:lstStyle/>
              <a:p>
                <a:r>
                  <a:rPr lang="en-GB">
                    <a:noFill/>
                  </a:rPr>
                  <a:t> </a:t>
                </a:r>
              </a:p>
            </p:txBody>
          </p:sp>
        </mc:Fallback>
      </mc:AlternateContent>
      <p:graphicFrame>
        <p:nvGraphicFramePr>
          <p:cNvPr id="5" name="Object 4"/>
          <p:cNvGraphicFramePr>
            <a:graphicFrameLocks noChangeAspect="1"/>
          </p:cNvGraphicFramePr>
          <p:nvPr/>
        </p:nvGraphicFramePr>
        <p:xfrm>
          <a:off x="2057400" y="5105400"/>
          <a:ext cx="5948570" cy="1447800"/>
        </p:xfrm>
        <a:graphic>
          <a:graphicData uri="http://schemas.openxmlformats.org/presentationml/2006/ole">
            <mc:AlternateContent xmlns:mc="http://schemas.openxmlformats.org/markup-compatibility/2006">
              <mc:Choice xmlns:v="urn:schemas-microsoft-com:vml" Requires="v">
                <p:oleObj spid="_x0000_s11308" name="Equation" r:id="rId4" imgW="2400120" imgH="583920" progId="Equation.3">
                  <p:embed/>
                </p:oleObj>
              </mc:Choice>
              <mc:Fallback>
                <p:oleObj name="Equation" r:id="rId4" imgW="2400120" imgH="583920" progId="Equation.3">
                  <p:embed/>
                  <p:pic>
                    <p:nvPicPr>
                      <p:cNvPr id="5" name="Object 4"/>
                      <p:cNvPicPr/>
                      <p:nvPr/>
                    </p:nvPicPr>
                    <p:blipFill>
                      <a:blip r:embed="rId5"/>
                      <a:stretch>
                        <a:fillRect/>
                      </a:stretch>
                    </p:blipFill>
                    <p:spPr>
                      <a:xfrm>
                        <a:off x="2057400" y="5105400"/>
                        <a:ext cx="5948570" cy="1447800"/>
                      </a:xfrm>
                      <a:prstGeom prst="rect">
                        <a:avLst/>
                      </a:prstGeom>
                    </p:spPr>
                  </p:pic>
                </p:oleObj>
              </mc:Fallback>
            </mc:AlternateContent>
          </a:graphicData>
        </a:graphic>
      </p:graphicFrame>
      <p:sp>
        <p:nvSpPr>
          <p:cNvPr id="6" name="TextBox 5"/>
          <p:cNvSpPr txBox="1"/>
          <p:nvPr/>
        </p:nvSpPr>
        <p:spPr>
          <a:xfrm>
            <a:off x="762000" y="3276600"/>
            <a:ext cx="7467599" cy="1815882"/>
          </a:xfrm>
          <a:prstGeom prst="rect">
            <a:avLst/>
          </a:prstGeom>
          <a:noFill/>
        </p:spPr>
        <p:txBody>
          <a:bodyPr wrap="square" rtlCol="0">
            <a:spAutoFit/>
          </a:bodyPr>
          <a:lstStyle/>
          <a:p>
            <a:r>
              <a:rPr lang="en-GB" sz="2800" dirty="0"/>
              <a:t>This is the density of a Neutron star. If the population of the world (c.7 Billion) averaging 80kg per person was crushed into a cube of this density, how long would it's sides be?</a:t>
            </a:r>
          </a:p>
        </p:txBody>
      </p:sp>
      <p:pic>
        <p:nvPicPr>
          <p:cNvPr id="5122" name="Picture 2" descr="C:\Users\USERBUILD\Downloads\Sugar_cub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54" y="457200"/>
            <a:ext cx="75438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4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
                                            <p:txEl>
                                              <p:pRg st="0" end="0"/>
                                            </p:txEl>
                                          </p:spTgt>
                                        </p:tgtEl>
                                      </p:cBhvr>
                                    </p:animEffect>
                                    <p:set>
                                      <p:cBhvr>
                                        <p:cTn id="25" dur="1" fill="hold">
                                          <p:stCondLst>
                                            <p:cond delay="499"/>
                                          </p:stCondLst>
                                        </p:cTn>
                                        <p:tgtEl>
                                          <p:spTgt spid="3">
                                            <p:txEl>
                                              <p:pRg st="0" end="0"/>
                                            </p:txEl>
                                          </p:spTgt>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
                                            <p:txEl>
                                              <p:pRg st="3" end="3"/>
                                            </p:txEl>
                                          </p:spTgt>
                                        </p:tgtEl>
                                      </p:cBhvr>
                                    </p:animEffect>
                                    <p:set>
                                      <p:cBhvr>
                                        <p:cTn id="28" dur="1" fill="hold">
                                          <p:stCondLst>
                                            <p:cond delay="499"/>
                                          </p:stCondLst>
                                        </p:cTn>
                                        <p:tgtEl>
                                          <p:spTgt spid="3">
                                            <p:txEl>
                                              <p:pRg st="3" end="3"/>
                                            </p:txEl>
                                          </p:spTgt>
                                        </p:tgtEl>
                                        <p:attrNameLst>
                                          <p:attrName>style.visibility</p:attrName>
                                        </p:attrNameLst>
                                      </p:cBhvr>
                                      <p:to>
                                        <p:strVal val="hidden"/>
                                      </p:to>
                                    </p:set>
                                  </p:childTnLst>
                                </p:cTn>
                              </p:par>
                              <p:par>
                                <p:cTn id="29" presetID="64" presetClass="path" presetSubtype="0" accel="50000" decel="50000" fill="hold" nodeType="withEffect">
                                  <p:stCondLst>
                                    <p:cond delay="0"/>
                                  </p:stCondLst>
                                  <p:childTnLst>
                                    <p:animMotion origin="layout" path="M -3.61111E-6 1.11022E-16 L -0.0585 -0.56111 " pathEditMode="relative" rAng="0" ptsTypes="AA">
                                      <p:cBhvr>
                                        <p:cTn id="30" dur="2000" fill="hold"/>
                                        <p:tgtEl>
                                          <p:spTgt spid="5"/>
                                        </p:tgtEl>
                                        <p:attrNameLst>
                                          <p:attrName>ppt_x</p:attrName>
                                          <p:attrName>ppt_y</p:attrName>
                                        </p:attrNameLst>
                                      </p:cBhvr>
                                      <p:rCtr x="-2934" y="-28056"/>
                                    </p:animMotion>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par>
                          <p:cTn id="46" fill="hold">
                            <p:stCondLst>
                              <p:cond delay="500"/>
                            </p:stCondLst>
                            <p:childTnLst>
                              <p:par>
                                <p:cTn id="47" presetID="31" presetClass="entr" presetSubtype="0" fill="hold" nodeType="afterEffect">
                                  <p:stCondLst>
                                    <p:cond delay="0"/>
                                  </p:stCondLst>
                                  <p:childTnLst>
                                    <p:set>
                                      <p:cBhvr>
                                        <p:cTn id="48" dur="1" fill="hold">
                                          <p:stCondLst>
                                            <p:cond delay="0"/>
                                          </p:stCondLst>
                                        </p:cTn>
                                        <p:tgtEl>
                                          <p:spTgt spid="5122"/>
                                        </p:tgtEl>
                                        <p:attrNameLst>
                                          <p:attrName>style.visibility</p:attrName>
                                        </p:attrNameLst>
                                      </p:cBhvr>
                                      <p:to>
                                        <p:strVal val="visible"/>
                                      </p:to>
                                    </p:set>
                                    <p:anim calcmode="lin" valueType="num">
                                      <p:cBhvr>
                                        <p:cTn id="49" dur="1000" fill="hold"/>
                                        <p:tgtEl>
                                          <p:spTgt spid="5122"/>
                                        </p:tgtEl>
                                        <p:attrNameLst>
                                          <p:attrName>ppt_w</p:attrName>
                                        </p:attrNameLst>
                                      </p:cBhvr>
                                      <p:tavLst>
                                        <p:tav tm="0">
                                          <p:val>
                                            <p:fltVal val="0"/>
                                          </p:val>
                                        </p:tav>
                                        <p:tav tm="100000">
                                          <p:val>
                                            <p:strVal val="#ppt_w"/>
                                          </p:val>
                                        </p:tav>
                                      </p:tavLst>
                                    </p:anim>
                                    <p:anim calcmode="lin" valueType="num">
                                      <p:cBhvr>
                                        <p:cTn id="50" dur="1000" fill="hold"/>
                                        <p:tgtEl>
                                          <p:spTgt spid="5122"/>
                                        </p:tgtEl>
                                        <p:attrNameLst>
                                          <p:attrName>ppt_h</p:attrName>
                                        </p:attrNameLst>
                                      </p:cBhvr>
                                      <p:tavLst>
                                        <p:tav tm="0">
                                          <p:val>
                                            <p:fltVal val="0"/>
                                          </p:val>
                                        </p:tav>
                                        <p:tav tm="100000">
                                          <p:val>
                                            <p:strVal val="#ppt_h"/>
                                          </p:val>
                                        </p:tav>
                                      </p:tavLst>
                                    </p:anim>
                                    <p:anim calcmode="lin" valueType="num">
                                      <p:cBhvr>
                                        <p:cTn id="51" dur="1000" fill="hold"/>
                                        <p:tgtEl>
                                          <p:spTgt spid="5122"/>
                                        </p:tgtEl>
                                        <p:attrNameLst>
                                          <p:attrName>style.rotation</p:attrName>
                                        </p:attrNameLst>
                                      </p:cBhvr>
                                      <p:tavLst>
                                        <p:tav tm="0">
                                          <p:val>
                                            <p:fltVal val="90"/>
                                          </p:val>
                                        </p:tav>
                                        <p:tav tm="100000">
                                          <p:val>
                                            <p:fltVal val="0"/>
                                          </p:val>
                                        </p:tav>
                                      </p:tavLst>
                                    </p:anim>
                                    <p:animEffect transition="in" filter="fade">
                                      <p:cBhvr>
                                        <p:cTn id="5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P spid="4" grpId="0"/>
      <p:bldP spid="4"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GB" u="sng" dirty="0"/>
              <a:t>Summary</a:t>
            </a:r>
          </a:p>
        </p:txBody>
      </p:sp>
      <p:sp>
        <p:nvSpPr>
          <p:cNvPr id="3" name="Content Placeholder 2"/>
          <p:cNvSpPr>
            <a:spLocks noGrp="1"/>
          </p:cNvSpPr>
          <p:nvPr>
            <p:ph idx="1"/>
          </p:nvPr>
        </p:nvSpPr>
        <p:spPr>
          <a:xfrm>
            <a:off x="228600" y="838200"/>
            <a:ext cx="8686800" cy="5867400"/>
          </a:xfrm>
        </p:spPr>
        <p:txBody>
          <a:bodyPr>
            <a:normAutofit/>
          </a:bodyPr>
          <a:lstStyle/>
          <a:p>
            <a:r>
              <a:rPr lang="en-GB" dirty="0"/>
              <a:t>There are several methods to calculate the approximate diameter of a nucleus including:</a:t>
            </a:r>
          </a:p>
          <a:p>
            <a:pPr lvl="1"/>
            <a:r>
              <a:rPr lang="en-GB" dirty="0"/>
              <a:t>Coulomb’s law applied to alpha particles</a:t>
            </a:r>
          </a:p>
          <a:p>
            <a:pPr lvl="1"/>
            <a:r>
              <a:rPr lang="en-GB" dirty="0"/>
              <a:t>Diffraction of relativistic electrons through gases</a:t>
            </a:r>
          </a:p>
          <a:p>
            <a:r>
              <a:rPr lang="en-GB" dirty="0"/>
              <a:t>The several methods concur with each other and support the theory that the nucleus is about 10000</a:t>
            </a:r>
            <a:r>
              <a:rPr lang="en-GB" baseline="30000" dirty="0"/>
              <a:t>th</a:t>
            </a:r>
            <a:r>
              <a:rPr lang="en-GB" dirty="0"/>
              <a:t> the size of an atom</a:t>
            </a:r>
          </a:p>
          <a:p>
            <a:r>
              <a:rPr lang="en-GB" dirty="0"/>
              <a:t>The density of all nuclei are about the same regardless of atomic number, as they are all made of the same sub-atomic particles</a:t>
            </a:r>
          </a:p>
        </p:txBody>
      </p:sp>
    </p:spTree>
    <p:extLst>
      <p:ext uri="{BB962C8B-B14F-4D97-AF65-F5344CB8AC3E}">
        <p14:creationId xmlns:p14="http://schemas.microsoft.com/office/powerpoint/2010/main" val="31154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Rutherford scattering</a:t>
            </a:r>
          </a:p>
        </p:txBody>
      </p:sp>
      <p:sp>
        <p:nvSpPr>
          <p:cNvPr id="4" name="Content Placeholder 3"/>
          <p:cNvSpPr>
            <a:spLocks noGrp="1"/>
          </p:cNvSpPr>
          <p:nvPr>
            <p:ph sz="half" idx="2"/>
          </p:nvPr>
        </p:nvSpPr>
        <p:spPr>
          <a:xfrm>
            <a:off x="457200" y="1447800"/>
            <a:ext cx="7543800" cy="1711325"/>
          </a:xfrm>
        </p:spPr>
        <p:txBody>
          <a:bodyPr/>
          <a:lstStyle/>
          <a:p>
            <a:pPr marL="0" indent="0">
              <a:buNone/>
            </a:pPr>
            <a:r>
              <a:rPr lang="en-GB"/>
              <a:t>Starter:</a:t>
            </a:r>
          </a:p>
          <a:p>
            <a:pPr lvl="1"/>
            <a:endParaRPr lang="en-GB" dirty="0"/>
          </a:p>
        </p:txBody>
      </p:sp>
      <p:pic>
        <p:nvPicPr>
          <p:cNvPr id="819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57200" y="3276600"/>
            <a:ext cx="8004175" cy="331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39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GB" u="sng" dirty="0"/>
              <a:t>J.J. Thompson</a:t>
            </a:r>
          </a:p>
        </p:txBody>
      </p:sp>
      <p:sp>
        <p:nvSpPr>
          <p:cNvPr id="3" name="Content Placeholder 2"/>
          <p:cNvSpPr>
            <a:spLocks noGrp="1"/>
          </p:cNvSpPr>
          <p:nvPr>
            <p:ph idx="1"/>
          </p:nvPr>
        </p:nvSpPr>
        <p:spPr>
          <a:xfrm>
            <a:off x="3962400" y="990600"/>
            <a:ext cx="4876800" cy="5672792"/>
          </a:xfrm>
        </p:spPr>
        <p:txBody>
          <a:bodyPr>
            <a:normAutofit/>
          </a:bodyPr>
          <a:lstStyle/>
          <a:p>
            <a:pPr marL="0" indent="0">
              <a:buNone/>
            </a:pPr>
            <a:r>
              <a:rPr lang="en-GB" sz="2800" u="sng" dirty="0"/>
              <a:t>Currant bun/Plum pudding</a:t>
            </a:r>
          </a:p>
          <a:p>
            <a:pPr marL="0" indent="0">
              <a:buNone/>
            </a:pPr>
            <a:r>
              <a:rPr lang="en-GB" sz="2800" dirty="0"/>
              <a:t>Electrons were thought to be spread out evenly throughout matter like currants in a bun with a positive mass between them like dough.</a:t>
            </a:r>
          </a:p>
        </p:txBody>
      </p:sp>
      <p:sp>
        <p:nvSpPr>
          <p:cNvPr id="4" name="TextBox 3"/>
          <p:cNvSpPr txBox="1"/>
          <p:nvPr/>
        </p:nvSpPr>
        <p:spPr>
          <a:xfrm>
            <a:off x="304800" y="4724400"/>
            <a:ext cx="3581400" cy="1569660"/>
          </a:xfrm>
          <a:prstGeom prst="rect">
            <a:avLst/>
          </a:prstGeom>
          <a:noFill/>
        </p:spPr>
        <p:txBody>
          <a:bodyPr wrap="square" rtlCol="0">
            <a:spAutoFit/>
          </a:bodyPr>
          <a:lstStyle/>
          <a:p>
            <a:r>
              <a:rPr lang="en-GB" sz="2400" dirty="0"/>
              <a:t>J.J. Thomson (1856 - 1940) discovered the electron and confirmed that it had a negative charge.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2362200" cy="367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B950BA40-D392-4F27-BCBF-A431A99B1DC0}"/>
              </a:ext>
            </a:extLst>
          </p:cNvPr>
          <p:cNvPicPr>
            <a:picLocks noChangeAspect="1"/>
          </p:cNvPicPr>
          <p:nvPr/>
        </p:nvPicPr>
        <p:blipFill>
          <a:blip r:embed="rId3"/>
          <a:stretch>
            <a:fillRect/>
          </a:stretch>
        </p:blipFill>
        <p:spPr>
          <a:xfrm>
            <a:off x="4267200" y="3682037"/>
            <a:ext cx="3544683" cy="2990014"/>
          </a:xfrm>
          <a:prstGeom prst="rect">
            <a:avLst/>
          </a:prstGeom>
        </p:spPr>
      </p:pic>
    </p:spTree>
    <p:extLst>
      <p:ext uri="{BB962C8B-B14F-4D97-AF65-F5344CB8AC3E}">
        <p14:creationId xmlns:p14="http://schemas.microsoft.com/office/powerpoint/2010/main" val="245872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GB" u="sng" dirty="0"/>
              <a:t>Ernest Rutherford</a:t>
            </a:r>
          </a:p>
        </p:txBody>
      </p:sp>
      <p:sp>
        <p:nvSpPr>
          <p:cNvPr id="3" name="Content Placeholder 2"/>
          <p:cNvSpPr>
            <a:spLocks noGrp="1"/>
          </p:cNvSpPr>
          <p:nvPr>
            <p:ph idx="1"/>
          </p:nvPr>
        </p:nvSpPr>
        <p:spPr>
          <a:xfrm>
            <a:off x="4648200" y="949037"/>
            <a:ext cx="4343400" cy="5303460"/>
          </a:xfrm>
        </p:spPr>
        <p:txBody>
          <a:bodyPr>
            <a:normAutofit/>
          </a:bodyPr>
          <a:lstStyle/>
          <a:p>
            <a:pPr marL="0" indent="0">
              <a:buNone/>
            </a:pPr>
            <a:r>
              <a:rPr lang="en-GB" dirty="0"/>
              <a:t>Knew that Alpha radiation was positively charged and that if he fired it through thick foil then a small amount of scattering should occur from the positive "dough"</a:t>
            </a:r>
          </a:p>
          <a:p>
            <a:pPr marL="0" indent="0">
              <a:buNone/>
            </a:pPr>
            <a:endParaRPr lang="en-GB" dirty="0"/>
          </a:p>
        </p:txBody>
      </p:sp>
      <p:sp>
        <p:nvSpPr>
          <p:cNvPr id="4" name="TextBox 3"/>
          <p:cNvSpPr txBox="1"/>
          <p:nvPr/>
        </p:nvSpPr>
        <p:spPr>
          <a:xfrm>
            <a:off x="77480" y="4738255"/>
            <a:ext cx="4265919" cy="1569660"/>
          </a:xfrm>
          <a:prstGeom prst="rect">
            <a:avLst/>
          </a:prstGeom>
          <a:noFill/>
        </p:spPr>
        <p:txBody>
          <a:bodyPr wrap="square" rtlCol="0">
            <a:spAutoFit/>
          </a:bodyPr>
          <a:lstStyle/>
          <a:p>
            <a:pPr algn="ctr"/>
            <a:r>
              <a:rPr lang="en-GB" sz="2400" dirty="0"/>
              <a:t>Ernest Rutherford</a:t>
            </a:r>
          </a:p>
          <a:p>
            <a:pPr algn="ctr"/>
            <a:r>
              <a:rPr lang="en-GB" sz="2400" dirty="0"/>
              <a:t>(1871 - 1937)</a:t>
            </a:r>
          </a:p>
          <a:p>
            <a:pPr algn="ctr"/>
            <a:endParaRPr lang="en-GB" sz="2400" dirty="0"/>
          </a:p>
          <a:p>
            <a:r>
              <a:rPr lang="en-GB" sz="2400" dirty="0"/>
              <a:t>Built upon the ideas of Thomson</a:t>
            </a:r>
          </a:p>
        </p:txBody>
      </p:sp>
      <p:pic>
        <p:nvPicPr>
          <p:cNvPr id="3074" name="Picture 2" descr="C:\Users\USERBUILD\Downloads\Sir_Ernest_Rutherfo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095" y="914400"/>
            <a:ext cx="2633905" cy="365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08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4114800" cy="5181600"/>
          </a:xfrm>
        </p:spPr>
        <p:txBody>
          <a:bodyPr>
            <a:normAutofit fontScale="85000" lnSpcReduction="10000"/>
          </a:bodyPr>
          <a:lstStyle/>
          <a:p>
            <a:pPr marL="0" indent="0">
              <a:buNone/>
            </a:pPr>
            <a:r>
              <a:rPr lang="en-GB" dirty="0"/>
              <a:t>The experiment that Rutherford performed was to fire Alpha particles through very thin gold foil. A detector (fluorescent sheet and a microscope) was placed at the far side and move through an angle and monitored. The frequency of alpha particles arriving could be measured for different angles.</a:t>
            </a:r>
          </a:p>
        </p:txBody>
      </p:sp>
      <p:sp>
        <p:nvSpPr>
          <p:cNvPr id="4" name="TextBox 3"/>
          <p:cNvSpPr txBox="1"/>
          <p:nvPr/>
        </p:nvSpPr>
        <p:spPr>
          <a:xfrm>
            <a:off x="228600" y="1371600"/>
            <a:ext cx="3733800" cy="4832092"/>
          </a:xfrm>
          <a:prstGeom prst="rect">
            <a:avLst/>
          </a:prstGeom>
          <a:noFill/>
        </p:spPr>
        <p:txBody>
          <a:bodyPr wrap="square" rtlCol="0">
            <a:spAutoFit/>
          </a:bodyPr>
          <a:lstStyle/>
          <a:p>
            <a:r>
              <a:rPr lang="en-GB" sz="2800" dirty="0"/>
              <a:t>Results:</a:t>
            </a:r>
          </a:p>
          <a:p>
            <a:br>
              <a:rPr lang="en-GB" sz="2800" dirty="0"/>
            </a:br>
            <a:endParaRPr lang="en-GB" sz="2800" dirty="0"/>
          </a:p>
          <a:p>
            <a:r>
              <a:rPr lang="en-GB" sz="2800" dirty="0"/>
              <a:t>1) 1/2000 particles were deflected</a:t>
            </a:r>
          </a:p>
          <a:p>
            <a:br>
              <a:rPr lang="en-GB" sz="2800" dirty="0"/>
            </a:br>
            <a:endParaRPr lang="en-GB" sz="2800" dirty="0"/>
          </a:p>
          <a:p>
            <a:r>
              <a:rPr lang="en-GB" sz="2800" dirty="0"/>
              <a:t>2) About 1/10000 were actually deflected at angles greater than 90 degrees</a:t>
            </a:r>
          </a:p>
        </p:txBody>
      </p:sp>
      <p:sp>
        <p:nvSpPr>
          <p:cNvPr id="2" name="Title 1"/>
          <p:cNvSpPr>
            <a:spLocks noGrp="1"/>
          </p:cNvSpPr>
          <p:nvPr>
            <p:ph type="title"/>
          </p:nvPr>
        </p:nvSpPr>
        <p:spPr>
          <a:xfrm>
            <a:off x="457200" y="152400"/>
            <a:ext cx="8229600" cy="944562"/>
          </a:xfrm>
        </p:spPr>
        <p:txBody>
          <a:bodyPr/>
          <a:lstStyle/>
          <a:p>
            <a:r>
              <a:rPr lang="en-GB" u="sng" dirty="0"/>
              <a:t>Rutherford’s Experiment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891" y="1447800"/>
            <a:ext cx="470023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62361" y="6203692"/>
            <a:ext cx="6517362" cy="523220"/>
          </a:xfrm>
          <a:prstGeom prst="rect">
            <a:avLst/>
          </a:prstGeom>
          <a:noFill/>
        </p:spPr>
        <p:txBody>
          <a:bodyPr wrap="none" rtlCol="0">
            <a:spAutoFit/>
          </a:bodyPr>
          <a:lstStyle/>
          <a:p>
            <a:r>
              <a:rPr lang="en-GB" sz="2800" dirty="0"/>
              <a:t>What did Rutherford initially expect to see?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93" y="1457498"/>
            <a:ext cx="8648783" cy="405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5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10" presetClass="exit" presetSubtype="0" fill="hold" nodeType="afterEffect">
                                  <p:stCondLst>
                                    <p:cond delay="0"/>
                                  </p:stCondLst>
                                  <p:childTnLst>
                                    <p:animEffect transition="out" filter="fade">
                                      <p:cBhvr>
                                        <p:cTn id="24" dur="500"/>
                                        <p:tgtEl>
                                          <p:spTgt spid="5122"/>
                                        </p:tgtEl>
                                      </p:cBhvr>
                                    </p:animEffect>
                                    <p:set>
                                      <p:cBhvr>
                                        <p:cTn id="25" dur="1" fill="hold">
                                          <p:stCondLst>
                                            <p:cond delay="499"/>
                                          </p:stCondLst>
                                        </p:cTn>
                                        <p:tgtEl>
                                          <p:spTgt spid="512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Comparing the models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76229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71625"/>
            <a:ext cx="3964459"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9A76CB5B-1E1C-4520-81F3-F084487F25D1}"/>
              </a:ext>
            </a:extLst>
          </p:cNvPr>
          <p:cNvSpPr>
            <a:spLocks noGrp="1"/>
          </p:cNvSpPr>
          <p:nvPr>
            <p:ph idx="1"/>
          </p:nvPr>
        </p:nvSpPr>
        <p:spPr>
          <a:xfrm>
            <a:off x="381000" y="5286375"/>
            <a:ext cx="8382000" cy="1219201"/>
          </a:xfrm>
        </p:spPr>
        <p:txBody>
          <a:bodyPr>
            <a:normAutofit fontScale="85000" lnSpcReduction="20000"/>
          </a:bodyPr>
          <a:lstStyle/>
          <a:p>
            <a:pPr marL="0" indent="0">
              <a:buNone/>
            </a:pPr>
            <a:endParaRPr lang="en-GB" dirty="0"/>
          </a:p>
          <a:p>
            <a:pPr marL="0" indent="0">
              <a:buNone/>
            </a:pPr>
            <a:r>
              <a:rPr lang="en-GB" dirty="0"/>
              <a:t>Rutherford </a:t>
            </a:r>
            <a:r>
              <a:rPr lang="en-GB" dirty="0" err="1"/>
              <a:t>said</a:t>
            </a:r>
            <a:r>
              <a:rPr lang="en-GB" i="1" dirty="0" err="1"/>
              <a:t>"as</a:t>
            </a:r>
            <a:r>
              <a:rPr lang="en-GB" i="1" dirty="0"/>
              <a:t> incredible as if you fired a 15 inch naval shell at tissue paper and it came back"</a:t>
            </a:r>
            <a:endParaRPr lang="en-GB" dirty="0"/>
          </a:p>
        </p:txBody>
      </p:sp>
    </p:spTree>
    <p:extLst>
      <p:ext uri="{BB962C8B-B14F-4D97-AF65-F5344CB8AC3E}">
        <p14:creationId xmlns:p14="http://schemas.microsoft.com/office/powerpoint/2010/main" val="356122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GB" u="sng" dirty="0"/>
              <a:t>A new model: The Nucleus</a:t>
            </a:r>
            <a:endParaRPr lang="en-GB" dirty="0"/>
          </a:p>
        </p:txBody>
      </p:sp>
      <p:sp>
        <p:nvSpPr>
          <p:cNvPr id="3" name="Content Placeholder 2"/>
          <p:cNvSpPr>
            <a:spLocks noGrp="1"/>
          </p:cNvSpPr>
          <p:nvPr>
            <p:ph idx="1"/>
          </p:nvPr>
        </p:nvSpPr>
        <p:spPr/>
        <p:txBody>
          <a:bodyPr>
            <a:normAutofit/>
          </a:bodyPr>
          <a:lstStyle/>
          <a:p>
            <a:pPr marL="0" indent="0">
              <a:buNone/>
            </a:pPr>
            <a:r>
              <a:rPr lang="en-GB" dirty="0"/>
              <a:t>The results were not consistent with Thomson's model of matter. Rutherford calculated that:</a:t>
            </a:r>
          </a:p>
          <a:p>
            <a:pPr marL="0" indent="0">
              <a:buNone/>
            </a:pPr>
            <a:endParaRPr lang="en-GB" dirty="0"/>
          </a:p>
          <a:p>
            <a:r>
              <a:rPr lang="en-GB" dirty="0"/>
              <a:t>Most of the atom must be empty so there was no deflection in most particles</a:t>
            </a:r>
          </a:p>
          <a:p>
            <a:r>
              <a:rPr lang="en-GB" dirty="0"/>
              <a:t>Most of the mass and all of the positive charge must be locked up into tiny bits of matter in the centre of the atom.</a:t>
            </a:r>
          </a:p>
        </p:txBody>
      </p:sp>
      <p:sp>
        <p:nvSpPr>
          <p:cNvPr id="4" name="TextBox 3"/>
          <p:cNvSpPr txBox="1"/>
          <p:nvPr/>
        </p:nvSpPr>
        <p:spPr>
          <a:xfrm>
            <a:off x="526473" y="1066800"/>
            <a:ext cx="8382000" cy="3970318"/>
          </a:xfrm>
          <a:prstGeom prst="rect">
            <a:avLst/>
          </a:prstGeom>
          <a:noFill/>
        </p:spPr>
        <p:txBody>
          <a:bodyPr wrap="square" rtlCol="0">
            <a:spAutoFit/>
          </a:bodyPr>
          <a:lstStyle/>
          <a:p>
            <a:r>
              <a:rPr lang="en-GB" sz="2800" dirty="0"/>
              <a:t>Rutherford's theory was consistent not only with his own experiment but also obeyed Newton's laws of motion and Coulomb's force law (for charged particles).</a:t>
            </a:r>
          </a:p>
          <a:p>
            <a:br>
              <a:rPr lang="en-GB" sz="2800" dirty="0"/>
            </a:br>
            <a:endParaRPr lang="en-GB" sz="2800" dirty="0"/>
          </a:p>
          <a:p>
            <a:r>
              <a:rPr lang="en-GB" sz="2800" dirty="0"/>
              <a:t>Finally by using different metals for the foil and different thicknesses he showed that the magnitude of the charge on the atomic nuclei was proportional to the atomic number </a:t>
            </a:r>
            <a:r>
              <a:rPr lang="en-GB" sz="2800" i="1" dirty="0"/>
              <a:t>Z</a:t>
            </a:r>
            <a:r>
              <a:rPr lang="en-GB" sz="2800" dirty="0"/>
              <a:t> and to the electron charges </a:t>
            </a:r>
            <a:r>
              <a:rPr lang="en-GB" sz="2800" dirty="0" err="1"/>
              <a:t>Z</a:t>
            </a:r>
            <a:r>
              <a:rPr lang="en-GB" sz="2800" i="1" dirty="0" err="1"/>
              <a:t>e</a:t>
            </a:r>
            <a:endParaRPr lang="en-GB" sz="2800" dirty="0"/>
          </a:p>
        </p:txBody>
      </p:sp>
    </p:spTree>
    <p:extLst>
      <p:ext uri="{BB962C8B-B14F-4D97-AF65-F5344CB8AC3E}">
        <p14:creationId xmlns:p14="http://schemas.microsoft.com/office/powerpoint/2010/main" val="16014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
                                            <p:txEl>
                                              <p:pRg st="3" end="3"/>
                                            </p:txEl>
                                          </p:spTgt>
                                        </p:tgtEl>
                                      </p:cBhvr>
                                    </p:animEffect>
                                    <p:set>
                                      <p:cBhvr>
                                        <p:cTn id="28" dur="1" fill="hold">
                                          <p:stCondLst>
                                            <p:cond delay="499"/>
                                          </p:stCondLst>
                                        </p:cTn>
                                        <p:tgtEl>
                                          <p:spTgt spid="3">
                                            <p:txEl>
                                              <p:pRg st="3" end="3"/>
                                            </p:txEl>
                                          </p:spTgt>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GB" u="sng" dirty="0"/>
              <a:t>Estimating atomic sizes</a:t>
            </a:r>
            <a:endParaRPr lang="en-GB" dirty="0"/>
          </a:p>
        </p:txBody>
      </p:sp>
      <p:sp>
        <p:nvSpPr>
          <p:cNvPr id="3" name="Content Placeholder 2"/>
          <p:cNvSpPr>
            <a:spLocks noGrp="1"/>
          </p:cNvSpPr>
          <p:nvPr>
            <p:ph idx="1"/>
          </p:nvPr>
        </p:nvSpPr>
        <p:spPr>
          <a:xfrm>
            <a:off x="152400" y="914400"/>
            <a:ext cx="8839200" cy="3352799"/>
          </a:xfrm>
        </p:spPr>
        <p:txBody>
          <a:bodyPr>
            <a:normAutofit fontScale="92500" lnSpcReduction="10000"/>
          </a:bodyPr>
          <a:lstStyle/>
          <a:p>
            <a:r>
              <a:rPr lang="en-GB" dirty="0"/>
              <a:t>Rutherford measured that about 1 in 10000 alpha particles were scattered more than 90</a:t>
            </a:r>
            <a:r>
              <a:rPr lang="en-GB" baseline="30000" dirty="0"/>
              <a:t>o</a:t>
            </a:r>
            <a:endParaRPr lang="en-GB" dirty="0"/>
          </a:p>
          <a:p>
            <a:r>
              <a:rPr lang="en-GB" dirty="0"/>
              <a:t>This means that the alpha particles has a 1 in 10000 chance of encountering a nucleus</a:t>
            </a:r>
          </a:p>
          <a:p>
            <a:r>
              <a:rPr lang="en-GB" dirty="0"/>
              <a:t>If there are </a:t>
            </a:r>
            <a:r>
              <a:rPr lang="en-GB" i="1" dirty="0"/>
              <a:t>n</a:t>
            </a:r>
            <a:r>
              <a:rPr lang="en-GB" dirty="0"/>
              <a:t> layers of atoms to get through and the cross sectional area ratio of nucleus to atom is d</a:t>
            </a:r>
            <a:r>
              <a:rPr lang="en-GB" baseline="30000" dirty="0"/>
              <a:t>2</a:t>
            </a:r>
            <a:r>
              <a:rPr lang="en-GB" dirty="0"/>
              <a:t> to D</a:t>
            </a:r>
            <a:r>
              <a:rPr lang="en-GB" baseline="30000" dirty="0"/>
              <a:t>2</a:t>
            </a:r>
            <a:r>
              <a:rPr lang="en-GB" dirty="0"/>
              <a:t> then the formula to describe this experiment is:</a:t>
            </a:r>
          </a:p>
        </p:txBody>
      </p:sp>
      <p:graphicFrame>
        <p:nvGraphicFramePr>
          <p:cNvPr id="4" name="Object 3"/>
          <p:cNvGraphicFramePr>
            <a:graphicFrameLocks noChangeAspect="1"/>
          </p:cNvGraphicFramePr>
          <p:nvPr>
            <p:extLst>
              <p:ext uri="{D42A27DB-BD31-4B8C-83A1-F6EECF244321}">
                <p14:modId xmlns:p14="http://schemas.microsoft.com/office/powerpoint/2010/main" val="4210343389"/>
              </p:ext>
            </p:extLst>
          </p:nvPr>
        </p:nvGraphicFramePr>
        <p:xfrm>
          <a:off x="2895600" y="4495800"/>
          <a:ext cx="2971800" cy="1421296"/>
        </p:xfrm>
        <a:graphic>
          <a:graphicData uri="http://schemas.openxmlformats.org/presentationml/2006/ole">
            <mc:AlternateContent xmlns:mc="http://schemas.openxmlformats.org/markup-compatibility/2006">
              <mc:Choice xmlns:v="urn:schemas-microsoft-com:vml" Requires="v">
                <p:oleObj spid="_x0000_s6177" name="Equation" r:id="rId3" imgW="876240" imgH="419040" progId="Equation.3">
                  <p:embed/>
                </p:oleObj>
              </mc:Choice>
              <mc:Fallback>
                <p:oleObj name="Equation" r:id="rId3" imgW="876240" imgH="419040" progId="Equation.3">
                  <p:embed/>
                  <p:pic>
                    <p:nvPicPr>
                      <p:cNvPr id="0" name=""/>
                      <p:cNvPicPr/>
                      <p:nvPr/>
                    </p:nvPicPr>
                    <p:blipFill>
                      <a:blip r:embed="rId4"/>
                      <a:stretch>
                        <a:fillRect/>
                      </a:stretch>
                    </p:blipFill>
                    <p:spPr>
                      <a:xfrm>
                        <a:off x="2895600" y="4495800"/>
                        <a:ext cx="2971800" cy="1421296"/>
                      </a:xfrm>
                      <a:prstGeom prst="rect">
                        <a:avLst/>
                      </a:prstGeom>
                    </p:spPr>
                  </p:pic>
                </p:oleObj>
              </mc:Fallback>
            </mc:AlternateContent>
          </a:graphicData>
        </a:graphic>
      </p:graphicFrame>
      <p:sp>
        <p:nvSpPr>
          <p:cNvPr id="5" name="TextBox 4"/>
          <p:cNvSpPr txBox="1"/>
          <p:nvPr/>
        </p:nvSpPr>
        <p:spPr>
          <a:xfrm>
            <a:off x="4114800" y="4187271"/>
            <a:ext cx="4724400" cy="2677656"/>
          </a:xfrm>
          <a:prstGeom prst="rect">
            <a:avLst/>
          </a:prstGeom>
          <a:noFill/>
        </p:spPr>
        <p:txBody>
          <a:bodyPr wrap="square" rtlCol="0">
            <a:spAutoFit/>
          </a:bodyPr>
          <a:lstStyle/>
          <a:p>
            <a:r>
              <a:rPr lang="en-GB" sz="2800" dirty="0"/>
              <a:t>Whilst this does not give the size of a nucleus Rutherford used gold of approximately 10</a:t>
            </a:r>
            <a:r>
              <a:rPr lang="en-GB" sz="2800" baseline="30000" dirty="0"/>
              <a:t>4</a:t>
            </a:r>
            <a:r>
              <a:rPr lang="en-GB" sz="2800" dirty="0"/>
              <a:t> atoms thick meaning the nucleus was 1/10000</a:t>
            </a:r>
            <a:r>
              <a:rPr lang="en-GB" sz="2800" baseline="30000" dirty="0"/>
              <a:t>th</a:t>
            </a:r>
            <a:r>
              <a:rPr lang="en-GB" sz="2800" dirty="0"/>
              <a:t> the size of an atom</a:t>
            </a:r>
          </a:p>
        </p:txBody>
      </p:sp>
    </p:spTree>
    <p:extLst>
      <p:ext uri="{BB962C8B-B14F-4D97-AF65-F5344CB8AC3E}">
        <p14:creationId xmlns:p14="http://schemas.microsoft.com/office/powerpoint/2010/main" val="92610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92162"/>
          </a:xfrm>
        </p:spPr>
        <p:txBody>
          <a:bodyPr/>
          <a:lstStyle/>
          <a:p>
            <a:r>
              <a:rPr lang="en-GB" u="sng" dirty="0"/>
              <a:t>Summary</a:t>
            </a:r>
          </a:p>
        </p:txBody>
      </p:sp>
      <p:sp>
        <p:nvSpPr>
          <p:cNvPr id="3" name="Content Placeholder 2"/>
          <p:cNvSpPr>
            <a:spLocks noGrp="1"/>
          </p:cNvSpPr>
          <p:nvPr>
            <p:ph idx="1"/>
          </p:nvPr>
        </p:nvSpPr>
        <p:spPr>
          <a:xfrm>
            <a:off x="0" y="1219200"/>
            <a:ext cx="8839200" cy="5562600"/>
          </a:xfrm>
        </p:spPr>
        <p:txBody>
          <a:bodyPr>
            <a:normAutofit fontScale="92500" lnSpcReduction="20000"/>
          </a:bodyPr>
          <a:lstStyle/>
          <a:p>
            <a:r>
              <a:rPr lang="en-GB" dirty="0"/>
              <a:t>Scientist build models and ideas based on previous work from other scientists and from data they collect from their own experiments</a:t>
            </a:r>
          </a:p>
          <a:p>
            <a:r>
              <a:rPr lang="en-GB" dirty="0"/>
              <a:t>Often an unusual or unexpected result creates a whole new theory</a:t>
            </a:r>
          </a:p>
          <a:p>
            <a:r>
              <a:rPr lang="en-GB" dirty="0"/>
              <a:t>A new theory or model must not only explain the phenomena observed but it must also fit in with all of the other existing laws and models in science. Ideally it should also be able to make predictions about as yet untested ideas.</a:t>
            </a:r>
          </a:p>
          <a:p>
            <a:r>
              <a:rPr lang="en-GB" dirty="0"/>
              <a:t>Rutherford’s model of the atom states that most of the mass is within a small nucleus inside an atom which has the diameter of approximately 1/10000</a:t>
            </a:r>
            <a:r>
              <a:rPr lang="en-GB" baseline="30000" dirty="0"/>
              <a:t>th</a:t>
            </a:r>
            <a:r>
              <a:rPr lang="en-GB" dirty="0"/>
              <a:t> that of the atom within which is resides.</a:t>
            </a:r>
          </a:p>
        </p:txBody>
      </p:sp>
    </p:spTree>
    <p:extLst>
      <p:ext uri="{BB962C8B-B14F-4D97-AF65-F5344CB8AC3E}">
        <p14:creationId xmlns:p14="http://schemas.microsoft.com/office/powerpoint/2010/main" val="50942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1252</Words>
  <Application>Microsoft Office PowerPoint</Application>
  <PresentationFormat>On-screen Show (4:3)</PresentationFormat>
  <Paragraphs>109</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Cambria Math</vt:lpstr>
      <vt:lpstr>Office Theme</vt:lpstr>
      <vt:lpstr>Equation</vt:lpstr>
      <vt:lpstr>The discovery of the nucleus</vt:lpstr>
      <vt:lpstr>Rutherford scattering</vt:lpstr>
      <vt:lpstr>J.J. Thompson</vt:lpstr>
      <vt:lpstr>Ernest Rutherford</vt:lpstr>
      <vt:lpstr>Rutherford’s Experiment</vt:lpstr>
      <vt:lpstr>Comparing the models</vt:lpstr>
      <vt:lpstr>A new model: The Nucleus</vt:lpstr>
      <vt:lpstr>Estimating atomic sizes</vt:lpstr>
      <vt:lpstr>Summary</vt:lpstr>
      <vt:lpstr>Nuclear Radius</vt:lpstr>
      <vt:lpstr>Coulomb’s Law</vt:lpstr>
      <vt:lpstr>PowerPoint Presentation</vt:lpstr>
      <vt:lpstr>PowerPoint Presentation</vt:lpstr>
      <vt:lpstr>PowerPoint Presentation</vt:lpstr>
      <vt:lpstr>de Broglie Wavelength and Diffraction</vt:lpstr>
      <vt:lpstr>Diffraction by atoms</vt:lpstr>
      <vt:lpstr>Nuclear radius vs Nucleon number</vt:lpstr>
      <vt:lpstr>Nuclear Density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discovery of the nucleus</dc:title>
  <dc:creator>SMatthews</dc:creator>
  <cp:lastModifiedBy>Dal Sandhu</cp:lastModifiedBy>
  <cp:revision>50</cp:revision>
  <dcterms:created xsi:type="dcterms:W3CDTF">2006-08-16T00:00:00Z</dcterms:created>
  <dcterms:modified xsi:type="dcterms:W3CDTF">2020-10-30T10:57:06Z</dcterms:modified>
</cp:coreProperties>
</file>