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Lst>
  <p:notesMasterIdLst>
    <p:notesMasterId r:id="rId18"/>
  </p:notesMasterIdLst>
  <p:handoutMasterIdLst>
    <p:handoutMasterId r:id="rId19"/>
  </p:handoutMasterIdLst>
  <p:sldIdLst>
    <p:sldId id="322" r:id="rId5"/>
    <p:sldId id="323" r:id="rId6"/>
    <p:sldId id="324" r:id="rId7"/>
    <p:sldId id="325" r:id="rId8"/>
    <p:sldId id="326" r:id="rId9"/>
    <p:sldId id="327" r:id="rId10"/>
    <p:sldId id="331" r:id="rId11"/>
    <p:sldId id="328" r:id="rId12"/>
    <p:sldId id="329" r:id="rId13"/>
    <p:sldId id="330" r:id="rId14"/>
    <p:sldId id="332" r:id="rId15"/>
    <p:sldId id="333" r:id="rId16"/>
    <p:sldId id="334" r:id="rId17"/>
  </p:sldIdLst>
  <p:sldSz cx="12188825"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581" autoAdjust="0"/>
  </p:normalViewPr>
  <p:slideViewPr>
    <p:cSldViewPr showGuides="1">
      <p:cViewPr varScale="1">
        <p:scale>
          <a:sx n="116" d="100"/>
          <a:sy n="116" d="100"/>
        </p:scale>
        <p:origin x="336" y="108"/>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11/2/2015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11/2/2015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362295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smtClean="0"/>
              <a:t>Click to edit Master 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smtClean="0"/>
              <a:t>Click to edit Master title style</a:t>
            </a:r>
            <a:endParaRPr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2" y="381000"/>
            <a:ext cx="9144002" cy="1371600"/>
          </a:xfrm>
        </p:spPr>
        <p:txBody>
          <a:bodyPr/>
          <a:lstStyle/>
          <a:p>
            <a:r>
              <a:rPr lang="en-US" smtClean="0"/>
              <a:t>Click to edit Master title style</a:t>
            </a:r>
            <a:endParaRPr/>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2" y="381000"/>
            <a:ext cx="9144002" cy="13716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lang="en-US" smtClean="0"/>
              <a:pPr/>
              <a:t>‹#›</a:t>
            </a:fld>
            <a:endParaRPr lang="en-US"/>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Radiation</a:t>
            </a:r>
            <a:endParaRPr lang="en-US" dirty="0"/>
          </a:p>
        </p:txBody>
      </p:sp>
      <p:sp>
        <p:nvSpPr>
          <p:cNvPr id="2" name="Title 1"/>
          <p:cNvSpPr>
            <a:spLocks noGrp="1"/>
          </p:cNvSpPr>
          <p:nvPr>
            <p:ph type="ctrTitle"/>
          </p:nvPr>
        </p:nvSpPr>
        <p:spPr/>
        <p:txBody>
          <a:bodyPr/>
          <a:lstStyle/>
          <a:p>
            <a:r>
              <a:rPr lang="en-US" dirty="0" smtClean="0"/>
              <a:t>Dangers of Radioactivity</a:t>
            </a:r>
            <a:endParaRPr lang="en-US" dirty="0"/>
          </a:p>
        </p:txBody>
      </p:sp>
      <p:pic>
        <p:nvPicPr>
          <p:cNvPr id="2050" name="Picture 2" descr="http://barthworks.com/healthandsafety/dangersigns/photos/danger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452" y="1556792"/>
            <a:ext cx="4869883" cy="426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Gastrointestinal </a:t>
            </a:r>
          </a:p>
          <a:p>
            <a:r>
              <a:rPr lang="en-GB" dirty="0" smtClean="0"/>
              <a:t>This </a:t>
            </a:r>
            <a:r>
              <a:rPr lang="en-GB" dirty="0"/>
              <a:t>syndrome often follows absorbed doses of 6–30 </a:t>
            </a:r>
            <a:r>
              <a:rPr lang="en-GB" dirty="0" err="1"/>
              <a:t>Gy</a:t>
            </a:r>
            <a:r>
              <a:rPr lang="en-GB" dirty="0"/>
              <a:t> (600–3000 </a:t>
            </a:r>
            <a:r>
              <a:rPr lang="en-GB" dirty="0" smtClean="0"/>
              <a:t>rad</a:t>
            </a:r>
            <a:r>
              <a:rPr lang="en-GB" dirty="0"/>
              <a:t>)</a:t>
            </a:r>
            <a:r>
              <a:rPr lang="en-GB" dirty="0" smtClean="0"/>
              <a:t> </a:t>
            </a:r>
          </a:p>
          <a:p>
            <a:r>
              <a:rPr lang="en-GB" dirty="0" smtClean="0"/>
              <a:t>The </a:t>
            </a:r>
            <a:r>
              <a:rPr lang="en-GB" dirty="0"/>
              <a:t>signs and symptoms of this form of radiation injury include nausea, vomiting, loss of appetite, and abdominal </a:t>
            </a:r>
            <a:r>
              <a:rPr lang="en-GB" dirty="0" smtClean="0"/>
              <a:t>pain.</a:t>
            </a:r>
            <a:r>
              <a:rPr lang="en-GB" baseline="30000" dirty="0"/>
              <a:t> </a:t>
            </a:r>
            <a:r>
              <a:rPr lang="en-GB" dirty="0" smtClean="0"/>
              <a:t> Vomiting </a:t>
            </a:r>
            <a:r>
              <a:rPr lang="en-GB" dirty="0"/>
              <a:t>in this time-frame is a marker for whole body exposures that are in the fatal range above 4 </a:t>
            </a:r>
            <a:r>
              <a:rPr lang="en-GB" dirty="0" err="1"/>
              <a:t>Gy</a:t>
            </a:r>
            <a:r>
              <a:rPr lang="en-GB" dirty="0"/>
              <a:t>. Without exotic treatment such as bone marrow transplant, death with this dose is </a:t>
            </a:r>
            <a:r>
              <a:rPr lang="en-GB" dirty="0" smtClean="0"/>
              <a:t>common.</a:t>
            </a:r>
            <a:r>
              <a:rPr lang="en-GB" baseline="30000" dirty="0"/>
              <a:t> </a:t>
            </a:r>
            <a:r>
              <a:rPr lang="en-GB" dirty="0" smtClean="0"/>
              <a:t> The </a:t>
            </a:r>
            <a:r>
              <a:rPr lang="en-GB" dirty="0"/>
              <a:t>death is generally more due to infection than gastrointestinal dysfunction.</a:t>
            </a:r>
          </a:p>
          <a:p>
            <a:endParaRPr lang="en-GB" dirty="0"/>
          </a:p>
        </p:txBody>
      </p:sp>
      <p:sp>
        <p:nvSpPr>
          <p:cNvPr id="3" name="Title 2"/>
          <p:cNvSpPr>
            <a:spLocks noGrp="1"/>
          </p:cNvSpPr>
          <p:nvPr>
            <p:ph type="title"/>
          </p:nvPr>
        </p:nvSpPr>
        <p:spPr/>
        <p:txBody>
          <a:bodyPr/>
          <a:lstStyle/>
          <a:p>
            <a:r>
              <a:rPr lang="en-GB" dirty="0" smtClean="0"/>
              <a:t>Acute Radiation Sickness</a:t>
            </a:r>
            <a:endParaRPr lang="en-GB" dirty="0"/>
          </a:p>
        </p:txBody>
      </p:sp>
      <p:pic>
        <p:nvPicPr>
          <p:cNvPr id="2050" name="Picture 2" descr="http://www.cancer.gov/images/cdr/live/CDR4154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4910" y="393583"/>
            <a:ext cx="2165740" cy="181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80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Neurovascular</a:t>
            </a:r>
          </a:p>
          <a:p>
            <a:r>
              <a:rPr lang="en-GB" dirty="0" smtClean="0"/>
              <a:t>This </a:t>
            </a:r>
            <a:r>
              <a:rPr lang="en-GB" dirty="0"/>
              <a:t>syndrome typically occurs at absorbed doses greater than 30 </a:t>
            </a:r>
            <a:r>
              <a:rPr lang="en-GB" dirty="0" err="1"/>
              <a:t>Gy</a:t>
            </a:r>
            <a:r>
              <a:rPr lang="en-GB" dirty="0"/>
              <a:t> (3000 rad), though it may occur at 10 </a:t>
            </a:r>
            <a:r>
              <a:rPr lang="en-GB" dirty="0" err="1"/>
              <a:t>Gy</a:t>
            </a:r>
            <a:r>
              <a:rPr lang="en-GB" dirty="0"/>
              <a:t> (1000 rad</a:t>
            </a:r>
            <a:r>
              <a:rPr lang="en-GB" dirty="0" smtClean="0"/>
              <a:t>).</a:t>
            </a:r>
            <a:endParaRPr lang="en-GB" baseline="30000" dirty="0"/>
          </a:p>
          <a:p>
            <a:r>
              <a:rPr lang="en-GB" dirty="0" smtClean="0"/>
              <a:t>It </a:t>
            </a:r>
            <a:r>
              <a:rPr lang="en-GB" dirty="0"/>
              <a:t>presents with neurological symptoms such as dizziness, headache, or decreased level of consciousness, occurring within minutes to a few hours, and with an absence of vomiting. It is invariably fatal</a:t>
            </a:r>
            <a:r>
              <a:rPr lang="en-GB" dirty="0" smtClean="0"/>
              <a:t>.</a:t>
            </a:r>
            <a:endParaRPr lang="en-GB" dirty="0"/>
          </a:p>
          <a:p>
            <a:endParaRPr lang="en-GB" dirty="0"/>
          </a:p>
        </p:txBody>
      </p:sp>
      <p:sp>
        <p:nvSpPr>
          <p:cNvPr id="3" name="Title 2"/>
          <p:cNvSpPr>
            <a:spLocks noGrp="1"/>
          </p:cNvSpPr>
          <p:nvPr>
            <p:ph type="title"/>
          </p:nvPr>
        </p:nvSpPr>
        <p:spPr/>
        <p:txBody>
          <a:bodyPr/>
          <a:lstStyle/>
          <a:p>
            <a:r>
              <a:rPr lang="en-GB" dirty="0" smtClean="0"/>
              <a:t>Acute Radiation Sickness</a:t>
            </a:r>
            <a:endParaRPr lang="en-GB" dirty="0"/>
          </a:p>
        </p:txBody>
      </p:sp>
      <p:pic>
        <p:nvPicPr>
          <p:cNvPr id="3074" name="Picture 2" descr="http://biomerics.com/wp-content/uploads/VascularHead_940x4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620" y="260648"/>
            <a:ext cx="4056956" cy="194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6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8722" t="17788" r="35169" b="29713"/>
          <a:stretch/>
        </p:blipFill>
        <p:spPr>
          <a:xfrm>
            <a:off x="261764" y="620687"/>
            <a:ext cx="11766110" cy="6192689"/>
          </a:xfrm>
          <a:prstGeom prst="rect">
            <a:avLst/>
          </a:prstGeom>
        </p:spPr>
      </p:pic>
      <p:sp>
        <p:nvSpPr>
          <p:cNvPr id="3" name="Title 2"/>
          <p:cNvSpPr>
            <a:spLocks noGrp="1"/>
          </p:cNvSpPr>
          <p:nvPr>
            <p:ph type="title"/>
          </p:nvPr>
        </p:nvSpPr>
        <p:spPr>
          <a:xfrm>
            <a:off x="1557908" y="188640"/>
            <a:ext cx="9144001" cy="483840"/>
          </a:xfrm>
        </p:spPr>
        <p:txBody>
          <a:bodyPr>
            <a:normAutofit fontScale="90000"/>
          </a:bodyPr>
          <a:lstStyle/>
          <a:p>
            <a:r>
              <a:rPr lang="en-GB" dirty="0" smtClean="0"/>
              <a:t>Acute Radiation Sickness</a:t>
            </a:r>
            <a:endParaRPr lang="en-GB" dirty="0"/>
          </a:p>
        </p:txBody>
      </p:sp>
    </p:spTree>
    <p:extLst>
      <p:ext uri="{BB962C8B-B14F-4D97-AF65-F5344CB8AC3E}">
        <p14:creationId xmlns:p14="http://schemas.microsoft.com/office/powerpoint/2010/main" val="71997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Alexander Litvinenko</a:t>
            </a:r>
          </a:p>
          <a:p>
            <a:r>
              <a:rPr lang="en-GB" dirty="0" smtClean="0"/>
              <a:t>Defected KGB agent who was murdered by a few possible suspects</a:t>
            </a:r>
          </a:p>
          <a:p>
            <a:r>
              <a:rPr lang="en-GB" dirty="0" smtClean="0"/>
              <a:t>Write a quick 5 min presentation to determine who, when, why and symptoms of his radiation sickness and death</a:t>
            </a:r>
          </a:p>
          <a:p>
            <a:r>
              <a:rPr lang="en-GB" dirty="0" smtClean="0"/>
              <a:t>Do not cut and paste from the internet</a:t>
            </a:r>
          </a:p>
          <a:p>
            <a:r>
              <a:rPr lang="en-GB" dirty="0" smtClean="0"/>
              <a:t>Try to make different presentations</a:t>
            </a:r>
          </a:p>
          <a:p>
            <a:r>
              <a:rPr lang="en-GB" dirty="0" smtClean="0"/>
              <a:t>No more than 3 in a group</a:t>
            </a:r>
            <a:endParaRPr lang="en-GB" dirty="0"/>
          </a:p>
        </p:txBody>
      </p:sp>
      <p:sp>
        <p:nvSpPr>
          <p:cNvPr id="3" name="Title 2"/>
          <p:cNvSpPr>
            <a:spLocks noGrp="1"/>
          </p:cNvSpPr>
          <p:nvPr>
            <p:ph type="title"/>
          </p:nvPr>
        </p:nvSpPr>
        <p:spPr/>
        <p:txBody>
          <a:bodyPr/>
          <a:lstStyle/>
          <a:p>
            <a:r>
              <a:rPr lang="en-GB" dirty="0" smtClean="0"/>
              <a:t>Quick Research Topic</a:t>
            </a:r>
            <a:endParaRPr lang="en-GB" dirty="0"/>
          </a:p>
        </p:txBody>
      </p:sp>
      <p:pic>
        <p:nvPicPr>
          <p:cNvPr id="1026" name="Picture 2" descr="http://ichef.bbci.co.uk/news/624/cpsprodpb/4534/production/_84461771_litvinenko_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2484" y="407775"/>
            <a:ext cx="2343200" cy="1318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telegraph.co.uk/multimedia/archive/02429/Litvinenko_2429038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398" y="407775"/>
            <a:ext cx="2109863" cy="131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99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Chance and Risk</a:t>
            </a:r>
          </a:p>
          <a:p>
            <a:r>
              <a:rPr lang="en-GB" dirty="0" smtClean="0"/>
              <a:t>Chernobyl</a:t>
            </a:r>
          </a:p>
          <a:p>
            <a:r>
              <a:rPr lang="en-GB" dirty="0" smtClean="0"/>
              <a:t>Units for Radioactivity</a:t>
            </a:r>
          </a:p>
          <a:p>
            <a:r>
              <a:rPr lang="en-GB" dirty="0" smtClean="0"/>
              <a:t> Acute Radiation Sickness</a:t>
            </a:r>
            <a:endParaRPr lang="en-GB" dirty="0"/>
          </a:p>
        </p:txBody>
      </p:sp>
      <p:sp>
        <p:nvSpPr>
          <p:cNvPr id="3" name="Title 2"/>
          <p:cNvSpPr>
            <a:spLocks noGrp="1"/>
          </p:cNvSpPr>
          <p:nvPr>
            <p:ph type="title"/>
          </p:nvPr>
        </p:nvSpPr>
        <p:spPr/>
        <p:txBody>
          <a:bodyPr/>
          <a:lstStyle/>
          <a:p>
            <a:r>
              <a:rPr lang="en-GB" dirty="0" smtClean="0"/>
              <a:t>Aims</a:t>
            </a:r>
            <a:endParaRPr lang="en-GB" dirty="0"/>
          </a:p>
        </p:txBody>
      </p:sp>
    </p:spTree>
    <p:extLst>
      <p:ext uri="{BB962C8B-B14F-4D97-AF65-F5344CB8AC3E}">
        <p14:creationId xmlns:p14="http://schemas.microsoft.com/office/powerpoint/2010/main" val="78781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904999"/>
            <a:ext cx="8767984" cy="3468217"/>
          </a:xfrm>
        </p:spPr>
        <p:txBody>
          <a:bodyPr>
            <a:normAutofit lnSpcReduction="10000"/>
          </a:bodyPr>
          <a:lstStyle/>
          <a:p>
            <a:r>
              <a:rPr lang="en-GB" dirty="0"/>
              <a:t>Radiation consists of several types of subatomic particles, principally </a:t>
            </a:r>
            <a:r>
              <a:rPr lang="en-GB" dirty="0" smtClean="0"/>
              <a:t>gamma </a:t>
            </a:r>
            <a:r>
              <a:rPr lang="en-GB" dirty="0"/>
              <a:t>rays, neutrons, electrons, and alpha particles, that shoot through space at very high </a:t>
            </a:r>
            <a:r>
              <a:rPr lang="en-GB" dirty="0" smtClean="0"/>
              <a:t>speeds</a:t>
            </a:r>
          </a:p>
          <a:p>
            <a:r>
              <a:rPr lang="en-GB" dirty="0" smtClean="0"/>
              <a:t>They </a:t>
            </a:r>
            <a:r>
              <a:rPr lang="en-GB" dirty="0"/>
              <a:t>can easily penetrate deep inside the human body, damaging some of the biological cells of which the body is composed. This damage can cause a fatal cancer to develop, or if it occurs in reproductive cells, it can cause genetic defects in later generations of offspring. </a:t>
            </a:r>
          </a:p>
        </p:txBody>
      </p:sp>
      <p:sp>
        <p:nvSpPr>
          <p:cNvPr id="3" name="Title 2"/>
          <p:cNvSpPr>
            <a:spLocks noGrp="1"/>
          </p:cNvSpPr>
          <p:nvPr>
            <p:ph type="title"/>
          </p:nvPr>
        </p:nvSpPr>
        <p:spPr/>
        <p:txBody>
          <a:bodyPr/>
          <a:lstStyle/>
          <a:p>
            <a:r>
              <a:rPr lang="en-GB" dirty="0" smtClean="0"/>
              <a:t>Chance and Risk</a:t>
            </a:r>
            <a:endParaRPr lang="en-GB" dirty="0"/>
          </a:p>
        </p:txBody>
      </p:sp>
      <p:pic>
        <p:nvPicPr>
          <p:cNvPr id="1026" name="Picture 2" descr="http://ardipradana.com/wp-content/uploads/2014/12/tumblr_static_ch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700" y="248075"/>
            <a:ext cx="3420841" cy="331384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4" name="TextBox 3"/>
          <p:cNvSpPr txBox="1"/>
          <p:nvPr/>
        </p:nvSpPr>
        <p:spPr>
          <a:xfrm>
            <a:off x="189756" y="5167645"/>
            <a:ext cx="11377264" cy="1323439"/>
          </a:xfrm>
          <a:prstGeom prst="rect">
            <a:avLst/>
          </a:prstGeom>
          <a:noFill/>
          <a:ln>
            <a:noFill/>
          </a:ln>
        </p:spPr>
        <p:txBody>
          <a:bodyPr wrap="square" rtlCol="0" anchor="ctr" anchorCtr="1">
            <a:spAutoFit/>
          </a:bodyPr>
          <a:lstStyle/>
          <a:p>
            <a:r>
              <a:rPr lang="en-GB" sz="2000" dirty="0"/>
              <a:t>When explained in this way, the dangers of radiation seem to be very grave, and for a person to be struck by a particle of radiation appears to be an extremely serious event. So it would also seem from the following description in what has perhaps been the most influential book from the opponents of nuclear energy</a:t>
            </a:r>
            <a:endParaRPr lang="en-GB" sz="2000" dirty="0" smtClean="0"/>
          </a:p>
        </p:txBody>
      </p:sp>
    </p:spTree>
    <p:extLst>
      <p:ext uri="{BB962C8B-B14F-4D97-AF65-F5344CB8AC3E}">
        <p14:creationId xmlns:p14="http://schemas.microsoft.com/office/powerpoint/2010/main" val="34267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But before we </a:t>
            </a:r>
            <a:r>
              <a:rPr lang="en-GB" dirty="0" smtClean="0"/>
              <a:t>start to panic, </a:t>
            </a:r>
            <a:r>
              <a:rPr lang="en-GB" dirty="0"/>
              <a:t>it should be pointed out that every person in the world is struck by about 15,000 of these particles of radiation every second of his or her life</a:t>
            </a:r>
            <a:r>
              <a:rPr lang="en-GB" dirty="0" smtClean="0"/>
              <a:t>, </a:t>
            </a:r>
            <a:r>
              <a:rPr lang="en-GB" dirty="0"/>
              <a:t>and this is true for every person who has ever lived and for every person who ever will live. </a:t>
            </a:r>
            <a:endParaRPr lang="en-GB" dirty="0" smtClean="0"/>
          </a:p>
          <a:p>
            <a:r>
              <a:rPr lang="en-GB" dirty="0" smtClean="0"/>
              <a:t>Calculate the approximate yearly frequency of radioactive ‘interactions’ we have.</a:t>
            </a:r>
          </a:p>
          <a:p>
            <a:r>
              <a:rPr lang="en-GB" dirty="0" smtClean="0"/>
              <a:t>500 </a:t>
            </a:r>
            <a:r>
              <a:rPr lang="en-GB" dirty="0"/>
              <a:t>billion per </a:t>
            </a:r>
            <a:r>
              <a:rPr lang="en-GB" dirty="0" smtClean="0"/>
              <a:t>year </a:t>
            </a:r>
          </a:p>
          <a:p>
            <a:r>
              <a:rPr lang="en-GB" dirty="0" smtClean="0"/>
              <a:t>In </a:t>
            </a:r>
            <a:r>
              <a:rPr lang="en-GB" dirty="0"/>
              <a:t>addition, our technology has introduced new sources of radiation like medical X-rays — a typical X-ray bombards us with over a trillion particles of radiation.</a:t>
            </a:r>
          </a:p>
        </p:txBody>
      </p:sp>
      <p:sp>
        <p:nvSpPr>
          <p:cNvPr id="3" name="Title 2"/>
          <p:cNvSpPr>
            <a:spLocks noGrp="1"/>
          </p:cNvSpPr>
          <p:nvPr>
            <p:ph type="title"/>
          </p:nvPr>
        </p:nvSpPr>
        <p:spPr/>
        <p:txBody>
          <a:bodyPr/>
          <a:lstStyle/>
          <a:p>
            <a:r>
              <a:rPr lang="en-GB" dirty="0" smtClean="0"/>
              <a:t>Still Risky?</a:t>
            </a:r>
            <a:endParaRPr lang="en-GB" dirty="0"/>
          </a:p>
        </p:txBody>
      </p:sp>
      <p:pic>
        <p:nvPicPr>
          <p:cNvPr id="3074" name="Picture 2" descr="http://www.sallyedelsteincollage.com/users/SallyEdelstein12616/Fusion-Cultureloselbs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2764" y="20089"/>
            <a:ext cx="2873896" cy="1853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409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arn(inVertical)">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With all of this radiation exposure, how come we're not all dying of cancer? </a:t>
            </a:r>
            <a:endParaRPr lang="en-GB" dirty="0" smtClean="0"/>
          </a:p>
          <a:p>
            <a:r>
              <a:rPr lang="en-GB" dirty="0" smtClean="0"/>
              <a:t>The </a:t>
            </a:r>
            <a:r>
              <a:rPr lang="en-GB" dirty="0"/>
              <a:t>answer to that question is </a:t>
            </a:r>
            <a:r>
              <a:rPr lang="en-GB" u="sng" dirty="0"/>
              <a:t>not</a:t>
            </a:r>
            <a:r>
              <a:rPr lang="en-GB" dirty="0"/>
              <a:t> that it takes a very large number of these particles to cause a cancer. </a:t>
            </a:r>
            <a:endParaRPr lang="en-GB" dirty="0" smtClean="0"/>
          </a:p>
          <a:p>
            <a:r>
              <a:rPr lang="en-GB" dirty="0" smtClean="0"/>
              <a:t>As </a:t>
            </a:r>
            <a:r>
              <a:rPr lang="en-GB" dirty="0"/>
              <a:t>far as we know, every single one of them has that potential; </a:t>
            </a:r>
            <a:r>
              <a:rPr lang="en-GB" dirty="0" smtClean="0"/>
              <a:t>"</a:t>
            </a:r>
            <a:r>
              <a:rPr lang="en-GB" dirty="0"/>
              <a:t>no level of radiation is perfectly safe." </a:t>
            </a:r>
            <a:endParaRPr lang="en-GB" dirty="0" smtClean="0"/>
          </a:p>
          <a:p>
            <a:r>
              <a:rPr lang="en-GB" dirty="0" smtClean="0"/>
              <a:t>What </a:t>
            </a:r>
            <a:r>
              <a:rPr lang="en-GB" dirty="0"/>
              <a:t>saves us, rather, is that the probability for one of these particles to cause cancer is very </a:t>
            </a:r>
            <a:r>
              <a:rPr lang="en-GB" dirty="0" smtClean="0"/>
              <a:t>low.</a:t>
            </a:r>
            <a:endParaRPr lang="en-GB" dirty="0"/>
          </a:p>
        </p:txBody>
      </p:sp>
      <p:sp>
        <p:nvSpPr>
          <p:cNvPr id="3" name="Title 2"/>
          <p:cNvSpPr>
            <a:spLocks noGrp="1"/>
          </p:cNvSpPr>
          <p:nvPr>
            <p:ph type="title"/>
          </p:nvPr>
        </p:nvSpPr>
        <p:spPr/>
        <p:txBody>
          <a:bodyPr/>
          <a:lstStyle/>
          <a:p>
            <a:r>
              <a:rPr lang="en-GB" dirty="0" smtClean="0"/>
              <a:t>So with all this radiation?!....</a:t>
            </a:r>
            <a:endParaRPr lang="en-GB" dirty="0"/>
          </a:p>
        </p:txBody>
      </p:sp>
      <p:pic>
        <p:nvPicPr>
          <p:cNvPr id="4098" name="Picture 2" descr="http://national-radiation-instrument-catalog.com/Image816.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0836" y="332656"/>
            <a:ext cx="1727317" cy="12945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61134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http://www.dailymotion.com/video/x33dpr_eine-chronik-schwerwiegender-tage</a:t>
            </a:r>
          </a:p>
        </p:txBody>
      </p:sp>
      <p:sp>
        <p:nvSpPr>
          <p:cNvPr id="3" name="Title 2"/>
          <p:cNvSpPr>
            <a:spLocks noGrp="1"/>
          </p:cNvSpPr>
          <p:nvPr>
            <p:ph type="title"/>
          </p:nvPr>
        </p:nvSpPr>
        <p:spPr/>
        <p:txBody>
          <a:bodyPr/>
          <a:lstStyle/>
          <a:p>
            <a:r>
              <a:rPr lang="en-GB" dirty="0" smtClean="0"/>
              <a:t>Chernobyl</a:t>
            </a:r>
            <a:endParaRPr lang="en-GB" dirty="0"/>
          </a:p>
        </p:txBody>
      </p:sp>
    </p:spTree>
    <p:extLst>
      <p:ext uri="{BB962C8B-B14F-4D97-AF65-F5344CB8AC3E}">
        <p14:creationId xmlns:p14="http://schemas.microsoft.com/office/powerpoint/2010/main" val="7341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smtClean="0"/>
              <a:t>Radioactivity </a:t>
            </a:r>
            <a:r>
              <a:rPr lang="en-GB" dirty="0"/>
              <a:t>or the strength of radioactive source is measured in units of </a:t>
            </a:r>
            <a:r>
              <a:rPr lang="en-GB" dirty="0" err="1"/>
              <a:t>becquerel</a:t>
            </a:r>
            <a:r>
              <a:rPr lang="en-GB" dirty="0"/>
              <a:t> (</a:t>
            </a:r>
            <a:r>
              <a:rPr lang="en-GB" dirty="0" err="1"/>
              <a:t>Bq</a:t>
            </a:r>
            <a:r>
              <a:rPr lang="en-GB" dirty="0" smtClean="0"/>
              <a:t>).  1 </a:t>
            </a:r>
            <a:r>
              <a:rPr lang="en-GB" dirty="0" err="1"/>
              <a:t>Bq</a:t>
            </a:r>
            <a:r>
              <a:rPr lang="en-GB" dirty="0"/>
              <a:t> = 1 event of radiation emission per second</a:t>
            </a:r>
            <a:r>
              <a:rPr lang="en-GB" dirty="0" smtClean="0"/>
              <a:t>.  One </a:t>
            </a:r>
            <a:r>
              <a:rPr lang="en-GB" dirty="0" err="1"/>
              <a:t>becquerel</a:t>
            </a:r>
            <a:r>
              <a:rPr lang="en-GB" dirty="0"/>
              <a:t> is an extremely small amount of radioactivity. </a:t>
            </a:r>
            <a:endParaRPr lang="en-GB" dirty="0" smtClean="0"/>
          </a:p>
          <a:p>
            <a:r>
              <a:rPr lang="en-GB" dirty="0" smtClean="0"/>
              <a:t>An </a:t>
            </a:r>
            <a:r>
              <a:rPr lang="en-GB" dirty="0"/>
              <a:t>old and still popular unit of measuring radioactivity is the curie (Ci</a:t>
            </a:r>
            <a:r>
              <a:rPr lang="en-GB" dirty="0" smtClean="0"/>
              <a:t>).  1 </a:t>
            </a:r>
            <a:r>
              <a:rPr lang="en-GB" dirty="0"/>
              <a:t>Ci = 37 </a:t>
            </a:r>
            <a:r>
              <a:rPr lang="en-GB" dirty="0" err="1"/>
              <a:t>GBq</a:t>
            </a:r>
            <a:r>
              <a:rPr lang="en-GB" dirty="0"/>
              <a:t> = 37000 </a:t>
            </a:r>
            <a:r>
              <a:rPr lang="en-GB" dirty="0" err="1"/>
              <a:t>MBq</a:t>
            </a:r>
            <a:r>
              <a:rPr lang="en-GB" dirty="0" smtClean="0"/>
              <a:t>.  One </a:t>
            </a:r>
            <a:r>
              <a:rPr lang="en-GB" dirty="0"/>
              <a:t>curie is a large amount of radioactivity. </a:t>
            </a:r>
            <a:endParaRPr lang="en-GB" dirty="0" smtClean="0"/>
          </a:p>
          <a:p>
            <a:r>
              <a:rPr lang="en-GB" dirty="0"/>
              <a:t>The </a:t>
            </a:r>
            <a:r>
              <a:rPr lang="en-GB" dirty="0" err="1"/>
              <a:t>gray</a:t>
            </a:r>
            <a:r>
              <a:rPr lang="en-GB" dirty="0"/>
              <a:t> (</a:t>
            </a:r>
            <a:r>
              <a:rPr lang="en-GB" b="1" dirty="0" err="1" smtClean="0"/>
              <a:t>Gy</a:t>
            </a:r>
            <a:r>
              <a:rPr lang="en-GB" dirty="0"/>
              <a:t>) is a derived </a:t>
            </a:r>
            <a:r>
              <a:rPr lang="en-GB" dirty="0" smtClean="0"/>
              <a:t>unit of ionising radiation dose </a:t>
            </a:r>
            <a:r>
              <a:rPr lang="en-GB" dirty="0"/>
              <a:t>in </a:t>
            </a:r>
            <a:r>
              <a:rPr lang="en-GB" dirty="0" smtClean="0"/>
              <a:t>(</a:t>
            </a:r>
            <a:r>
              <a:rPr lang="en-GB" dirty="0"/>
              <a:t>SI). It is used as a measure of absorbed </a:t>
            </a:r>
            <a:r>
              <a:rPr lang="en-GB" dirty="0" smtClean="0"/>
              <a:t>dose.  It </a:t>
            </a:r>
            <a:r>
              <a:rPr lang="en-GB" dirty="0"/>
              <a:t>is defined as the absorption of one joule of radiation energy per one kilogram of matter</a:t>
            </a:r>
            <a:r>
              <a:rPr lang="en-GB" dirty="0" smtClean="0"/>
              <a:t>.</a:t>
            </a:r>
          </a:p>
          <a:p>
            <a:r>
              <a:rPr lang="en-GB" dirty="0"/>
              <a:t>The </a:t>
            </a:r>
            <a:r>
              <a:rPr lang="en-GB" dirty="0" err="1"/>
              <a:t>sievert</a:t>
            </a:r>
            <a:r>
              <a:rPr lang="en-GB" dirty="0"/>
              <a:t> </a:t>
            </a:r>
            <a:r>
              <a:rPr lang="en-GB" dirty="0" smtClean="0"/>
              <a:t>(</a:t>
            </a:r>
            <a:r>
              <a:rPr lang="en-GB" b="1" dirty="0" err="1" smtClean="0"/>
              <a:t>Sv</a:t>
            </a:r>
            <a:r>
              <a:rPr lang="en-GB" dirty="0" smtClean="0"/>
              <a:t>)</a:t>
            </a:r>
            <a:r>
              <a:rPr lang="en-GB" baseline="30000" dirty="0"/>
              <a:t> </a:t>
            </a:r>
            <a:r>
              <a:rPr lang="en-GB" dirty="0" smtClean="0"/>
              <a:t>is </a:t>
            </a:r>
            <a:r>
              <a:rPr lang="en-GB" dirty="0"/>
              <a:t>a derived unit of </a:t>
            </a:r>
            <a:r>
              <a:rPr lang="en-GB" dirty="0" smtClean="0"/>
              <a:t>ionising </a:t>
            </a:r>
            <a:r>
              <a:rPr lang="en-GB" dirty="0"/>
              <a:t>radiation dose in </a:t>
            </a:r>
            <a:r>
              <a:rPr lang="en-GB" dirty="0" smtClean="0"/>
              <a:t>(</a:t>
            </a:r>
            <a:r>
              <a:rPr lang="en-GB" dirty="0"/>
              <a:t>SI). It is a measure of the health effect of low levels of </a:t>
            </a:r>
            <a:r>
              <a:rPr lang="en-GB" dirty="0" smtClean="0"/>
              <a:t>ionising </a:t>
            </a:r>
            <a:r>
              <a:rPr lang="en-GB" dirty="0"/>
              <a:t>radiation on the human body.</a:t>
            </a:r>
            <a:endParaRPr lang="en-GB" dirty="0" smtClean="0"/>
          </a:p>
          <a:p>
            <a:r>
              <a:rPr lang="en-GB" dirty="0"/>
              <a:t>The equivalent </a:t>
            </a:r>
            <a:r>
              <a:rPr lang="en-GB" dirty="0" err="1"/>
              <a:t>cgs</a:t>
            </a:r>
            <a:r>
              <a:rPr lang="en-GB" dirty="0"/>
              <a:t> unit, the rad (equivalent to 0.01 </a:t>
            </a:r>
            <a:r>
              <a:rPr lang="en-GB" dirty="0" err="1"/>
              <a:t>Gy</a:t>
            </a:r>
            <a:r>
              <a:rPr lang="en-GB" dirty="0" smtClean="0"/>
              <a:t>) – not used in most cases</a:t>
            </a:r>
            <a:endParaRPr lang="en-GB" dirty="0"/>
          </a:p>
        </p:txBody>
      </p:sp>
      <p:sp>
        <p:nvSpPr>
          <p:cNvPr id="3" name="Title 2"/>
          <p:cNvSpPr>
            <a:spLocks noGrp="1"/>
          </p:cNvSpPr>
          <p:nvPr>
            <p:ph type="title"/>
          </p:nvPr>
        </p:nvSpPr>
        <p:spPr/>
        <p:txBody>
          <a:bodyPr>
            <a:normAutofit/>
          </a:bodyPr>
          <a:lstStyle/>
          <a:p>
            <a:r>
              <a:rPr lang="en-GB" dirty="0"/>
              <a:t>What units are used for measuring radioactivity</a:t>
            </a:r>
            <a:r>
              <a:rPr lang="en-GB" dirty="0" smtClean="0"/>
              <a:t>?</a:t>
            </a:r>
            <a:endParaRPr lang="en-GB" dirty="0"/>
          </a:p>
        </p:txBody>
      </p:sp>
    </p:spTree>
    <p:extLst>
      <p:ext uri="{BB962C8B-B14F-4D97-AF65-F5344CB8AC3E}">
        <p14:creationId xmlns:p14="http://schemas.microsoft.com/office/powerpoint/2010/main" val="391260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3" y="1904999"/>
            <a:ext cx="10404647" cy="4764361"/>
          </a:xfrm>
        </p:spPr>
        <p:txBody>
          <a:bodyPr>
            <a:normAutofit fontScale="92500" lnSpcReduction="10000"/>
          </a:bodyPr>
          <a:lstStyle/>
          <a:p>
            <a:r>
              <a:rPr lang="en-GB" dirty="0"/>
              <a:t>Classically acute radiation syndrome is divided into three main presentations: hematopoietic, gastrointestinal and neurological/vascular. These symptoms may or may not be preceded by a </a:t>
            </a:r>
            <a:r>
              <a:rPr lang="en-GB" dirty="0" smtClean="0"/>
              <a:t>prodrome.</a:t>
            </a:r>
            <a:endParaRPr lang="en-GB" baseline="30000" dirty="0"/>
          </a:p>
          <a:p>
            <a:r>
              <a:rPr lang="en-GB" dirty="0" smtClean="0"/>
              <a:t>The </a:t>
            </a:r>
            <a:r>
              <a:rPr lang="en-GB" dirty="0"/>
              <a:t>speed of onset of symptoms is related to radiation exposure, with greater doses resulting in a shorter delay in symptom </a:t>
            </a:r>
            <a:r>
              <a:rPr lang="en-GB" dirty="0" smtClean="0"/>
              <a:t>onset.</a:t>
            </a:r>
            <a:endParaRPr lang="en-GB" baseline="30000" dirty="0"/>
          </a:p>
          <a:p>
            <a:r>
              <a:rPr lang="en-GB" dirty="0" smtClean="0"/>
              <a:t>Each </a:t>
            </a:r>
            <a:r>
              <a:rPr lang="en-GB" dirty="0"/>
              <a:t>syndrome requires that the tissue showing the syndrome itself be exposed. </a:t>
            </a:r>
            <a:endParaRPr lang="en-GB" dirty="0" smtClean="0"/>
          </a:p>
          <a:p>
            <a:pPr>
              <a:buFont typeface="Wingdings" panose="05000000000000000000" pitchFamily="2" charset="2"/>
              <a:buChar char="§"/>
            </a:pPr>
            <a:r>
              <a:rPr lang="en-GB" dirty="0" smtClean="0"/>
              <a:t>The </a:t>
            </a:r>
            <a:r>
              <a:rPr lang="en-GB" dirty="0"/>
              <a:t>hematopoietic syndrome requires exposure of the areas of bone marrow actively forming blood elements (i.e., the pelvis and sternum in adults). </a:t>
            </a:r>
            <a:endParaRPr lang="en-GB" dirty="0" smtClean="0"/>
          </a:p>
          <a:p>
            <a:pPr>
              <a:buFont typeface="Wingdings" panose="05000000000000000000" pitchFamily="2" charset="2"/>
              <a:buChar char="§"/>
            </a:pPr>
            <a:r>
              <a:rPr lang="en-GB" dirty="0" smtClean="0"/>
              <a:t>The </a:t>
            </a:r>
            <a:r>
              <a:rPr lang="en-GB" dirty="0"/>
              <a:t>neurovascular symptoms require exposure of the brain. </a:t>
            </a:r>
            <a:endParaRPr lang="en-GB" dirty="0" smtClean="0"/>
          </a:p>
          <a:p>
            <a:pPr>
              <a:buFont typeface="Wingdings" panose="05000000000000000000" pitchFamily="2" charset="2"/>
              <a:buChar char="§"/>
            </a:pPr>
            <a:r>
              <a:rPr lang="en-GB" dirty="0" smtClean="0"/>
              <a:t>The </a:t>
            </a:r>
            <a:r>
              <a:rPr lang="en-GB" dirty="0"/>
              <a:t>gastrointestinal syndrome is not seen if the stomach and intestines are not exposed to radiation.</a:t>
            </a:r>
          </a:p>
          <a:p>
            <a:endParaRPr lang="en-GB" dirty="0"/>
          </a:p>
        </p:txBody>
      </p:sp>
      <p:sp>
        <p:nvSpPr>
          <p:cNvPr id="3" name="Title 2"/>
          <p:cNvSpPr>
            <a:spLocks noGrp="1"/>
          </p:cNvSpPr>
          <p:nvPr>
            <p:ph type="title"/>
          </p:nvPr>
        </p:nvSpPr>
        <p:spPr/>
        <p:txBody>
          <a:bodyPr/>
          <a:lstStyle/>
          <a:p>
            <a:r>
              <a:rPr lang="en-GB" dirty="0" smtClean="0"/>
              <a:t>Acute Radiation Sickness</a:t>
            </a:r>
            <a:endParaRPr lang="en-GB" dirty="0"/>
          </a:p>
        </p:txBody>
      </p:sp>
      <p:pic>
        <p:nvPicPr>
          <p:cNvPr id="5122" name="Picture 2" descr="https://upload.wikimedia.org/wikipedia/commons/thumb/e/e9/The_patient%27s_skin_is_burned_in_a_pattern_corresponding_to_the_dark_portions_of_a_kimono_-_NARA_-_519686.jpg/440px-The_patient%27s_skin_is_burned_in_a_pattern_corresponding_to_the_dark_portions_of_a_kimono_-_NARA_-_5196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896"/>
            <a:ext cx="1584755" cy="198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0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Hematopoietic</a:t>
            </a:r>
          </a:p>
          <a:p>
            <a:r>
              <a:rPr lang="en-GB" dirty="0" smtClean="0"/>
              <a:t>This </a:t>
            </a:r>
            <a:r>
              <a:rPr lang="en-GB" dirty="0"/>
              <a:t>syndrome is marked by a drop in the number of blood cells, called aplastic </a:t>
            </a:r>
            <a:r>
              <a:rPr lang="en-GB" dirty="0" smtClean="0"/>
              <a:t>anaemia. </a:t>
            </a:r>
          </a:p>
          <a:p>
            <a:r>
              <a:rPr lang="en-GB" dirty="0" smtClean="0"/>
              <a:t>This </a:t>
            </a:r>
            <a:r>
              <a:rPr lang="en-GB" dirty="0"/>
              <a:t>may result in infections due to a low amount of white blood cells, bleeding due to a lack of platelets, and </a:t>
            </a:r>
            <a:r>
              <a:rPr lang="en-GB" dirty="0" smtClean="0"/>
              <a:t>anaemia </a:t>
            </a:r>
            <a:r>
              <a:rPr lang="en-GB" dirty="0"/>
              <a:t>due to few red blood cells in the </a:t>
            </a:r>
            <a:r>
              <a:rPr lang="en-GB" dirty="0" smtClean="0"/>
              <a:t>circulation.</a:t>
            </a:r>
            <a:endParaRPr lang="en-GB" baseline="30000" dirty="0"/>
          </a:p>
          <a:p>
            <a:r>
              <a:rPr lang="en-GB" dirty="0" smtClean="0"/>
              <a:t>These </a:t>
            </a:r>
            <a:r>
              <a:rPr lang="en-GB" dirty="0"/>
              <a:t>changes can be detected by blood tests after receiving a whole-body acute dose as low as 0.25 </a:t>
            </a:r>
            <a:r>
              <a:rPr lang="en-GB" dirty="0" err="1"/>
              <a:t>Gy</a:t>
            </a:r>
            <a:r>
              <a:rPr lang="en-GB" dirty="0"/>
              <a:t>, though they might never be felt by the patient if the dose is below 1 </a:t>
            </a:r>
            <a:r>
              <a:rPr lang="en-GB" dirty="0" err="1"/>
              <a:t>Gy</a:t>
            </a:r>
            <a:r>
              <a:rPr lang="en-GB" dirty="0"/>
              <a:t>. Conventional trauma and burns resulting from a bomb blast are complicated by the poor wound healing caused by hematopoietic syndrome, increasing mortality.</a:t>
            </a:r>
          </a:p>
          <a:p>
            <a:endParaRPr lang="en-GB" dirty="0"/>
          </a:p>
        </p:txBody>
      </p:sp>
      <p:sp>
        <p:nvSpPr>
          <p:cNvPr id="3" name="Title 2"/>
          <p:cNvSpPr>
            <a:spLocks noGrp="1"/>
          </p:cNvSpPr>
          <p:nvPr>
            <p:ph type="title"/>
          </p:nvPr>
        </p:nvSpPr>
        <p:spPr/>
        <p:txBody>
          <a:bodyPr/>
          <a:lstStyle/>
          <a:p>
            <a:r>
              <a:rPr lang="en-GB" dirty="0"/>
              <a:t>Acute Radiation Sickness</a:t>
            </a:r>
          </a:p>
        </p:txBody>
      </p:sp>
      <p:pic>
        <p:nvPicPr>
          <p:cNvPr id="1028" name="Picture 4" descr="https://upload.wikimedia.org/wikipedia/commons/1/1d/Vein_art_ne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8788" y="260648"/>
            <a:ext cx="2063552" cy="206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69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template" id="{88D99BA8-EA61-49B7-A82C-02C934D1545A}" vid="{E9C00F38-7B18-4192-A9FF-2047DACB0129}"/>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D7DB37F5B7D846863E694E3DBB3DA1" ma:contentTypeVersion="1" ma:contentTypeDescription="Create a new document." ma:contentTypeScope="" ma:versionID="ac753e4bffcb6403742c7c6ad5a49cf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5FD217F-9CE8-4892-BA7F-3808FA46CF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62BB74-1BEB-4A7A-A69A-3C161682AE57}">
  <ds:schemaRefs>
    <ds:schemaRef ds:uri="http://schemas.microsoft.com/sharepoint/v3/contenttype/forms"/>
  </ds:schemaRefs>
</ds:datastoreItem>
</file>

<file path=customXml/itemProps3.xml><?xml version="1.0" encoding="utf-8"?>
<ds:datastoreItem xmlns:ds="http://schemas.openxmlformats.org/officeDocument/2006/customXml" ds:itemID="{D8863E17-8D4F-4909-80CB-47578835C39B}">
  <ds:schemaRefs>
    <ds:schemaRef ds:uri="http://schemas.microsoft.com/office/2006/documentManagement/types"/>
    <ds:schemaRef ds:uri="http://schemas.openxmlformats.org/package/2006/metadata/core-properties"/>
    <ds:schemaRef ds:uri="http://purl.org/dc/elements/1.1/"/>
    <ds:schemaRef ds:uri="http://purl.org/dc/dcmitype/"/>
    <ds:schemaRef ds:uri="http://purl.org/dc/terms/"/>
    <ds:schemaRef ds:uri="http://www.w3.org/XML/1998/namespace"/>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Blue atom design slides</Template>
  <TotalTime>0</TotalTime>
  <Words>827</Words>
  <Application>Microsoft Office PowerPoint</Application>
  <PresentationFormat>Custom</PresentationFormat>
  <Paragraphs>58</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vt:lpstr>
      <vt:lpstr>Blue atom design template</vt:lpstr>
      <vt:lpstr>Dangers of Radioactivity</vt:lpstr>
      <vt:lpstr>Aims</vt:lpstr>
      <vt:lpstr>Chance and Risk</vt:lpstr>
      <vt:lpstr>Still Risky?</vt:lpstr>
      <vt:lpstr>So with all this radiation?!....</vt:lpstr>
      <vt:lpstr>Chernobyl</vt:lpstr>
      <vt:lpstr>What units are used for measuring radioactivity?</vt:lpstr>
      <vt:lpstr>Acute Radiation Sickness</vt:lpstr>
      <vt:lpstr>Acute Radiation Sickness</vt:lpstr>
      <vt:lpstr>Acute Radiation Sickness</vt:lpstr>
      <vt:lpstr>Acute Radiation Sickness</vt:lpstr>
      <vt:lpstr>Acute Radiation Sickness</vt:lpstr>
      <vt:lpstr>Quick Research Topic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2015-10-28T16:44:03Z</dcterms:created>
  <dcterms:modified xsi:type="dcterms:W3CDTF">2015-11-02T10:26:13Z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TC034606369991</vt:lpwstr>
  </property>
  <property fmtid="{D5CDD505-2E9C-101B-9397-08002B2CF9AE}" pid="3" name="ContentTypeId">
    <vt:lpwstr>0x0101002CD7DB37F5B7D846863E694E3DBB3DA1</vt:lpwstr>
  </property>
</Properties>
</file>