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838200"/>
          </a:xfrm>
        </p:spPr>
        <p:txBody>
          <a:bodyPr/>
          <a:lstStyle/>
          <a:p>
            <a:r>
              <a:rPr lang="en-GB" u="sng" dirty="0" smtClean="0"/>
              <a:t>The discovery of the nucleus</a:t>
            </a:r>
            <a:endParaRPr lang="en-GB" u="sng" dirty="0"/>
          </a:p>
        </p:txBody>
      </p:sp>
      <p:sp>
        <p:nvSpPr>
          <p:cNvPr id="3" name="Subtitle 2"/>
          <p:cNvSpPr>
            <a:spLocks noGrp="1"/>
          </p:cNvSpPr>
          <p:nvPr>
            <p:ph type="subTitle" idx="1"/>
          </p:nvPr>
        </p:nvSpPr>
        <p:spPr>
          <a:xfrm>
            <a:off x="228600" y="4953000"/>
            <a:ext cx="8610600" cy="1752600"/>
          </a:xfrm>
        </p:spPr>
        <p:txBody>
          <a:bodyPr>
            <a:normAutofit/>
          </a:bodyPr>
          <a:lstStyle/>
          <a:p>
            <a:r>
              <a:rPr lang="en-GB" sz="2800" dirty="0" smtClean="0"/>
              <a:t>How have the ideas about matter changed over the centuries?</a:t>
            </a:r>
          </a:p>
          <a:p>
            <a:r>
              <a:rPr lang="en-GB" sz="2800" dirty="0" smtClean="0"/>
              <a:t>Do you think the model we have today is the final one?</a:t>
            </a:r>
            <a:endParaRPr lang="en-GB"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142999"/>
            <a:ext cx="3505200" cy="3773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8126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Rutherford scattering</a:t>
            </a:r>
            <a:endParaRPr lang="en-GB" dirty="0"/>
          </a:p>
        </p:txBody>
      </p:sp>
      <p:sp>
        <p:nvSpPr>
          <p:cNvPr id="4" name="Content Placeholder 3"/>
          <p:cNvSpPr>
            <a:spLocks noGrp="1"/>
          </p:cNvSpPr>
          <p:nvPr>
            <p:ph sz="half" idx="2"/>
          </p:nvPr>
        </p:nvSpPr>
        <p:spPr>
          <a:xfrm>
            <a:off x="457200" y="1447800"/>
            <a:ext cx="7543800" cy="1711325"/>
          </a:xfrm>
        </p:spPr>
        <p:txBody>
          <a:bodyPr/>
          <a:lstStyle/>
          <a:p>
            <a:pPr marL="0" indent="0">
              <a:buNone/>
            </a:pPr>
            <a:r>
              <a:rPr lang="en-GB" smtClean="0"/>
              <a:t>Starter:</a:t>
            </a:r>
          </a:p>
          <a:p>
            <a:pPr lvl="1"/>
            <a:endParaRPr lang="en-GB" dirty="0"/>
          </a:p>
        </p:txBody>
      </p:sp>
      <p:pic>
        <p:nvPicPr>
          <p:cNvPr id="8194" name="Picture 2"/>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57200" y="3276600"/>
            <a:ext cx="8004175" cy="3311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5393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GB" u="sng" dirty="0" smtClean="0"/>
              <a:t>J.J. Thompson</a:t>
            </a:r>
            <a:endParaRPr lang="en-GB" u="sng" dirty="0"/>
          </a:p>
        </p:txBody>
      </p:sp>
      <p:sp>
        <p:nvSpPr>
          <p:cNvPr id="3" name="Content Placeholder 2"/>
          <p:cNvSpPr>
            <a:spLocks noGrp="1"/>
          </p:cNvSpPr>
          <p:nvPr>
            <p:ph idx="1"/>
          </p:nvPr>
        </p:nvSpPr>
        <p:spPr>
          <a:xfrm>
            <a:off x="4495800" y="990600"/>
            <a:ext cx="4343400" cy="5672792"/>
          </a:xfrm>
        </p:spPr>
        <p:txBody>
          <a:bodyPr>
            <a:normAutofit/>
          </a:bodyPr>
          <a:lstStyle/>
          <a:p>
            <a:pPr marL="0" indent="0">
              <a:buNone/>
            </a:pPr>
            <a:r>
              <a:rPr lang="en-GB" dirty="0" smtClean="0"/>
              <a:t>Created </a:t>
            </a:r>
            <a:r>
              <a:rPr lang="en-GB" dirty="0"/>
              <a:t>a model of matter that was like a currant bun or plum </a:t>
            </a:r>
            <a:r>
              <a:rPr lang="en-GB" dirty="0" smtClean="0"/>
              <a:t>pudding.</a:t>
            </a:r>
          </a:p>
          <a:p>
            <a:pPr marL="0" indent="0">
              <a:buNone/>
            </a:pPr>
            <a:endParaRPr lang="en-GB" dirty="0"/>
          </a:p>
          <a:p>
            <a:pPr marL="0" indent="0">
              <a:buNone/>
            </a:pPr>
            <a:r>
              <a:rPr lang="en-GB" dirty="0" smtClean="0"/>
              <a:t>Electrons </a:t>
            </a:r>
            <a:r>
              <a:rPr lang="en-GB" dirty="0"/>
              <a:t>were thought to be spread out evenly throughout matter like currants in a bun with a positive mass between them like dough.</a:t>
            </a:r>
          </a:p>
        </p:txBody>
      </p:sp>
      <p:sp>
        <p:nvSpPr>
          <p:cNvPr id="4" name="TextBox 3"/>
          <p:cNvSpPr txBox="1"/>
          <p:nvPr/>
        </p:nvSpPr>
        <p:spPr>
          <a:xfrm>
            <a:off x="304800" y="4724400"/>
            <a:ext cx="3581400" cy="1569660"/>
          </a:xfrm>
          <a:prstGeom prst="rect">
            <a:avLst/>
          </a:prstGeom>
          <a:noFill/>
        </p:spPr>
        <p:txBody>
          <a:bodyPr wrap="square" rtlCol="0">
            <a:spAutoFit/>
          </a:bodyPr>
          <a:lstStyle/>
          <a:p>
            <a:r>
              <a:rPr lang="en-GB" sz="2400" dirty="0"/>
              <a:t>J.J. Thomson (1856 - 1940) discovered the electron and confirmed that it had a negative charge.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14400"/>
            <a:ext cx="2362200" cy="3675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8725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GB" u="sng" dirty="0" smtClean="0"/>
              <a:t>Ernest Rutherford</a:t>
            </a:r>
            <a:endParaRPr lang="en-GB" u="sng" dirty="0"/>
          </a:p>
        </p:txBody>
      </p:sp>
      <p:sp>
        <p:nvSpPr>
          <p:cNvPr id="3" name="Content Placeholder 2"/>
          <p:cNvSpPr>
            <a:spLocks noGrp="1"/>
          </p:cNvSpPr>
          <p:nvPr>
            <p:ph idx="1"/>
          </p:nvPr>
        </p:nvSpPr>
        <p:spPr>
          <a:xfrm>
            <a:off x="4648200" y="949037"/>
            <a:ext cx="4343400" cy="5303460"/>
          </a:xfrm>
        </p:spPr>
        <p:txBody>
          <a:bodyPr>
            <a:normAutofit fontScale="85000" lnSpcReduction="10000"/>
          </a:bodyPr>
          <a:lstStyle/>
          <a:p>
            <a:pPr marL="0" indent="0">
              <a:buNone/>
            </a:pPr>
            <a:r>
              <a:rPr lang="en-GB" dirty="0" smtClean="0"/>
              <a:t>Knew </a:t>
            </a:r>
            <a:r>
              <a:rPr lang="en-GB" dirty="0"/>
              <a:t>that Alpha radiation was positively charged and that if he fired it through thick foil then a small amount of scattering should occur from the positive "dough"</a:t>
            </a:r>
          </a:p>
          <a:p>
            <a:pPr marL="0" indent="0">
              <a:buNone/>
            </a:pPr>
            <a:endParaRPr lang="en-GB" dirty="0" smtClean="0"/>
          </a:p>
          <a:p>
            <a:pPr marL="0" indent="0">
              <a:buNone/>
            </a:pPr>
            <a:r>
              <a:rPr lang="en-GB" dirty="0"/>
              <a:t>Astonishingly some of the particles reflected from the foil as he is quoted saying </a:t>
            </a:r>
            <a:r>
              <a:rPr lang="en-GB" i="1" dirty="0"/>
              <a:t>"as incredible as if you fired a 15 inch naval shell at tissue paper </a:t>
            </a:r>
            <a:r>
              <a:rPr lang="en-GB" i="1" dirty="0" smtClean="0"/>
              <a:t>and it </a:t>
            </a:r>
            <a:r>
              <a:rPr lang="en-GB" i="1" dirty="0"/>
              <a:t>came back"</a:t>
            </a:r>
            <a:endParaRPr lang="en-GB" dirty="0"/>
          </a:p>
        </p:txBody>
      </p:sp>
      <p:sp>
        <p:nvSpPr>
          <p:cNvPr id="4" name="TextBox 3"/>
          <p:cNvSpPr txBox="1"/>
          <p:nvPr/>
        </p:nvSpPr>
        <p:spPr>
          <a:xfrm>
            <a:off x="77480" y="4738255"/>
            <a:ext cx="4265919" cy="1569660"/>
          </a:xfrm>
          <a:prstGeom prst="rect">
            <a:avLst/>
          </a:prstGeom>
          <a:noFill/>
        </p:spPr>
        <p:txBody>
          <a:bodyPr wrap="square" rtlCol="0">
            <a:spAutoFit/>
          </a:bodyPr>
          <a:lstStyle/>
          <a:p>
            <a:pPr algn="ctr"/>
            <a:r>
              <a:rPr lang="en-GB" sz="2400" dirty="0"/>
              <a:t>Ernest </a:t>
            </a:r>
            <a:r>
              <a:rPr lang="en-GB" sz="2400" dirty="0" smtClean="0"/>
              <a:t>Rutherford</a:t>
            </a:r>
          </a:p>
          <a:p>
            <a:pPr algn="ctr"/>
            <a:r>
              <a:rPr lang="en-GB" sz="2400" dirty="0" smtClean="0"/>
              <a:t>(1871 </a:t>
            </a:r>
            <a:r>
              <a:rPr lang="en-GB" sz="2400" dirty="0"/>
              <a:t>- </a:t>
            </a:r>
            <a:r>
              <a:rPr lang="en-GB" sz="2400" dirty="0" smtClean="0"/>
              <a:t>1937)</a:t>
            </a:r>
          </a:p>
          <a:p>
            <a:pPr algn="ctr"/>
            <a:endParaRPr lang="en-GB" sz="2400" dirty="0" smtClean="0"/>
          </a:p>
          <a:p>
            <a:r>
              <a:rPr lang="en-GB" sz="2400" dirty="0" smtClean="0"/>
              <a:t>Built </a:t>
            </a:r>
            <a:r>
              <a:rPr lang="en-GB" sz="2400" dirty="0"/>
              <a:t>upon the ideas of </a:t>
            </a:r>
            <a:r>
              <a:rPr lang="en-GB" sz="2400" dirty="0" smtClean="0"/>
              <a:t>Thomson</a:t>
            </a:r>
            <a:endParaRPr lang="en-GB" sz="2400" dirty="0"/>
          </a:p>
        </p:txBody>
      </p:sp>
      <p:pic>
        <p:nvPicPr>
          <p:cNvPr id="3074" name="Picture 2" descr="C:\Users\USERBUILD\Downloads\Sir_Ernest_Rutherfor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95" y="914400"/>
            <a:ext cx="2633905" cy="3652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1083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Comparing the models</a:t>
            </a:r>
            <a:endParaRPr lang="en-GB" u="sng"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3762291"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571625"/>
            <a:ext cx="3964459"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1223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371600"/>
            <a:ext cx="3733800" cy="4832092"/>
          </a:xfrm>
          <a:prstGeom prst="rect">
            <a:avLst/>
          </a:prstGeom>
          <a:noFill/>
        </p:spPr>
        <p:txBody>
          <a:bodyPr wrap="square" rtlCol="0">
            <a:spAutoFit/>
          </a:bodyPr>
          <a:lstStyle/>
          <a:p>
            <a:r>
              <a:rPr lang="en-GB" sz="2800" dirty="0"/>
              <a:t>Results:</a:t>
            </a:r>
          </a:p>
          <a:p>
            <a:r>
              <a:rPr lang="en-GB" sz="2800" dirty="0"/>
              <a:t/>
            </a:r>
            <a:br>
              <a:rPr lang="en-GB" sz="2800" dirty="0"/>
            </a:br>
            <a:endParaRPr lang="en-GB" sz="2800" dirty="0"/>
          </a:p>
          <a:p>
            <a:r>
              <a:rPr lang="en-GB" sz="2800" dirty="0"/>
              <a:t>1) Only 1/2000 particles were deflected</a:t>
            </a:r>
          </a:p>
          <a:p>
            <a:r>
              <a:rPr lang="en-GB" sz="2800" dirty="0"/>
              <a:t/>
            </a:r>
            <a:br>
              <a:rPr lang="en-GB" sz="2800" dirty="0"/>
            </a:br>
            <a:endParaRPr lang="en-GB" sz="2800" dirty="0"/>
          </a:p>
          <a:p>
            <a:r>
              <a:rPr lang="en-GB" sz="2800" dirty="0"/>
              <a:t>2) About 1/10000 were actually deflected at angles greater than 90 degrees</a:t>
            </a:r>
          </a:p>
        </p:txBody>
      </p:sp>
      <p:sp>
        <p:nvSpPr>
          <p:cNvPr id="2" name="Title 1"/>
          <p:cNvSpPr>
            <a:spLocks noGrp="1"/>
          </p:cNvSpPr>
          <p:nvPr>
            <p:ph type="title"/>
          </p:nvPr>
        </p:nvSpPr>
        <p:spPr>
          <a:xfrm>
            <a:off x="457200" y="152400"/>
            <a:ext cx="8229600" cy="944562"/>
          </a:xfrm>
        </p:spPr>
        <p:txBody>
          <a:bodyPr/>
          <a:lstStyle/>
          <a:p>
            <a:r>
              <a:rPr lang="en-GB" u="sng" dirty="0" smtClean="0"/>
              <a:t>Rutherford’s Experiment</a:t>
            </a:r>
            <a:endParaRPr lang="en-GB" u="sng" dirty="0"/>
          </a:p>
        </p:txBody>
      </p:sp>
      <p:sp>
        <p:nvSpPr>
          <p:cNvPr id="3" name="Content Placeholder 2"/>
          <p:cNvSpPr>
            <a:spLocks noGrp="1"/>
          </p:cNvSpPr>
          <p:nvPr>
            <p:ph idx="1"/>
          </p:nvPr>
        </p:nvSpPr>
        <p:spPr>
          <a:xfrm>
            <a:off x="152400" y="1295400"/>
            <a:ext cx="4114800" cy="5181600"/>
          </a:xfrm>
        </p:spPr>
        <p:txBody>
          <a:bodyPr>
            <a:normAutofit fontScale="85000" lnSpcReduction="10000"/>
          </a:bodyPr>
          <a:lstStyle/>
          <a:p>
            <a:pPr marL="0" indent="0">
              <a:buNone/>
            </a:pPr>
            <a:r>
              <a:rPr lang="en-GB" dirty="0"/>
              <a:t>The experiment that Rutherford performed was to fire Alpha particles through very thin gold foil. A detector (fluorescent sheet and a microscope) was placed at the far side and move through an angle and monitored. The frequency of alpha particles arriving could be measured for different angles.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0891" y="1447800"/>
            <a:ext cx="4700234"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362361" y="6203692"/>
            <a:ext cx="6517362" cy="523220"/>
          </a:xfrm>
          <a:prstGeom prst="rect">
            <a:avLst/>
          </a:prstGeom>
          <a:noFill/>
        </p:spPr>
        <p:txBody>
          <a:bodyPr wrap="none" rtlCol="0">
            <a:spAutoFit/>
          </a:bodyPr>
          <a:lstStyle/>
          <a:p>
            <a:r>
              <a:rPr lang="en-GB" sz="2800" dirty="0" smtClean="0"/>
              <a:t>What did Rutherford initially expect to see?</a:t>
            </a:r>
            <a:endParaRPr lang="en-GB" sz="2800"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8648783" cy="4052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152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par>
                          <p:cTn id="22" fill="hold">
                            <p:stCondLst>
                              <p:cond delay="500"/>
                            </p:stCondLst>
                            <p:childTnLst>
                              <p:par>
                                <p:cTn id="23" presetID="10" presetClass="exit" presetSubtype="0" fill="hold" nodeType="afterEffect">
                                  <p:stCondLst>
                                    <p:cond delay="0"/>
                                  </p:stCondLst>
                                  <p:childTnLst>
                                    <p:animEffect transition="out" filter="fade">
                                      <p:cBhvr>
                                        <p:cTn id="24" dur="500"/>
                                        <p:tgtEl>
                                          <p:spTgt spid="5122"/>
                                        </p:tgtEl>
                                      </p:cBhvr>
                                    </p:animEffect>
                                    <p:set>
                                      <p:cBhvr>
                                        <p:cTn id="25" dur="1" fill="hold">
                                          <p:stCondLst>
                                            <p:cond delay="499"/>
                                          </p:stCondLst>
                                        </p:cTn>
                                        <p:tgtEl>
                                          <p:spTgt spid="5122"/>
                                        </p:tgtEl>
                                        <p:attrNameLst>
                                          <p:attrName>style.visibility</p:attrName>
                                        </p:attrNameLst>
                                      </p:cBhvr>
                                      <p:to>
                                        <p:strVal val="hidden"/>
                                      </p:to>
                                    </p:set>
                                  </p:childTnLst>
                                </p:cTn>
                              </p:par>
                              <p:par>
                                <p:cTn id="26" presetID="10" presetClass="entr" presetSubtype="0" fill="hold" nodeType="withEffect">
                                  <p:stCondLst>
                                    <p:cond delay="0"/>
                                  </p:stCondLst>
                                  <p:childTnLst>
                                    <p:set>
                                      <p:cBhvr>
                                        <p:cTn id="27" dur="1" fill="hold">
                                          <p:stCondLst>
                                            <p:cond delay="0"/>
                                          </p:stCondLst>
                                        </p:cTn>
                                        <p:tgtEl>
                                          <p:spTgt spid="5123"/>
                                        </p:tgtEl>
                                        <p:attrNameLst>
                                          <p:attrName>style.visibility</p:attrName>
                                        </p:attrNameLst>
                                      </p:cBhvr>
                                      <p:to>
                                        <p:strVal val="visible"/>
                                      </p:to>
                                    </p:set>
                                    <p:animEffect transition="in" filter="fade">
                                      <p:cBhvr>
                                        <p:cTn id="28"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GB" u="sng" dirty="0"/>
              <a:t>A new model: The Nucleus</a:t>
            </a:r>
            <a:endParaRPr lang="en-GB" dirty="0"/>
          </a:p>
        </p:txBody>
      </p:sp>
      <p:sp>
        <p:nvSpPr>
          <p:cNvPr id="3" name="Content Placeholder 2"/>
          <p:cNvSpPr>
            <a:spLocks noGrp="1"/>
          </p:cNvSpPr>
          <p:nvPr>
            <p:ph idx="1"/>
          </p:nvPr>
        </p:nvSpPr>
        <p:spPr/>
        <p:txBody>
          <a:bodyPr>
            <a:normAutofit/>
          </a:bodyPr>
          <a:lstStyle/>
          <a:p>
            <a:pPr marL="0" indent="0">
              <a:buNone/>
            </a:pPr>
            <a:r>
              <a:rPr lang="en-GB" dirty="0"/>
              <a:t>The results were not consistent with Thomson's model of matter. Rutherford calculated that:</a:t>
            </a:r>
          </a:p>
          <a:p>
            <a:pPr marL="0" indent="0">
              <a:buNone/>
            </a:pPr>
            <a:endParaRPr lang="en-GB" dirty="0"/>
          </a:p>
          <a:p>
            <a:r>
              <a:rPr lang="en-GB" dirty="0" smtClean="0"/>
              <a:t>Most </a:t>
            </a:r>
            <a:r>
              <a:rPr lang="en-GB" dirty="0"/>
              <a:t>of the atom must be empty so there was no deflection in most particles</a:t>
            </a:r>
          </a:p>
          <a:p>
            <a:r>
              <a:rPr lang="en-GB" dirty="0" smtClean="0"/>
              <a:t>Most </a:t>
            </a:r>
            <a:r>
              <a:rPr lang="en-GB" dirty="0"/>
              <a:t>of the mass and all of the positive charge must be locked up into tiny bits of matter in the centre of the atom.</a:t>
            </a:r>
          </a:p>
        </p:txBody>
      </p:sp>
      <p:sp>
        <p:nvSpPr>
          <p:cNvPr id="4" name="TextBox 3"/>
          <p:cNvSpPr txBox="1"/>
          <p:nvPr/>
        </p:nvSpPr>
        <p:spPr>
          <a:xfrm>
            <a:off x="526473" y="1066800"/>
            <a:ext cx="8382000" cy="3970318"/>
          </a:xfrm>
          <a:prstGeom prst="rect">
            <a:avLst/>
          </a:prstGeom>
          <a:noFill/>
        </p:spPr>
        <p:txBody>
          <a:bodyPr wrap="square" rtlCol="0">
            <a:spAutoFit/>
          </a:bodyPr>
          <a:lstStyle/>
          <a:p>
            <a:r>
              <a:rPr lang="en-GB" sz="2800" dirty="0"/>
              <a:t>Rutherford's theory was consistent not only with his own experiment but also obeyed Newton's laws of motion and Coulomb's force law (for charged particles).</a:t>
            </a:r>
          </a:p>
          <a:p>
            <a:r>
              <a:rPr lang="en-GB" sz="2800" dirty="0"/>
              <a:t/>
            </a:r>
            <a:br>
              <a:rPr lang="en-GB" sz="2800" dirty="0"/>
            </a:br>
            <a:endParaRPr lang="en-GB" sz="2800" dirty="0"/>
          </a:p>
          <a:p>
            <a:r>
              <a:rPr lang="en-GB" sz="2800" dirty="0"/>
              <a:t>Finally by using different metals for the foil and different thicknesses he showed that the magnitude of the charge on the atomic nuclei was proportional to the atomic number </a:t>
            </a:r>
            <a:r>
              <a:rPr lang="en-GB" sz="2800" i="1" dirty="0"/>
              <a:t>Z</a:t>
            </a:r>
            <a:r>
              <a:rPr lang="en-GB" sz="2800" dirty="0"/>
              <a:t> and to the electron charges </a:t>
            </a:r>
            <a:r>
              <a:rPr lang="en-GB" sz="2800" dirty="0" err="1"/>
              <a:t>Z</a:t>
            </a:r>
            <a:r>
              <a:rPr lang="en-GB" sz="2800" i="1" dirty="0" err="1"/>
              <a:t>e</a:t>
            </a:r>
            <a:endParaRPr lang="en-GB" sz="2800" dirty="0"/>
          </a:p>
        </p:txBody>
      </p:sp>
      <p:sp>
        <p:nvSpPr>
          <p:cNvPr id="5" name="TextBox 4"/>
          <p:cNvSpPr txBox="1"/>
          <p:nvPr/>
        </p:nvSpPr>
        <p:spPr>
          <a:xfrm>
            <a:off x="491837" y="5334000"/>
            <a:ext cx="8298873" cy="954107"/>
          </a:xfrm>
          <a:prstGeom prst="rect">
            <a:avLst/>
          </a:prstGeom>
          <a:solidFill>
            <a:srgbClr val="FFFF00"/>
          </a:solidFill>
          <a:ln>
            <a:solidFill>
              <a:schemeClr val="tx1"/>
            </a:solidFill>
          </a:ln>
        </p:spPr>
        <p:txBody>
          <a:bodyPr wrap="square" rtlCol="0">
            <a:spAutoFit/>
          </a:bodyPr>
          <a:lstStyle/>
          <a:p>
            <a:r>
              <a:rPr lang="en-GB" sz="2800" dirty="0" smtClean="0"/>
              <a:t>Why was it important that Rutherford’s new model also fitted in with Coulomb’s Law and Newton’s Laws?</a:t>
            </a:r>
            <a:endParaRPr lang="en-GB" sz="2800" dirty="0"/>
          </a:p>
        </p:txBody>
      </p:sp>
    </p:spTree>
    <p:extLst>
      <p:ext uri="{BB962C8B-B14F-4D97-AF65-F5344CB8AC3E}">
        <p14:creationId xmlns:p14="http://schemas.microsoft.com/office/powerpoint/2010/main" val="160149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xEl>
                                              <p:pRg st="0" end="0"/>
                                            </p:txEl>
                                          </p:spTgt>
                                        </p:tgtEl>
                                      </p:cBhvr>
                                    </p:animEffect>
                                    <p:set>
                                      <p:cBhvr>
                                        <p:cTn id="22" dur="1" fill="hold">
                                          <p:stCondLst>
                                            <p:cond delay="499"/>
                                          </p:stCondLst>
                                        </p:cTn>
                                        <p:tgtEl>
                                          <p:spTgt spid="3">
                                            <p:txEl>
                                              <p:pRg st="0" end="0"/>
                                            </p:txEl>
                                          </p:spTgt>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
                                            <p:txEl>
                                              <p:pRg st="2" end="2"/>
                                            </p:txEl>
                                          </p:spTgt>
                                        </p:tgtEl>
                                      </p:cBhvr>
                                    </p:animEffect>
                                    <p:set>
                                      <p:cBhvr>
                                        <p:cTn id="25" dur="1" fill="hold">
                                          <p:stCondLst>
                                            <p:cond delay="499"/>
                                          </p:stCondLst>
                                        </p:cTn>
                                        <p:tgtEl>
                                          <p:spTgt spid="3">
                                            <p:txEl>
                                              <p:pRg st="2" end="2"/>
                                            </p:txEl>
                                          </p:spTgt>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3">
                                            <p:txEl>
                                              <p:pRg st="3" end="3"/>
                                            </p:txEl>
                                          </p:spTgt>
                                        </p:tgtEl>
                                      </p:cBhvr>
                                    </p:animEffect>
                                    <p:set>
                                      <p:cBhvr>
                                        <p:cTn id="28" dur="1" fill="hold">
                                          <p:stCondLst>
                                            <p:cond delay="499"/>
                                          </p:stCondLst>
                                        </p:cTn>
                                        <p:tgtEl>
                                          <p:spTgt spid="3">
                                            <p:txEl>
                                              <p:pRg st="3" end="3"/>
                                            </p:txEl>
                                          </p:spTgt>
                                        </p:tgtEl>
                                        <p:attrNameLst>
                                          <p:attrName>style.visibility</p:attrName>
                                        </p:attrNameLst>
                                      </p:cBhvr>
                                      <p:to>
                                        <p:strVal val="hidden"/>
                                      </p:to>
                                    </p:se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P spid="4"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a:t>Estimating atomic sizes</a:t>
            </a:r>
            <a:endParaRPr lang="en-GB" dirty="0"/>
          </a:p>
        </p:txBody>
      </p:sp>
      <p:sp>
        <p:nvSpPr>
          <p:cNvPr id="3" name="Content Placeholder 2"/>
          <p:cNvSpPr>
            <a:spLocks noGrp="1"/>
          </p:cNvSpPr>
          <p:nvPr>
            <p:ph idx="1"/>
          </p:nvPr>
        </p:nvSpPr>
        <p:spPr>
          <a:xfrm>
            <a:off x="152400" y="914400"/>
            <a:ext cx="8839200" cy="3352799"/>
          </a:xfrm>
        </p:spPr>
        <p:txBody>
          <a:bodyPr>
            <a:normAutofit fontScale="92500" lnSpcReduction="10000"/>
          </a:bodyPr>
          <a:lstStyle/>
          <a:p>
            <a:r>
              <a:rPr lang="en-GB" dirty="0" smtClean="0"/>
              <a:t>Rutherford measured that about 1 in 10000 alpha particles were scattered more than 90</a:t>
            </a:r>
            <a:r>
              <a:rPr lang="en-GB" baseline="30000" dirty="0" smtClean="0"/>
              <a:t>o</a:t>
            </a:r>
            <a:endParaRPr lang="en-GB" dirty="0"/>
          </a:p>
          <a:p>
            <a:r>
              <a:rPr lang="en-GB" dirty="0" smtClean="0"/>
              <a:t>This means that the alpha particles has a 1 in 10000 chance of encountering a nucleus</a:t>
            </a:r>
          </a:p>
          <a:p>
            <a:r>
              <a:rPr lang="en-GB" dirty="0" smtClean="0"/>
              <a:t>If there are </a:t>
            </a:r>
            <a:r>
              <a:rPr lang="en-GB" i="1" dirty="0" smtClean="0"/>
              <a:t>n</a:t>
            </a:r>
            <a:r>
              <a:rPr lang="en-GB" dirty="0" smtClean="0"/>
              <a:t> layers of atoms to get through and the cross sectional area ratio of nucleus to atom is d</a:t>
            </a:r>
            <a:r>
              <a:rPr lang="en-GB" baseline="30000" dirty="0" smtClean="0"/>
              <a:t>2</a:t>
            </a:r>
            <a:r>
              <a:rPr lang="en-GB" dirty="0" smtClean="0"/>
              <a:t> to D</a:t>
            </a:r>
            <a:r>
              <a:rPr lang="en-GB" baseline="30000" dirty="0" smtClean="0"/>
              <a:t>2</a:t>
            </a:r>
            <a:r>
              <a:rPr lang="en-GB" dirty="0" smtClean="0"/>
              <a:t> then the formula to describe this experiment is:</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210343389"/>
              </p:ext>
            </p:extLst>
          </p:nvPr>
        </p:nvGraphicFramePr>
        <p:xfrm>
          <a:off x="2895600" y="4495800"/>
          <a:ext cx="2971800" cy="1421296"/>
        </p:xfrm>
        <a:graphic>
          <a:graphicData uri="http://schemas.openxmlformats.org/presentationml/2006/ole">
            <mc:AlternateContent xmlns:mc="http://schemas.openxmlformats.org/markup-compatibility/2006">
              <mc:Choice xmlns:v="urn:schemas-microsoft-com:vml" Requires="v">
                <p:oleObj spid="_x0000_s6149" name="Equation" r:id="rId3" imgW="876240" imgH="419040" progId="Equation.3">
                  <p:embed/>
                </p:oleObj>
              </mc:Choice>
              <mc:Fallback>
                <p:oleObj name="Equation" r:id="rId3" imgW="876240" imgH="419040" progId="Equation.3">
                  <p:embed/>
                  <p:pic>
                    <p:nvPicPr>
                      <p:cNvPr id="0" name=""/>
                      <p:cNvPicPr/>
                      <p:nvPr/>
                    </p:nvPicPr>
                    <p:blipFill>
                      <a:blip r:embed="rId4"/>
                      <a:stretch>
                        <a:fillRect/>
                      </a:stretch>
                    </p:blipFill>
                    <p:spPr>
                      <a:xfrm>
                        <a:off x="2895600" y="4495800"/>
                        <a:ext cx="2971800" cy="1421296"/>
                      </a:xfrm>
                      <a:prstGeom prst="rect">
                        <a:avLst/>
                      </a:prstGeom>
                    </p:spPr>
                  </p:pic>
                </p:oleObj>
              </mc:Fallback>
            </mc:AlternateContent>
          </a:graphicData>
        </a:graphic>
      </p:graphicFrame>
      <p:sp>
        <p:nvSpPr>
          <p:cNvPr id="5" name="TextBox 4"/>
          <p:cNvSpPr txBox="1"/>
          <p:nvPr/>
        </p:nvSpPr>
        <p:spPr>
          <a:xfrm>
            <a:off x="4114800" y="4187271"/>
            <a:ext cx="4724400" cy="2677656"/>
          </a:xfrm>
          <a:prstGeom prst="rect">
            <a:avLst/>
          </a:prstGeom>
          <a:noFill/>
        </p:spPr>
        <p:txBody>
          <a:bodyPr wrap="square" rtlCol="0">
            <a:spAutoFit/>
          </a:bodyPr>
          <a:lstStyle/>
          <a:p>
            <a:r>
              <a:rPr lang="en-GB" sz="2800" dirty="0" smtClean="0"/>
              <a:t>Whilst this does not give the size of a nucleus Rutherford used gold of approximately 10</a:t>
            </a:r>
            <a:r>
              <a:rPr lang="en-GB" sz="2800" baseline="30000" dirty="0" smtClean="0"/>
              <a:t>4</a:t>
            </a:r>
            <a:r>
              <a:rPr lang="en-GB" sz="2800" dirty="0" smtClean="0"/>
              <a:t> atoms thick meaning the nucleus was 1/10000</a:t>
            </a:r>
            <a:r>
              <a:rPr lang="en-GB" sz="2800" baseline="30000" dirty="0" smtClean="0"/>
              <a:t>th</a:t>
            </a:r>
            <a:r>
              <a:rPr lang="en-GB" sz="2800" dirty="0" smtClean="0"/>
              <a:t> the size of an atom</a:t>
            </a:r>
            <a:endParaRPr lang="en-GB" sz="2800" dirty="0"/>
          </a:p>
        </p:txBody>
      </p:sp>
    </p:spTree>
    <p:extLst>
      <p:ext uri="{BB962C8B-B14F-4D97-AF65-F5344CB8AC3E}">
        <p14:creationId xmlns:p14="http://schemas.microsoft.com/office/powerpoint/2010/main" val="92610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792162"/>
          </a:xfrm>
        </p:spPr>
        <p:txBody>
          <a:bodyPr/>
          <a:lstStyle/>
          <a:p>
            <a:r>
              <a:rPr lang="en-GB" u="sng" dirty="0" smtClean="0"/>
              <a:t>Summary</a:t>
            </a:r>
            <a:endParaRPr lang="en-GB" u="sng" dirty="0"/>
          </a:p>
        </p:txBody>
      </p:sp>
      <p:sp>
        <p:nvSpPr>
          <p:cNvPr id="3" name="Content Placeholder 2"/>
          <p:cNvSpPr>
            <a:spLocks noGrp="1"/>
          </p:cNvSpPr>
          <p:nvPr>
            <p:ph idx="1"/>
          </p:nvPr>
        </p:nvSpPr>
        <p:spPr>
          <a:xfrm>
            <a:off x="0" y="1219200"/>
            <a:ext cx="8839200" cy="5562600"/>
          </a:xfrm>
        </p:spPr>
        <p:txBody>
          <a:bodyPr>
            <a:normAutofit fontScale="92500" lnSpcReduction="20000"/>
          </a:bodyPr>
          <a:lstStyle/>
          <a:p>
            <a:r>
              <a:rPr lang="en-GB" dirty="0" smtClean="0"/>
              <a:t>Scientist build models and ideas based on previous work from other scientists and from data they collect from their own experiments</a:t>
            </a:r>
          </a:p>
          <a:p>
            <a:r>
              <a:rPr lang="en-GB" dirty="0" smtClean="0"/>
              <a:t>Often an unusual or unexpected result creates a whole new theory</a:t>
            </a:r>
          </a:p>
          <a:p>
            <a:r>
              <a:rPr lang="en-GB" dirty="0" smtClean="0"/>
              <a:t>A new theory or model must not only explain the phenomena observed but it must also fit in with all of the other existing laws and models in science. Ideally it should also be able to make predictions about as yet untested ideas.</a:t>
            </a:r>
          </a:p>
          <a:p>
            <a:r>
              <a:rPr lang="en-GB" dirty="0" smtClean="0"/>
              <a:t>Rutherford’s model of the atom states that most of the mass is within a small nucleus inside an atom which has the diameter of approximately 1/10000</a:t>
            </a:r>
            <a:r>
              <a:rPr lang="en-GB" baseline="30000" dirty="0" smtClean="0"/>
              <a:t>th</a:t>
            </a:r>
            <a:r>
              <a:rPr lang="en-GB" dirty="0" smtClean="0"/>
              <a:t> that of the atom within which is resides.</a:t>
            </a:r>
            <a:endParaRPr lang="en-GB" dirty="0"/>
          </a:p>
        </p:txBody>
      </p:sp>
    </p:spTree>
    <p:extLst>
      <p:ext uri="{BB962C8B-B14F-4D97-AF65-F5344CB8AC3E}">
        <p14:creationId xmlns:p14="http://schemas.microsoft.com/office/powerpoint/2010/main" val="50942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554</Words>
  <Application>Microsoft Office PowerPoint</Application>
  <PresentationFormat>On-screen Show (4:3)</PresentationFormat>
  <Paragraphs>46</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Equation</vt:lpstr>
      <vt:lpstr>The discovery of the nucleus</vt:lpstr>
      <vt:lpstr>Rutherford scattering</vt:lpstr>
      <vt:lpstr>J.J. Thompson</vt:lpstr>
      <vt:lpstr>Ernest Rutherford</vt:lpstr>
      <vt:lpstr>Comparing the models</vt:lpstr>
      <vt:lpstr>Rutherford’s Experiment</vt:lpstr>
      <vt:lpstr>A new model: The Nucleus</vt:lpstr>
      <vt:lpstr>Estimating atomic sizes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discovery of the nucleus</dc:title>
  <dc:creator>SMatthews</dc:creator>
  <cp:lastModifiedBy>Joshua Oakley</cp:lastModifiedBy>
  <cp:revision>7</cp:revision>
  <dcterms:created xsi:type="dcterms:W3CDTF">2006-08-16T00:00:00Z</dcterms:created>
  <dcterms:modified xsi:type="dcterms:W3CDTF">2017-01-05T10:54:07Z</dcterms:modified>
</cp:coreProperties>
</file>