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65175"/>
          </a:xfrm>
        </p:spPr>
        <p:txBody>
          <a:bodyPr/>
          <a:lstStyle/>
          <a:p>
            <a:r>
              <a:rPr lang="en-GB" u="sng" dirty="0" smtClean="0"/>
              <a:t>More about </a:t>
            </a:r>
            <a:r>
              <a:rPr lang="el-GR" u="sng" dirty="0" smtClean="0"/>
              <a:t>α</a:t>
            </a:r>
            <a:r>
              <a:rPr lang="en-GB" u="sng" dirty="0" smtClean="0"/>
              <a:t>, </a:t>
            </a:r>
            <a:r>
              <a:rPr lang="el-GR" u="sng" dirty="0" smtClean="0"/>
              <a:t>β</a:t>
            </a:r>
            <a:r>
              <a:rPr lang="en-GB" u="sng" dirty="0"/>
              <a:t> </a:t>
            </a:r>
            <a:r>
              <a:rPr lang="en-GB" u="sng" dirty="0" smtClean="0"/>
              <a:t>and </a:t>
            </a:r>
            <a:r>
              <a:rPr lang="el-GR" u="sng" dirty="0" smtClean="0"/>
              <a:t>γ</a:t>
            </a:r>
            <a:r>
              <a:rPr lang="en-GB" u="sng" dirty="0" smtClean="0"/>
              <a:t> radiation</a:t>
            </a:r>
            <a:endParaRPr lang="en-GB" u="sng" dirty="0"/>
          </a:p>
        </p:txBody>
      </p:sp>
      <p:sp>
        <p:nvSpPr>
          <p:cNvPr id="3" name="Subtitle 2"/>
          <p:cNvSpPr>
            <a:spLocks noGrp="1"/>
          </p:cNvSpPr>
          <p:nvPr>
            <p:ph type="subTitle" idx="1"/>
          </p:nvPr>
        </p:nvSpPr>
        <p:spPr>
          <a:xfrm>
            <a:off x="4191000" y="2438400"/>
            <a:ext cx="4648200" cy="2343151"/>
          </a:xfrm>
        </p:spPr>
        <p:txBody>
          <a:bodyPr/>
          <a:lstStyle/>
          <a:p>
            <a:r>
              <a:rPr lang="en-GB" dirty="0" smtClean="0"/>
              <a:t>What do you already know about the properties of the different types of radiation?</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66849"/>
            <a:ext cx="2895600" cy="505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258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Electron Capture</a:t>
            </a:r>
            <a:endParaRPr lang="en-GB" u="sng" dirty="0"/>
          </a:p>
        </p:txBody>
      </p:sp>
      <p:sp>
        <p:nvSpPr>
          <p:cNvPr id="3" name="Content Placeholder 2"/>
          <p:cNvSpPr>
            <a:spLocks noGrp="1"/>
          </p:cNvSpPr>
          <p:nvPr>
            <p:ph idx="1"/>
          </p:nvPr>
        </p:nvSpPr>
        <p:spPr>
          <a:xfrm>
            <a:off x="457200" y="1600201"/>
            <a:ext cx="8229600" cy="2209800"/>
          </a:xfrm>
        </p:spPr>
        <p:txBody>
          <a:bodyPr/>
          <a:lstStyle/>
          <a:p>
            <a:r>
              <a:rPr lang="en-GB" dirty="0" smtClean="0"/>
              <a:t>A sheath electron in a low electron shell can be captured by the nucleus</a:t>
            </a:r>
          </a:p>
          <a:p>
            <a:r>
              <a:rPr lang="en-GB" dirty="0" smtClean="0"/>
              <a:t>This has a similar effect to Positron decay on the nucleus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745293023"/>
              </p:ext>
            </p:extLst>
          </p:nvPr>
        </p:nvGraphicFramePr>
        <p:xfrm>
          <a:off x="2435225" y="4648200"/>
          <a:ext cx="4489450" cy="927100"/>
        </p:xfrm>
        <a:graphic>
          <a:graphicData uri="http://schemas.openxmlformats.org/presentationml/2006/ole">
            <mc:AlternateContent xmlns:mc="http://schemas.openxmlformats.org/markup-compatibility/2006">
              <mc:Choice xmlns:v="urn:schemas-microsoft-com:vml" Requires="v">
                <p:oleObj spid="_x0000_s10245" name="Equation" r:id="rId3" imgW="1168200" imgH="241200" progId="Equation.3">
                  <p:embed/>
                </p:oleObj>
              </mc:Choice>
              <mc:Fallback>
                <p:oleObj name="Equation" r:id="rId3" imgW="1168200" imgH="241200" progId="Equation.3">
                  <p:embed/>
                  <p:pic>
                    <p:nvPicPr>
                      <p:cNvPr id="0" name="Object 3"/>
                      <p:cNvPicPr>
                        <a:picLocks noChangeAspect="1" noChangeArrowheads="1"/>
                      </p:cNvPicPr>
                      <p:nvPr/>
                    </p:nvPicPr>
                    <p:blipFill>
                      <a:blip r:embed="rId4"/>
                      <a:srcRect/>
                      <a:stretch>
                        <a:fillRect/>
                      </a:stretch>
                    </p:blipFill>
                    <p:spPr bwMode="auto">
                      <a:xfrm>
                        <a:off x="2435225" y="4648200"/>
                        <a:ext cx="4489450" cy="927100"/>
                      </a:xfrm>
                      <a:prstGeom prst="rect">
                        <a:avLst/>
                      </a:prstGeom>
                      <a:solidFill>
                        <a:srgbClr val="FFFF0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7343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393977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9978" y="0"/>
            <a:ext cx="8229600" cy="639762"/>
          </a:xfrm>
        </p:spPr>
        <p:txBody>
          <a:bodyPr>
            <a:normAutofit fontScale="90000"/>
          </a:bodyPr>
          <a:lstStyle/>
          <a:p>
            <a:r>
              <a:rPr lang="en-GB" u="sng" dirty="0" smtClean="0"/>
              <a:t>Summary</a:t>
            </a:r>
            <a:endParaRPr lang="en-GB" u="sng" dirty="0"/>
          </a:p>
        </p:txBody>
      </p:sp>
      <p:sp>
        <p:nvSpPr>
          <p:cNvPr id="3" name="Content Placeholder 2"/>
          <p:cNvSpPr>
            <a:spLocks noGrp="1"/>
          </p:cNvSpPr>
          <p:nvPr>
            <p:ph idx="1"/>
          </p:nvPr>
        </p:nvSpPr>
        <p:spPr>
          <a:xfrm>
            <a:off x="228600" y="685800"/>
            <a:ext cx="8686800" cy="6019800"/>
          </a:xfrm>
        </p:spPr>
        <p:txBody>
          <a:bodyPr>
            <a:normAutofit/>
          </a:bodyPr>
          <a:lstStyle/>
          <a:p>
            <a:r>
              <a:rPr lang="en-GB" dirty="0" smtClean="0"/>
              <a:t>Alpha is identical to a Helium nucleus and the formula for the changes in the nucleus are:</a:t>
            </a:r>
          </a:p>
          <a:p>
            <a:endParaRPr lang="en-GB" dirty="0" smtClean="0"/>
          </a:p>
          <a:p>
            <a:endParaRPr lang="en-GB" dirty="0"/>
          </a:p>
          <a:p>
            <a:r>
              <a:rPr lang="en-GB" dirty="0" smtClean="0"/>
              <a:t>Beta is a high speed electron, emitted from a nucleus when an neutron turns into a proton</a:t>
            </a:r>
          </a:p>
          <a:p>
            <a:endParaRPr lang="en-GB" dirty="0"/>
          </a:p>
          <a:p>
            <a:endParaRPr lang="en-GB" dirty="0" smtClean="0"/>
          </a:p>
          <a:p>
            <a:r>
              <a:rPr lang="en-GB" dirty="0" smtClean="0"/>
              <a:t>Positron decay (</a:t>
            </a:r>
            <a:r>
              <a:rPr lang="el-GR" dirty="0" smtClean="0"/>
              <a:t>β</a:t>
            </a:r>
            <a:r>
              <a:rPr lang="en-GB" baseline="30000" dirty="0" smtClean="0"/>
              <a:t>+</a:t>
            </a:r>
            <a:r>
              <a:rPr lang="en-GB" dirty="0" smtClean="0"/>
              <a:t>) occurs when a proton turns into a neutron</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904914364"/>
              </p:ext>
            </p:extLst>
          </p:nvPr>
        </p:nvGraphicFramePr>
        <p:xfrm>
          <a:off x="2388985" y="4191000"/>
          <a:ext cx="4191000" cy="838200"/>
        </p:xfrm>
        <a:graphic>
          <a:graphicData uri="http://schemas.openxmlformats.org/presentationml/2006/ole">
            <mc:AlternateContent xmlns:mc="http://schemas.openxmlformats.org/markup-compatibility/2006">
              <mc:Choice xmlns:v="urn:schemas-microsoft-com:vml" Requires="v">
                <p:oleObj spid="_x0000_s11270" name="Equation" r:id="rId4" imgW="1206360" imgH="241200" progId="Equation.3">
                  <p:embed/>
                </p:oleObj>
              </mc:Choice>
              <mc:Fallback>
                <p:oleObj name="Equation" r:id="rId4" imgW="1206360" imgH="241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985" y="4191000"/>
                        <a:ext cx="4191000" cy="838200"/>
                      </a:xfrm>
                      <a:prstGeom prst="rect">
                        <a:avLst/>
                      </a:prstGeom>
                      <a:solidFill>
                        <a:srgbClr val="FFFF00"/>
                      </a:solidFill>
                      <a:ln w="9525">
                        <a:solidFill>
                          <a:schemeClr val="tx1"/>
                        </a:solidFill>
                        <a:miter lim="800000"/>
                        <a:headEnd/>
                        <a:tailEnd/>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79843320"/>
              </p:ext>
            </p:extLst>
          </p:nvPr>
        </p:nvGraphicFramePr>
        <p:xfrm>
          <a:off x="3886200" y="5867400"/>
          <a:ext cx="4015971" cy="803194"/>
        </p:xfrm>
        <a:graphic>
          <a:graphicData uri="http://schemas.openxmlformats.org/presentationml/2006/ole">
            <mc:AlternateContent xmlns:mc="http://schemas.openxmlformats.org/markup-compatibility/2006">
              <mc:Choice xmlns:v="urn:schemas-microsoft-com:vml" Requires="v">
                <p:oleObj spid="_x0000_s11271" name="Equation" r:id="rId6" imgW="1206360" imgH="241200" progId="Equation.3">
                  <p:embed/>
                </p:oleObj>
              </mc:Choice>
              <mc:Fallback>
                <p:oleObj name="Equation" r:id="rId6" imgW="1206360" imgH="24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867400"/>
                        <a:ext cx="4015971" cy="803194"/>
                      </a:xfrm>
                      <a:prstGeom prst="rect">
                        <a:avLst/>
                      </a:prstGeom>
                      <a:solidFill>
                        <a:srgbClr val="FFFF0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9978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As you move away from an object the radiation decreases. </a:t>
            </a:r>
            <a:endParaRPr lang="en-GB" dirty="0"/>
          </a:p>
          <a:p>
            <a:r>
              <a:rPr lang="en-GB" dirty="0" smtClean="0"/>
              <a:t>For gamma radiation this follows an inverse square law:</a:t>
            </a:r>
            <a:endParaRPr lang="en-GB" dirty="0"/>
          </a:p>
        </p:txBody>
      </p:sp>
      <p:sp>
        <p:nvSpPr>
          <p:cNvPr id="4" name="Title 1"/>
          <p:cNvSpPr>
            <a:spLocks noGrp="1"/>
          </p:cNvSpPr>
          <p:nvPr>
            <p:ph type="title"/>
          </p:nvPr>
        </p:nvSpPr>
        <p:spPr>
          <a:xfrm>
            <a:off x="449978" y="0"/>
            <a:ext cx="8229600" cy="639762"/>
          </a:xfrm>
        </p:spPr>
        <p:txBody>
          <a:bodyPr>
            <a:normAutofit fontScale="90000"/>
          </a:bodyPr>
          <a:lstStyle/>
          <a:p>
            <a:r>
              <a:rPr lang="en-GB" u="sng" dirty="0" smtClean="0"/>
              <a:t>Summary</a:t>
            </a:r>
            <a:endParaRPr lang="en-GB" u="sng" dirty="0"/>
          </a:p>
        </p:txBody>
      </p:sp>
      <p:graphicFrame>
        <p:nvGraphicFramePr>
          <p:cNvPr id="5" name="Object 4"/>
          <p:cNvGraphicFramePr>
            <a:graphicFrameLocks noChangeAspect="1"/>
          </p:cNvGraphicFramePr>
          <p:nvPr>
            <p:extLst>
              <p:ext uri="{D42A27DB-BD31-4B8C-83A1-F6EECF244321}">
                <p14:modId xmlns:p14="http://schemas.microsoft.com/office/powerpoint/2010/main" val="910843415"/>
              </p:ext>
            </p:extLst>
          </p:nvPr>
        </p:nvGraphicFramePr>
        <p:xfrm>
          <a:off x="3962400" y="3733800"/>
          <a:ext cx="1455738" cy="1327150"/>
        </p:xfrm>
        <a:graphic>
          <a:graphicData uri="http://schemas.openxmlformats.org/presentationml/2006/ole">
            <mc:AlternateContent xmlns:mc="http://schemas.openxmlformats.org/markup-compatibility/2006">
              <mc:Choice xmlns:v="urn:schemas-microsoft-com:vml" Requires="v">
                <p:oleObj spid="_x0000_s12292" name="Equation" r:id="rId3" imgW="431640" imgH="393480" progId="Equation.3">
                  <p:embed/>
                </p:oleObj>
              </mc:Choice>
              <mc:Fallback>
                <p:oleObj name="Equation" r:id="rId3" imgW="431640" imgH="39348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733800"/>
                        <a:ext cx="14557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9192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Analysis of alpha particles </a:t>
            </a:r>
            <a:r>
              <a:rPr lang="el-GR" u="sng" dirty="0" smtClean="0"/>
              <a:t>α</a:t>
            </a:r>
            <a:endParaRPr lang="en-GB" u="sng" dirty="0"/>
          </a:p>
        </p:txBody>
      </p:sp>
      <p:sp>
        <p:nvSpPr>
          <p:cNvPr id="3" name="Content Placeholder 2"/>
          <p:cNvSpPr>
            <a:spLocks noGrp="1"/>
          </p:cNvSpPr>
          <p:nvPr>
            <p:ph idx="1"/>
          </p:nvPr>
        </p:nvSpPr>
        <p:spPr/>
        <p:txBody>
          <a:bodyPr>
            <a:normAutofit fontScale="92500"/>
          </a:bodyPr>
          <a:lstStyle/>
          <a:p>
            <a:r>
              <a:rPr lang="en-GB" dirty="0" smtClean="0"/>
              <a:t>Rutherford managed to capture alpha particles and subject them to an electric current</a:t>
            </a:r>
          </a:p>
          <a:p>
            <a:r>
              <a:rPr lang="en-GB" dirty="0" smtClean="0"/>
              <a:t>He found that they emitted a light spectrum identical to that of Helium</a:t>
            </a:r>
          </a:p>
          <a:p>
            <a:r>
              <a:rPr lang="en-GB" dirty="0" smtClean="0"/>
              <a:t>This showed that they were identical to a Helium nucleus (Two protons and two neutrons)</a:t>
            </a:r>
          </a:p>
          <a:p>
            <a:r>
              <a:rPr lang="en-GB" dirty="0" smtClean="0"/>
              <a:t>Rutherford proposed the existence of neutrons two years before they were discovered by James Chadwick in 1932 (One of Rutherford’s students)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996113" cy="453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3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
                                            <p:txEl>
                                              <p:pRg st="1" end="1"/>
                                            </p:txEl>
                                          </p:spTgt>
                                        </p:tgtEl>
                                      </p:cBhvr>
                                    </p:animEffect>
                                    <p:set>
                                      <p:cBhvr>
                                        <p:cTn id="30" dur="1" fill="hold">
                                          <p:stCondLst>
                                            <p:cond delay="499"/>
                                          </p:stCondLst>
                                        </p:cTn>
                                        <p:tgtEl>
                                          <p:spTgt spid="3">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
                                            <p:txEl>
                                              <p:pRg st="2" end="2"/>
                                            </p:txEl>
                                          </p:spTgt>
                                        </p:tgtEl>
                                      </p:cBhvr>
                                    </p:animEffect>
                                    <p:set>
                                      <p:cBhvr>
                                        <p:cTn id="33" dur="1" fill="hold">
                                          <p:stCondLst>
                                            <p:cond delay="499"/>
                                          </p:stCondLst>
                                        </p:cTn>
                                        <p:tgtEl>
                                          <p:spTgt spid="3">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
                                            <p:txEl>
                                              <p:pRg st="3" end="3"/>
                                            </p:txEl>
                                          </p:spTgt>
                                        </p:tgtEl>
                                      </p:cBhvr>
                                    </p:animEffect>
                                    <p:set>
                                      <p:cBhvr>
                                        <p:cTn id="36" dur="1" fill="hold">
                                          <p:stCondLst>
                                            <p:cond delay="499"/>
                                          </p:stCondLst>
                                        </p:cTn>
                                        <p:tgtEl>
                                          <p:spTgt spid="3">
                                            <p:txEl>
                                              <p:pRg st="3" end="3"/>
                                            </p:txEl>
                                          </p:spTgt>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Analysis of Beta </a:t>
            </a:r>
            <a:r>
              <a:rPr lang="el-GR" u="sng" dirty="0" smtClean="0"/>
              <a:t>β</a:t>
            </a:r>
            <a:r>
              <a:rPr lang="en-GB" u="sng" dirty="0" smtClean="0"/>
              <a:t> radiation</a:t>
            </a:r>
            <a:endParaRPr lang="en-GB" u="sng" dirty="0"/>
          </a:p>
        </p:txBody>
      </p:sp>
      <p:sp>
        <p:nvSpPr>
          <p:cNvPr id="3" name="Content Placeholder 2"/>
          <p:cNvSpPr>
            <a:spLocks noGrp="1"/>
          </p:cNvSpPr>
          <p:nvPr>
            <p:ph idx="1"/>
          </p:nvPr>
        </p:nvSpPr>
        <p:spPr/>
        <p:txBody>
          <a:bodyPr>
            <a:normAutofit fontScale="92500"/>
          </a:bodyPr>
          <a:lstStyle/>
          <a:p>
            <a:r>
              <a:rPr lang="en-GB" u="sng" dirty="0"/>
              <a:t>Beta</a:t>
            </a:r>
            <a:r>
              <a:rPr lang="en-GB" dirty="0"/>
              <a:t> particles consist of fast-moving electrons. This was proven by deflecting them in a magnetic and electrical field. This gave the charge/mass ratio of the </a:t>
            </a:r>
            <a:r>
              <a:rPr lang="en-GB" dirty="0" smtClean="0"/>
              <a:t>particles</a:t>
            </a:r>
            <a:r>
              <a:rPr lang="en-GB" dirty="0"/>
              <a:t> </a:t>
            </a:r>
            <a:r>
              <a:rPr lang="en-GB" dirty="0" smtClean="0"/>
              <a:t>that showed </a:t>
            </a:r>
            <a:r>
              <a:rPr lang="en-GB" dirty="0"/>
              <a:t>their </a:t>
            </a:r>
            <a:r>
              <a:rPr lang="en-GB" b="1" dirty="0"/>
              <a:t>specific charge</a:t>
            </a:r>
            <a:r>
              <a:rPr lang="en-GB" dirty="0"/>
              <a:t> was the same as that of an electron.</a:t>
            </a:r>
            <a:endParaRPr lang="en-GB" dirty="0"/>
          </a:p>
          <a:p>
            <a:pPr marL="0" indent="0">
              <a:buNone/>
            </a:pPr>
            <a:endParaRPr lang="en-GB" dirty="0"/>
          </a:p>
          <a:p>
            <a:r>
              <a:rPr lang="en-GB" dirty="0" smtClean="0"/>
              <a:t>If </a:t>
            </a:r>
            <a:r>
              <a:rPr lang="en-GB" dirty="0"/>
              <a:t>a nucleus has too many neutrons then it is susceptible to beta decay. This is where a neutron changes into a proton and an electron is created.</a:t>
            </a:r>
            <a:endParaRPr lang="en-GB" dirty="0"/>
          </a:p>
        </p:txBody>
      </p:sp>
      <p:pic>
        <p:nvPicPr>
          <p:cNvPr id="3074" name="Picture 2" descr="https://upload.wikimedia.org/wikipedia/commons/thumb/a/aa/Beta-minus_Decay.svg/2000px-Beta-minus_Deca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02327"/>
            <a:ext cx="728382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Analysis of Gamma γ radiation</a:t>
            </a:r>
            <a:endParaRPr lang="en-GB" u="sng" dirty="0"/>
          </a:p>
        </p:txBody>
      </p:sp>
      <p:sp>
        <p:nvSpPr>
          <p:cNvPr id="3" name="Content Placeholder 2"/>
          <p:cNvSpPr>
            <a:spLocks noGrp="1"/>
          </p:cNvSpPr>
          <p:nvPr>
            <p:ph idx="1"/>
          </p:nvPr>
        </p:nvSpPr>
        <p:spPr/>
        <p:txBody>
          <a:bodyPr/>
          <a:lstStyle/>
          <a:p>
            <a:r>
              <a:rPr lang="en-GB" u="sng" dirty="0"/>
              <a:t>Gamma</a:t>
            </a:r>
            <a:r>
              <a:rPr lang="en-GB" dirty="0"/>
              <a:t> radiation is electro-magnetic radiation with a wavelength in the order of </a:t>
            </a:r>
            <a:r>
              <a:rPr lang="en-GB" dirty="0" smtClean="0"/>
              <a:t>10</a:t>
            </a:r>
            <a:r>
              <a:rPr lang="en-GB" baseline="30000" dirty="0" smtClean="0"/>
              <a:t>-11</a:t>
            </a:r>
            <a:r>
              <a:rPr lang="en-GB" dirty="0" smtClean="0"/>
              <a:t>m</a:t>
            </a:r>
          </a:p>
          <a:p>
            <a:r>
              <a:rPr lang="en-GB" dirty="0"/>
              <a:t>This was shown by diffracting the rays through crystals and analysing the diffraction pattern that is </a:t>
            </a:r>
            <a:r>
              <a:rPr lang="en-GB" dirty="0" smtClean="0"/>
              <a:t>created</a:t>
            </a:r>
            <a:endParaRPr lang="en-GB" dirty="0"/>
          </a:p>
        </p:txBody>
      </p:sp>
      <p:pic>
        <p:nvPicPr>
          <p:cNvPr id="4098" name="Picture 2" descr="https://upload.wikimedia.org/wikipedia/commons/thumb/c/c2/Gamma_Decay.svg/2000px-Gamma_Deca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76400"/>
            <a:ext cx="705970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xEl>
                                              <p:pRg st="1" end="1"/>
                                            </p:txEl>
                                          </p:spTgt>
                                        </p:tgtEl>
                                      </p:cBhvr>
                                    </p:animEffect>
                                    <p:set>
                                      <p:cBhvr>
                                        <p:cTn id="20" dur="1" fill="hold">
                                          <p:stCondLst>
                                            <p:cond delay="499"/>
                                          </p:stCondLst>
                                        </p:cTn>
                                        <p:tgtEl>
                                          <p:spTgt spid="3">
                                            <p:txEl>
                                              <p:pRg st="1" end="1"/>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u="sng" dirty="0"/>
              <a:t>Gamma radiation and the inverse square law</a:t>
            </a:r>
            <a:endParaRPr lang="en-GB" dirty="0"/>
          </a:p>
        </p:txBody>
      </p:sp>
      <p:sp>
        <p:nvSpPr>
          <p:cNvPr id="3" name="Content Placeholder 2"/>
          <p:cNvSpPr>
            <a:spLocks noGrp="1"/>
          </p:cNvSpPr>
          <p:nvPr>
            <p:ph idx="1"/>
          </p:nvPr>
        </p:nvSpPr>
        <p:spPr>
          <a:xfrm>
            <a:off x="457200" y="1600201"/>
            <a:ext cx="8229600" cy="2667000"/>
          </a:xfrm>
        </p:spPr>
        <p:txBody>
          <a:bodyPr/>
          <a:lstStyle/>
          <a:p>
            <a:r>
              <a:rPr lang="en-GB" dirty="0" smtClean="0"/>
              <a:t>Recall that the energy in a photon is:</a:t>
            </a:r>
          </a:p>
          <a:p>
            <a:endParaRPr lang="en-GB" dirty="0"/>
          </a:p>
          <a:p>
            <a:r>
              <a:rPr lang="en-GB" dirty="0" smtClean="0"/>
              <a:t>Therefore for </a:t>
            </a:r>
            <a:r>
              <a:rPr lang="en-GB" i="1" dirty="0" smtClean="0"/>
              <a:t>n</a:t>
            </a:r>
            <a:r>
              <a:rPr lang="en-GB" dirty="0" smtClean="0"/>
              <a:t> photons we have:</a:t>
            </a:r>
          </a:p>
          <a:p>
            <a:endParaRPr lang="en-GB" dirty="0" smtClean="0"/>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148834196"/>
              </p:ext>
            </p:extLst>
          </p:nvPr>
        </p:nvGraphicFramePr>
        <p:xfrm>
          <a:off x="5562600" y="2133600"/>
          <a:ext cx="1752600" cy="778933"/>
        </p:xfrm>
        <a:graphic>
          <a:graphicData uri="http://schemas.openxmlformats.org/presentationml/2006/ole">
            <mc:AlternateContent xmlns:mc="http://schemas.openxmlformats.org/markup-compatibility/2006">
              <mc:Choice xmlns:v="urn:schemas-microsoft-com:vml" Requires="v">
                <p:oleObj spid="_x0000_s5146" name="Equation" r:id="rId3" imgW="457200" imgH="203040" progId="Equation.3">
                  <p:embed/>
                </p:oleObj>
              </mc:Choice>
              <mc:Fallback>
                <p:oleObj name="Equation" r:id="rId3" imgW="457200" imgH="203040" progId="Equation.3">
                  <p:embed/>
                  <p:pic>
                    <p:nvPicPr>
                      <p:cNvPr id="0" name=""/>
                      <p:cNvPicPr/>
                      <p:nvPr/>
                    </p:nvPicPr>
                    <p:blipFill>
                      <a:blip r:embed="rId4"/>
                      <a:stretch>
                        <a:fillRect/>
                      </a:stretch>
                    </p:blipFill>
                    <p:spPr>
                      <a:xfrm>
                        <a:off x="5562600" y="2133600"/>
                        <a:ext cx="1752600" cy="77893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76368269"/>
              </p:ext>
            </p:extLst>
          </p:nvPr>
        </p:nvGraphicFramePr>
        <p:xfrm>
          <a:off x="5334000" y="3429000"/>
          <a:ext cx="2066925" cy="787400"/>
        </p:xfrm>
        <a:graphic>
          <a:graphicData uri="http://schemas.openxmlformats.org/presentationml/2006/ole">
            <mc:AlternateContent xmlns:mc="http://schemas.openxmlformats.org/markup-compatibility/2006">
              <mc:Choice xmlns:v="urn:schemas-microsoft-com:vml" Requires="v">
                <p:oleObj spid="_x0000_s5147" name="Equation" r:id="rId5" imgW="533160" imgH="203040" progId="Equation.3">
                  <p:embed/>
                </p:oleObj>
              </mc:Choice>
              <mc:Fallback>
                <p:oleObj name="Equation" r:id="rId5" imgW="533160" imgH="203040" progId="Equation.3">
                  <p:embed/>
                  <p:pic>
                    <p:nvPicPr>
                      <p:cNvPr id="0" name=""/>
                      <p:cNvPicPr/>
                      <p:nvPr/>
                    </p:nvPicPr>
                    <p:blipFill>
                      <a:blip r:embed="rId6"/>
                      <a:stretch>
                        <a:fillRect/>
                      </a:stretch>
                    </p:blipFill>
                    <p:spPr>
                      <a:xfrm>
                        <a:off x="5334000" y="3429000"/>
                        <a:ext cx="2066925" cy="787400"/>
                      </a:xfrm>
                      <a:prstGeom prst="rect">
                        <a:avLst/>
                      </a:prstGeom>
                    </p:spPr>
                  </p:pic>
                </p:oleObj>
              </mc:Fallback>
            </mc:AlternateContent>
          </a:graphicData>
        </a:graphic>
      </p:graphicFrame>
      <p:sp>
        <p:nvSpPr>
          <p:cNvPr id="6" name="Content Placeholder 2"/>
          <p:cNvSpPr txBox="1">
            <a:spLocks/>
          </p:cNvSpPr>
          <p:nvPr/>
        </p:nvSpPr>
        <p:spPr>
          <a:xfrm>
            <a:off x="304800" y="1447800"/>
            <a:ext cx="82296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As you move away from the radiation source then the radial distance </a:t>
            </a:r>
            <a:r>
              <a:rPr lang="en-GB" i="1" dirty="0" smtClean="0"/>
              <a:t>r</a:t>
            </a:r>
            <a:r>
              <a:rPr lang="en-GB" dirty="0" smtClean="0"/>
              <a:t> gets larger. Imagine the area of a sphere at distance </a:t>
            </a:r>
            <a:r>
              <a:rPr lang="en-GB" i="1" dirty="0" smtClean="0"/>
              <a:t>r</a:t>
            </a:r>
            <a:r>
              <a:rPr lang="en-GB" dirty="0" smtClean="0"/>
              <a:t>:</a:t>
            </a:r>
          </a:p>
          <a:p>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2240012916"/>
              </p:ext>
            </p:extLst>
          </p:nvPr>
        </p:nvGraphicFramePr>
        <p:xfrm>
          <a:off x="3581400" y="3200400"/>
          <a:ext cx="2266950" cy="806027"/>
        </p:xfrm>
        <a:graphic>
          <a:graphicData uri="http://schemas.openxmlformats.org/presentationml/2006/ole">
            <mc:AlternateContent xmlns:mc="http://schemas.openxmlformats.org/markup-compatibility/2006">
              <mc:Choice xmlns:v="urn:schemas-microsoft-com:vml" Requires="v">
                <p:oleObj spid="_x0000_s5148" name="Equation" r:id="rId7" imgW="571320" imgH="203040" progId="Equation.3">
                  <p:embed/>
                </p:oleObj>
              </mc:Choice>
              <mc:Fallback>
                <p:oleObj name="Equation" r:id="rId7" imgW="571320" imgH="203040" progId="Equation.3">
                  <p:embed/>
                  <p:pic>
                    <p:nvPicPr>
                      <p:cNvPr id="0" name=""/>
                      <p:cNvPicPr/>
                      <p:nvPr/>
                    </p:nvPicPr>
                    <p:blipFill>
                      <a:blip r:embed="rId8"/>
                      <a:stretch>
                        <a:fillRect/>
                      </a:stretch>
                    </p:blipFill>
                    <p:spPr>
                      <a:xfrm>
                        <a:off x="3581400" y="3200400"/>
                        <a:ext cx="2266950" cy="806027"/>
                      </a:xfrm>
                      <a:prstGeom prst="rect">
                        <a:avLst/>
                      </a:prstGeom>
                    </p:spPr>
                  </p:pic>
                </p:oleObj>
              </mc:Fallback>
            </mc:AlternateContent>
          </a:graphicData>
        </a:graphic>
      </p:graphicFrame>
      <p:sp>
        <p:nvSpPr>
          <p:cNvPr id="8" name="TextBox 7"/>
          <p:cNvSpPr txBox="1"/>
          <p:nvPr/>
        </p:nvSpPr>
        <p:spPr>
          <a:xfrm>
            <a:off x="647700" y="4164218"/>
            <a:ext cx="7543800" cy="954107"/>
          </a:xfrm>
          <a:prstGeom prst="rect">
            <a:avLst/>
          </a:prstGeom>
          <a:noFill/>
        </p:spPr>
        <p:txBody>
          <a:bodyPr wrap="square" rtlCol="0">
            <a:spAutoFit/>
          </a:bodyPr>
          <a:lstStyle/>
          <a:p>
            <a:r>
              <a:rPr lang="en-GB" sz="2800" dirty="0" smtClean="0"/>
              <a:t>The intensity of the photons at a given radial distance is therefore:</a:t>
            </a:r>
            <a:endParaRPr lang="en-GB"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2712082656"/>
              </p:ext>
            </p:extLst>
          </p:nvPr>
        </p:nvGraphicFramePr>
        <p:xfrm>
          <a:off x="3505199" y="5146034"/>
          <a:ext cx="1974983" cy="1330966"/>
        </p:xfrm>
        <a:graphic>
          <a:graphicData uri="http://schemas.openxmlformats.org/presentationml/2006/ole">
            <mc:AlternateContent xmlns:mc="http://schemas.openxmlformats.org/markup-compatibility/2006">
              <mc:Choice xmlns:v="urn:schemas-microsoft-com:vml" Requires="v">
                <p:oleObj spid="_x0000_s5149" name="Equation" r:id="rId9" imgW="583920" imgH="393480" progId="Equation.3">
                  <p:embed/>
                </p:oleObj>
              </mc:Choice>
              <mc:Fallback>
                <p:oleObj name="Equation" r:id="rId9" imgW="583920" imgH="393480" progId="Equation.3">
                  <p:embed/>
                  <p:pic>
                    <p:nvPicPr>
                      <p:cNvPr id="0" name=""/>
                      <p:cNvPicPr/>
                      <p:nvPr/>
                    </p:nvPicPr>
                    <p:blipFill>
                      <a:blip r:embed="rId10"/>
                      <a:stretch>
                        <a:fillRect/>
                      </a:stretch>
                    </p:blipFill>
                    <p:spPr>
                      <a:xfrm>
                        <a:off x="3505199" y="5146034"/>
                        <a:ext cx="1974983" cy="1330966"/>
                      </a:xfrm>
                      <a:prstGeom prst="rect">
                        <a:avLst/>
                      </a:prstGeom>
                    </p:spPr>
                  </p:pic>
                </p:oleObj>
              </mc:Fallback>
            </mc:AlternateContent>
          </a:graphicData>
        </a:graphic>
      </p:graphicFrame>
      <p:sp>
        <p:nvSpPr>
          <p:cNvPr id="10" name="TextBox 9"/>
          <p:cNvSpPr txBox="1"/>
          <p:nvPr/>
        </p:nvSpPr>
        <p:spPr>
          <a:xfrm>
            <a:off x="3650673" y="5257800"/>
            <a:ext cx="2971799" cy="1384995"/>
          </a:xfrm>
          <a:prstGeom prst="rect">
            <a:avLst/>
          </a:prstGeom>
          <a:noFill/>
        </p:spPr>
        <p:txBody>
          <a:bodyPr wrap="square" rtlCol="0">
            <a:spAutoFit/>
          </a:bodyPr>
          <a:lstStyle/>
          <a:p>
            <a:r>
              <a:rPr lang="en-GB" sz="2800" dirty="0" smtClean="0"/>
              <a:t>Using a constant this then generalises to</a:t>
            </a:r>
            <a:endParaRPr lang="en-GB" sz="28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866092331"/>
              </p:ext>
            </p:extLst>
          </p:nvPr>
        </p:nvGraphicFramePr>
        <p:xfrm>
          <a:off x="6594763" y="5257800"/>
          <a:ext cx="1454728" cy="1326370"/>
        </p:xfrm>
        <a:graphic>
          <a:graphicData uri="http://schemas.openxmlformats.org/presentationml/2006/ole">
            <mc:AlternateContent xmlns:mc="http://schemas.openxmlformats.org/markup-compatibility/2006">
              <mc:Choice xmlns:v="urn:schemas-microsoft-com:vml" Requires="v">
                <p:oleObj spid="_x0000_s5150" name="Equation" r:id="rId11" imgW="431640" imgH="393480" progId="Equation.3">
                  <p:embed/>
                </p:oleObj>
              </mc:Choice>
              <mc:Fallback>
                <p:oleObj name="Equation" r:id="rId11" imgW="431640" imgH="393480" progId="Equation.3">
                  <p:embed/>
                  <p:pic>
                    <p:nvPicPr>
                      <p:cNvPr id="0" name=""/>
                      <p:cNvPicPr/>
                      <p:nvPr/>
                    </p:nvPicPr>
                    <p:blipFill>
                      <a:blip r:embed="rId12"/>
                      <a:stretch>
                        <a:fillRect/>
                      </a:stretch>
                    </p:blipFill>
                    <p:spPr>
                      <a:xfrm>
                        <a:off x="6594763" y="5257800"/>
                        <a:ext cx="1454728" cy="1326370"/>
                      </a:xfrm>
                      <a:prstGeom prst="rect">
                        <a:avLst/>
                      </a:prstGeom>
                    </p:spPr>
                  </p:pic>
                </p:oleObj>
              </mc:Fallback>
            </mc:AlternateContent>
          </a:graphicData>
        </a:graphic>
      </p:graphicFrame>
    </p:spTree>
    <p:extLst>
      <p:ext uri="{BB962C8B-B14F-4D97-AF65-F5344CB8AC3E}">
        <p14:creationId xmlns:p14="http://schemas.microsoft.com/office/powerpoint/2010/main" val="140507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0 0 L -0.25 0 E" pathEditMode="relative" ptsTypes="">
                                      <p:cBhvr>
                                        <p:cTn id="57" dur="2000" fill="hold"/>
                                        <p:tgtEl>
                                          <p:spTgt spid="9"/>
                                        </p:tgtEl>
                                        <p:attrNameLst>
                                          <p:attrName>ppt_x</p:attrName>
                                          <p:attrName>ppt_y</p:attrName>
                                        </p:attrNameLst>
                                      </p:cBhvr>
                                    </p:animMotion>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Inverse square law.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75855"/>
            <a:ext cx="8123777"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4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GB" u="sng" dirty="0" smtClean="0"/>
              <a:t>Alpha decay</a:t>
            </a:r>
            <a:endParaRPr lang="en-GB" u="sng" dirty="0"/>
          </a:p>
        </p:txBody>
      </p:sp>
      <p:sp>
        <p:nvSpPr>
          <p:cNvPr id="4" name="TextBox 3"/>
          <p:cNvSpPr txBox="1"/>
          <p:nvPr/>
        </p:nvSpPr>
        <p:spPr>
          <a:xfrm>
            <a:off x="304800" y="1143000"/>
            <a:ext cx="8519961" cy="523220"/>
          </a:xfrm>
          <a:prstGeom prst="rect">
            <a:avLst/>
          </a:prstGeom>
          <a:noFill/>
        </p:spPr>
        <p:txBody>
          <a:bodyPr wrap="none" rtlCol="0">
            <a:spAutoFit/>
          </a:bodyPr>
          <a:lstStyle/>
          <a:p>
            <a:r>
              <a:rPr lang="en-GB" sz="2800" dirty="0"/>
              <a:t>Alpha Particles are exactly the same as a Helium </a:t>
            </a:r>
            <a:r>
              <a:rPr lang="en-GB" sz="2800" dirty="0" smtClean="0"/>
              <a:t>Nucleus:</a:t>
            </a:r>
            <a:endParaRPr lang="en-GB" sz="2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56" y="1170709"/>
            <a:ext cx="8257648" cy="212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5174" y="3297086"/>
            <a:ext cx="8388805" cy="1815882"/>
          </a:xfrm>
          <a:prstGeom prst="rect">
            <a:avLst/>
          </a:prstGeom>
          <a:noFill/>
        </p:spPr>
        <p:txBody>
          <a:bodyPr wrap="square" rtlCol="0">
            <a:spAutoFit/>
          </a:bodyPr>
          <a:lstStyle/>
          <a:p>
            <a:r>
              <a:rPr lang="en-GB" sz="2800" dirty="0"/>
              <a:t>During Alpha decay a radioactive nucleus loses two protons and two neutrons. This means that it changes which element that it is. The element change is always two less than where it was before the reaction.</a:t>
            </a:r>
            <a:endParaRPr lang="en-GB" sz="28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425" y="5092186"/>
            <a:ext cx="4514709" cy="165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2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GB" u="sng" dirty="0" smtClean="0"/>
              <a:t>Beta Decay</a:t>
            </a:r>
            <a:endParaRPr lang="en-GB" u="sng" dirty="0"/>
          </a:p>
        </p:txBody>
      </p:sp>
      <p:sp>
        <p:nvSpPr>
          <p:cNvPr id="3" name="TextBox 2"/>
          <p:cNvSpPr txBox="1"/>
          <p:nvPr/>
        </p:nvSpPr>
        <p:spPr>
          <a:xfrm>
            <a:off x="457200" y="990600"/>
            <a:ext cx="8153400" cy="954107"/>
          </a:xfrm>
          <a:prstGeom prst="rect">
            <a:avLst/>
          </a:prstGeom>
          <a:noFill/>
        </p:spPr>
        <p:txBody>
          <a:bodyPr wrap="square" rtlCol="0">
            <a:spAutoFit/>
          </a:bodyPr>
          <a:lstStyle/>
          <a:p>
            <a:r>
              <a:rPr lang="en-GB" sz="2800" dirty="0"/>
              <a:t>Beta particles are exactly the same as electrons EXCEPT that they come from within a Nucleus.</a:t>
            </a:r>
            <a:endParaRPr lang="en-GB" sz="2800" dirty="0"/>
          </a:p>
        </p:txBody>
      </p:sp>
      <p:sp>
        <p:nvSpPr>
          <p:cNvPr id="8" name="TextBox 7"/>
          <p:cNvSpPr txBox="1"/>
          <p:nvPr/>
        </p:nvSpPr>
        <p:spPr>
          <a:xfrm>
            <a:off x="609600" y="2590800"/>
            <a:ext cx="8153400" cy="523220"/>
          </a:xfrm>
          <a:prstGeom prst="rect">
            <a:avLst/>
          </a:prstGeom>
          <a:noFill/>
        </p:spPr>
        <p:txBody>
          <a:bodyPr wrap="square" rtlCol="0">
            <a:spAutoFit/>
          </a:bodyPr>
          <a:lstStyle/>
          <a:p>
            <a:r>
              <a:rPr lang="en-GB" sz="2800" dirty="0"/>
              <a:t>PUZZLE: There are NO electrons in the Nucleus!</a:t>
            </a:r>
            <a:endParaRPr lang="en-GB" sz="2800" dirty="0"/>
          </a:p>
        </p:txBody>
      </p:sp>
      <p:sp>
        <p:nvSpPr>
          <p:cNvPr id="9" name="TextBox 8"/>
          <p:cNvSpPr txBox="1"/>
          <p:nvPr/>
        </p:nvSpPr>
        <p:spPr>
          <a:xfrm>
            <a:off x="595745" y="3637746"/>
            <a:ext cx="8153400" cy="1815882"/>
          </a:xfrm>
          <a:prstGeom prst="rect">
            <a:avLst/>
          </a:prstGeom>
          <a:noFill/>
        </p:spPr>
        <p:txBody>
          <a:bodyPr wrap="square" rtlCol="0">
            <a:spAutoFit/>
          </a:bodyPr>
          <a:lstStyle/>
          <a:p>
            <a:r>
              <a:rPr lang="en-GB" sz="2800" dirty="0"/>
              <a:t>During Beta decay a Neutron turns into a Proton and an electron is formed. This electron is then </a:t>
            </a:r>
            <a:r>
              <a:rPr lang="en-GB" sz="2800" dirty="0" smtClean="0"/>
              <a:t>emitted from the </a:t>
            </a:r>
            <a:r>
              <a:rPr lang="en-GB" sz="2800" dirty="0"/>
              <a:t>nucleus as a high speed electron or Beta particle.</a:t>
            </a:r>
            <a:endParaRPr lang="en-GB" sz="2800" dirty="0"/>
          </a:p>
        </p:txBody>
      </p:sp>
      <p:pic>
        <p:nvPicPr>
          <p:cNvPr id="8194" name="Picture 2" descr="https://upload.wikimedia.org/wikipedia/commons/thumb/a/aa/Beta-minus_Decay.svg/2000px-Beta-minus_Deca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40312"/>
            <a:ext cx="6931347" cy="47133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868794853"/>
              </p:ext>
            </p:extLst>
          </p:nvPr>
        </p:nvGraphicFramePr>
        <p:xfrm>
          <a:off x="2236932" y="5777556"/>
          <a:ext cx="4635500" cy="927100"/>
        </p:xfrm>
        <a:graphic>
          <a:graphicData uri="http://schemas.openxmlformats.org/presentationml/2006/ole">
            <mc:AlternateContent xmlns:mc="http://schemas.openxmlformats.org/markup-compatibility/2006">
              <mc:Choice xmlns:v="urn:schemas-microsoft-com:vml" Requires="v">
                <p:oleObj spid="_x0000_s8201" name="Equation" r:id="rId4" imgW="1206360" imgH="241200" progId="Equation.3">
                  <p:embed/>
                </p:oleObj>
              </mc:Choice>
              <mc:Fallback>
                <p:oleObj name="Equation" r:id="rId4" imgW="1206360" imgH="241200" progId="Equation.3">
                  <p:embed/>
                  <p:pic>
                    <p:nvPicPr>
                      <p:cNvPr id="0" name=""/>
                      <p:cNvPicPr/>
                      <p:nvPr/>
                    </p:nvPicPr>
                    <p:blipFill>
                      <a:blip r:embed="rId5"/>
                      <a:stretch>
                        <a:fillRect/>
                      </a:stretch>
                    </p:blipFill>
                    <p:spPr>
                      <a:xfrm>
                        <a:off x="2236932" y="5777556"/>
                        <a:ext cx="4635500" cy="927100"/>
                      </a:xfrm>
                      <a:prstGeom prst="rect">
                        <a:avLst/>
                      </a:prstGeom>
                      <a:solidFill>
                        <a:srgbClr val="FFFF00"/>
                      </a:solidFill>
                      <a:ln>
                        <a:solidFill>
                          <a:schemeClr val="tx1"/>
                        </a:solidFill>
                      </a:ln>
                    </p:spPr>
                  </p:pic>
                </p:oleObj>
              </mc:Fallback>
            </mc:AlternateContent>
          </a:graphicData>
        </a:graphic>
      </p:graphicFrame>
    </p:spTree>
    <p:extLst>
      <p:ext uri="{BB962C8B-B14F-4D97-AF65-F5344CB8AC3E}">
        <p14:creationId xmlns:p14="http://schemas.microsoft.com/office/powerpoint/2010/main" val="30602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fade">
                                      <p:cBhvr>
                                        <p:cTn id="32" dur="500"/>
                                        <p:tgtEl>
                                          <p:spTgt spid="81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Positron </a:t>
            </a:r>
            <a:r>
              <a:rPr lang="el-GR" u="sng" dirty="0" smtClean="0"/>
              <a:t>Β</a:t>
            </a:r>
            <a:r>
              <a:rPr lang="en-GB" u="sng" baseline="30000" dirty="0" smtClean="0"/>
              <a:t>+ </a:t>
            </a:r>
            <a:r>
              <a:rPr lang="en-GB" u="sng" dirty="0" smtClean="0"/>
              <a:t>emission </a:t>
            </a:r>
            <a:endParaRPr lang="en-GB" u="sng" dirty="0"/>
          </a:p>
        </p:txBody>
      </p:sp>
      <p:sp>
        <p:nvSpPr>
          <p:cNvPr id="3" name="Content Placeholder 2"/>
          <p:cNvSpPr>
            <a:spLocks noGrp="1"/>
          </p:cNvSpPr>
          <p:nvPr>
            <p:ph idx="1"/>
          </p:nvPr>
        </p:nvSpPr>
        <p:spPr/>
        <p:txBody>
          <a:bodyPr/>
          <a:lstStyle/>
          <a:p>
            <a:r>
              <a:rPr lang="en-GB" dirty="0" smtClean="0"/>
              <a:t>This emission is when a proton turns into a neutron and a positive anti-matter electron (a positron) is created</a:t>
            </a:r>
          </a:p>
          <a:p>
            <a:r>
              <a:rPr lang="en-GB" dirty="0" smtClean="0"/>
              <a:t>These quickly annihilate when they encounter an electron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699314199"/>
              </p:ext>
            </p:extLst>
          </p:nvPr>
        </p:nvGraphicFramePr>
        <p:xfrm>
          <a:off x="2362200" y="4648200"/>
          <a:ext cx="4635500" cy="927100"/>
        </p:xfrm>
        <a:graphic>
          <a:graphicData uri="http://schemas.openxmlformats.org/presentationml/2006/ole">
            <mc:AlternateContent xmlns:mc="http://schemas.openxmlformats.org/markup-compatibility/2006">
              <mc:Choice xmlns:v="urn:schemas-microsoft-com:vml" Requires="v">
                <p:oleObj spid="_x0000_s9223" name="Equation" r:id="rId3" imgW="1206360" imgH="241200" progId="Equation.3">
                  <p:embed/>
                </p:oleObj>
              </mc:Choice>
              <mc:Fallback>
                <p:oleObj name="Equation" r:id="rId3" imgW="1206360" imgH="241200" progId="Equation.3">
                  <p:embed/>
                  <p:pic>
                    <p:nvPicPr>
                      <p:cNvPr id="0" name="Object 5"/>
                      <p:cNvPicPr>
                        <a:picLocks noChangeAspect="1" noChangeArrowheads="1"/>
                      </p:cNvPicPr>
                      <p:nvPr/>
                    </p:nvPicPr>
                    <p:blipFill>
                      <a:blip r:embed="rId4"/>
                      <a:srcRect/>
                      <a:stretch>
                        <a:fillRect/>
                      </a:stretch>
                    </p:blipFill>
                    <p:spPr bwMode="auto">
                      <a:xfrm>
                        <a:off x="2362200" y="4648200"/>
                        <a:ext cx="4635500" cy="927100"/>
                      </a:xfrm>
                      <a:prstGeom prst="rect">
                        <a:avLst/>
                      </a:prstGeom>
                      <a:solidFill>
                        <a:srgbClr val="FFFF00"/>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8428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520</Words>
  <Application>Microsoft Office PowerPoint</Application>
  <PresentationFormat>On-screen Show (4:3)</PresentationFormat>
  <Paragraphs>45</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Microsoft Equation 3.0</vt:lpstr>
      <vt:lpstr>More about α, β and γ radiation</vt:lpstr>
      <vt:lpstr>Analysis of alpha particles α</vt:lpstr>
      <vt:lpstr>Analysis of Beta β radiation</vt:lpstr>
      <vt:lpstr>Analysis of Gamma γ radiation</vt:lpstr>
      <vt:lpstr>Gamma radiation and the inverse square law</vt:lpstr>
      <vt:lpstr>PowerPoint Presentation</vt:lpstr>
      <vt:lpstr>Alpha decay</vt:lpstr>
      <vt:lpstr>Beta Decay</vt:lpstr>
      <vt:lpstr>Positron Β+ emission </vt:lpstr>
      <vt:lpstr>Electron Capture</vt:lpstr>
      <vt:lpstr>Summary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α, β and γ radiation</dc:title>
  <dc:creator>SMatthews</dc:creator>
  <cp:lastModifiedBy>USERBUILD</cp:lastModifiedBy>
  <cp:revision>8</cp:revision>
  <dcterms:created xsi:type="dcterms:W3CDTF">2006-08-16T00:00:00Z</dcterms:created>
  <dcterms:modified xsi:type="dcterms:W3CDTF">2016-08-30T15:07:51Z</dcterms:modified>
</cp:coreProperties>
</file>