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28600"/>
            <a:ext cx="8610600" cy="1143000"/>
          </a:xfrm>
        </p:spPr>
        <p:txBody>
          <a:bodyPr>
            <a:noAutofit/>
          </a:bodyPr>
          <a:lstStyle/>
          <a:p>
            <a:r>
              <a:rPr lang="en-GB" sz="3600" b="1" dirty="0"/>
              <a:t>Investigation of the inverse-square law for gamma radiation</a:t>
            </a:r>
            <a:endParaRPr lang="en-GB" sz="3600" u="sng" dirty="0"/>
          </a:p>
        </p:txBody>
      </p:sp>
      <p:pic>
        <p:nvPicPr>
          <p:cNvPr id="4" name="Picture 2" descr="File:Inverse square law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9" y="1295400"/>
            <a:ext cx="8123777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026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GB" u="sng" dirty="0"/>
              <a:t>Gamma radiation and the inverse square law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67000"/>
          </a:xfrm>
        </p:spPr>
        <p:txBody>
          <a:bodyPr/>
          <a:lstStyle/>
          <a:p>
            <a:r>
              <a:rPr lang="en-GB" dirty="0" smtClean="0"/>
              <a:t>Recall that the energy in a photon is:</a:t>
            </a:r>
          </a:p>
          <a:p>
            <a:endParaRPr lang="en-GB" dirty="0"/>
          </a:p>
          <a:p>
            <a:r>
              <a:rPr lang="en-GB" dirty="0" smtClean="0"/>
              <a:t>Therefore for </a:t>
            </a:r>
            <a:r>
              <a:rPr lang="en-GB" i="1" dirty="0" smtClean="0"/>
              <a:t>n</a:t>
            </a:r>
            <a:r>
              <a:rPr lang="en-GB" dirty="0" smtClean="0"/>
              <a:t> photons we have:</a:t>
            </a:r>
          </a:p>
          <a:p>
            <a:endParaRPr lang="en-GB" dirty="0" smtClean="0"/>
          </a:p>
          <a:p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2432037"/>
              </p:ext>
            </p:extLst>
          </p:nvPr>
        </p:nvGraphicFramePr>
        <p:xfrm>
          <a:off x="5562600" y="2133600"/>
          <a:ext cx="1752600" cy="7789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3" imgW="457200" imgH="203040" progId="Equation.3">
                  <p:embed/>
                </p:oleObj>
              </mc:Choice>
              <mc:Fallback>
                <p:oleObj name="Equation" r:id="rId3" imgW="45720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62600" y="2133600"/>
                        <a:ext cx="1752600" cy="7789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5453331"/>
              </p:ext>
            </p:extLst>
          </p:nvPr>
        </p:nvGraphicFramePr>
        <p:xfrm>
          <a:off x="5334000" y="3429000"/>
          <a:ext cx="2066925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5" imgW="533160" imgH="203040" progId="Equation.3">
                  <p:embed/>
                </p:oleObj>
              </mc:Choice>
              <mc:Fallback>
                <p:oleObj name="Equation" r:id="rId5" imgW="53316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34000" y="3429000"/>
                        <a:ext cx="2066925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304800" y="1447800"/>
            <a:ext cx="8229600" cy="2667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As you move away from the radiation source then the radial distance </a:t>
            </a:r>
            <a:r>
              <a:rPr lang="en-GB" i="1" dirty="0" smtClean="0"/>
              <a:t>r</a:t>
            </a:r>
            <a:r>
              <a:rPr lang="en-GB" dirty="0" smtClean="0"/>
              <a:t> gets larger. Imagine the area of a sphere at distance </a:t>
            </a:r>
            <a:r>
              <a:rPr lang="en-GB" i="1" dirty="0" smtClean="0"/>
              <a:t>r</a:t>
            </a:r>
            <a:r>
              <a:rPr lang="en-GB" dirty="0" smtClean="0"/>
              <a:t>:</a:t>
            </a:r>
          </a:p>
          <a:p>
            <a:endParaRPr lang="en-GB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8322944"/>
              </p:ext>
            </p:extLst>
          </p:nvPr>
        </p:nvGraphicFramePr>
        <p:xfrm>
          <a:off x="3581400" y="3200400"/>
          <a:ext cx="2266950" cy="8060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7" imgW="571320" imgH="203040" progId="Equation.3">
                  <p:embed/>
                </p:oleObj>
              </mc:Choice>
              <mc:Fallback>
                <p:oleObj name="Equation" r:id="rId7" imgW="57132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581400" y="3200400"/>
                        <a:ext cx="2266950" cy="8060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47700" y="4164218"/>
            <a:ext cx="7543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The intensity of the photons at a given radial distance is therefore:</a:t>
            </a:r>
            <a:endParaRPr lang="en-GB" sz="2800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7610939"/>
              </p:ext>
            </p:extLst>
          </p:nvPr>
        </p:nvGraphicFramePr>
        <p:xfrm>
          <a:off x="3505199" y="5146034"/>
          <a:ext cx="1974983" cy="13309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9" imgW="583920" imgH="393480" progId="Equation.3">
                  <p:embed/>
                </p:oleObj>
              </mc:Choice>
              <mc:Fallback>
                <p:oleObj name="Equation" r:id="rId9" imgW="58392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505199" y="5146034"/>
                        <a:ext cx="1974983" cy="13309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650673" y="5257800"/>
            <a:ext cx="29717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Using a constant this then generalises to</a:t>
            </a:r>
            <a:endParaRPr lang="en-GB" sz="2800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8309997"/>
              </p:ext>
            </p:extLst>
          </p:nvPr>
        </p:nvGraphicFramePr>
        <p:xfrm>
          <a:off x="6594763" y="5257800"/>
          <a:ext cx="1454728" cy="13263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Equation" r:id="rId11" imgW="431640" imgH="393480" progId="Equation.3">
                  <p:embed/>
                </p:oleObj>
              </mc:Choice>
              <mc:Fallback>
                <p:oleObj name="Equation" r:id="rId11" imgW="43164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594763" y="5257800"/>
                        <a:ext cx="1454728" cy="13263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00384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5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6" grpId="0"/>
      <p:bldP spid="8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Opportunities for assessment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Your teacher will decide what level of independence you will have in this experiment: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You are given a complete step by step method to follow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You are given a limited choices of lengths/gauges of wire to use and a method to follow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You are given a brief method but have to determine the ranges and to use after doing a preliminary experiment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You plan and execute the experiment yourselves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It is important that during your A-Level course you can show evidence that you have performed a </a:t>
            </a:r>
            <a:r>
              <a:rPr lang="en-GB" b="1" dirty="0" smtClean="0"/>
              <a:t>range</a:t>
            </a:r>
            <a:r>
              <a:rPr lang="en-GB" dirty="0" smtClean="0"/>
              <a:t> of independence in performing experiments.</a:t>
            </a:r>
          </a:p>
        </p:txBody>
      </p:sp>
    </p:spTree>
    <p:extLst>
      <p:ext uri="{BB962C8B-B14F-4D97-AF65-F5344CB8AC3E}">
        <p14:creationId xmlns:p14="http://schemas.microsoft.com/office/powerpoint/2010/main" val="2254084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GB" u="sng" dirty="0" smtClean="0"/>
              <a:t>Writing up your experiment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You must write up this experiment </a:t>
            </a:r>
            <a:r>
              <a:rPr lang="en-GB" b="1" u="sng" dirty="0" smtClean="0"/>
              <a:t>fully</a:t>
            </a:r>
            <a:r>
              <a:rPr lang="en-GB" b="1" dirty="0" smtClean="0"/>
              <a:t> </a:t>
            </a:r>
            <a:r>
              <a:rPr lang="en-GB" dirty="0" smtClean="0"/>
              <a:t>showing a clear competence in the following skill areas:</a:t>
            </a:r>
          </a:p>
          <a:p>
            <a:endParaRPr lang="en-GB" dirty="0" smtClean="0"/>
          </a:p>
          <a:p>
            <a:pPr marL="514350" indent="-514350">
              <a:buFont typeface="+mj-lt"/>
              <a:buAutoNum type="alphaLcParenR"/>
            </a:pPr>
            <a:r>
              <a:rPr lang="en-GB" dirty="0" smtClean="0"/>
              <a:t>Use appropriate analogue instruments to record a range of measurements</a:t>
            </a:r>
          </a:p>
          <a:p>
            <a:pPr marL="514350" indent="-514350">
              <a:buFont typeface="+mj-lt"/>
              <a:buAutoNum type="alphaLcParenR"/>
            </a:pPr>
            <a:endParaRPr lang="en-GB" dirty="0" smtClean="0"/>
          </a:p>
          <a:p>
            <a:pPr marL="514350" indent="-514350">
              <a:buFont typeface="+mj-lt"/>
              <a:buAutoNum type="alphaLcParenR"/>
            </a:pPr>
            <a:r>
              <a:rPr lang="en-GB" dirty="0" smtClean="0"/>
              <a:t>Use appropriate digital instruments to record a range of measurements</a:t>
            </a:r>
          </a:p>
          <a:p>
            <a:pPr marL="514350" indent="-514350">
              <a:buFont typeface="+mj-lt"/>
              <a:buAutoNum type="alphaLcParenR"/>
            </a:pPr>
            <a:endParaRPr lang="en-GB" dirty="0" smtClean="0"/>
          </a:p>
          <a:p>
            <a:pPr marL="514350" indent="-514350">
              <a:buFont typeface="+mj-lt"/>
              <a:buAutoNum type="alphaLcParenR" startAt="11"/>
            </a:pPr>
            <a:r>
              <a:rPr lang="en-GB" dirty="0" smtClean="0"/>
              <a:t>Use ICT such as computer modelling, or data loggers with a variety of sensors to collect data, or use of software to process data</a:t>
            </a:r>
          </a:p>
          <a:p>
            <a:pPr marL="514350" indent="-514350">
              <a:buFont typeface="+mj-lt"/>
              <a:buAutoNum type="alphaLcParenR" startAt="11"/>
            </a:pPr>
            <a:endParaRPr lang="en-GB" dirty="0" smtClean="0"/>
          </a:p>
          <a:p>
            <a:pPr marL="514350" indent="-514350">
              <a:buFont typeface="+mj-lt"/>
              <a:buAutoNum type="alphaLcParenR" startAt="12"/>
            </a:pPr>
            <a:r>
              <a:rPr lang="en-GB" dirty="0" smtClean="0"/>
              <a:t>Use ionising radiation, including detectors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762954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247</Words>
  <Application>Microsoft Office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Microsoft Equation 3.0</vt:lpstr>
      <vt:lpstr>Investigation of the inverse-square law for gamma radiation</vt:lpstr>
      <vt:lpstr>Gamma radiation and the inverse square law</vt:lpstr>
      <vt:lpstr>Opportunities for assessment</vt:lpstr>
      <vt:lpstr>Writing up your experiment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Determination of g by a free fall method</dc:title>
  <dc:creator>SMatthews</dc:creator>
  <cp:lastModifiedBy>USERBUILD</cp:lastModifiedBy>
  <cp:revision>9</cp:revision>
  <dcterms:created xsi:type="dcterms:W3CDTF">2006-08-16T00:00:00Z</dcterms:created>
  <dcterms:modified xsi:type="dcterms:W3CDTF">2016-08-30T15:12:58Z</dcterms:modified>
</cp:coreProperties>
</file>