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4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BUILD\Desktop\SMatthews\Powerpoints\SMS%20Powerpoints\KS5%20Physics%20(SMS%20Created)\A-Level%20Unit%208%20Nuclear%20Physics\Background%20radi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Amount of Background</a:t>
            </a:r>
            <a:r>
              <a:rPr lang="en-US" baseline="0"/>
              <a:t> Radiation</a:t>
            </a:r>
            <a:r>
              <a:rPr lang="en-US"/>
              <a:t> /%</a:t>
            </a:r>
          </a:p>
        </c:rich>
      </c:tx>
      <c:layout/>
      <c:overlay val="0"/>
    </c:title>
    <c:autoTitleDeleted val="0"/>
    <c:plotArea>
      <c:layout/>
      <c:pieChart>
        <c:varyColors val="1"/>
        <c:ser>
          <c:idx val="0"/>
          <c:order val="0"/>
          <c:tx>
            <c:strRef>
              <c:f>Sheet1!$B$1</c:f>
              <c:strCache>
                <c:ptCount val="1"/>
                <c:pt idx="0">
                  <c:v>Amount /%</c:v>
                </c:pt>
              </c:strCache>
            </c:strRef>
          </c:tx>
          <c:cat>
            <c:strRef>
              <c:f>Sheet1!$A$2:$A$8</c:f>
              <c:strCache>
                <c:ptCount val="7"/>
                <c:pt idx="0">
                  <c:v>Radon Gas</c:v>
                </c:pt>
                <c:pt idx="1">
                  <c:v>Buildings</c:v>
                </c:pt>
                <c:pt idx="2">
                  <c:v>Food and Drink</c:v>
                </c:pt>
                <c:pt idx="3">
                  <c:v>Cosmic Rays</c:v>
                </c:pt>
                <c:pt idx="4">
                  <c:v>Medicine</c:v>
                </c:pt>
                <c:pt idx="5">
                  <c:v>Nuclear power</c:v>
                </c:pt>
                <c:pt idx="6">
                  <c:v>Weapons testing</c:v>
                </c:pt>
              </c:strCache>
            </c:strRef>
          </c:cat>
          <c:val>
            <c:numRef>
              <c:f>Sheet1!$B$2:$B$8</c:f>
              <c:numCache>
                <c:formatCode>General</c:formatCode>
                <c:ptCount val="7"/>
                <c:pt idx="0">
                  <c:v>50</c:v>
                </c:pt>
                <c:pt idx="1">
                  <c:v>12</c:v>
                </c:pt>
                <c:pt idx="2">
                  <c:v>12</c:v>
                </c:pt>
                <c:pt idx="3">
                  <c:v>12</c:v>
                </c:pt>
                <c:pt idx="4">
                  <c:v>12</c:v>
                </c:pt>
                <c:pt idx="5">
                  <c:v>1</c:v>
                </c:pt>
                <c:pt idx="6">
                  <c:v>1</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lstStyle/>
          <a:p>
            <a:r>
              <a:rPr lang="en-GB" u="sng" dirty="0" smtClean="0"/>
              <a:t>The dangers of radioactivity</a:t>
            </a:r>
            <a:endParaRPr lang="en-GB" u="sng" dirty="0"/>
          </a:p>
        </p:txBody>
      </p:sp>
      <p:sp>
        <p:nvSpPr>
          <p:cNvPr id="3" name="Subtitle 2"/>
          <p:cNvSpPr>
            <a:spLocks noGrp="1"/>
          </p:cNvSpPr>
          <p:nvPr>
            <p:ph type="subTitle" idx="1"/>
          </p:nvPr>
        </p:nvSpPr>
        <p:spPr>
          <a:xfrm>
            <a:off x="152400" y="5334000"/>
            <a:ext cx="8839200" cy="1371600"/>
          </a:xfrm>
        </p:spPr>
        <p:txBody>
          <a:bodyPr/>
          <a:lstStyle/>
          <a:p>
            <a:r>
              <a:rPr lang="en-GB" dirty="0" smtClean="0"/>
              <a:t>Why is radiation dangerous? What does it do to living cells? What is a safe dosage?</a:t>
            </a:r>
            <a:endParaRPr lang="en-GB" dirty="0"/>
          </a:p>
        </p:txBody>
      </p:sp>
      <p:pic>
        <p:nvPicPr>
          <p:cNvPr id="1026" name="Picture 2" descr="https://upload.wikimedia.org/wikipedia/commons/thumb/3/35/Logo_iso_radiation.svg/2000px-Logo_iso_radiation.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1295400"/>
            <a:ext cx="4693478"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3699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smtClean="0"/>
              <a:t>Ionising Radiation</a:t>
            </a:r>
            <a:endParaRPr lang="en-GB" u="sng" dirty="0"/>
          </a:p>
        </p:txBody>
      </p:sp>
      <p:sp>
        <p:nvSpPr>
          <p:cNvPr id="3" name="Content Placeholder 2"/>
          <p:cNvSpPr>
            <a:spLocks noGrp="1"/>
          </p:cNvSpPr>
          <p:nvPr>
            <p:ph idx="1"/>
          </p:nvPr>
        </p:nvSpPr>
        <p:spPr>
          <a:xfrm>
            <a:off x="152400" y="914400"/>
            <a:ext cx="8839200" cy="5211763"/>
          </a:xfrm>
        </p:spPr>
        <p:txBody>
          <a:bodyPr>
            <a:normAutofit fontScale="77500" lnSpcReduction="20000"/>
          </a:bodyPr>
          <a:lstStyle/>
          <a:p>
            <a:pPr marL="0" indent="0">
              <a:buNone/>
            </a:pPr>
            <a:r>
              <a:rPr lang="en-GB" u="sng" dirty="0"/>
              <a:t>Ionising Radiation</a:t>
            </a:r>
            <a:r>
              <a:rPr lang="en-GB" dirty="0"/>
              <a:t> is anything that can cause electrons to be removed from atoms, creating ions. This process is harmful to living cells by either killing them or damaging DNA which causes mutations that can be passed to future cell generations and cause cancer</a:t>
            </a:r>
            <a:r>
              <a:rPr lang="en-GB" dirty="0" smtClean="0"/>
              <a:t>.</a:t>
            </a:r>
          </a:p>
          <a:p>
            <a:pPr marL="0" indent="0">
              <a:buNone/>
            </a:pPr>
            <a:endParaRPr lang="en-GB" dirty="0"/>
          </a:p>
          <a:p>
            <a:pPr marL="0" indent="0">
              <a:buNone/>
            </a:pPr>
            <a:r>
              <a:rPr lang="en-GB" dirty="0" smtClean="0"/>
              <a:t>These include:</a:t>
            </a:r>
          </a:p>
          <a:p>
            <a:endParaRPr lang="en-GB" dirty="0" smtClean="0"/>
          </a:p>
          <a:p>
            <a:r>
              <a:rPr lang="sv-SE" dirty="0"/>
              <a:t>X-Rays</a:t>
            </a:r>
          </a:p>
          <a:p>
            <a:r>
              <a:rPr lang="sv-SE" dirty="0"/>
              <a:t>Gamma</a:t>
            </a:r>
          </a:p>
          <a:p>
            <a:r>
              <a:rPr lang="sv-SE" dirty="0"/>
              <a:t>Alpha</a:t>
            </a:r>
          </a:p>
          <a:p>
            <a:r>
              <a:rPr lang="sv-SE" dirty="0"/>
              <a:t>Beta</a:t>
            </a:r>
          </a:p>
          <a:p>
            <a:r>
              <a:rPr lang="sv-SE" dirty="0"/>
              <a:t>Protons</a:t>
            </a:r>
          </a:p>
          <a:p>
            <a:r>
              <a:rPr lang="sv-SE" dirty="0"/>
              <a:t>Neutrons</a:t>
            </a:r>
            <a:endParaRPr lang="en-GB" dirty="0"/>
          </a:p>
        </p:txBody>
      </p:sp>
      <p:pic>
        <p:nvPicPr>
          <p:cNvPr id="2050" name="Picture 2" descr="https://upload.wikimedia.org/wikipedia/commons/thumb/b/b5/Radioactive.svg/2000px-Radioactiv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667000"/>
            <a:ext cx="4419599" cy="3867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94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GB" u="sng" dirty="0" smtClean="0"/>
              <a:t>Monitoring Radiation</a:t>
            </a:r>
            <a:endParaRPr lang="en-GB" u="sng" dirty="0"/>
          </a:p>
        </p:txBody>
      </p:sp>
      <p:sp>
        <p:nvSpPr>
          <p:cNvPr id="3" name="Content Placeholder 2"/>
          <p:cNvSpPr>
            <a:spLocks noGrp="1"/>
          </p:cNvSpPr>
          <p:nvPr>
            <p:ph idx="1"/>
          </p:nvPr>
        </p:nvSpPr>
        <p:spPr>
          <a:xfrm>
            <a:off x="228600" y="1295400"/>
            <a:ext cx="8763000" cy="4830763"/>
          </a:xfrm>
        </p:spPr>
        <p:txBody>
          <a:bodyPr>
            <a:normAutofit lnSpcReduction="10000"/>
          </a:bodyPr>
          <a:lstStyle/>
          <a:p>
            <a:r>
              <a:rPr lang="en-GB" dirty="0"/>
              <a:t>Workers in the nuclear industry have to wear a </a:t>
            </a:r>
            <a:r>
              <a:rPr lang="en-GB" u="sng" dirty="0"/>
              <a:t>film badge</a:t>
            </a:r>
            <a:r>
              <a:rPr lang="en-GB" dirty="0"/>
              <a:t> to monitor how much radiation they receive. This contains a photographic film in a light proof case that will blacken if radiation strikes it</a:t>
            </a:r>
            <a:r>
              <a:rPr lang="en-GB" dirty="0" smtClean="0"/>
              <a:t>.</a:t>
            </a:r>
            <a:r>
              <a:rPr lang="en-GB" dirty="0"/>
              <a:t/>
            </a:r>
            <a:br>
              <a:rPr lang="en-GB" dirty="0"/>
            </a:br>
            <a:endParaRPr lang="en-GB" dirty="0"/>
          </a:p>
          <a:p>
            <a:r>
              <a:rPr lang="en-GB" dirty="0"/>
              <a:t>The badge also contains 3 different thicknesses of material as well as different metals, that allow the user to be able to know what radiation type has been absorbed.</a:t>
            </a:r>
            <a:endParaRPr lang="en-GB" dirty="0"/>
          </a:p>
        </p:txBody>
      </p:sp>
    </p:spTree>
    <p:extLst>
      <p:ext uri="{BB962C8B-B14F-4D97-AF65-F5344CB8AC3E}">
        <p14:creationId xmlns:p14="http://schemas.microsoft.com/office/powerpoint/2010/main" val="2990678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a:t>Different Ionisation - Different Dose</a:t>
            </a:r>
            <a:endParaRPr lang="en-GB" dirty="0"/>
          </a:p>
        </p:txBody>
      </p:sp>
      <p:sp>
        <p:nvSpPr>
          <p:cNvPr id="3" name="Content Placeholder 2"/>
          <p:cNvSpPr>
            <a:spLocks noGrp="1"/>
          </p:cNvSpPr>
          <p:nvPr>
            <p:ph idx="1"/>
          </p:nvPr>
        </p:nvSpPr>
        <p:spPr>
          <a:xfrm>
            <a:off x="152400" y="1143000"/>
            <a:ext cx="8686800" cy="5410199"/>
          </a:xfrm>
        </p:spPr>
        <p:txBody>
          <a:bodyPr>
            <a:normAutofit fontScale="92500" lnSpcReduction="10000"/>
          </a:bodyPr>
          <a:lstStyle/>
          <a:p>
            <a:r>
              <a:rPr lang="en-GB" dirty="0"/>
              <a:t>Alpha is more ionising than Beta and this is more ionising than </a:t>
            </a:r>
            <a:r>
              <a:rPr lang="en-GB" dirty="0" smtClean="0"/>
              <a:t>Gamma</a:t>
            </a:r>
          </a:p>
          <a:p>
            <a:r>
              <a:rPr lang="en-GB" dirty="0"/>
              <a:t>This means that simply measuring the amount of counts per second does not give an indication of the health implications unless combined with the type of radiation. The solution is the </a:t>
            </a:r>
            <a:r>
              <a:rPr lang="en-GB" dirty="0" smtClean="0"/>
              <a:t>Sievert </a:t>
            </a:r>
            <a:r>
              <a:rPr lang="en-GB" dirty="0"/>
              <a:t>scale (</a:t>
            </a:r>
            <a:r>
              <a:rPr lang="en-GB" dirty="0" err="1"/>
              <a:t>Sv</a:t>
            </a:r>
            <a:r>
              <a:rPr lang="en-GB" dirty="0" smtClean="0"/>
              <a:t>)</a:t>
            </a:r>
          </a:p>
          <a:p>
            <a:r>
              <a:rPr lang="en-GB" dirty="0"/>
              <a:t>1 </a:t>
            </a:r>
            <a:r>
              <a:rPr lang="en-GB" dirty="0" err="1"/>
              <a:t>Sv</a:t>
            </a:r>
            <a:r>
              <a:rPr lang="en-GB" dirty="0"/>
              <a:t> is equivalent to 250kV X-rays which is a very high dosage so you will usually see </a:t>
            </a:r>
            <a:r>
              <a:rPr lang="en-GB" dirty="0" err="1" smtClean="0"/>
              <a:t>milli-Seiverts</a:t>
            </a:r>
            <a:r>
              <a:rPr lang="en-GB" dirty="0" smtClean="0"/>
              <a:t> </a:t>
            </a:r>
            <a:r>
              <a:rPr lang="en-GB" dirty="0"/>
              <a:t>quoted (</a:t>
            </a:r>
            <a:r>
              <a:rPr lang="en-GB" dirty="0" err="1"/>
              <a:t>mSv</a:t>
            </a:r>
            <a:r>
              <a:rPr lang="en-GB" dirty="0" smtClean="0"/>
              <a:t>)</a:t>
            </a:r>
          </a:p>
          <a:p>
            <a:r>
              <a:rPr lang="en-GB" dirty="0"/>
              <a:t>The maximum recommended limit is </a:t>
            </a:r>
            <a:r>
              <a:rPr lang="en-GB" dirty="0" smtClean="0"/>
              <a:t>20 </a:t>
            </a:r>
            <a:r>
              <a:rPr lang="en-GB" dirty="0" err="1" smtClean="0"/>
              <a:t>mSv</a:t>
            </a:r>
            <a:r>
              <a:rPr lang="en-GB" dirty="0" smtClean="0"/>
              <a:t> </a:t>
            </a:r>
            <a:r>
              <a:rPr lang="en-GB" dirty="0"/>
              <a:t>/ year for a worker in </a:t>
            </a:r>
            <a:r>
              <a:rPr lang="en-GB" dirty="0" smtClean="0"/>
              <a:t>the UK; the nuclear industry has this set to 10mSv / year</a:t>
            </a:r>
            <a:endParaRPr lang="en-GB" dirty="0"/>
          </a:p>
        </p:txBody>
      </p:sp>
    </p:spTree>
    <p:extLst>
      <p:ext uri="{BB962C8B-B14F-4D97-AF65-F5344CB8AC3E}">
        <p14:creationId xmlns:p14="http://schemas.microsoft.com/office/powerpoint/2010/main" val="4208435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smtClean="0"/>
              <a:t>Background radiation</a:t>
            </a:r>
            <a:endParaRPr lang="en-GB" u="sng" dirty="0"/>
          </a:p>
        </p:txBody>
      </p:sp>
      <p:sp>
        <p:nvSpPr>
          <p:cNvPr id="3" name="Content Placeholder 2"/>
          <p:cNvSpPr>
            <a:spLocks noGrp="1"/>
          </p:cNvSpPr>
          <p:nvPr>
            <p:ph idx="1"/>
          </p:nvPr>
        </p:nvSpPr>
        <p:spPr>
          <a:xfrm>
            <a:off x="76200" y="1219201"/>
            <a:ext cx="8839200" cy="1600200"/>
          </a:xfrm>
        </p:spPr>
        <p:txBody>
          <a:bodyPr>
            <a:normAutofit fontScale="92500" lnSpcReduction="20000"/>
          </a:bodyPr>
          <a:lstStyle/>
          <a:p>
            <a:r>
              <a:rPr lang="en-GB" dirty="0"/>
              <a:t>Everybody receives a small amount of background radiation from the environment, industry and medicine. This is generally </a:t>
            </a:r>
            <a:r>
              <a:rPr lang="en-GB" dirty="0" smtClean="0"/>
              <a:t>harmless and adds up to a couple of </a:t>
            </a:r>
            <a:r>
              <a:rPr lang="en-GB" dirty="0" err="1" smtClean="0"/>
              <a:t>mSv</a:t>
            </a:r>
            <a:r>
              <a:rPr lang="en-GB" dirty="0" smtClean="0"/>
              <a:t> / year.</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258613190"/>
              </p:ext>
            </p:extLst>
          </p:nvPr>
        </p:nvGraphicFramePr>
        <p:xfrm>
          <a:off x="1143000" y="2895600"/>
          <a:ext cx="63246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09600" y="1371600"/>
            <a:ext cx="8077200" cy="1384995"/>
          </a:xfrm>
          <a:prstGeom prst="rect">
            <a:avLst/>
          </a:prstGeom>
          <a:noFill/>
        </p:spPr>
        <p:txBody>
          <a:bodyPr wrap="square" rtlCol="0">
            <a:spAutoFit/>
          </a:bodyPr>
          <a:lstStyle/>
          <a:p>
            <a:r>
              <a:rPr lang="en-GB" sz="2800" dirty="0" smtClean="0"/>
              <a:t>The background count rate should be monitored before an experiment and then subtracted from any readings to make the experiment accurate</a:t>
            </a:r>
            <a:endParaRPr lang="en-GB" sz="2800" dirty="0"/>
          </a:p>
        </p:txBody>
      </p:sp>
    </p:spTree>
    <p:extLst>
      <p:ext uri="{BB962C8B-B14F-4D97-AF65-F5344CB8AC3E}">
        <p14:creationId xmlns:p14="http://schemas.microsoft.com/office/powerpoint/2010/main" val="200517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a:t>Storage of radioactive isotopes</a:t>
            </a:r>
            <a:endParaRPr lang="en-GB" dirty="0"/>
          </a:p>
        </p:txBody>
      </p:sp>
      <p:sp>
        <p:nvSpPr>
          <p:cNvPr id="3" name="Content Placeholder 2"/>
          <p:cNvSpPr>
            <a:spLocks noGrp="1"/>
          </p:cNvSpPr>
          <p:nvPr>
            <p:ph idx="1"/>
          </p:nvPr>
        </p:nvSpPr>
        <p:spPr>
          <a:xfrm>
            <a:off x="228600" y="990601"/>
            <a:ext cx="8763000" cy="2819399"/>
          </a:xfrm>
        </p:spPr>
        <p:txBody>
          <a:bodyPr>
            <a:normAutofit fontScale="92500" lnSpcReduction="10000"/>
          </a:bodyPr>
          <a:lstStyle/>
          <a:p>
            <a:r>
              <a:rPr lang="en-GB" dirty="0"/>
              <a:t>Lead is a good absorber of Gamma rays so isotopes are stored in sufficient Lead so that the amount of rays escaping is about the same level as the background radiation</a:t>
            </a:r>
            <a:r>
              <a:rPr lang="en-GB" dirty="0" smtClean="0"/>
              <a:t>.</a:t>
            </a:r>
          </a:p>
          <a:p>
            <a:r>
              <a:rPr lang="en-GB" dirty="0"/>
              <a:t>Radioactive storage must be locked and a record must be kept of their inventory and their use.</a:t>
            </a:r>
            <a:endParaRPr lang="en-GB" dirty="0"/>
          </a:p>
        </p:txBody>
      </p:sp>
      <p:pic>
        <p:nvPicPr>
          <p:cNvPr id="3074" name="Picture 2" descr="https://upload.wikimedia.org/wikipedia/commons/4/47/Radioactive_HAZMAT_labels_on_navy_container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3657600"/>
            <a:ext cx="4267200" cy="309127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876800" y="3864407"/>
            <a:ext cx="4038600" cy="2677656"/>
          </a:xfrm>
          <a:prstGeom prst="rect">
            <a:avLst/>
          </a:prstGeom>
          <a:solidFill>
            <a:schemeClr val="accent5">
              <a:lumMod val="40000"/>
              <a:lumOff val="60000"/>
            </a:schemeClr>
          </a:solidFill>
          <a:ln>
            <a:solidFill>
              <a:schemeClr val="tx1"/>
            </a:solidFill>
          </a:ln>
        </p:spPr>
        <p:txBody>
          <a:bodyPr wrap="square" rtlCol="0">
            <a:spAutoFit/>
          </a:bodyPr>
          <a:lstStyle/>
          <a:p>
            <a:r>
              <a:rPr lang="en-GB" sz="2800" dirty="0" smtClean="0"/>
              <a:t>All of the high level waste produced  by the nuclear energy industry in the UK since it started in the 1950s would fit on one double decker bus!</a:t>
            </a:r>
            <a:endParaRPr lang="en-GB" sz="2800" dirty="0"/>
          </a:p>
        </p:txBody>
      </p:sp>
    </p:spTree>
    <p:extLst>
      <p:ext uri="{BB962C8B-B14F-4D97-AF65-F5344CB8AC3E}">
        <p14:creationId xmlns:p14="http://schemas.microsoft.com/office/powerpoint/2010/main" val="159043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0 0 L -0.25 0 E" pathEditMode="relative" ptsTypes="">
                                      <p:cBhvr>
                                        <p:cTn id="6" dur="2000" fill="hold"/>
                                        <p:tgtEl>
                                          <p:spTgt spid="3074"/>
                                        </p:tgtEl>
                                        <p:attrNameLst>
                                          <p:attrName>ppt_x</p:attrName>
                                          <p:attrName>ppt_y</p:attrName>
                                        </p:attrNameLst>
                                      </p:cBhvr>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u="sng" dirty="0"/>
              <a:t>Safe use of radioactive isotopes</a:t>
            </a:r>
            <a:endParaRPr lang="en-GB" dirty="0"/>
          </a:p>
        </p:txBody>
      </p:sp>
      <p:sp>
        <p:nvSpPr>
          <p:cNvPr id="3" name="Content Placeholder 2"/>
          <p:cNvSpPr>
            <a:spLocks noGrp="1"/>
          </p:cNvSpPr>
          <p:nvPr>
            <p:ph idx="1"/>
          </p:nvPr>
        </p:nvSpPr>
        <p:spPr>
          <a:xfrm>
            <a:off x="228600" y="1219201"/>
            <a:ext cx="8763000" cy="3428999"/>
          </a:xfrm>
        </p:spPr>
        <p:txBody>
          <a:bodyPr>
            <a:normAutofit fontScale="92500" lnSpcReduction="20000"/>
          </a:bodyPr>
          <a:lstStyle/>
          <a:p>
            <a:r>
              <a:rPr lang="en-GB" dirty="0"/>
              <a:t>Solids must be handled with tongs or tweezers - NEVER handle them </a:t>
            </a:r>
            <a:r>
              <a:rPr lang="en-GB" dirty="0" smtClean="0"/>
              <a:t>directly</a:t>
            </a:r>
            <a:r>
              <a:rPr lang="en-GB" dirty="0"/>
              <a:t/>
            </a:r>
            <a:br>
              <a:rPr lang="en-GB" dirty="0"/>
            </a:br>
            <a:endParaRPr lang="en-GB" dirty="0"/>
          </a:p>
          <a:p>
            <a:r>
              <a:rPr lang="en-GB" dirty="0"/>
              <a:t>Gases and Liquids must be kept in sealed containers to stop them from being breathed in or </a:t>
            </a:r>
            <a:r>
              <a:rPr lang="en-GB" dirty="0" smtClean="0"/>
              <a:t>eaten</a:t>
            </a:r>
            <a:r>
              <a:rPr lang="en-GB" dirty="0"/>
              <a:t/>
            </a:r>
            <a:br>
              <a:rPr lang="en-GB" dirty="0"/>
            </a:br>
            <a:endParaRPr lang="en-GB" dirty="0"/>
          </a:p>
          <a:p>
            <a:r>
              <a:rPr lang="en-GB" dirty="0"/>
              <a:t>Sources must be used for the minimum possible amount of time as the radiation dose is cumulative</a:t>
            </a:r>
            <a:endParaRPr lang="en-GB" dirty="0"/>
          </a:p>
        </p:txBody>
      </p:sp>
    </p:spTree>
    <p:extLst>
      <p:ext uri="{BB962C8B-B14F-4D97-AF65-F5344CB8AC3E}">
        <p14:creationId xmlns:p14="http://schemas.microsoft.com/office/powerpoint/2010/main" val="68051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792162"/>
          </a:xfrm>
        </p:spPr>
        <p:txBody>
          <a:bodyPr/>
          <a:lstStyle/>
          <a:p>
            <a:r>
              <a:rPr lang="en-GB" u="sng" dirty="0" smtClean="0"/>
              <a:t>Summary</a:t>
            </a:r>
            <a:endParaRPr lang="en-GB" u="sng" dirty="0"/>
          </a:p>
        </p:txBody>
      </p:sp>
      <p:sp>
        <p:nvSpPr>
          <p:cNvPr id="3" name="Content Placeholder 2"/>
          <p:cNvSpPr>
            <a:spLocks noGrp="1"/>
          </p:cNvSpPr>
          <p:nvPr>
            <p:ph idx="1"/>
          </p:nvPr>
        </p:nvSpPr>
        <p:spPr>
          <a:xfrm>
            <a:off x="228600" y="990600"/>
            <a:ext cx="8686800" cy="5638800"/>
          </a:xfrm>
        </p:spPr>
        <p:txBody>
          <a:bodyPr>
            <a:normAutofit fontScale="85000" lnSpcReduction="20000"/>
          </a:bodyPr>
          <a:lstStyle/>
          <a:p>
            <a:r>
              <a:rPr lang="en-GB" dirty="0" smtClean="0"/>
              <a:t>Alpha radiation is the most ionising but it cannot penetrate the skin, it is therefore reasonably safe outside the body</a:t>
            </a:r>
          </a:p>
          <a:p>
            <a:r>
              <a:rPr lang="en-GB" dirty="0" smtClean="0"/>
              <a:t>The amount of radiation dose is a combination of the ionising ability of the radiation, its absorption and the amount of radiation – the units are </a:t>
            </a:r>
            <a:r>
              <a:rPr lang="en-GB" dirty="0" err="1" smtClean="0"/>
              <a:t>Seiverts</a:t>
            </a:r>
            <a:r>
              <a:rPr lang="en-GB" dirty="0" smtClean="0"/>
              <a:t> (</a:t>
            </a:r>
            <a:r>
              <a:rPr lang="en-GB" dirty="0" err="1" smtClean="0"/>
              <a:t>Sv</a:t>
            </a:r>
            <a:r>
              <a:rPr lang="en-GB" dirty="0" smtClean="0"/>
              <a:t>)</a:t>
            </a:r>
          </a:p>
          <a:p>
            <a:r>
              <a:rPr lang="en-GB" dirty="0" smtClean="0"/>
              <a:t>1000 </a:t>
            </a:r>
            <a:r>
              <a:rPr lang="en-GB" dirty="0" err="1" smtClean="0"/>
              <a:t>Sv</a:t>
            </a:r>
            <a:r>
              <a:rPr lang="en-GB" dirty="0" smtClean="0"/>
              <a:t> is immediately fatal; workers in the UK are limited to 20mSv / year by HSE regulations</a:t>
            </a:r>
          </a:p>
          <a:p>
            <a:r>
              <a:rPr lang="en-GB" dirty="0" smtClean="0"/>
              <a:t>Background radiation accounts for about 2mSv / year in the UK and is considered mostly harmless</a:t>
            </a:r>
          </a:p>
          <a:p>
            <a:r>
              <a:rPr lang="en-GB" dirty="0" smtClean="0"/>
              <a:t>Ionising radiation can cause cell death, mutation and cancer</a:t>
            </a:r>
          </a:p>
          <a:p>
            <a:r>
              <a:rPr lang="en-GB" dirty="0" smtClean="0"/>
              <a:t>When using radioactive sources a full risk assessment must be carried out to limit exposure to a minimum</a:t>
            </a:r>
            <a:endParaRPr lang="en-GB" dirty="0"/>
          </a:p>
        </p:txBody>
      </p:sp>
    </p:spTree>
    <p:extLst>
      <p:ext uri="{BB962C8B-B14F-4D97-AF65-F5344CB8AC3E}">
        <p14:creationId xmlns:p14="http://schemas.microsoft.com/office/powerpoint/2010/main" val="46759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499</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dangers of radioactivity</vt:lpstr>
      <vt:lpstr>Ionising Radiation</vt:lpstr>
      <vt:lpstr>Monitoring Radiation</vt:lpstr>
      <vt:lpstr>Different Ionisation - Different Dose</vt:lpstr>
      <vt:lpstr>Background radiation</vt:lpstr>
      <vt:lpstr>Storage of radioactive isotopes</vt:lpstr>
      <vt:lpstr>Safe use of radioactive isotopes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dangers of radioactivity</dc:title>
  <dc:creator>SMatthews</dc:creator>
  <cp:lastModifiedBy>USERBUILD</cp:lastModifiedBy>
  <cp:revision>5</cp:revision>
  <dcterms:created xsi:type="dcterms:W3CDTF">2006-08-16T00:00:00Z</dcterms:created>
  <dcterms:modified xsi:type="dcterms:W3CDTF">2016-08-30T15:53:24Z</dcterms:modified>
</cp:coreProperties>
</file>