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jpe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993775"/>
          </a:xfrm>
        </p:spPr>
        <p:txBody>
          <a:bodyPr/>
          <a:lstStyle/>
          <a:p>
            <a:r>
              <a:rPr lang="en-GB" u="sng" dirty="0" smtClean="0"/>
              <a:t>Radioactive isotopes in use</a:t>
            </a:r>
            <a:endParaRPr lang="en-GB" u="sng" dirty="0"/>
          </a:p>
        </p:txBody>
      </p:sp>
      <p:sp>
        <p:nvSpPr>
          <p:cNvPr id="3" name="Subtitle 2"/>
          <p:cNvSpPr>
            <a:spLocks noGrp="1"/>
          </p:cNvSpPr>
          <p:nvPr>
            <p:ph type="subTitle" idx="1"/>
          </p:nvPr>
        </p:nvSpPr>
        <p:spPr>
          <a:xfrm>
            <a:off x="1295400" y="5410200"/>
            <a:ext cx="6400800" cy="1066800"/>
          </a:xfrm>
        </p:spPr>
        <p:txBody>
          <a:bodyPr/>
          <a:lstStyle/>
          <a:p>
            <a:r>
              <a:rPr lang="en-GB" dirty="0" smtClean="0"/>
              <a:t>Do the risks outweigh the benefits for using radioactive sources?</a:t>
            </a:r>
            <a:endParaRPr lang="en-GB" dirty="0"/>
          </a:p>
        </p:txBody>
      </p:sp>
      <p:pic>
        <p:nvPicPr>
          <p:cNvPr id="1026" name="Picture 2" descr="C:\Users\USERBUILD\Downloads\RIAN_archive_132610_Nuclear_reactor_fuel_assembly_anodizing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93030"/>
            <a:ext cx="5791200" cy="386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7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GB" u="sng" dirty="0" smtClean="0"/>
              <a:t>Choosing an isotope</a:t>
            </a:r>
            <a:endParaRPr lang="en-GB" u="sng" dirty="0"/>
          </a:p>
        </p:txBody>
      </p:sp>
      <p:sp>
        <p:nvSpPr>
          <p:cNvPr id="3" name="Content Placeholder 2"/>
          <p:cNvSpPr>
            <a:spLocks noGrp="1"/>
          </p:cNvSpPr>
          <p:nvPr>
            <p:ph idx="1"/>
          </p:nvPr>
        </p:nvSpPr>
        <p:spPr>
          <a:xfrm>
            <a:off x="152400" y="1219200"/>
            <a:ext cx="8610600" cy="4525963"/>
          </a:xfrm>
        </p:spPr>
        <p:txBody>
          <a:bodyPr>
            <a:normAutofit fontScale="92500"/>
          </a:bodyPr>
          <a:lstStyle/>
          <a:p>
            <a:pPr marL="0" indent="0">
              <a:buNone/>
            </a:pPr>
            <a:r>
              <a:rPr lang="en-GB" dirty="0" smtClean="0"/>
              <a:t>When you are selecting an isotope for use in industry or healthcare, what properties must be considered?</a:t>
            </a:r>
          </a:p>
          <a:p>
            <a:endParaRPr lang="en-GB" dirty="0"/>
          </a:p>
          <a:p>
            <a:r>
              <a:rPr lang="en-GB" dirty="0"/>
              <a:t>Half life of the </a:t>
            </a:r>
            <a:r>
              <a:rPr lang="en-GB" dirty="0" smtClean="0"/>
              <a:t>isotope</a:t>
            </a:r>
          </a:p>
          <a:p>
            <a:r>
              <a:rPr lang="en-GB" dirty="0" smtClean="0"/>
              <a:t>Stability of the daughter isotope</a:t>
            </a:r>
          </a:p>
          <a:p>
            <a:r>
              <a:rPr lang="en-GB" dirty="0" smtClean="0"/>
              <a:t>Toxicity </a:t>
            </a:r>
            <a:r>
              <a:rPr lang="en-GB" dirty="0"/>
              <a:t>and biochemical suitability of the parent / daughter </a:t>
            </a:r>
            <a:r>
              <a:rPr lang="en-GB" dirty="0" smtClean="0"/>
              <a:t>nuclei</a:t>
            </a:r>
            <a:endParaRPr lang="en-GB" dirty="0"/>
          </a:p>
          <a:p>
            <a:r>
              <a:rPr lang="en-GB" dirty="0"/>
              <a:t>Type of radiation that is emitted</a:t>
            </a:r>
            <a:endParaRPr lang="en-GB" dirty="0"/>
          </a:p>
        </p:txBody>
      </p:sp>
    </p:spTree>
    <p:extLst>
      <p:ext uri="{BB962C8B-B14F-4D97-AF65-F5344CB8AC3E}">
        <p14:creationId xmlns:p14="http://schemas.microsoft.com/office/powerpoint/2010/main" val="6000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39762"/>
          </a:xfrm>
        </p:spPr>
        <p:txBody>
          <a:bodyPr>
            <a:normAutofit fontScale="90000"/>
          </a:bodyPr>
          <a:lstStyle/>
          <a:p>
            <a:r>
              <a:rPr lang="en-GB" u="sng" dirty="0"/>
              <a:t>Radio-Carbon dating</a:t>
            </a:r>
            <a:endParaRPr lang="en-GB" dirty="0"/>
          </a:p>
        </p:txBody>
      </p:sp>
      <p:sp>
        <p:nvSpPr>
          <p:cNvPr id="3" name="Content Placeholder 2"/>
          <p:cNvSpPr>
            <a:spLocks noGrp="1"/>
          </p:cNvSpPr>
          <p:nvPr>
            <p:ph idx="1"/>
          </p:nvPr>
        </p:nvSpPr>
        <p:spPr>
          <a:xfrm>
            <a:off x="457200" y="914400"/>
            <a:ext cx="8229600" cy="1600200"/>
          </a:xfrm>
        </p:spPr>
        <p:txBody>
          <a:bodyPr/>
          <a:lstStyle/>
          <a:p>
            <a:pPr marL="0" indent="0">
              <a:buNone/>
            </a:pPr>
            <a:r>
              <a:rPr lang="en-GB" dirty="0"/>
              <a:t>In the upper atmosphere cosmic rays can knock neutrons out of nuclei which then interact with Nitrogen 14 atoms to create Carbon 14 atoms.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264896628"/>
              </p:ext>
            </p:extLst>
          </p:nvPr>
        </p:nvGraphicFramePr>
        <p:xfrm>
          <a:off x="2362200" y="2819400"/>
          <a:ext cx="4495800" cy="1016907"/>
        </p:xfrm>
        <a:graphic>
          <a:graphicData uri="http://schemas.openxmlformats.org/presentationml/2006/ole">
            <mc:AlternateContent xmlns:mc="http://schemas.openxmlformats.org/markup-compatibility/2006">
              <mc:Choice xmlns:v="urn:schemas-microsoft-com:vml" Requires="v">
                <p:oleObj spid="_x0000_s2053" name="Equation" r:id="rId3" imgW="1066680" imgH="241200" progId="Equation.3">
                  <p:embed/>
                </p:oleObj>
              </mc:Choice>
              <mc:Fallback>
                <p:oleObj name="Equation" r:id="rId3" imgW="1066680" imgH="241200" progId="Equation.3">
                  <p:embed/>
                  <p:pic>
                    <p:nvPicPr>
                      <p:cNvPr id="0" name=""/>
                      <p:cNvPicPr/>
                      <p:nvPr/>
                    </p:nvPicPr>
                    <p:blipFill>
                      <a:blip r:embed="rId4"/>
                      <a:stretch>
                        <a:fillRect/>
                      </a:stretch>
                    </p:blipFill>
                    <p:spPr>
                      <a:xfrm>
                        <a:off x="2362200" y="2819400"/>
                        <a:ext cx="4495800" cy="1016907"/>
                      </a:xfrm>
                      <a:prstGeom prst="rect">
                        <a:avLst/>
                      </a:prstGeom>
                    </p:spPr>
                  </p:pic>
                </p:oleObj>
              </mc:Fallback>
            </mc:AlternateContent>
          </a:graphicData>
        </a:graphic>
      </p:graphicFrame>
      <p:sp>
        <p:nvSpPr>
          <p:cNvPr id="5" name="Content Placeholder 2"/>
          <p:cNvSpPr txBox="1">
            <a:spLocks/>
          </p:cNvSpPr>
          <p:nvPr/>
        </p:nvSpPr>
        <p:spPr>
          <a:xfrm>
            <a:off x="152400" y="4114800"/>
            <a:ext cx="8693727" cy="2590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These are radioactive with a half-life of 5570 years. The are absorbed by plants and enter the food chain</a:t>
            </a:r>
            <a:r>
              <a:rPr lang="en-GB" dirty="0" smtClean="0"/>
              <a:t>.</a:t>
            </a:r>
            <a:endParaRPr lang="en-GB" dirty="0"/>
          </a:p>
          <a:p>
            <a:endParaRPr lang="en-GB" dirty="0" smtClean="0"/>
          </a:p>
          <a:p>
            <a:r>
              <a:rPr lang="en-GB" dirty="0" smtClean="0"/>
              <a:t>When </a:t>
            </a:r>
            <a:r>
              <a:rPr lang="en-GB" dirty="0"/>
              <a:t>something dies the proportion of C14 reduces over time so can be used as a dating method.</a:t>
            </a:r>
            <a:endParaRPr lang="en-GB" dirty="0"/>
          </a:p>
        </p:txBody>
      </p:sp>
    </p:spTree>
    <p:extLst>
      <p:ext uri="{BB962C8B-B14F-4D97-AF65-F5344CB8AC3E}">
        <p14:creationId xmlns:p14="http://schemas.microsoft.com/office/powerpoint/2010/main" val="10991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u="sng" dirty="0"/>
              <a:t>Argon dating</a:t>
            </a:r>
            <a:endParaRPr lang="en-GB" dirty="0"/>
          </a:p>
        </p:txBody>
      </p:sp>
      <p:sp>
        <p:nvSpPr>
          <p:cNvPr id="3" name="Content Placeholder 2"/>
          <p:cNvSpPr>
            <a:spLocks noGrp="1"/>
          </p:cNvSpPr>
          <p:nvPr>
            <p:ph idx="1"/>
          </p:nvPr>
        </p:nvSpPr>
        <p:spPr>
          <a:xfrm>
            <a:off x="152400" y="1066800"/>
            <a:ext cx="8763000" cy="3886200"/>
          </a:xfrm>
        </p:spPr>
        <p:txBody>
          <a:bodyPr>
            <a:normAutofit lnSpcReduction="10000"/>
          </a:bodyPr>
          <a:lstStyle/>
          <a:p>
            <a:r>
              <a:rPr lang="en-GB" dirty="0"/>
              <a:t>The main drawbacks to Carbon dating is the relatively short half life and the fact that it can only dead organic material. To date rocks Argon 40 can be used which is trapped inside rocks</a:t>
            </a:r>
            <a:r>
              <a:rPr lang="en-GB" dirty="0" smtClean="0"/>
              <a:t>.</a:t>
            </a:r>
            <a:r>
              <a:rPr lang="en-GB" dirty="0"/>
              <a:t/>
            </a:r>
            <a:br>
              <a:rPr lang="en-GB" dirty="0"/>
            </a:br>
            <a:endParaRPr lang="en-GB" dirty="0"/>
          </a:p>
          <a:p>
            <a:r>
              <a:rPr lang="en-GB" dirty="0"/>
              <a:t>This has a half-life of 1250 million years! The formation of Argon 40 is through electron capture of a sheath electron in Potassium</a:t>
            </a:r>
            <a:endParaRPr lang="en-GB" dirty="0"/>
          </a:p>
        </p:txBody>
      </p:sp>
      <p:sp>
        <p:nvSpPr>
          <p:cNvPr id="4" name="TextBox 3"/>
          <p:cNvSpPr txBox="1"/>
          <p:nvPr/>
        </p:nvSpPr>
        <p:spPr>
          <a:xfrm>
            <a:off x="762000" y="5460317"/>
            <a:ext cx="7662162" cy="523220"/>
          </a:xfrm>
          <a:prstGeom prst="rect">
            <a:avLst/>
          </a:prstGeom>
          <a:noFill/>
        </p:spPr>
        <p:txBody>
          <a:bodyPr wrap="none" rtlCol="0">
            <a:spAutoFit/>
          </a:bodyPr>
          <a:lstStyle/>
          <a:p>
            <a:r>
              <a:rPr lang="en-GB" sz="2800" dirty="0" smtClean="0"/>
              <a:t>Can you write a nuclear equation to represent this?</a:t>
            </a:r>
            <a:endParaRPr lang="en-GB"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797680999"/>
              </p:ext>
            </p:extLst>
          </p:nvPr>
        </p:nvGraphicFramePr>
        <p:xfrm>
          <a:off x="2051050" y="5213350"/>
          <a:ext cx="5084763" cy="1017588"/>
        </p:xfrm>
        <a:graphic>
          <a:graphicData uri="http://schemas.openxmlformats.org/presentationml/2006/ole">
            <mc:AlternateContent xmlns:mc="http://schemas.openxmlformats.org/markup-compatibility/2006">
              <mc:Choice xmlns:v="urn:schemas-microsoft-com:vml" Requires="v">
                <p:oleObj spid="_x0000_s3076" name="Equation" r:id="rId3" imgW="1206360" imgH="241200" progId="Equation.3">
                  <p:embed/>
                </p:oleObj>
              </mc:Choice>
              <mc:Fallback>
                <p:oleObj name="Equation" r:id="rId3" imgW="1206360" imgH="241200" progId="Equation.3">
                  <p:embed/>
                  <p:pic>
                    <p:nvPicPr>
                      <p:cNvPr id="0" name="Object 3"/>
                      <p:cNvPicPr>
                        <a:picLocks noChangeAspect="1" noChangeArrowheads="1"/>
                      </p:cNvPicPr>
                      <p:nvPr/>
                    </p:nvPicPr>
                    <p:blipFill>
                      <a:blip r:embed="rId4"/>
                      <a:srcRect/>
                      <a:stretch>
                        <a:fillRect/>
                      </a:stretch>
                    </p:blipFill>
                    <p:spPr bwMode="auto">
                      <a:xfrm>
                        <a:off x="2051050" y="5213350"/>
                        <a:ext cx="50847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890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Radioactive Tracers</a:t>
            </a:r>
            <a:endParaRPr lang="en-GB" dirty="0"/>
          </a:p>
        </p:txBody>
      </p:sp>
      <p:sp>
        <p:nvSpPr>
          <p:cNvPr id="3" name="Content Placeholder 2"/>
          <p:cNvSpPr>
            <a:spLocks noGrp="1"/>
          </p:cNvSpPr>
          <p:nvPr>
            <p:ph idx="1"/>
          </p:nvPr>
        </p:nvSpPr>
        <p:spPr/>
        <p:txBody>
          <a:bodyPr/>
          <a:lstStyle/>
          <a:p>
            <a:r>
              <a:rPr lang="en-GB" dirty="0"/>
              <a:t>Recalling the initial list of required properties that an isotope needs it is clear that for medical tracers they are </a:t>
            </a:r>
            <a:r>
              <a:rPr lang="en-GB" b="1" dirty="0"/>
              <a:t>all</a:t>
            </a:r>
            <a:r>
              <a:rPr lang="en-GB" dirty="0"/>
              <a:t> </a:t>
            </a:r>
            <a:r>
              <a:rPr lang="en-GB" dirty="0" smtClean="0"/>
              <a:t>essential.</a:t>
            </a:r>
          </a:p>
          <a:p>
            <a:r>
              <a:rPr lang="en-GB" dirty="0" smtClean="0"/>
              <a:t>Technetium </a:t>
            </a:r>
            <a:r>
              <a:rPr lang="en-GB" dirty="0"/>
              <a:t>99 is a gamma emitter with a half-life of 6 </a:t>
            </a:r>
            <a:r>
              <a:rPr lang="en-GB" dirty="0" smtClean="0"/>
              <a:t>hours, it has an inert daughter isotope that has a very long half-life and hence low activity.</a:t>
            </a:r>
            <a:endParaRPr lang="en-GB" dirty="0"/>
          </a:p>
        </p:txBody>
      </p:sp>
      <p:pic>
        <p:nvPicPr>
          <p:cNvPr id="4098" name="Picture 2" descr="C:\Users\USERBUILD\Downloads\SPECT_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5400"/>
            <a:ext cx="7141388"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6927"/>
            <a:ext cx="8229600" cy="792162"/>
          </a:xfrm>
        </p:spPr>
        <p:txBody>
          <a:bodyPr/>
          <a:lstStyle/>
          <a:p>
            <a:r>
              <a:rPr lang="en-GB" u="sng" dirty="0"/>
              <a:t>Paper / Metal thickness monitoring</a:t>
            </a:r>
            <a:endParaRPr lang="en-GB" dirty="0"/>
          </a:p>
        </p:txBody>
      </p:sp>
      <p:sp>
        <p:nvSpPr>
          <p:cNvPr id="3" name="Content Placeholder 2"/>
          <p:cNvSpPr>
            <a:spLocks noGrp="1"/>
          </p:cNvSpPr>
          <p:nvPr>
            <p:ph idx="1"/>
          </p:nvPr>
        </p:nvSpPr>
        <p:spPr>
          <a:xfrm>
            <a:off x="152399" y="914400"/>
            <a:ext cx="8620125" cy="2590800"/>
          </a:xfrm>
        </p:spPr>
        <p:txBody>
          <a:bodyPr>
            <a:normAutofit lnSpcReduction="10000"/>
          </a:bodyPr>
          <a:lstStyle/>
          <a:p>
            <a:r>
              <a:rPr lang="en-GB" dirty="0" smtClean="0"/>
              <a:t>When thin material of uniform thickness is needed, beta particles are passed through it.</a:t>
            </a:r>
          </a:p>
          <a:p>
            <a:r>
              <a:rPr lang="en-GB" dirty="0" smtClean="0"/>
              <a:t>The count rate at the far side of the material is a measure of the thickness of the material and this then controls rollers that can crush the material</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52800"/>
            <a:ext cx="671692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29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39762"/>
          </a:xfrm>
        </p:spPr>
        <p:txBody>
          <a:bodyPr>
            <a:normAutofit fontScale="90000"/>
          </a:bodyPr>
          <a:lstStyle/>
          <a:p>
            <a:r>
              <a:rPr lang="en-GB" u="sng" dirty="0"/>
              <a:t>Remote Power Sources</a:t>
            </a:r>
            <a:endParaRPr lang="en-GB" dirty="0"/>
          </a:p>
        </p:txBody>
      </p:sp>
      <p:sp>
        <p:nvSpPr>
          <p:cNvPr id="3" name="Content Placeholder 2"/>
          <p:cNvSpPr>
            <a:spLocks noGrp="1"/>
          </p:cNvSpPr>
          <p:nvPr>
            <p:ph idx="1"/>
          </p:nvPr>
        </p:nvSpPr>
        <p:spPr>
          <a:xfrm>
            <a:off x="152400" y="838200"/>
            <a:ext cx="8839200" cy="1143000"/>
          </a:xfrm>
        </p:spPr>
        <p:txBody>
          <a:bodyPr/>
          <a:lstStyle/>
          <a:p>
            <a:r>
              <a:rPr lang="en-GB" dirty="0"/>
              <a:t>Radioactive decay gives out energy that can be used to power </a:t>
            </a:r>
            <a:r>
              <a:rPr lang="en-GB" dirty="0" smtClean="0"/>
              <a:t>devices, recall the formula:</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879425629"/>
              </p:ext>
            </p:extLst>
          </p:nvPr>
        </p:nvGraphicFramePr>
        <p:xfrm>
          <a:off x="6248400" y="1905000"/>
          <a:ext cx="2598615" cy="844550"/>
        </p:xfrm>
        <a:graphic>
          <a:graphicData uri="http://schemas.openxmlformats.org/presentationml/2006/ole">
            <mc:AlternateContent xmlns:mc="http://schemas.openxmlformats.org/markup-compatibility/2006">
              <mc:Choice xmlns:v="urn:schemas-microsoft-com:vml" Requires="v">
                <p:oleObj spid="_x0000_s6148" name="Equation" r:id="rId3" imgW="507960" imgH="164880" progId="Equation.3">
                  <p:embed/>
                </p:oleObj>
              </mc:Choice>
              <mc:Fallback>
                <p:oleObj name="Equation" r:id="rId3" imgW="507960" imgH="164880" progId="Equation.3">
                  <p:embed/>
                  <p:pic>
                    <p:nvPicPr>
                      <p:cNvPr id="0" name=""/>
                      <p:cNvPicPr/>
                      <p:nvPr/>
                    </p:nvPicPr>
                    <p:blipFill>
                      <a:blip r:embed="rId4"/>
                      <a:stretch>
                        <a:fillRect/>
                      </a:stretch>
                    </p:blipFill>
                    <p:spPr>
                      <a:xfrm>
                        <a:off x="6248400" y="1905000"/>
                        <a:ext cx="2598615" cy="844550"/>
                      </a:xfrm>
                      <a:prstGeom prst="rect">
                        <a:avLst/>
                      </a:prstGeom>
                    </p:spPr>
                  </p:pic>
                </p:oleObj>
              </mc:Fallback>
            </mc:AlternateContent>
          </a:graphicData>
        </a:graphic>
      </p:graphicFrame>
      <p:sp>
        <p:nvSpPr>
          <p:cNvPr id="5" name="Content Placeholder 2"/>
          <p:cNvSpPr txBox="1">
            <a:spLocks/>
          </p:cNvSpPr>
          <p:nvPr/>
        </p:nvSpPr>
        <p:spPr>
          <a:xfrm>
            <a:off x="152400" y="2895600"/>
            <a:ext cx="4343400" cy="3200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Considerations </a:t>
            </a:r>
            <a:r>
              <a:rPr lang="en-GB" dirty="0" smtClean="0"/>
              <a:t>include:</a:t>
            </a:r>
          </a:p>
          <a:p>
            <a:r>
              <a:rPr lang="en-GB" dirty="0"/>
              <a:t>H</a:t>
            </a:r>
            <a:r>
              <a:rPr lang="en-GB" dirty="0" smtClean="0"/>
              <a:t>aving </a:t>
            </a:r>
            <a:r>
              <a:rPr lang="en-GB" dirty="0"/>
              <a:t>a long enough half-life to sustain the machine into the </a:t>
            </a:r>
            <a:r>
              <a:rPr lang="en-GB" dirty="0" smtClean="0"/>
              <a:t>future</a:t>
            </a:r>
          </a:p>
          <a:p>
            <a:r>
              <a:rPr lang="en-GB" dirty="0" smtClean="0"/>
              <a:t>Not </a:t>
            </a:r>
            <a:r>
              <a:rPr lang="en-GB" dirty="0"/>
              <a:t>too long that too much material is needed due to low activity.</a:t>
            </a:r>
            <a:endParaRPr lang="en-GB" dirty="0"/>
          </a:p>
        </p:txBody>
      </p:sp>
      <p:pic>
        <p:nvPicPr>
          <p:cNvPr id="6146" name="Picture 2" descr="https://upload.wikimedia.org/wikipedia/commons/f/f5/Thousandau1_space_prob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00400"/>
            <a:ext cx="392783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3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GB" u="sng" dirty="0" smtClean="0"/>
              <a:t>Summary</a:t>
            </a:r>
            <a:endParaRPr lang="en-GB" u="sng" dirty="0"/>
          </a:p>
        </p:txBody>
      </p:sp>
      <p:sp>
        <p:nvSpPr>
          <p:cNvPr id="3" name="Content Placeholder 2"/>
          <p:cNvSpPr>
            <a:spLocks noGrp="1"/>
          </p:cNvSpPr>
          <p:nvPr>
            <p:ph idx="1"/>
          </p:nvPr>
        </p:nvSpPr>
        <p:spPr>
          <a:xfrm>
            <a:off x="76200" y="838200"/>
            <a:ext cx="8915400" cy="5867400"/>
          </a:xfrm>
        </p:spPr>
        <p:txBody>
          <a:bodyPr>
            <a:normAutofit lnSpcReduction="10000"/>
          </a:bodyPr>
          <a:lstStyle/>
          <a:p>
            <a:r>
              <a:rPr lang="en-GB" dirty="0" smtClean="0"/>
              <a:t>The main uses for radioactive material are:</a:t>
            </a:r>
          </a:p>
          <a:p>
            <a:pPr lvl="1"/>
            <a:r>
              <a:rPr lang="en-GB" dirty="0" smtClean="0"/>
              <a:t> Industry as a scanning method</a:t>
            </a:r>
          </a:p>
          <a:p>
            <a:pPr lvl="1"/>
            <a:r>
              <a:rPr lang="en-GB" dirty="0" smtClean="0"/>
              <a:t>Health care for scans and cancer treatment</a:t>
            </a:r>
          </a:p>
          <a:p>
            <a:pPr lvl="1"/>
            <a:r>
              <a:rPr lang="en-GB" dirty="0" smtClean="0"/>
              <a:t>Nuclear weapons</a:t>
            </a:r>
          </a:p>
          <a:p>
            <a:pPr lvl="1"/>
            <a:r>
              <a:rPr lang="en-GB" dirty="0" smtClean="0"/>
              <a:t>Nuclear energy</a:t>
            </a:r>
          </a:p>
          <a:p>
            <a:r>
              <a:rPr lang="en-GB" dirty="0" smtClean="0"/>
              <a:t>Considerations in selecting the isotope in each case are:</a:t>
            </a:r>
          </a:p>
          <a:p>
            <a:pPr lvl="1"/>
            <a:r>
              <a:rPr lang="en-GB" dirty="0"/>
              <a:t>Half life of the isotope</a:t>
            </a:r>
          </a:p>
          <a:p>
            <a:pPr lvl="1"/>
            <a:r>
              <a:rPr lang="en-GB" dirty="0"/>
              <a:t>Stability of the daughter isotope</a:t>
            </a:r>
          </a:p>
          <a:p>
            <a:pPr lvl="1"/>
            <a:r>
              <a:rPr lang="en-GB" dirty="0"/>
              <a:t>Toxicity and biochemical suitability of the parent / daughter nuclei</a:t>
            </a:r>
          </a:p>
          <a:p>
            <a:pPr lvl="1"/>
            <a:r>
              <a:rPr lang="en-GB" dirty="0"/>
              <a:t>Type of radiation that is emitted</a:t>
            </a:r>
          </a:p>
          <a:p>
            <a:pPr lvl="1"/>
            <a:endParaRPr lang="en-GB" dirty="0" smtClean="0"/>
          </a:p>
        </p:txBody>
      </p:sp>
    </p:spTree>
    <p:extLst>
      <p:ext uri="{BB962C8B-B14F-4D97-AF65-F5344CB8AC3E}">
        <p14:creationId xmlns:p14="http://schemas.microsoft.com/office/powerpoint/2010/main" val="10159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395</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Equation 3.0</vt:lpstr>
      <vt:lpstr>Radioactive isotopes in use</vt:lpstr>
      <vt:lpstr>Choosing an isotope</vt:lpstr>
      <vt:lpstr>Radio-Carbon dating</vt:lpstr>
      <vt:lpstr>Argon dating</vt:lpstr>
      <vt:lpstr>Radioactive Tracers</vt:lpstr>
      <vt:lpstr>Paper / Metal thickness monitoring</vt:lpstr>
      <vt:lpstr>Remote Power Sources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Radioactive isotopes in use</dc:title>
  <dc:creator>SMatthews</dc:creator>
  <cp:lastModifiedBy>USERBUILD</cp:lastModifiedBy>
  <cp:revision>4</cp:revision>
  <dcterms:created xsi:type="dcterms:W3CDTF">2006-08-16T00:00:00Z</dcterms:created>
  <dcterms:modified xsi:type="dcterms:W3CDTF">2016-08-31T12:22:42Z</dcterms:modified>
</cp:coreProperties>
</file>