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0"/>
            <a:ext cx="7772400" cy="609600"/>
          </a:xfrm>
        </p:spPr>
        <p:txBody>
          <a:bodyPr>
            <a:normAutofit fontScale="90000"/>
          </a:bodyPr>
          <a:lstStyle/>
          <a:p>
            <a:r>
              <a:rPr lang="en-GB" u="sng" dirty="0" smtClean="0"/>
              <a:t>More about decay modes</a:t>
            </a:r>
            <a:endParaRPr lang="en-GB" u="sng" dirty="0"/>
          </a:p>
        </p:txBody>
      </p:sp>
      <p:sp>
        <p:nvSpPr>
          <p:cNvPr id="3" name="Subtitle 2"/>
          <p:cNvSpPr>
            <a:spLocks noGrp="1"/>
          </p:cNvSpPr>
          <p:nvPr>
            <p:ph type="subTitle" idx="1"/>
          </p:nvPr>
        </p:nvSpPr>
        <p:spPr>
          <a:xfrm>
            <a:off x="152400" y="5609534"/>
            <a:ext cx="8839200" cy="1096065"/>
          </a:xfrm>
        </p:spPr>
        <p:txBody>
          <a:bodyPr>
            <a:normAutofit lnSpcReduction="10000"/>
          </a:bodyPr>
          <a:lstStyle/>
          <a:p>
            <a:r>
              <a:rPr lang="en-GB" dirty="0" smtClean="0"/>
              <a:t>Why do some isotopes decay and others are stable?</a:t>
            </a:r>
            <a:endParaRPr lang="en-GB" dirty="0"/>
          </a:p>
          <a:p>
            <a:r>
              <a:rPr lang="en-GB" dirty="0" smtClean="0"/>
              <a:t>Why do some decay by Beta and others by Alpha?</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458075" cy="499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5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u="sng" dirty="0" smtClean="0"/>
              <a:t>Proton / Neutron ratio</a:t>
            </a:r>
            <a:endParaRPr lang="en-GB" u="sng" dirty="0"/>
          </a:p>
        </p:txBody>
      </p:sp>
      <p:sp>
        <p:nvSpPr>
          <p:cNvPr id="3" name="Content Placeholder 2"/>
          <p:cNvSpPr>
            <a:spLocks noGrp="1"/>
          </p:cNvSpPr>
          <p:nvPr>
            <p:ph idx="1"/>
          </p:nvPr>
        </p:nvSpPr>
        <p:spPr>
          <a:xfrm>
            <a:off x="152400" y="1066801"/>
            <a:ext cx="3962400" cy="3733800"/>
          </a:xfrm>
        </p:spPr>
        <p:txBody>
          <a:bodyPr/>
          <a:lstStyle/>
          <a:p>
            <a:pPr marL="0" indent="0">
              <a:buNone/>
            </a:pPr>
            <a:r>
              <a:rPr lang="en-GB" dirty="0" smtClean="0"/>
              <a:t>If you plot a graph of the elements in the periodic table you find there is a relationship between the number of protons and the number of neutrons</a:t>
            </a:r>
            <a:endParaRPr lang="en-GB" dirty="0"/>
          </a:p>
        </p:txBody>
      </p:sp>
      <p:pic>
        <p:nvPicPr>
          <p:cNvPr id="2050" name="Picture 2" descr="https://upload.wikimedia.org/wikipedia/commons/d/d7/Isotopes_and_half-lif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986" y="1219200"/>
            <a:ext cx="432808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219200"/>
            <a:ext cx="4038600" cy="5262979"/>
          </a:xfrm>
          <a:prstGeom prst="rect">
            <a:avLst/>
          </a:prstGeom>
          <a:noFill/>
        </p:spPr>
        <p:txBody>
          <a:bodyPr wrap="square" rtlCol="0">
            <a:spAutoFit/>
          </a:bodyPr>
          <a:lstStyle/>
          <a:p>
            <a:r>
              <a:rPr lang="en-GB" sz="2800" dirty="0" smtClean="0"/>
              <a:t>For elements up to Calcium the stable isotopes have approximately the same number of neutrons as protons. Beyond this there are slightly more neutrons than protons.</a:t>
            </a:r>
          </a:p>
          <a:p>
            <a:endParaRPr lang="en-GB" sz="2800" dirty="0"/>
          </a:p>
          <a:p>
            <a:r>
              <a:rPr lang="en-GB" sz="2800" dirty="0" smtClean="0"/>
              <a:t>Isotopes that do not have the correct ratio have very short half-lives</a:t>
            </a:r>
          </a:p>
        </p:txBody>
      </p:sp>
    </p:spTree>
    <p:extLst>
      <p:ext uri="{BB962C8B-B14F-4D97-AF65-F5344CB8AC3E}">
        <p14:creationId xmlns:p14="http://schemas.microsoft.com/office/powerpoint/2010/main" val="30829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Sub-atomic forces</a:t>
            </a:r>
            <a:endParaRPr lang="en-GB" u="sng" dirty="0"/>
          </a:p>
        </p:txBody>
      </p:sp>
      <p:sp>
        <p:nvSpPr>
          <p:cNvPr id="3" name="Content Placeholder 2"/>
          <p:cNvSpPr>
            <a:spLocks noGrp="1"/>
          </p:cNvSpPr>
          <p:nvPr>
            <p:ph idx="1"/>
          </p:nvPr>
        </p:nvSpPr>
        <p:spPr/>
        <p:txBody>
          <a:bodyPr>
            <a:normAutofit fontScale="92500" lnSpcReduction="20000"/>
          </a:bodyPr>
          <a:lstStyle/>
          <a:p>
            <a:r>
              <a:rPr lang="en-GB" dirty="0" smtClean="0"/>
              <a:t>Recalling that protons feel the electric force it is clear that adding more protons pushes the nucleus apart</a:t>
            </a:r>
          </a:p>
          <a:p>
            <a:r>
              <a:rPr lang="en-GB" dirty="0" smtClean="0"/>
              <a:t>Neutrons </a:t>
            </a:r>
            <a:r>
              <a:rPr lang="en-GB" b="1" dirty="0" smtClean="0"/>
              <a:t>and</a:t>
            </a:r>
            <a:r>
              <a:rPr lang="en-GB" dirty="0" smtClean="0"/>
              <a:t> protons feel the strong force so adding these pulls the nucleus together</a:t>
            </a:r>
          </a:p>
          <a:p>
            <a:r>
              <a:rPr lang="en-GB" dirty="0" smtClean="0"/>
              <a:t>Although the strong force is stronger than the electric force it has a shorter range</a:t>
            </a:r>
          </a:p>
          <a:p>
            <a:pPr marL="0" indent="0" algn="ctr">
              <a:buNone/>
            </a:pPr>
            <a:endParaRPr lang="en-GB" dirty="0"/>
          </a:p>
          <a:p>
            <a:pPr marL="0" indent="0" algn="ctr">
              <a:buNone/>
            </a:pPr>
            <a:r>
              <a:rPr lang="en-GB" dirty="0" smtClean="0"/>
              <a:t>All of these considerations together create the stability of the nucleus – full knowledge of this is not required for A-Level Physics!</a:t>
            </a:r>
            <a:endParaRPr lang="en-GB" dirty="0"/>
          </a:p>
        </p:txBody>
      </p:sp>
    </p:spTree>
    <p:extLst>
      <p:ext uri="{BB962C8B-B14F-4D97-AF65-F5344CB8AC3E}">
        <p14:creationId xmlns:p14="http://schemas.microsoft.com/office/powerpoint/2010/main" val="35981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Small nuclei</a:t>
            </a:r>
            <a:endParaRPr lang="en-GB" dirty="0"/>
          </a:p>
        </p:txBody>
      </p:sp>
      <p:sp>
        <p:nvSpPr>
          <p:cNvPr id="3" name="Content Placeholder 2"/>
          <p:cNvSpPr>
            <a:spLocks noGrp="1"/>
          </p:cNvSpPr>
          <p:nvPr>
            <p:ph idx="1"/>
          </p:nvPr>
        </p:nvSpPr>
        <p:spPr>
          <a:xfrm>
            <a:off x="152400" y="1600201"/>
            <a:ext cx="8763000" cy="1066800"/>
          </a:xfrm>
        </p:spPr>
        <p:txBody>
          <a:bodyPr/>
          <a:lstStyle/>
          <a:p>
            <a:pPr marL="0" indent="0" algn="ctr">
              <a:buNone/>
            </a:pPr>
            <a:r>
              <a:rPr lang="en-GB" dirty="0"/>
              <a:t>For light isotopes </a:t>
            </a:r>
            <a:r>
              <a:rPr lang="en-GB" dirty="0" smtClean="0"/>
              <a:t>up to </a:t>
            </a:r>
            <a:r>
              <a:rPr lang="en-GB" i="1" dirty="0"/>
              <a:t>Z </a:t>
            </a:r>
            <a:r>
              <a:rPr lang="en-GB" dirty="0"/>
              <a:t>= 20 then the stability line is approximately </a:t>
            </a:r>
            <a:r>
              <a:rPr lang="en-GB" i="1" dirty="0"/>
              <a:t>A = Z</a:t>
            </a:r>
            <a:endParaRPr lang="en-GB" dirty="0"/>
          </a:p>
        </p:txBody>
      </p:sp>
      <p:pic>
        <p:nvPicPr>
          <p:cNvPr id="3074" name="Picture 2" descr="File:Calciu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0"/>
            <a:ext cx="2667924" cy="37753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1" y="3200400"/>
            <a:ext cx="4114800" cy="1077218"/>
          </a:xfrm>
          <a:prstGeom prst="rect">
            <a:avLst/>
          </a:prstGeom>
          <a:noFill/>
        </p:spPr>
        <p:txBody>
          <a:bodyPr wrap="square" rtlCol="0">
            <a:spAutoFit/>
          </a:bodyPr>
          <a:lstStyle/>
          <a:p>
            <a:r>
              <a:rPr lang="en-GB" sz="3200" dirty="0"/>
              <a:t>Why is the mass given as 40.08?</a:t>
            </a:r>
            <a:endParaRPr lang="en-GB" sz="3200" dirty="0"/>
          </a:p>
        </p:txBody>
      </p:sp>
      <p:sp>
        <p:nvSpPr>
          <p:cNvPr id="7" name="TextBox 6"/>
          <p:cNvSpPr txBox="1"/>
          <p:nvPr/>
        </p:nvSpPr>
        <p:spPr>
          <a:xfrm>
            <a:off x="4343401" y="4532661"/>
            <a:ext cx="4114800" cy="2062103"/>
          </a:xfrm>
          <a:prstGeom prst="rect">
            <a:avLst/>
          </a:prstGeom>
          <a:noFill/>
        </p:spPr>
        <p:txBody>
          <a:bodyPr wrap="square" rtlCol="0">
            <a:spAutoFit/>
          </a:bodyPr>
          <a:lstStyle/>
          <a:p>
            <a:r>
              <a:rPr lang="en-GB" sz="3200" dirty="0" smtClean="0"/>
              <a:t>It is the average mass of the different isotopes occurring in nature</a:t>
            </a:r>
            <a:endParaRPr lang="en-GB" sz="3200" dirty="0"/>
          </a:p>
        </p:txBody>
      </p:sp>
    </p:spTree>
    <p:extLst>
      <p:ext uri="{BB962C8B-B14F-4D97-AF65-F5344CB8AC3E}">
        <p14:creationId xmlns:p14="http://schemas.microsoft.com/office/powerpoint/2010/main" val="35419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074"/>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u="sng" dirty="0"/>
              <a:t>Isotopes above 20</a:t>
            </a:r>
            <a:endParaRPr lang="en-GB" dirty="0"/>
          </a:p>
        </p:txBody>
      </p:sp>
      <p:sp>
        <p:nvSpPr>
          <p:cNvPr id="3" name="Content Placeholder 2"/>
          <p:cNvSpPr>
            <a:spLocks noGrp="1"/>
          </p:cNvSpPr>
          <p:nvPr>
            <p:ph idx="1"/>
          </p:nvPr>
        </p:nvSpPr>
        <p:spPr>
          <a:xfrm>
            <a:off x="304800" y="1066800"/>
            <a:ext cx="4419600" cy="5562600"/>
          </a:xfrm>
        </p:spPr>
        <p:txBody>
          <a:bodyPr/>
          <a:lstStyle/>
          <a:p>
            <a:r>
              <a:rPr lang="en-GB" dirty="0"/>
              <a:t>The reason that the neutron ratio must increase for larger </a:t>
            </a:r>
            <a:r>
              <a:rPr lang="en-GB" dirty="0" smtClean="0"/>
              <a:t>nuclei </a:t>
            </a:r>
            <a:r>
              <a:rPr lang="en-GB" dirty="0"/>
              <a:t>is because they still feel the strong nuclear force without exerting any repulsive force. This helps to balance the ever increasing repulsion of the protons.</a:t>
            </a:r>
            <a:endParaRPr lang="en-GB" dirty="0"/>
          </a:p>
        </p:txBody>
      </p:sp>
      <p:pic>
        <p:nvPicPr>
          <p:cNvPr id="4098" name="Picture 2" descr="File:Quark structure prot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19200"/>
            <a:ext cx="500062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15962"/>
          </a:xfrm>
        </p:spPr>
        <p:txBody>
          <a:bodyPr>
            <a:normAutofit fontScale="90000"/>
          </a:bodyPr>
          <a:lstStyle/>
          <a:p>
            <a:r>
              <a:rPr lang="en-GB" u="sng" dirty="0"/>
              <a:t>Decay modes</a:t>
            </a:r>
            <a:endParaRPr lang="en-GB" dirty="0"/>
          </a:p>
        </p:txBody>
      </p:sp>
      <p:sp>
        <p:nvSpPr>
          <p:cNvPr id="3" name="Content Placeholder 2"/>
          <p:cNvSpPr>
            <a:spLocks noGrp="1"/>
          </p:cNvSpPr>
          <p:nvPr>
            <p:ph idx="1"/>
          </p:nvPr>
        </p:nvSpPr>
        <p:spPr>
          <a:xfrm>
            <a:off x="279400" y="762000"/>
            <a:ext cx="8864600" cy="1295399"/>
          </a:xfrm>
        </p:spPr>
        <p:txBody>
          <a:bodyPr>
            <a:normAutofit fontScale="92500" lnSpcReduction="20000"/>
          </a:bodyPr>
          <a:lstStyle/>
          <a:p>
            <a:r>
              <a:rPr lang="en-GB" dirty="0"/>
              <a:t>Consider the </a:t>
            </a:r>
            <a:r>
              <a:rPr lang="en-GB" i="1" dirty="0"/>
              <a:t>β</a:t>
            </a:r>
            <a:r>
              <a:rPr lang="en-GB" i="1" baseline="30000" dirty="0"/>
              <a:t>+</a:t>
            </a:r>
            <a:r>
              <a:rPr lang="en-GB" i="1" dirty="0"/>
              <a:t> </a:t>
            </a:r>
            <a:r>
              <a:rPr lang="en-GB" dirty="0"/>
              <a:t>and </a:t>
            </a:r>
            <a:r>
              <a:rPr lang="en-GB" i="1" dirty="0"/>
              <a:t>β</a:t>
            </a:r>
            <a:r>
              <a:rPr lang="en-GB" i="1" baseline="30000" dirty="0"/>
              <a:t>-</a:t>
            </a:r>
            <a:r>
              <a:rPr lang="en-GB" i="1" dirty="0"/>
              <a:t> </a:t>
            </a:r>
            <a:r>
              <a:rPr lang="en-GB" dirty="0"/>
              <a:t>decays and how they effect the neutron : proton </a:t>
            </a:r>
            <a:r>
              <a:rPr lang="en-GB" dirty="0" smtClean="0"/>
              <a:t>ratio</a:t>
            </a:r>
            <a:r>
              <a:rPr lang="en-GB" dirty="0"/>
              <a:t/>
            </a:r>
            <a:br>
              <a:rPr lang="en-GB" dirty="0"/>
            </a:br>
            <a:endParaRPr lang="en-GB" dirty="0"/>
          </a:p>
        </p:txBody>
      </p:sp>
      <p:pic>
        <p:nvPicPr>
          <p:cNvPr id="4" name="Picture 2" descr="https://upload.wikimedia.org/wikipedia/commons/d/d7/Isotopes_and_half-lif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918" y="1371600"/>
            <a:ext cx="43280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1676400"/>
            <a:ext cx="4343400" cy="3539430"/>
          </a:xfrm>
          <a:prstGeom prst="rect">
            <a:avLst/>
          </a:prstGeom>
        </p:spPr>
        <p:txBody>
          <a:bodyPr wrap="square">
            <a:spAutoFit/>
          </a:bodyPr>
          <a:lstStyle/>
          <a:p>
            <a:pPr marL="342900" indent="-342900">
              <a:spcBef>
                <a:spcPct val="20000"/>
              </a:spcBef>
              <a:buFont typeface="Arial" pitchFamily="34" charset="0"/>
              <a:buChar char="•"/>
            </a:pPr>
            <a:r>
              <a:rPr lang="en-GB" sz="3200" i="1" dirty="0">
                <a:solidFill>
                  <a:prstClr val="black"/>
                </a:solidFill>
              </a:rPr>
              <a:t>β</a:t>
            </a:r>
            <a:r>
              <a:rPr lang="en-GB" sz="3200" i="1" baseline="30000" dirty="0">
                <a:solidFill>
                  <a:prstClr val="black"/>
                </a:solidFill>
              </a:rPr>
              <a:t>+</a:t>
            </a:r>
            <a:r>
              <a:rPr lang="en-GB" sz="3200" dirty="0">
                <a:solidFill>
                  <a:prstClr val="black"/>
                </a:solidFill>
              </a:rPr>
              <a:t> decay (or electron capture) transforms a proton into a neutron so the isotope would move diagonally up and left on the </a:t>
            </a:r>
            <a:r>
              <a:rPr lang="en-GB" sz="3200" i="1" dirty="0">
                <a:solidFill>
                  <a:prstClr val="black"/>
                </a:solidFill>
              </a:rPr>
              <a:t>N-Z </a:t>
            </a:r>
            <a:r>
              <a:rPr lang="en-GB" sz="3200" dirty="0" smtClean="0">
                <a:solidFill>
                  <a:prstClr val="black"/>
                </a:solidFill>
              </a:rPr>
              <a:t>graph.</a:t>
            </a:r>
            <a:endParaRPr lang="en-GB" sz="3200" dirty="0">
              <a:solidFill>
                <a:prstClr val="black"/>
              </a:solidFill>
            </a:endParaRPr>
          </a:p>
        </p:txBody>
      </p:sp>
      <p:sp>
        <p:nvSpPr>
          <p:cNvPr id="6" name="Rectangle 5"/>
          <p:cNvSpPr/>
          <p:nvPr/>
        </p:nvSpPr>
        <p:spPr>
          <a:xfrm>
            <a:off x="318655" y="1066800"/>
            <a:ext cx="4343400" cy="5607689"/>
          </a:xfrm>
          <a:prstGeom prst="rect">
            <a:avLst/>
          </a:prstGeom>
        </p:spPr>
        <p:txBody>
          <a:bodyPr wrap="square">
            <a:spAutoFit/>
          </a:bodyPr>
          <a:lstStyle/>
          <a:p>
            <a:pPr marL="342900" indent="-342900">
              <a:spcBef>
                <a:spcPct val="20000"/>
              </a:spcBef>
              <a:buFont typeface="Arial" pitchFamily="34" charset="0"/>
              <a:buChar char="•"/>
            </a:pPr>
            <a:r>
              <a:rPr lang="en-GB" sz="3200" i="1" dirty="0" smtClean="0">
                <a:solidFill>
                  <a:prstClr val="black"/>
                </a:solidFill>
              </a:rPr>
              <a:t>β</a:t>
            </a:r>
            <a:r>
              <a:rPr lang="en-GB" sz="3200" i="1" baseline="30000" dirty="0" smtClean="0">
                <a:solidFill>
                  <a:prstClr val="black"/>
                </a:solidFill>
              </a:rPr>
              <a:t>-</a:t>
            </a:r>
            <a:r>
              <a:rPr lang="en-GB" sz="3200" i="1" dirty="0" smtClean="0">
                <a:solidFill>
                  <a:prstClr val="black"/>
                </a:solidFill>
              </a:rPr>
              <a:t> </a:t>
            </a:r>
            <a:r>
              <a:rPr lang="en-GB" sz="3200" dirty="0" smtClean="0">
                <a:solidFill>
                  <a:prstClr val="black"/>
                </a:solidFill>
              </a:rPr>
              <a:t>decay does the exact opposite.</a:t>
            </a:r>
            <a:br>
              <a:rPr lang="en-GB" sz="3200" dirty="0" smtClean="0">
                <a:solidFill>
                  <a:prstClr val="black"/>
                </a:solidFill>
              </a:rPr>
            </a:br>
            <a:r>
              <a:rPr lang="en-GB" sz="3200" dirty="0" smtClean="0"/>
              <a:t>If you look where an isotope is on the graph then you can see which way it needs to move to become more stable and this then defines the type of decay that will occur.</a:t>
            </a:r>
          </a:p>
          <a:p>
            <a:pPr marL="342900" lvl="0" indent="-342900">
              <a:spcBef>
                <a:spcPct val="20000"/>
              </a:spcBef>
              <a:buFont typeface="Arial" pitchFamily="34" charset="0"/>
              <a:buChar char="•"/>
            </a:pPr>
            <a:endParaRPr lang="en-GB" sz="3200" dirty="0">
              <a:solidFill>
                <a:prstClr val="black"/>
              </a:solidFill>
            </a:endParaRPr>
          </a:p>
        </p:txBody>
      </p:sp>
      <p:sp>
        <p:nvSpPr>
          <p:cNvPr id="7" name="TextBox 6"/>
          <p:cNvSpPr txBox="1"/>
          <p:nvPr/>
        </p:nvSpPr>
        <p:spPr>
          <a:xfrm>
            <a:off x="332509" y="1711037"/>
            <a:ext cx="4329546" cy="2246769"/>
          </a:xfrm>
          <a:prstGeom prst="rect">
            <a:avLst/>
          </a:prstGeom>
          <a:noFill/>
        </p:spPr>
        <p:txBody>
          <a:bodyPr wrap="square" rtlCol="0">
            <a:spAutoFit/>
          </a:bodyPr>
          <a:lstStyle/>
          <a:p>
            <a:r>
              <a:rPr lang="en-GB" sz="2800" dirty="0"/>
              <a:t>Alpha decay causes both the proton and neutron numbers to decrease by 2 so the movement is diagonally to the bottom left.</a:t>
            </a:r>
            <a:endParaRPr lang="en-GB" sz="2800" dirty="0"/>
          </a:p>
        </p:txBody>
      </p:sp>
    </p:spTree>
    <p:extLst>
      <p:ext uri="{BB962C8B-B14F-4D97-AF65-F5344CB8AC3E}">
        <p14:creationId xmlns:p14="http://schemas.microsoft.com/office/powerpoint/2010/main" val="23975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GB" u="sng" dirty="0"/>
              <a:t>Radioactive series</a:t>
            </a:r>
            <a:endParaRPr lang="en-GB" dirty="0"/>
          </a:p>
        </p:txBody>
      </p:sp>
      <p:sp>
        <p:nvSpPr>
          <p:cNvPr id="3" name="Content Placeholder 2"/>
          <p:cNvSpPr>
            <a:spLocks noGrp="1"/>
          </p:cNvSpPr>
          <p:nvPr>
            <p:ph idx="1"/>
          </p:nvPr>
        </p:nvSpPr>
        <p:spPr>
          <a:xfrm>
            <a:off x="152400" y="838200"/>
            <a:ext cx="4648200" cy="5257800"/>
          </a:xfrm>
        </p:spPr>
        <p:txBody>
          <a:bodyPr>
            <a:normAutofit fontScale="92500" lnSpcReduction="10000"/>
          </a:bodyPr>
          <a:lstStyle/>
          <a:p>
            <a:r>
              <a:rPr lang="en-GB" dirty="0"/>
              <a:t>As isotopes decay they may not end up becoming a stable nucleus (although they always become slightly more stable</a:t>
            </a:r>
            <a:r>
              <a:rPr lang="en-GB" dirty="0" smtClean="0"/>
              <a:t>)</a:t>
            </a:r>
            <a:endParaRPr lang="en-GB" dirty="0"/>
          </a:p>
          <a:p>
            <a:endParaRPr lang="en-GB" dirty="0" smtClean="0"/>
          </a:p>
          <a:p>
            <a:r>
              <a:rPr lang="en-GB" dirty="0" smtClean="0"/>
              <a:t>This </a:t>
            </a:r>
            <a:r>
              <a:rPr lang="en-GB" dirty="0"/>
              <a:t>means that the daughter nucleus will then undergo a further decay or a whole chain of decays</a:t>
            </a:r>
            <a:r>
              <a:rPr lang="en-GB" dirty="0" smtClean="0"/>
              <a:t>.</a:t>
            </a:r>
            <a:endParaRPr lang="en-GB" dirty="0"/>
          </a:p>
        </p:txBody>
      </p:sp>
      <p:pic>
        <p:nvPicPr>
          <p:cNvPr id="5122" name="Picture 2" descr="https://upload.wikimedia.org/wikipedia/commons/thumb/2/25/Decay_Chain_Thorium.svg/2000px-Decay_Chain_Thorium.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914400"/>
            <a:ext cx="3750404" cy="57831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9082" y="4114800"/>
            <a:ext cx="7710525" cy="1569660"/>
          </a:xfrm>
          <a:prstGeom prst="rect">
            <a:avLst/>
          </a:prstGeom>
          <a:solidFill>
            <a:srgbClr val="FFFF00"/>
          </a:solidFill>
          <a:ln>
            <a:solidFill>
              <a:schemeClr val="tx1"/>
            </a:solidFill>
          </a:ln>
        </p:spPr>
        <p:txBody>
          <a:bodyPr wrap="square">
            <a:spAutoFit/>
          </a:bodyPr>
          <a:lstStyle/>
          <a:p>
            <a:pPr lvl="0">
              <a:spcBef>
                <a:spcPct val="20000"/>
              </a:spcBef>
            </a:pPr>
            <a:r>
              <a:rPr lang="en-GB" sz="3200" dirty="0">
                <a:solidFill>
                  <a:prstClr val="black"/>
                </a:solidFill>
              </a:rPr>
              <a:t>Note: The vertical axis </a:t>
            </a:r>
            <a:r>
              <a:rPr lang="en-GB" sz="3200" dirty="0" smtClean="0">
                <a:solidFill>
                  <a:prstClr val="black"/>
                </a:solidFill>
              </a:rPr>
              <a:t>can be </a:t>
            </a:r>
            <a:r>
              <a:rPr lang="en-GB" sz="3200" dirty="0">
                <a:solidFill>
                  <a:prstClr val="black"/>
                </a:solidFill>
              </a:rPr>
              <a:t>mass </a:t>
            </a:r>
            <a:r>
              <a:rPr lang="en-GB" sz="3200" i="1" dirty="0">
                <a:solidFill>
                  <a:prstClr val="black"/>
                </a:solidFill>
              </a:rPr>
              <a:t>A</a:t>
            </a:r>
            <a:r>
              <a:rPr lang="en-GB" sz="3200" dirty="0">
                <a:solidFill>
                  <a:prstClr val="black"/>
                </a:solidFill>
              </a:rPr>
              <a:t> so the beta decays are horizontal. Ensure that you check the axis given in the exam!</a:t>
            </a:r>
            <a:endParaRPr lang="en-GB" sz="3200" dirty="0">
              <a:solidFill>
                <a:prstClr val="black"/>
              </a:solidFill>
            </a:endParaRPr>
          </a:p>
        </p:txBody>
      </p:sp>
      <p:sp>
        <p:nvSpPr>
          <p:cNvPr id="5" name="TextBox 4"/>
          <p:cNvSpPr txBox="1"/>
          <p:nvPr/>
        </p:nvSpPr>
        <p:spPr>
          <a:xfrm>
            <a:off x="442875" y="1143000"/>
            <a:ext cx="4191470" cy="1569660"/>
          </a:xfrm>
          <a:prstGeom prst="rect">
            <a:avLst/>
          </a:prstGeom>
          <a:noFill/>
        </p:spPr>
        <p:txBody>
          <a:bodyPr wrap="square" rtlCol="0">
            <a:spAutoFit/>
          </a:bodyPr>
          <a:lstStyle/>
          <a:p>
            <a:r>
              <a:rPr lang="en-GB" sz="3200" dirty="0" smtClean="0"/>
              <a:t>Can you draw this decay chain onto an N-Z graph?</a:t>
            </a:r>
            <a:endParaRPr lang="en-GB" sz="3200" dirty="0"/>
          </a:p>
        </p:txBody>
      </p:sp>
    </p:spTree>
    <p:extLst>
      <p:ext uri="{BB962C8B-B14F-4D97-AF65-F5344CB8AC3E}">
        <p14:creationId xmlns:p14="http://schemas.microsoft.com/office/powerpoint/2010/main" val="51282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122"/>
                                        </p:tgtEl>
                                      </p:cBhvr>
                                    </p:animEffect>
                                    <p:set>
                                      <p:cBhvr>
                                        <p:cTn id="29" dur="1" fill="hold">
                                          <p:stCondLst>
                                            <p:cond delay="499"/>
                                          </p:stCondLst>
                                        </p:cTn>
                                        <p:tgtEl>
                                          <p:spTgt spid="512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GB" u="sng" dirty="0"/>
              <a:t>Nuclear Energy Levels</a:t>
            </a:r>
            <a:endParaRPr lang="en-GB" dirty="0"/>
          </a:p>
        </p:txBody>
      </p:sp>
      <p:sp>
        <p:nvSpPr>
          <p:cNvPr id="3" name="Content Placeholder 2"/>
          <p:cNvSpPr>
            <a:spLocks noGrp="1"/>
          </p:cNvSpPr>
          <p:nvPr>
            <p:ph idx="1"/>
          </p:nvPr>
        </p:nvSpPr>
        <p:spPr>
          <a:xfrm>
            <a:off x="152400" y="762000"/>
            <a:ext cx="8763000" cy="5867400"/>
          </a:xfrm>
        </p:spPr>
        <p:txBody>
          <a:bodyPr>
            <a:normAutofit fontScale="92500" lnSpcReduction="20000"/>
          </a:bodyPr>
          <a:lstStyle/>
          <a:p>
            <a:r>
              <a:rPr lang="en-GB" dirty="0"/>
              <a:t>You are familiar with the idea that electrons are in energy levels (or </a:t>
            </a:r>
            <a:r>
              <a:rPr lang="en-GB" i="1" dirty="0"/>
              <a:t>shells</a:t>
            </a:r>
            <a:r>
              <a:rPr lang="en-GB" dirty="0"/>
              <a:t>) and that they can be excited but they quickly fall down to a more stable energy level and emit electro-magnetic radiation</a:t>
            </a:r>
            <a:r>
              <a:rPr lang="en-GB" dirty="0" smtClean="0"/>
              <a:t>.</a:t>
            </a:r>
            <a:r>
              <a:rPr lang="en-GB" dirty="0"/>
              <a:t/>
            </a:r>
            <a:br>
              <a:rPr lang="en-GB" dirty="0"/>
            </a:br>
            <a:endParaRPr lang="en-GB" dirty="0"/>
          </a:p>
          <a:p>
            <a:r>
              <a:rPr lang="en-GB" dirty="0"/>
              <a:t>After a radioactive decay a nucleus is often left in an excited energy state. It will quickly then move to it's ground state and the energy change is released as a gamma photon</a:t>
            </a:r>
            <a:r>
              <a:rPr lang="en-GB" dirty="0" smtClean="0"/>
              <a:t>.</a:t>
            </a:r>
          </a:p>
          <a:p>
            <a:endParaRPr lang="en-GB" dirty="0" smtClean="0"/>
          </a:p>
          <a:p>
            <a:r>
              <a:rPr lang="en-GB" dirty="0" smtClean="0"/>
              <a:t>Although this gamma ray is usually emitted within a fraction of a second there are rare isotopes that have a longer half life; this is called a meta-stable state. Technetium 99 has a meta-stable state with a 6 hour half-life</a:t>
            </a:r>
            <a:endParaRPr lang="en-GB" dirty="0"/>
          </a:p>
        </p:txBody>
      </p:sp>
      <p:pic>
        <p:nvPicPr>
          <p:cNvPr id="7170" name="Picture 2" descr="File:Technetium 99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20000"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8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
                                            <p:txEl>
                                              <p:pRg st="3" end="3"/>
                                            </p:txEl>
                                          </p:spTgt>
                                        </p:tgtEl>
                                      </p:cBhvr>
                                    </p:animEffect>
                                    <p:set>
                                      <p:cBhvr>
                                        <p:cTn id="23" dur="1" fill="hold">
                                          <p:stCondLst>
                                            <p:cond delay="499"/>
                                          </p:stCondLst>
                                        </p:cTn>
                                        <p:tgtEl>
                                          <p:spTgt spid="3">
                                            <p:txEl>
                                              <p:pRg st="3" end="3"/>
                                            </p:txEl>
                                          </p:spTgt>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GB" u="sng" dirty="0" smtClean="0"/>
              <a:t>Summary</a:t>
            </a:r>
            <a:endParaRPr lang="en-GB" u="sng" dirty="0"/>
          </a:p>
        </p:txBody>
      </p:sp>
      <p:sp>
        <p:nvSpPr>
          <p:cNvPr id="3" name="Content Placeholder 2"/>
          <p:cNvSpPr>
            <a:spLocks noGrp="1"/>
          </p:cNvSpPr>
          <p:nvPr>
            <p:ph idx="1"/>
          </p:nvPr>
        </p:nvSpPr>
        <p:spPr>
          <a:xfrm>
            <a:off x="20782" y="914400"/>
            <a:ext cx="8970818" cy="5867400"/>
          </a:xfrm>
        </p:spPr>
        <p:txBody>
          <a:bodyPr>
            <a:normAutofit lnSpcReduction="10000"/>
          </a:bodyPr>
          <a:lstStyle/>
          <a:p>
            <a:r>
              <a:rPr lang="en-GB" dirty="0" smtClean="0"/>
              <a:t>Stable isotopes up to Calcium (</a:t>
            </a:r>
            <a:r>
              <a:rPr lang="en-GB" i="1" dirty="0" smtClean="0"/>
              <a:t>Z</a:t>
            </a:r>
            <a:r>
              <a:rPr lang="en-GB" dirty="0" smtClean="0"/>
              <a:t>=20) have approximately the same number of neutrons as protons</a:t>
            </a:r>
          </a:p>
          <a:p>
            <a:r>
              <a:rPr lang="en-GB" dirty="0" smtClean="0"/>
              <a:t>Beyond this slightly more neutrons than protons are needed to hold the nucleus together</a:t>
            </a:r>
          </a:p>
          <a:p>
            <a:r>
              <a:rPr lang="el-GR" dirty="0" smtClean="0"/>
              <a:t>Α</a:t>
            </a:r>
            <a:r>
              <a:rPr lang="en-GB" dirty="0" smtClean="0"/>
              <a:t>, </a:t>
            </a:r>
            <a:r>
              <a:rPr lang="el-GR" dirty="0" smtClean="0"/>
              <a:t>β</a:t>
            </a:r>
            <a:r>
              <a:rPr lang="en-GB" baseline="30000" dirty="0" smtClean="0"/>
              <a:t>+</a:t>
            </a:r>
            <a:r>
              <a:rPr lang="en-GB" dirty="0" smtClean="0"/>
              <a:t>and </a:t>
            </a:r>
            <a:r>
              <a:rPr lang="el-GR" dirty="0" smtClean="0"/>
              <a:t>β</a:t>
            </a:r>
            <a:r>
              <a:rPr lang="en-GB" baseline="30000" dirty="0" smtClean="0"/>
              <a:t>- </a:t>
            </a:r>
            <a:r>
              <a:rPr lang="en-GB" dirty="0" smtClean="0"/>
              <a:t>decays all change the neutron / proton ratio in an isotope so the type of decay tends to stabilise the isotope</a:t>
            </a:r>
          </a:p>
          <a:p>
            <a:r>
              <a:rPr lang="en-GB" dirty="0" smtClean="0"/>
              <a:t>Gamma emission usually occurs alongside another decay as the nucleus becomes more stable</a:t>
            </a:r>
          </a:p>
          <a:p>
            <a:r>
              <a:rPr lang="en-GB" dirty="0" smtClean="0"/>
              <a:t>Care must be taken to check the axis of </a:t>
            </a:r>
            <a:r>
              <a:rPr lang="en-GB" i="1" dirty="0" smtClean="0"/>
              <a:t>N/Z</a:t>
            </a:r>
            <a:r>
              <a:rPr lang="en-GB" dirty="0" smtClean="0"/>
              <a:t> or </a:t>
            </a:r>
            <a:r>
              <a:rPr lang="en-GB" i="1" dirty="0" smtClean="0"/>
              <a:t>A/Z</a:t>
            </a:r>
            <a:r>
              <a:rPr lang="en-GB" dirty="0" smtClean="0"/>
              <a:t> graphs</a:t>
            </a:r>
          </a:p>
          <a:p>
            <a:endParaRPr lang="en-GB" baseline="30000" dirty="0"/>
          </a:p>
        </p:txBody>
      </p:sp>
    </p:spTree>
    <p:extLst>
      <p:ext uri="{BB962C8B-B14F-4D97-AF65-F5344CB8AC3E}">
        <p14:creationId xmlns:p14="http://schemas.microsoft.com/office/powerpoint/2010/main" val="2044605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531</Words>
  <Application>Microsoft Office PowerPoint</Application>
  <PresentationFormat>On-screen Show (4:3)</PresentationFormat>
  <Paragraphs>42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More about decay modes</vt:lpstr>
      <vt:lpstr>Proton / Neutron ratio</vt:lpstr>
      <vt:lpstr>Sub-atomic forces</vt:lpstr>
      <vt:lpstr>Small nuclei</vt:lpstr>
      <vt:lpstr>Isotopes above 20</vt:lpstr>
      <vt:lpstr>Decay modes</vt:lpstr>
      <vt:lpstr>Radioactive series</vt:lpstr>
      <vt:lpstr>Nuclear Energy Levels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decay modes</dc:title>
  <dc:creator>SMatthews</dc:creator>
  <cp:lastModifiedBy>USERBUILD</cp:lastModifiedBy>
  <cp:revision>7</cp:revision>
  <dcterms:created xsi:type="dcterms:W3CDTF">2006-08-16T00:00:00Z</dcterms:created>
  <dcterms:modified xsi:type="dcterms:W3CDTF">2016-08-31T13:13:56Z</dcterms:modified>
</cp:coreProperties>
</file>