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7" r:id="rId5"/>
    <p:sldId id="258" r:id="rId6"/>
    <p:sldId id="259" r:id="rId7"/>
    <p:sldId id="266" r:id="rId8"/>
    <p:sldId id="260" r:id="rId9"/>
    <p:sldId id="269" r:id="rId10"/>
    <p:sldId id="261" r:id="rId11"/>
    <p:sldId id="268" r:id="rId12"/>
    <p:sldId id="270" r:id="rId13"/>
    <p:sldId id="26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B8AC-8468-4A32-B938-6205B4ACF59E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54D97-2BF1-40F4-8CD1-B3BF09582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6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3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4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F0BC2-5619-463A-B4ED-CE6B227B5CE5}" type="slidenum">
              <a:rPr lang="en-GB"/>
              <a:pPr/>
              <a:t>7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9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11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6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12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5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463550" y="842963"/>
            <a:ext cx="82169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0"/>
            <a:ext cx="8229600" cy="1143000"/>
          </a:xfrm>
        </p:spPr>
        <p:txBody>
          <a:bodyPr/>
          <a:lstStyle>
            <a:lvl1pPr algn="l"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>
              <a:defRPr lang="en-GB" sz="2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92A9-DC23-4C9C-9700-37615370D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5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762000"/>
          </a:xfrm>
        </p:spPr>
        <p:txBody>
          <a:bodyPr/>
          <a:lstStyle/>
          <a:p>
            <a:r>
              <a:rPr lang="en-GB" u="sng" dirty="0" smtClean="0"/>
              <a:t>Energy and mass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943600"/>
            <a:ext cx="8686800" cy="685800"/>
          </a:xfrm>
        </p:spPr>
        <p:txBody>
          <a:bodyPr/>
          <a:lstStyle/>
          <a:p>
            <a:r>
              <a:rPr lang="en-GB" dirty="0" smtClean="0"/>
              <a:t>How would you describe these two properties?</a:t>
            </a:r>
            <a:endParaRPr lang="en-GB" dirty="0"/>
          </a:p>
        </p:txBody>
      </p:sp>
      <p:pic>
        <p:nvPicPr>
          <p:cNvPr id="1026" name="Picture 2" descr="C:\Users\USERBUILD\Downloads\kilogram-14762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09750"/>
            <a:ext cx="426720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BUILD\Downloads\4415583424_1fd37ee5aa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99357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Energy conservation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514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Alpha decay there is a loss of mass (even though there is no loss of sub-atomic particles) and this energy is shared between the alpha particle and the recoiling daughter nucleus. Beta decay is exactly the same and assume the mass of a Neutrino to be </a:t>
            </a:r>
            <a:r>
              <a:rPr lang="en-GB" i="1" dirty="0"/>
              <a:t>zero.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599"/>
            <a:ext cx="4724400" cy="275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1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Atomic mass unit “u”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760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You’ll notice that the mass of each nucleon in Carbon 12 weighs LESS than a proton or neutron individually!!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1u </a:t>
            </a:r>
            <a:r>
              <a:rPr lang="en-GB" sz="2800" dirty="0">
                <a:solidFill>
                  <a:srgbClr val="FF0000"/>
                </a:solidFill>
                <a:cs typeface="Calibri" panose="020F0502020204030204" pitchFamily="34" charset="0"/>
              </a:rPr>
              <a:t>= 1.661 x 10</a:t>
            </a:r>
            <a:r>
              <a:rPr lang="en-GB" sz="2800" baseline="30000" dirty="0">
                <a:solidFill>
                  <a:srgbClr val="FF0000"/>
                </a:solidFill>
                <a:cs typeface="Calibri" panose="020F0502020204030204" pitchFamily="34" charset="0"/>
              </a:rPr>
              <a:t>-27</a:t>
            </a:r>
            <a:r>
              <a:rPr lang="en-GB" sz="28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kg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 err="1" smtClean="0">
                <a:solidFill>
                  <a:srgbClr val="7030A0"/>
                </a:solidFill>
                <a:cs typeface="Calibri" panose="020F0502020204030204" pitchFamily="34" charset="0"/>
              </a:rPr>
              <a:t>m</a:t>
            </a:r>
            <a:r>
              <a:rPr lang="en-GB" sz="2800" baseline="-25000" dirty="0" err="1" smtClean="0">
                <a:solidFill>
                  <a:srgbClr val="7030A0"/>
                </a:solidFill>
                <a:cs typeface="Calibri" panose="020F0502020204030204" pitchFamily="34" charset="0"/>
              </a:rPr>
              <a:t>p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1.673 x 10</a:t>
            </a:r>
            <a:r>
              <a:rPr lang="en-GB" sz="2800" baseline="30000" dirty="0" smtClean="0">
                <a:solidFill>
                  <a:srgbClr val="7030A0"/>
                </a:solidFill>
                <a:cs typeface="Calibri" panose="020F0502020204030204" pitchFamily="34" charset="0"/>
              </a:rPr>
              <a:t>-27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kg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</a:t>
            </a:r>
            <a:r>
              <a:rPr lang="en-GB" sz="2800" baseline="-25000" dirty="0" err="1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n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= 1.675 x 10</a:t>
            </a:r>
            <a:r>
              <a:rPr lang="en-GB" sz="2800" baseline="300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-27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kg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Where does this difference in mass come from?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cs typeface="Calibri" panose="020F0502020204030204" pitchFamily="34" charset="0"/>
              </a:rPr>
              <a:t>It arises due to something called “Binding Energy”, which we will come on to talk about very soon!</a:t>
            </a:r>
            <a:endParaRPr lang="en-GB" sz="2800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2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2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908720"/>
                <a:ext cx="8424863" cy="482386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GB" sz="2800" dirty="0" smtClean="0">
                    <a:cs typeface="Calibri" panose="020F0502020204030204" pitchFamily="34" charset="0"/>
                  </a:rPr>
                  <a:t>A Polonium Isotope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800" b="0" i="1" smtClean="0">
                            <a:latin typeface="Cambria Math"/>
                            <a:cs typeface="Calibri" panose="020F0502020204030204" pitchFamily="34" charset="0"/>
                          </a:rPr>
                          <m:t>84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210</m:t>
                        </m:r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𝑃𝑜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 emits an alpha particle and decays to form stable Lead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  <m:t>8</m:t>
                        </m:r>
                        <m:r>
                          <a:rPr lang="en-GB" sz="3200" b="0" i="1" smtClean="0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/>
                          </a:rPr>
                          <m:t>06</m:t>
                        </m:r>
                      </m:sup>
                      <m:e>
                        <m:r>
                          <a:rPr lang="en-GB" sz="2800" i="1">
                            <a:latin typeface="Cambria Math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. Write an equation to represent this decay, and find the energy released:</a:t>
                </a:r>
              </a:p>
              <a:p>
                <a:pPr marL="400050" lvl="1" indent="0">
                  <a:buNone/>
                </a:pP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Mass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84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210</m:t>
                        </m:r>
                      </m:sup>
                      <m:e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𝑃𝑜</m:t>
                        </m:r>
                      </m:e>
                    </m:sPre>
                  </m:oMath>
                </a14:m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= 209.936 67u</a:t>
                </a:r>
              </a:p>
              <a:p>
                <a:pPr marL="400050" lvl="1" indent="0">
                  <a:buNone/>
                </a:pP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Mass </a:t>
                </a:r>
                <a:r>
                  <a:rPr lang="en-GB" sz="2400" dirty="0">
                    <a:solidFill>
                      <a:srgbClr val="7030A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82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206</m:t>
                        </m:r>
                      </m:sup>
                      <m:e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rgbClr val="7030A0"/>
                    </a:solidFill>
                    <a:cs typeface="Calibri" panose="020F0502020204030204" pitchFamily="34" charset="0"/>
                  </a:rPr>
                  <a:t>= </a:t>
                </a: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205.929 36u</a:t>
                </a:r>
              </a:p>
              <a:p>
                <a:pPr marL="400050" lvl="1" indent="0">
                  <a:buNone/>
                </a:pPr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Mass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4</m:t>
                        </m:r>
                      </m:sup>
                      <m:e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sPre>
                  </m:oMath>
                </a14:m>
                <a:r>
                  <a:rPr lang="en-GB" sz="24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= 4.001 50u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  <m:t>84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210</m:t>
                        </m:r>
                      </m:sup>
                      <m:e>
                        <m:r>
                          <a:rPr lang="en-GB" sz="2800" i="1">
                            <a:latin typeface="Cambria Math"/>
                          </a:rPr>
                          <m:t>𝑃𝑜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  <m:t>82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206</m:t>
                        </m:r>
                      </m:sup>
                      <m:e>
                        <m:r>
                          <a:rPr lang="en-GB" sz="2800" i="1">
                            <a:latin typeface="Cambria Math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</m:sPre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en-GB" sz="3200" i="1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GB" sz="3200" b="0" i="1" smtClean="0">
                            <a:latin typeface="Cambria Math"/>
                            <a:cs typeface="Calibri" panose="020F0502020204030204" pitchFamily="34" charset="0"/>
                          </a:rPr>
                          <m:t>4</m:t>
                        </m:r>
                      </m:sup>
                      <m:e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sPre>
                  </m:oMath>
                </a14:m>
                <a:endParaRPr lang="en-GB" sz="2800" dirty="0" smtClean="0"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GB" sz="2800" dirty="0">
                  <a:cs typeface="Calibri" panose="020F0502020204030204" pitchFamily="34" charset="0"/>
                </a:endParaRP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cs typeface="Calibri" panose="020F0502020204030204" pitchFamily="34" charset="0"/>
                  </a:rPr>
                  <a:t>Mass difference = 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209.936 67u </a:t>
                </a:r>
                <a:r>
                  <a:rPr lang="en-GB" sz="2600" dirty="0" smtClean="0">
                    <a:cs typeface="Calibri" panose="020F0502020204030204" pitchFamily="34" charset="0"/>
                  </a:rPr>
                  <a:t>–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(205.929 36u </a:t>
                </a:r>
                <a:r>
                  <a:rPr lang="en-GB" sz="2600" dirty="0" smtClean="0">
                    <a:cs typeface="Calibri" panose="020F0502020204030204" pitchFamily="34" charset="0"/>
                  </a:rPr>
                  <a:t>+ 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4.001 50u)</a:t>
                </a: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cs typeface="Calibri" panose="020F0502020204030204" pitchFamily="34" charset="0"/>
                  </a:rPr>
                  <a:t>Mass difference = 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5.81 x 10</a:t>
                </a:r>
                <a:r>
                  <a:rPr lang="en-GB" sz="2600" baseline="300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-3</a:t>
                </a: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u</a:t>
                </a: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1 u = 931.3 MeV</a:t>
                </a:r>
              </a:p>
              <a:p>
                <a:pPr marL="0" lvl="1" indent="0">
                  <a:lnSpc>
                    <a:spcPct val="90000"/>
                  </a:lnSpc>
                  <a:buNone/>
                </a:pP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Energy released = </a:t>
                </a:r>
                <a:r>
                  <a:rPr lang="en-GB" sz="26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5.81 x </a:t>
                </a: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10</a:t>
                </a:r>
                <a:r>
                  <a:rPr lang="en-GB" sz="2600" baseline="300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-3</a:t>
                </a: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u x </a:t>
                </a:r>
                <a:r>
                  <a:rPr lang="en-GB" sz="26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931.3 </a:t>
                </a:r>
                <a:r>
                  <a:rPr lang="en-GB" sz="26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MeV/u = </a:t>
                </a:r>
                <a:r>
                  <a:rPr lang="en-GB" sz="2600" u="sng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5.41 MeV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908720"/>
                <a:ext cx="8424863" cy="4823866"/>
              </a:xfrm>
              <a:blipFill rotWithShape="1">
                <a:blip r:embed="rId4"/>
                <a:stretch>
                  <a:fillRect l="-1230" t="-1138" b="-27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904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GB" u="sng" dirty="0"/>
              <a:t>Electron Capture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32765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Remember that this is a sheath electron (the inner electron shell) that is captured by the nucleus. When this happens the energy that is created (from loss of mass) is carried away by a neutrino.</a:t>
            </a:r>
          </a:p>
          <a:p>
            <a:r>
              <a:rPr lang="en-GB" dirty="0"/>
              <a:t>There is also an X-ray that is emitted due to the shell vacancy being filled by an electron from a shell further out.</a:t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 descr="https://upload.wikimedia.org/wikipedia/commons/thumb/0/08/Electron_capture.svg/2000px-Electron_captu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4422775" cy="30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Summary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Einstein’s famous formula </a:t>
            </a:r>
            <a:r>
              <a:rPr lang="en-GB" i="1" dirty="0" smtClean="0"/>
              <a:t>E=mc</a:t>
            </a:r>
            <a:r>
              <a:rPr lang="en-GB" i="1" baseline="30000" dirty="0" smtClean="0"/>
              <a:t>2</a:t>
            </a:r>
            <a:r>
              <a:rPr lang="en-GB" i="1" dirty="0" smtClean="0"/>
              <a:t> </a:t>
            </a:r>
            <a:r>
              <a:rPr lang="en-GB" dirty="0" smtClean="0"/>
              <a:t>states that mass and energy are interchangeable</a:t>
            </a:r>
          </a:p>
          <a:p>
            <a:r>
              <a:rPr lang="en-GB" dirty="0" smtClean="0"/>
              <a:t>The large constant of proportionality means that a large amount of energy is equal to a small amount of mas</a:t>
            </a:r>
          </a:p>
          <a:p>
            <a:r>
              <a:rPr lang="en-GB" dirty="0" smtClean="0"/>
              <a:t>Nuclear interactions create large amounts of energy due to the strong force; this means that mass changes are </a:t>
            </a:r>
            <a:r>
              <a:rPr lang="en-GB" b="1" dirty="0" smtClean="0"/>
              <a:t>not</a:t>
            </a:r>
            <a:r>
              <a:rPr lang="en-GB" dirty="0" smtClean="0"/>
              <a:t> negligible</a:t>
            </a:r>
          </a:p>
          <a:p>
            <a:r>
              <a:rPr lang="en-GB" dirty="0" smtClean="0"/>
              <a:t>Annihilation and pair production convert energy to mass and vice-versa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0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Albert Einstein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6"/>
            <a:ext cx="44958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Famous for </a:t>
            </a:r>
            <a:r>
              <a:rPr lang="en-GB" dirty="0"/>
              <a:t>his theories of both General and Special Relativity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His ideas were far reaching and counter-intuitive; fast moving objects appear shorter than they are, travel slower through time and have more mass!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5749498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Albert </a:t>
            </a:r>
            <a:r>
              <a:rPr lang="en-GB" sz="2400" dirty="0" smtClean="0">
                <a:solidFill>
                  <a:prstClr val="black"/>
                </a:solidFill>
              </a:rPr>
              <a:t>Einstein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(</a:t>
            </a:r>
            <a:r>
              <a:rPr lang="en-GB" sz="2400" dirty="0">
                <a:solidFill>
                  <a:prstClr val="black"/>
                </a:solidFill>
              </a:rPr>
              <a:t>1879 - 1955) </a:t>
            </a:r>
            <a:endParaRPr lang="en-GB" sz="1400" dirty="0"/>
          </a:p>
        </p:txBody>
      </p:sp>
      <p:pic>
        <p:nvPicPr>
          <p:cNvPr id="2050" name="Picture 2" descr="https://upload.wikimedia.org/wikipedia/commons/5/50/Albert_Einstein_(Nobel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066800"/>
            <a:ext cx="3162300" cy="44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89330"/>
              </p:ext>
            </p:extLst>
          </p:nvPr>
        </p:nvGraphicFramePr>
        <p:xfrm>
          <a:off x="762000" y="2642598"/>
          <a:ext cx="35496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642598"/>
                        <a:ext cx="354965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8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Energy-mass equivalence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In 1905, Einstein published the special theory of relativity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The mathematics of the full theory is complex, but the ideas that came out of it were </a:t>
            </a:r>
            <a:r>
              <a:rPr lang="en-GB" sz="2800" b="1" dirty="0" smtClean="0">
                <a:cs typeface="Calibri" panose="020F0502020204030204" pitchFamily="34" charset="0"/>
              </a:rPr>
              <a:t>revolutionary</a:t>
            </a:r>
            <a:r>
              <a:rPr lang="en-GB" sz="2800" dirty="0" smtClean="0"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GB" sz="28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Time</a:t>
            </a:r>
            <a:r>
              <a:rPr lang="en-GB" sz="2800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8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slows down</a:t>
            </a:r>
            <a:r>
              <a:rPr lang="en-GB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for an observer moving at a faster speed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The observed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mass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of an object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increases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 with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speed</a:t>
            </a: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, as well increasing with </a:t>
            </a:r>
            <a:r>
              <a:rPr lang="en-GB" sz="2800" b="1" u="sng" dirty="0" smtClean="0">
                <a:solidFill>
                  <a:srgbClr val="7030A0"/>
                </a:solidFill>
                <a:cs typeface="Calibri" panose="020F0502020204030204" pitchFamily="34" charset="0"/>
              </a:rPr>
              <a:t>total energy</a:t>
            </a:r>
          </a:p>
          <a:p>
            <a:pPr lvl="1">
              <a:lnSpc>
                <a:spcPct val="90000"/>
              </a:lnSpc>
            </a:pPr>
            <a:r>
              <a:rPr lang="en-GB" sz="280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Measured </a:t>
            </a:r>
            <a:r>
              <a:rPr lang="en-GB" sz="2800" b="1" u="sng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lengths </a:t>
            </a:r>
            <a:r>
              <a:rPr lang="en-GB" sz="2800" b="1" u="sng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decrease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as an observer’s speed increases</a:t>
            </a:r>
            <a:endParaRPr lang="en-GB" sz="2800" dirty="0">
              <a:solidFill>
                <a:schemeClr val="accent6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0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Energy-mass equivalence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424863" cy="482386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 “</a:t>
            </a:r>
            <a:r>
              <a:rPr lang="en-GB" sz="2800" b="1" dirty="0" smtClean="0">
                <a:cs typeface="Calibri" panose="020F0502020204030204" pitchFamily="34" charset="0"/>
              </a:rPr>
              <a:t>E=mc</a:t>
            </a:r>
            <a:r>
              <a:rPr lang="en-GB" sz="2800" b="1" baseline="30000" dirty="0" smtClean="0">
                <a:cs typeface="Calibri" panose="020F0502020204030204" pitchFamily="34" charset="0"/>
              </a:rPr>
              <a:t>2</a:t>
            </a:r>
            <a:r>
              <a:rPr lang="en-GB" sz="2800" dirty="0" smtClean="0">
                <a:cs typeface="Calibri" panose="020F0502020204030204" pitchFamily="34" charset="0"/>
              </a:rPr>
              <a:t>” tells us about how much energy we produce when antimatter and matter annihilate.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It also tells us how much mass increases by when we add energy to a system…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cs typeface="Calibri" panose="020F0502020204030204" pitchFamily="34" charset="0"/>
              </a:rPr>
              <a:t>Imagine raising a 5kg bowling ball 1m off the ground: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Energy increase = GPE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m x g x 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5 x 9.81 x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= 49.05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44008" y="4149080"/>
                <a:ext cx="3960440" cy="14119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=∆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/ </m:t>
                      </m:r>
                      <m:r>
                        <a:rPr lang="en-GB" sz="280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GB" sz="2800" i="1" baseline="30000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sz="2800" i="1" dirty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49.05 /</m:t>
                      </m:r>
                      <m:r>
                        <m:rPr>
                          <m:nor/>
                        </m:rPr>
                        <a:rPr lang="en-GB" sz="2800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10</m:t>
                              </m:r>
                            </m:e>
                            <m:sup>
                              <m:r>
                                <a:rPr lang="en-GB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𝒎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𝟓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𝒙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kg</a:t>
                </a:r>
                <a:endParaRPr lang="en-GB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149080"/>
                <a:ext cx="3960440" cy="1411925"/>
              </a:xfrm>
              <a:prstGeom prst="rect">
                <a:avLst/>
              </a:prstGeom>
              <a:blipFill rotWithShape="1">
                <a:blip r:embed="rId4"/>
                <a:stretch>
                  <a:fillRect b="-124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57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Mass change in reactions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2971800" cy="3962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a torch gives out light then it is giving out energy. This means that the torch must be getting lighter! </a:t>
            </a:r>
          </a:p>
        </p:txBody>
      </p:sp>
      <p:pic>
        <p:nvPicPr>
          <p:cNvPr id="3074" name="Picture 2" descr="Light, Torch, Lamp, Electric, Electric Bulb, Light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14921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347854"/>
            <a:ext cx="7391400" cy="10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much mass does a 25W bulb lose in 30 minutes of use?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27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Mass / Energy conversion during annihilation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038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Remember that a particle / antiparticle annihilation creates two gamma photons of energy </a:t>
            </a:r>
            <a:r>
              <a:rPr lang="en-GB" i="1" dirty="0"/>
              <a:t>mc</a:t>
            </a:r>
            <a:r>
              <a:rPr lang="en-GB" i="1" baseline="30000" dirty="0"/>
              <a:t>2</a:t>
            </a:r>
            <a:r>
              <a:rPr lang="en-GB" i="1" dirty="0"/>
              <a:t> </a:t>
            </a:r>
            <a:r>
              <a:rPr lang="en-GB" dirty="0"/>
              <a:t>where </a:t>
            </a:r>
            <a:r>
              <a:rPr lang="en-GB" i="1" dirty="0"/>
              <a:t>m</a:t>
            </a:r>
            <a:r>
              <a:rPr lang="en-GB" dirty="0"/>
              <a:t> is the mass of the particle. You can see that mass is converting to energy </a:t>
            </a:r>
            <a:r>
              <a:rPr lang="en-GB" i="1" dirty="0"/>
              <a:t>E = </a:t>
            </a:r>
            <a:r>
              <a:rPr lang="en-GB" i="1" dirty="0" err="1"/>
              <a:t>hf</a:t>
            </a:r>
            <a:r>
              <a:rPr lang="en-GB" i="1" dirty="0"/>
              <a:t> = mc</a:t>
            </a:r>
            <a:r>
              <a:rPr lang="en-GB" i="1" baseline="30000" dirty="0"/>
              <a:t>2</a:t>
            </a:r>
            <a:endParaRPr lang="en-GB" dirty="0"/>
          </a:p>
        </p:txBody>
      </p:sp>
      <p:pic>
        <p:nvPicPr>
          <p:cNvPr id="4098" name="Picture 2" descr="https://upload.wikimedia.org/wikipedia/commons/thumb/e/e0/Mutual_Annihilation_of_a_Positron_Electron_pair.svg/567px-Mutual_Annihilation_of_a_Positron_Electron_pai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1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3025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Calculate the minimum energies of the photons produced by the annihilation of a proton and antiproton: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mc</a:t>
            </a:r>
            <a:r>
              <a:rPr lang="en-GB" sz="2800" baseline="300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(1.67 x 10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-27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x (3.0 x 10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1.50 x 10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minimum energies occur when the pair of particles have initially insignificant kinetic energy.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rest energy of a proton = 1.50 x 10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rest energy of an antiproton also = 1.50 x 10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mass converted into electromagnetic radiation in the form of two photons = 3.0 x 10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each photon has an energy of </a:t>
            </a:r>
            <a:r>
              <a:rPr lang="en-GB" sz="2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1.50 x 10</a:t>
            </a:r>
            <a:r>
              <a:rPr lang="en-GB" sz="2400" u="sng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sz="2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endParaRPr lang="en-GB" sz="24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0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Energy / Mass conversion during pair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Remember that you are making TWO particles so you need double the energy in the gamma ray!</a:t>
            </a:r>
          </a:p>
        </p:txBody>
      </p:sp>
      <p:pic>
        <p:nvPicPr>
          <p:cNvPr id="5122" name="Picture 2" descr="https://upload.wikimedia.org/wikipedia/commons/a/a5/Pair_Prod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2750127"/>
            <a:ext cx="744234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Released energy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268760"/>
                <a:ext cx="8424863" cy="482386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2800" dirty="0" smtClean="0">
                    <a:cs typeface="Calibri" panose="020F0502020204030204" pitchFamily="34" charset="0"/>
                  </a:rPr>
                  <a:t>When radioactive particles are emitted from a nucleus (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𝛼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8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𝛽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𝑜𝑟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𝛾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cs typeface="Calibri" panose="020F0502020204030204" pitchFamily="34" charset="0"/>
                  </a:rPr>
                  <a:t>, energy is </a:t>
                </a:r>
                <a:r>
                  <a:rPr lang="en-GB" sz="2800" u="sng" dirty="0" smtClean="0">
                    <a:cs typeface="Calibri" panose="020F0502020204030204" pitchFamily="34" charset="0"/>
                  </a:rPr>
                  <a:t>removed</a:t>
                </a:r>
                <a:r>
                  <a:rPr lang="en-GB" sz="2800" dirty="0" smtClean="0">
                    <a:cs typeface="Calibri" panose="020F0502020204030204" pitchFamily="34" charset="0"/>
                  </a:rPr>
                  <a:t> from the nucleus, so the mass </a:t>
                </a:r>
                <a:r>
                  <a:rPr lang="en-GB" sz="2800" u="sng" dirty="0" smtClean="0">
                    <a:cs typeface="Calibri" panose="020F0502020204030204" pitchFamily="34" charset="0"/>
                  </a:rPr>
                  <a:t>decreases</a:t>
                </a:r>
                <a:r>
                  <a:rPr lang="en-GB" sz="2800" dirty="0" smtClean="0">
                    <a:cs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sz="2800" dirty="0" smtClean="0">
                    <a:cs typeface="Calibri" panose="020F0502020204030204" pitchFamily="34" charset="0"/>
                  </a:rPr>
                  <a:t>We can use the decrease in mass to calculate how much energy is lost!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GB" sz="2800" u="sng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Where does this energy go…?</a:t>
                </a:r>
                <a:endParaRPr lang="en-GB" sz="2800" u="sng" dirty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2800" dirty="0" smtClean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GB" sz="28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Kinetic energy of the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𝛼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𝛽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r>
                  <a:rPr lang="en-GB" sz="2800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 particles, recoil of the nucleus, or neutrinos!</a:t>
                </a: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268760"/>
                <a:ext cx="8424863" cy="4823866"/>
              </a:xfrm>
              <a:blipFill rotWithShape="1">
                <a:blip r:embed="rId4"/>
                <a:stretch>
                  <a:fillRect l="-1230" t="-2023" r="-16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66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754</Words>
  <Application>Microsoft Office PowerPoint</Application>
  <PresentationFormat>On-screen Show (4:3)</PresentationFormat>
  <Paragraphs>88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Office Theme</vt:lpstr>
      <vt:lpstr>Equation</vt:lpstr>
      <vt:lpstr>Energy and mass</vt:lpstr>
      <vt:lpstr>Albert Einstein</vt:lpstr>
      <vt:lpstr>Energy-mass equivalence</vt:lpstr>
      <vt:lpstr>Energy-mass equivalence</vt:lpstr>
      <vt:lpstr>Mass change in reactions</vt:lpstr>
      <vt:lpstr>Mass / Energy conversion during annihilation</vt:lpstr>
      <vt:lpstr>Question 1</vt:lpstr>
      <vt:lpstr>Energy / Mass conversion during pair production</vt:lpstr>
      <vt:lpstr>Released energy</vt:lpstr>
      <vt:lpstr>Energy conservation</vt:lpstr>
      <vt:lpstr>Atomic mass unit “u”</vt:lpstr>
      <vt:lpstr>Question 2</vt:lpstr>
      <vt:lpstr>Electron Capture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mass</dc:title>
  <dc:creator>SMatthews</dc:creator>
  <cp:lastModifiedBy>Josh Duddy</cp:lastModifiedBy>
  <cp:revision>8</cp:revision>
  <dcterms:created xsi:type="dcterms:W3CDTF">2006-08-16T00:00:00Z</dcterms:created>
  <dcterms:modified xsi:type="dcterms:W3CDTF">2019-01-09T12:00:28Z</dcterms:modified>
</cp:coreProperties>
</file>