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ppt/tags/tag42.xml" ContentType="application/vnd.openxmlformats-officedocument.presentationml.tags+xml"/>
  <Override PartName="/ppt/notesSlides/notesSlide2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5.xml" ContentType="application/vnd.openxmlformats-officedocument.presentationml.notesSlide+xml"/>
  <Override PartName="/ppt/tags/tag46.xml" ContentType="application/vnd.openxmlformats-officedocument.presentationml.tags+xml"/>
  <Override PartName="/ppt/notesSlides/notesSlide26.xml" ContentType="application/vnd.openxmlformats-officedocument.presentationml.notesSlide+xml"/>
  <Override PartName="/ppt/tags/tag47.xml" ContentType="application/vnd.openxmlformats-officedocument.presentationml.tags+xml"/>
  <Override PartName="/ppt/notesSlides/notesSlide27.xml" ContentType="application/vnd.openxmlformats-officedocument.presentationml.notesSlide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ppt/tags/tag49.xml" ContentType="application/vnd.openxmlformats-officedocument.presentationml.tags+xml"/>
  <Override PartName="/ppt/notesSlides/notesSlide29.xml" ContentType="application/vnd.openxmlformats-officedocument.presentationml.notesSlide+xml"/>
  <Override PartName="/ppt/tags/tag50.xml" ContentType="application/vnd.openxmlformats-officedocument.presentationml.tags+xml"/>
  <Override PartName="/ppt/notesSlides/notesSlide30.xml" ContentType="application/vnd.openxmlformats-officedocument.presentationml.notesSlide+xml"/>
  <Override PartName="/ppt/tags/tag51.xml" ContentType="application/vnd.openxmlformats-officedocument.presentationml.tags+xml"/>
  <Override PartName="/ppt/notesSlides/notesSlide31.xml" ContentType="application/vnd.openxmlformats-officedocument.presentationml.notesSlide+xml"/>
  <Override PartName="/ppt/tags/tag52.xml" ContentType="application/vnd.openxmlformats-officedocument.presentationml.tags+xml"/>
  <Override PartName="/ppt/notesSlides/notesSlide32.xml" ContentType="application/vnd.openxmlformats-officedocument.presentationml.notesSlide+xml"/>
  <Override PartName="/ppt/tags/tag53.xml" ContentType="application/vnd.openxmlformats-officedocument.presentationml.tags+xml"/>
  <Override PartName="/ppt/notesSlides/notesSlide33.xml" ContentType="application/vnd.openxmlformats-officedocument.presentationml.notesSlide+xml"/>
  <Override PartName="/ppt/tags/tag54.xml" ContentType="application/vnd.openxmlformats-officedocument.presentationml.tags+xml"/>
  <Override PartName="/ppt/notesSlides/notesSlide34.xml" ContentType="application/vnd.openxmlformats-officedocument.presentationml.notesSlide+xml"/>
  <Override PartName="/ppt/tags/tag55.xml" ContentType="application/vnd.openxmlformats-officedocument.presentationml.tags+xml"/>
  <Override PartName="/ppt/notesSlides/notesSlide35.xml" ContentType="application/vnd.openxmlformats-officedocument.presentationml.notesSlide+xml"/>
  <Override PartName="/ppt/tags/tag56.xml" ContentType="application/vnd.openxmlformats-officedocument.presentationml.tags+xml"/>
  <Override PartName="/ppt/notesSlides/notesSlide36.xml" ContentType="application/vnd.openxmlformats-officedocument.presentationml.notesSlide+xml"/>
  <Override PartName="/ppt/tags/tag57.xml" ContentType="application/vnd.openxmlformats-officedocument.presentationml.tags+xml"/>
  <Override PartName="/ppt/notesSlides/notesSlide37.xml" ContentType="application/vnd.openxmlformats-officedocument.presentationml.notesSlide+xml"/>
  <Override PartName="/ppt/tags/tag58.xml" ContentType="application/vnd.openxmlformats-officedocument.presentationml.tags+xml"/>
  <Override PartName="/ppt/notesSlides/notesSlide3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2.xml" ContentType="application/vnd.openxmlformats-officedocument.presentationml.notesSlide+xml"/>
  <Override PartName="/ppt/tags/tag79.xml" ContentType="application/vnd.openxmlformats-officedocument.presentationml.tags+xml"/>
  <Override PartName="/ppt/notesSlides/notesSlide43.xml" ContentType="application/vnd.openxmlformats-officedocument.presentationml.notesSlide+xml"/>
  <Override PartName="/ppt/tags/tag80.xml" ContentType="application/vnd.openxmlformats-officedocument.presentationml.tags+xml"/>
  <Override PartName="/ppt/notesSlides/notesSlide44.xml" ContentType="application/vnd.openxmlformats-officedocument.presentationml.notesSlide+xml"/>
  <Override PartName="/ppt/tags/tag81.xml" ContentType="application/vnd.openxmlformats-officedocument.presentationml.tags+xml"/>
  <Override PartName="/ppt/notesSlides/notesSlide4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9"/>
  </p:notesMasterIdLst>
  <p:sldIdLst>
    <p:sldId id="287" r:id="rId2"/>
    <p:sldId id="311" r:id="rId3"/>
    <p:sldId id="313" r:id="rId4"/>
    <p:sldId id="314" r:id="rId5"/>
    <p:sldId id="341" r:id="rId6"/>
    <p:sldId id="340" r:id="rId7"/>
    <p:sldId id="315" r:id="rId8"/>
    <p:sldId id="321" r:id="rId9"/>
    <p:sldId id="320" r:id="rId10"/>
    <p:sldId id="319" r:id="rId11"/>
    <p:sldId id="322" r:id="rId12"/>
    <p:sldId id="323" r:id="rId13"/>
    <p:sldId id="324" r:id="rId14"/>
    <p:sldId id="325" r:id="rId15"/>
    <p:sldId id="337" r:id="rId16"/>
    <p:sldId id="318" r:id="rId17"/>
    <p:sldId id="328" r:id="rId18"/>
    <p:sldId id="326" r:id="rId19"/>
    <p:sldId id="327" r:id="rId20"/>
    <p:sldId id="329" r:id="rId21"/>
    <p:sldId id="330" r:id="rId22"/>
    <p:sldId id="331" r:id="rId23"/>
    <p:sldId id="332" r:id="rId24"/>
    <p:sldId id="338" r:id="rId25"/>
    <p:sldId id="339" r:id="rId26"/>
    <p:sldId id="333" r:id="rId27"/>
    <p:sldId id="334" r:id="rId28"/>
    <p:sldId id="335" r:id="rId29"/>
    <p:sldId id="336" r:id="rId30"/>
    <p:sldId id="399" r:id="rId31"/>
    <p:sldId id="398" r:id="rId32"/>
    <p:sldId id="342" r:id="rId33"/>
    <p:sldId id="343" r:id="rId34"/>
    <p:sldId id="344" r:id="rId35"/>
    <p:sldId id="35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5" r:id="rId86"/>
    <p:sldId id="396" r:id="rId87"/>
    <p:sldId id="397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4BF842"/>
    <a:srgbClr val="FFFF00"/>
    <a:srgbClr val="990099"/>
    <a:srgbClr val="800080"/>
    <a:srgbClr val="FFF942"/>
    <a:srgbClr val="66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369" autoAdjust="0"/>
    <p:restoredTop sz="92233" autoAdjust="0"/>
  </p:normalViewPr>
  <p:slideViewPr>
    <p:cSldViewPr>
      <p:cViewPr varScale="1">
        <p:scale>
          <a:sx n="58" d="100"/>
          <a:sy n="58" d="100"/>
        </p:scale>
        <p:origin x="72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2"/>
            <c:extLst>
              <c:ext xmlns:c16="http://schemas.microsoft.com/office/drawing/2014/chart" uri="{C3380CC4-5D6E-409C-BE32-E72D297353CC}">
                <c16:uniqueId val="{00000000-8893-4FA6-A76A-5E81F7A826B3}"/>
              </c:ext>
            </c:extLst>
          </c:dPt>
          <c:dPt>
            <c:idx val="1"/>
            <c:bubble3D val="0"/>
            <c:explosion val="10"/>
            <c:extLst>
              <c:ext xmlns:c16="http://schemas.microsoft.com/office/drawing/2014/chart" uri="{C3380CC4-5D6E-409C-BE32-E72D297353CC}">
                <c16:uniqueId val="{00000001-8893-4FA6-A76A-5E81F7A826B3}"/>
              </c:ext>
            </c:extLst>
          </c:dPt>
          <c:dPt>
            <c:idx val="2"/>
            <c:bubble3D val="0"/>
            <c:explosion val="17"/>
            <c:extLst>
              <c:ext xmlns:c16="http://schemas.microsoft.com/office/drawing/2014/chart" uri="{C3380CC4-5D6E-409C-BE32-E72D297353CC}">
                <c16:uniqueId val="{00000002-8893-4FA6-A76A-5E81F7A826B3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3-8893-4FA6-A76A-5E81F7A826B3}"/>
              </c:ext>
            </c:extLst>
          </c:dPt>
          <c:dPt>
            <c:idx val="4"/>
            <c:bubble3D val="0"/>
            <c:explosion val="17"/>
            <c:extLst>
              <c:ext xmlns:c16="http://schemas.microsoft.com/office/drawing/2014/chart" uri="{C3380CC4-5D6E-409C-BE32-E72D297353CC}">
                <c16:uniqueId val="{00000004-8893-4FA6-A76A-5E81F7A826B3}"/>
              </c:ext>
            </c:extLst>
          </c:dPt>
          <c:dPt>
            <c:idx val="5"/>
            <c:bubble3D val="0"/>
            <c:explosion val="6"/>
            <c:extLst>
              <c:ext xmlns:c16="http://schemas.microsoft.com/office/drawing/2014/chart" uri="{C3380CC4-5D6E-409C-BE32-E72D297353CC}">
                <c16:uniqueId val="{00000005-8893-4FA6-A76A-5E81F7A826B3}"/>
              </c:ext>
            </c:extLst>
          </c:dPt>
          <c:dLbls>
            <c:dLbl>
              <c:idx val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893-4FA6-A76A-5E81F7A826B3}"/>
                </c:ext>
              </c:extLst>
            </c:dLbl>
            <c:dLbl>
              <c:idx val="1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893-4FA6-A76A-5E81F7A826B3}"/>
                </c:ext>
              </c:extLst>
            </c:dLbl>
            <c:dLbl>
              <c:idx val="2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893-4FA6-A76A-5E81F7A826B3}"/>
                </c:ext>
              </c:extLst>
            </c:dLbl>
            <c:dLbl>
              <c:idx val="3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893-4FA6-A76A-5E81F7A826B3}"/>
                </c:ext>
              </c:extLst>
            </c:dLbl>
            <c:dLbl>
              <c:idx val="5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lang="en-GB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893-4FA6-A76A-5E81F7A82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Sheet1!$C$4:$C$9</c:f>
              <c:strCache>
                <c:ptCount val="6"/>
                <c:pt idx="0">
                  <c:v>soil and building materials</c:v>
                </c:pt>
                <c:pt idx="1">
                  <c:v>cosmic ray showers</c:v>
                </c:pt>
                <c:pt idx="2">
                  <c:v>medical X-rays</c:v>
                </c:pt>
                <c:pt idx="3">
                  <c:v>Food and drink (internal)</c:v>
                </c:pt>
                <c:pt idx="4">
                  <c:v>Nuclear industry</c:v>
                </c:pt>
                <c:pt idx="5">
                  <c:v>radon in air (indoors)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0.4</c:v>
                </c:pt>
                <c:pt idx="1">
                  <c:v>0.30000000000000032</c:v>
                </c:pt>
                <c:pt idx="2">
                  <c:v>0.25</c:v>
                </c:pt>
                <c:pt idx="3">
                  <c:v>0.30000000000000032</c:v>
                </c:pt>
                <c:pt idx="4">
                  <c:v>2.0000000000000039E-2</c:v>
                </c:pt>
                <c:pt idx="5">
                  <c:v>0.75000000000000111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93-4FA6-A76A-5E81F7A82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lang="en-GB" sz="2000"/>
            </a:pPr>
            <a:endParaRPr lang="en-US"/>
          </a:p>
        </c:txPr>
      </c:legendEntry>
      <c:layout>
        <c:manualLayout>
          <c:xMode val="edge"/>
          <c:yMode val="edge"/>
          <c:x val="0.67710977267155392"/>
          <c:y val="2.9144574954100552E-2"/>
          <c:w val="0.31138893327114819"/>
          <c:h val="0.95640330915826111"/>
        </c:manualLayout>
      </c:layout>
      <c:overlay val="0"/>
      <c:txPr>
        <a:bodyPr/>
        <a:lstStyle/>
        <a:p>
          <a:pPr>
            <a:defRPr lang="en-GB"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0.54642</cdr:x>
      <cdr:y>0.42453</cdr:y>
    </cdr:from>
    <cdr:to>
      <cdr:x>0.68616</cdr:x>
      <cdr:y>0.64261</cdr:y>
    </cdr:to>
    <cdr:sp macro="" textlink="">
      <cdr:nvSpPr>
        <cdr:cNvPr id="3" name="Straight Arrow Connector 2"/>
        <cdr:cNvSpPr/>
      </cdr:nvSpPr>
      <cdr:spPr bwMode="auto">
        <a:xfrm xmlns:a="http://schemas.openxmlformats.org/drawingml/2006/main" rot="10800000" flipV="1">
          <a:off x="4223596" y="1467852"/>
          <a:ext cx="1080120" cy="75401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0.56505</cdr:x>
      <cdr:y>0.2371</cdr:y>
    </cdr:from>
    <cdr:to>
      <cdr:x>0.69548</cdr:x>
      <cdr:y>0.38288</cdr:y>
    </cdr:to>
    <cdr:sp macro="" textlink="">
      <cdr:nvSpPr>
        <cdr:cNvPr id="4" name="Straight Arrow Connector 3"/>
        <cdr:cNvSpPr/>
      </cdr:nvSpPr>
      <cdr:spPr bwMode="auto">
        <a:xfrm xmlns:a="http://schemas.openxmlformats.org/drawingml/2006/main" rot="10800000" flipV="1">
          <a:off x="4367612" y="819780"/>
          <a:ext cx="1008112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0.49053</cdr:x>
      <cdr:y>0.07049</cdr:y>
    </cdr:from>
    <cdr:to>
      <cdr:x>0.68616</cdr:x>
      <cdr:y>0.21627</cdr:y>
    </cdr:to>
    <cdr:sp macro="" textlink="">
      <cdr:nvSpPr>
        <cdr:cNvPr id="5" name="Straight Arrow Connector 4"/>
        <cdr:cNvSpPr/>
      </cdr:nvSpPr>
      <cdr:spPr bwMode="auto">
        <a:xfrm xmlns:a="http://schemas.openxmlformats.org/drawingml/2006/main" rot="10800000" flipV="1">
          <a:off x="3791548" y="243716"/>
          <a:ext cx="1512168" cy="50405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33D4D9-87AD-436A-9A91-BAF4078AA1E9}" type="datetimeFigureOut">
              <a:rPr lang="en-US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232A9-08B4-4C6B-9789-C672D8E2F1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79E194-7C2C-4E6F-808B-FF58D0C59BF0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73B14-7D9C-4C7E-87BD-61DA211D85B4}" type="slidenum">
              <a:rPr lang="en-GB"/>
              <a:pPr/>
              <a:t>15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B657F-879A-4469-85D0-33D46F70CC4A}" type="slidenum">
              <a:rPr lang="en-GB"/>
              <a:pPr/>
              <a:t>16</a:t>
            </a:fld>
            <a:endParaRPr lang="en-GB"/>
          </a:p>
        </p:txBody>
      </p:sp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3C534F3-1C31-45FF-A6CE-6E6DD630B71A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4C967-CC99-4CDD-8456-9395C2307728}" type="slidenum">
              <a:rPr lang="en-GB"/>
              <a:pPr/>
              <a:t>17</a:t>
            </a:fld>
            <a:endParaRPr lang="en-GB"/>
          </a:p>
        </p:txBody>
      </p:sp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18A9AF7-8C67-45DC-96F4-7580AE479098}" type="slidenum">
              <a:rPr lang="en-GB" sz="1200"/>
              <a:pPr algn="r"/>
              <a:t>17</a:t>
            </a:fld>
            <a:endParaRPr lang="en-GB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889DB-2F3C-4E55-A0B2-CE6EF7D13FB2}" type="slidenum">
              <a:rPr lang="en-GB"/>
              <a:pPr eaLnBrk="1" hangingPunct="1"/>
              <a:t>22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9862B-8FB3-4073-B0F2-18AC701C640E}" type="slidenum">
              <a:rPr lang="en-GB"/>
              <a:pPr eaLnBrk="1" hangingPunct="1"/>
              <a:t>24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9862B-8FB3-4073-B0F2-18AC701C640E}" type="slidenum">
              <a:rPr lang="en-GB"/>
              <a:pPr eaLnBrk="1" hangingPunct="1"/>
              <a:t>25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34</a:t>
            </a:fld>
            <a:endParaRPr lang="en-GB" alt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77DE-191A-4284-9AF9-B6EE5027AC26}" type="slidenum">
              <a:rPr lang="en-GB"/>
              <a:pPr/>
              <a:t>37</a:t>
            </a:fld>
            <a:endParaRPr lang="en-GB" dirty="0"/>
          </a:p>
        </p:txBody>
      </p:sp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ACB227D-5F45-4CDB-8F8D-7754EAF9FD5C}" type="slidenum">
              <a:rPr lang="en-GB" sz="1200"/>
              <a:pPr algn="r"/>
              <a:t>37</a:t>
            </a:fld>
            <a:endParaRPr lang="en-GB" sz="1200" dirty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46902-DFC2-409B-896C-BC1324A76484}" type="slidenum">
              <a:rPr lang="en-GB"/>
              <a:pPr/>
              <a:t>38</a:t>
            </a:fld>
            <a:endParaRPr lang="en-GB" dirty="0"/>
          </a:p>
        </p:txBody>
      </p:sp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507BEB0-B8E7-4111-9709-7ABA7B95C2AA}" type="slidenum">
              <a:rPr lang="en-GB" sz="1200"/>
              <a:pPr algn="r"/>
              <a:t>38</a:t>
            </a:fld>
            <a:endParaRPr lang="en-GB" sz="1200" dirty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39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CBB1A-E19C-464A-99F7-5C05C9D79885}" type="slidenum">
              <a:rPr lang="en-GB"/>
              <a:pPr/>
              <a:t>6</a:t>
            </a:fld>
            <a:endParaRPr lang="en-GB"/>
          </a:p>
        </p:txBody>
      </p:sp>
      <p:sp>
        <p:nvSpPr>
          <p:cNvPr id="275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B4F36F0-D8A1-471E-92D7-F1B4E183CEDE}" type="slidenum">
              <a:rPr lang="en-GB" sz="1200"/>
              <a:pPr algn="r"/>
              <a:t>6</a:t>
            </a:fld>
            <a:endParaRPr lang="en-GB" sz="120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A855A-7A9E-4C43-BE74-D56BC8489F42}" type="slidenum">
              <a:rPr lang="en-GB"/>
              <a:pPr/>
              <a:t>40</a:t>
            </a:fld>
            <a:endParaRPr lang="en-GB"/>
          </a:p>
        </p:txBody>
      </p:sp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913F9B-F3B8-43D8-91BA-C966E1C30F23}" type="slidenum">
              <a:rPr lang="en-GB" sz="1200"/>
              <a:pPr algn="r"/>
              <a:t>40</a:t>
            </a:fld>
            <a:endParaRPr lang="en-GB" sz="120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7F260-F300-4A4D-9FB8-61F2A0ECC945}" type="slidenum">
              <a:rPr lang="en-GB" altLang="en-US" smtClean="0"/>
              <a:pPr eaLnBrk="1" hangingPunct="1"/>
              <a:t>41</a:t>
            </a:fld>
            <a:endParaRPr lang="en-GB" altLang="en-US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4183B1B-5961-4F46-B33B-C3749D12CE13}" type="slidenum">
              <a:rPr lang="en-GB" altLang="en-US" sz="1200"/>
              <a:pPr algn="r" eaLnBrk="1" hangingPunct="1"/>
              <a:t>41</a:t>
            </a:fld>
            <a:endParaRPr lang="en-GB" altLang="en-U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48D65-B2F1-4197-9EFA-7D3F840E4153}" type="slidenum">
              <a:rPr lang="en-GB"/>
              <a:pPr/>
              <a:t>42</a:t>
            </a:fld>
            <a:endParaRPr lang="en-GB"/>
          </a:p>
        </p:txBody>
      </p:sp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B9C4BD2-9552-45A7-AD41-61F89280E345}" type="slidenum">
              <a:rPr lang="en-GB" sz="1200"/>
              <a:pPr algn="r"/>
              <a:t>42</a:t>
            </a:fld>
            <a:endParaRPr lang="en-GB" sz="120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48D65-B2F1-4197-9EFA-7D3F840E4153}" type="slidenum">
              <a:rPr lang="en-GB"/>
              <a:pPr/>
              <a:t>43</a:t>
            </a:fld>
            <a:endParaRPr lang="en-GB"/>
          </a:p>
        </p:txBody>
      </p:sp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B9C4BD2-9552-45A7-AD41-61F89280E345}" type="slidenum">
              <a:rPr lang="en-GB" sz="1200"/>
              <a:pPr algn="r"/>
              <a:t>43</a:t>
            </a:fld>
            <a:endParaRPr lang="en-GB" sz="120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0CCCD-4EEA-4B6F-ABC6-E49FC2BBAFAE}" type="slidenum">
              <a:rPr lang="en-GB" altLang="en-US" smtClean="0"/>
              <a:pPr eaLnBrk="1" hangingPunct="1"/>
              <a:t>44</a:t>
            </a:fld>
            <a:endParaRPr lang="en-GB" altLang="en-US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114A8A-4394-42E4-9590-B113A8EF688E}" type="slidenum">
              <a:rPr lang="en-GB" altLang="en-US" sz="1200"/>
              <a:pPr algn="r" eaLnBrk="1" hangingPunct="1"/>
              <a:t>44</a:t>
            </a:fld>
            <a:endParaRPr lang="en-GB" altLang="en-US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777AA-FDCC-423F-BB18-CE91E89D4F44}" type="slidenum">
              <a:rPr lang="en-GB" altLang="en-US" smtClean="0"/>
              <a:pPr eaLnBrk="1" hangingPunct="1"/>
              <a:t>47</a:t>
            </a:fld>
            <a:endParaRPr lang="en-GB" altLang="en-US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9E273A-5590-40BA-8C7E-70775AA27D03}" type="slidenum">
              <a:rPr lang="en-GB" altLang="en-US" sz="1200"/>
              <a:pPr algn="r" eaLnBrk="1" hangingPunct="1"/>
              <a:t>47</a:t>
            </a:fld>
            <a:endParaRPr lang="en-GB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48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48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EFFC0F-8E65-427A-807C-222CB8EF9C88}" type="slidenum">
              <a:rPr lang="en-GB" altLang="en-US" smtClean="0"/>
              <a:pPr eaLnBrk="1" hangingPunct="1"/>
              <a:t>49</a:t>
            </a:fld>
            <a:endParaRPr lang="en-GB" alt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10E1FE-ADCA-4E1A-ACE4-5BA9D7740AD1}" type="slidenum">
              <a:rPr lang="en-GB" altLang="en-US" sz="1200"/>
              <a:pPr algn="r" eaLnBrk="1" hangingPunct="1"/>
              <a:t>49</a:t>
            </a:fld>
            <a:endParaRPr lang="en-GB" alt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777AA-FDCC-423F-BB18-CE91E89D4F44}" type="slidenum">
              <a:rPr lang="en-GB" altLang="en-US" smtClean="0"/>
              <a:pPr eaLnBrk="1" hangingPunct="1"/>
              <a:t>50</a:t>
            </a:fld>
            <a:endParaRPr lang="en-GB" altLang="en-US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9E273A-5590-40BA-8C7E-70775AA27D03}" type="slidenum">
              <a:rPr lang="en-GB" altLang="en-US" sz="1200"/>
              <a:pPr algn="r" eaLnBrk="1" hangingPunct="1"/>
              <a:t>50</a:t>
            </a:fld>
            <a:endParaRPr lang="en-GB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51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0DBF-7E22-4047-A972-1C9805A49AD9}" type="slidenum">
              <a:rPr lang="en-GB"/>
              <a:pPr/>
              <a:t>8</a:t>
            </a:fld>
            <a:endParaRPr lang="en-GB"/>
          </a:p>
        </p:txBody>
      </p:sp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783E57-3824-47C3-91E7-7CCCD6E8F391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52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53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54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55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55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56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56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57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57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58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58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59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59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60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60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63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1067-24B3-46BB-9E24-B98E152165C0}" type="slidenum">
              <a:rPr lang="en-GB"/>
              <a:pPr/>
              <a:t>9</a:t>
            </a:fld>
            <a:endParaRPr lang="en-GB"/>
          </a:p>
        </p:txBody>
      </p:sp>
      <p:sp>
        <p:nvSpPr>
          <p:cNvPr id="291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B2698B4-EAFA-4F5B-9045-9987BCCEE167}" type="slidenum">
              <a:rPr lang="en-GB" sz="1200"/>
              <a:pPr algn="r"/>
              <a:t>9</a:t>
            </a:fld>
            <a:endParaRPr lang="en-GB" sz="120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66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66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BDCFDE-6249-476A-AF25-1BF6980F38A5}" type="slidenum">
              <a:rPr lang="en-GB" altLang="en-US" smtClean="0"/>
              <a:pPr eaLnBrk="1" hangingPunct="1"/>
              <a:t>73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80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81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82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C5AE-044C-4132-85C7-FF1B19D13E71}" type="slidenum">
              <a:rPr lang="en-GB" altLang="en-US" smtClean="0"/>
              <a:pPr eaLnBrk="1" hangingPunct="1"/>
              <a:t>83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4B6A6-E667-4950-91F3-9D3AEA9D2F3E}" type="slidenum">
              <a:rPr lang="en-GB" altLang="en-US" smtClean="0"/>
              <a:pPr eaLnBrk="1" hangingPunct="1"/>
              <a:t>87</a:t>
            </a:fld>
            <a:endParaRPr lang="en-GB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3AA29C-A6CC-4ABF-8348-AEEB189D7306}" type="slidenum">
              <a:rPr lang="en-GB" altLang="en-US" sz="1200"/>
              <a:pPr algn="r" eaLnBrk="1" hangingPunct="1"/>
              <a:t>87</a:t>
            </a:fld>
            <a:endParaRPr lang="en-GB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4C967-CC99-4CDD-8456-9395C2307728}" type="slidenum">
              <a:rPr lang="en-GB"/>
              <a:pPr/>
              <a:t>10</a:t>
            </a:fld>
            <a:endParaRPr lang="en-GB"/>
          </a:p>
        </p:txBody>
      </p:sp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18A9AF7-8C67-45DC-96F4-7580AE479098}" type="slidenum">
              <a:rPr lang="en-GB" sz="1200"/>
              <a:pPr algn="r"/>
              <a:t>10</a:t>
            </a:fld>
            <a:endParaRPr lang="en-GB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81198-A461-4FCA-B6DD-BF46ABD6AE21}" type="slidenum">
              <a:rPr lang="en-GB"/>
              <a:pPr/>
              <a:t>11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52336-8026-4C56-9057-8516FF2524CF}" type="slidenum">
              <a:rPr lang="en-GB"/>
              <a:pPr/>
              <a:t>12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52336-8026-4C56-9057-8516FF2524CF}" type="slidenum">
              <a:rPr lang="en-GB"/>
              <a:pPr/>
              <a:t>13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2A373-5C71-4935-A3A3-D9248E28C993}" type="slidenum">
              <a:rPr lang="en-GB"/>
              <a:pPr/>
              <a:t>14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01AD6-DF9C-4F29-AE6E-120322F7529F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C2BDB-C9EB-4E80-A547-025CA1B43C9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3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4253D-7109-49A5-9450-87FDB7871772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C865-058B-4D66-B276-D87B35AAA5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5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E966A-1EE7-4209-8D95-69DCD583D8DD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9C12-4D03-43A6-A5F0-01B150810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8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08CF-D92D-40F9-A626-0DD80F1CC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0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3305-9158-42B9-83B7-06E75794EAC8}" type="datetimeFigureOut">
              <a:rPr lang="en-US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04F3-1D99-4E90-89B5-0566E387C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C8E79-5480-463F-95FC-973003052D8F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57CC-C79A-40F5-A35F-84A27E7379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04DCA-C3D5-46E8-A2E1-BF2D3134DF14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1381B-6936-4C25-9340-932F9CF71E9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9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0C3D6-3879-461C-8004-5091BC8B8AC1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ED145-92B3-4C57-A676-434E7BFC8B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1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BACDE-2742-4ED1-9DC4-37DBCEE9347A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2CB5-B7BC-4385-AD7D-CB4E36C056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1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B49B2-E882-464E-9187-F44DEEECBD99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FF985-10CF-4854-A5A4-53D144FD66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CF34-F6EE-47A3-B832-D2B175832E82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01B8-CAD8-4C81-B6C4-63418AF116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20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8A41-5612-4C15-AD66-2EDFBD526BE8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7263A-E7D8-47D1-9821-180A9CA53F6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0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C8900-AD81-430A-8B14-52817467A44E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5EB2E-991F-4196-86C5-BD73F1C8DFB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5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47B8A6-4DEF-4641-B075-A25045D60740}" type="datetimeFigureOut">
              <a:rPr lang="en-US" smtClean="0"/>
              <a:pPr>
                <a:defRPr/>
              </a:pPr>
              <a:t>11/20/2019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9B743-38B0-48B6-802E-B17194595E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13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png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image" Target="../media/image290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rutherford-scattering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isotopes/radioactive_decay3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9.jpeg"/><Relationship Id="rId4" Type="http://schemas.openxmlformats.org/officeDocument/2006/relationships/hyperlink" Target="http://www.darvill.clara.net/nucrad/hlife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42.jpe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1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4" Type="http://schemas.openxmlformats.org/officeDocument/2006/relationships/image" Target="../media/image2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4" Type="http://schemas.openxmlformats.org/officeDocument/2006/relationships/image" Target="../media/image2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1.xml"/><Relationship Id="rId5" Type="http://schemas.openxmlformats.org/officeDocument/2006/relationships/image" Target="../media/image49.wmf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52.png"/><Relationship Id="rId2" Type="http://schemas.microsoft.com/office/2007/relationships/media" Target="../media/media1.WAV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WAV"/><Relationship Id="rId4" Type="http://schemas.microsoft.com/office/2007/relationships/media" Target="../media/media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7.wmf"/><Relationship Id="rId2" Type="http://schemas.openxmlformats.org/officeDocument/2006/relationships/tags" Target="../tags/tag8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4.xml"/><Relationship Id="rId4" Type="http://schemas.openxmlformats.org/officeDocument/2006/relationships/image" Target="../media/image1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u="sng" dirty="0" smtClean="0"/>
              <a:t>Part 1- </a:t>
            </a:r>
            <a:r>
              <a:rPr lang="en-GB" sz="4000" u="sng" dirty="0"/>
              <a:t> Properties of alpha, beta, and gamma radiation</a:t>
            </a:r>
            <a:endParaRPr lang="en-GB" sz="4000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88632" cy="47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3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penetrating power of </a:t>
            </a:r>
            <a:b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alpha, beta and gamma radiation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130550" y="2636838"/>
            <a:ext cx="1089025" cy="1357312"/>
            <a:chOff x="2154" y="1706"/>
            <a:chExt cx="686" cy="855"/>
          </a:xfrm>
        </p:grpSpPr>
        <p:grpSp>
          <p:nvGrpSpPr>
            <p:cNvPr id="280580" name="Group 29"/>
            <p:cNvGrpSpPr>
              <a:grpSpLocks/>
            </p:cNvGrpSpPr>
            <p:nvPr/>
          </p:nvGrpSpPr>
          <p:grpSpPr bwMode="auto">
            <a:xfrm>
              <a:off x="2154" y="1706"/>
              <a:ext cx="686" cy="103"/>
              <a:chOff x="567" y="1910"/>
              <a:chExt cx="1088" cy="182"/>
            </a:xfrm>
          </p:grpSpPr>
          <p:sp>
            <p:nvSpPr>
              <p:cNvPr id="280581" name="Oval 30"/>
              <p:cNvSpPr>
                <a:spLocks noChangeArrowheads="1"/>
              </p:cNvSpPr>
              <p:nvPr/>
            </p:nvSpPr>
            <p:spPr bwMode="auto">
              <a:xfrm>
                <a:off x="567" y="1911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582" name="Oval 31"/>
              <p:cNvSpPr>
                <a:spLocks noChangeArrowheads="1"/>
              </p:cNvSpPr>
              <p:nvPr/>
            </p:nvSpPr>
            <p:spPr bwMode="auto">
              <a:xfrm>
                <a:off x="1020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583" name="Oval 32"/>
              <p:cNvSpPr>
                <a:spLocks noChangeArrowheads="1"/>
              </p:cNvSpPr>
              <p:nvPr/>
            </p:nvSpPr>
            <p:spPr bwMode="auto">
              <a:xfrm>
                <a:off x="1474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0584" name="Group 33"/>
            <p:cNvGrpSpPr>
              <a:grpSpLocks/>
            </p:cNvGrpSpPr>
            <p:nvPr/>
          </p:nvGrpSpPr>
          <p:grpSpPr bwMode="auto">
            <a:xfrm>
              <a:off x="2154" y="2251"/>
              <a:ext cx="684" cy="310"/>
              <a:chOff x="657" y="2659"/>
              <a:chExt cx="1084" cy="547"/>
            </a:xfrm>
          </p:grpSpPr>
          <p:sp>
            <p:nvSpPr>
              <p:cNvPr id="280585" name="Freeform 34"/>
              <p:cNvSpPr>
                <a:spLocks/>
              </p:cNvSpPr>
              <p:nvPr/>
            </p:nvSpPr>
            <p:spPr bwMode="auto">
              <a:xfrm>
                <a:off x="657" y="2659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586" name="Freeform 35"/>
              <p:cNvSpPr>
                <a:spLocks/>
              </p:cNvSpPr>
              <p:nvPr/>
            </p:nvSpPr>
            <p:spPr bwMode="auto">
              <a:xfrm>
                <a:off x="1196" y="2662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80588" name="Rectangle 26"/>
          <p:cNvSpPr>
            <a:spLocks noChangeArrowheads="1"/>
          </p:cNvSpPr>
          <p:nvPr/>
        </p:nvSpPr>
        <p:spPr bwMode="auto">
          <a:xfrm>
            <a:off x="2882901" y="1341438"/>
            <a:ext cx="65088" cy="302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89" name="Text Box 45"/>
          <p:cNvSpPr txBox="1">
            <a:spLocks noChangeArrowheads="1"/>
          </p:cNvSpPr>
          <p:nvPr/>
        </p:nvSpPr>
        <p:spPr bwMode="auto">
          <a:xfrm>
            <a:off x="1474788" y="4510088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or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2-5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 of air stops alpha particles</a:t>
            </a:r>
          </a:p>
        </p:txBody>
      </p:sp>
      <p:sp>
        <p:nvSpPr>
          <p:cNvPr id="152613" name="Rectangle 37"/>
          <p:cNvSpPr>
            <a:spLocks noChangeArrowheads="1"/>
          </p:cNvSpPr>
          <p:nvPr/>
        </p:nvSpPr>
        <p:spPr bwMode="auto">
          <a:xfrm>
            <a:off x="4356100" y="1341438"/>
            <a:ext cx="319088" cy="3024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0592" name="Group 40"/>
          <p:cNvGrpSpPr>
            <a:grpSpLocks/>
          </p:cNvGrpSpPr>
          <p:nvPr/>
        </p:nvGrpSpPr>
        <p:grpSpPr bwMode="auto">
          <a:xfrm>
            <a:off x="4740275" y="3497263"/>
            <a:ext cx="1085850" cy="492125"/>
            <a:chOff x="657" y="2659"/>
            <a:chExt cx="1084" cy="547"/>
          </a:xfrm>
        </p:grpSpPr>
        <p:sp>
          <p:nvSpPr>
            <p:cNvPr id="280593" name="Freeform 41"/>
            <p:cNvSpPr>
              <a:spLocks/>
            </p:cNvSpPr>
            <p:nvPr/>
          </p:nvSpPr>
          <p:spPr bwMode="auto">
            <a:xfrm>
              <a:off x="657" y="2659"/>
              <a:ext cx="545" cy="544"/>
            </a:xfrm>
            <a:custGeom>
              <a:avLst/>
              <a:gdLst>
                <a:gd name="T0" fmla="*/ 0 w 776"/>
                <a:gd name="T1" fmla="*/ 273 h 832"/>
                <a:gd name="T2" fmla="*/ 84 w 776"/>
                <a:gd name="T3" fmla="*/ 505 h 832"/>
                <a:gd name="T4" fmla="*/ 218 w 776"/>
                <a:gd name="T5" fmla="*/ 38 h 832"/>
                <a:gd name="T6" fmla="*/ 322 w 776"/>
                <a:gd name="T7" fmla="*/ 509 h 832"/>
                <a:gd name="T8" fmla="*/ 454 w 776"/>
                <a:gd name="T9" fmla="*/ 36 h 832"/>
                <a:gd name="T10" fmla="*/ 545 w 776"/>
                <a:gd name="T11" fmla="*/ 293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6"/>
                <a:gd name="T19" fmla="*/ 0 h 832"/>
                <a:gd name="T20" fmla="*/ 776 w 776"/>
                <a:gd name="T21" fmla="*/ 832 h 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6" h="832">
                  <a:moveTo>
                    <a:pt x="0" y="417"/>
                  </a:moveTo>
                  <a:cubicBezTo>
                    <a:pt x="20" y="476"/>
                    <a:pt x="67" y="832"/>
                    <a:pt x="119" y="772"/>
                  </a:cubicBezTo>
                  <a:cubicBezTo>
                    <a:pt x="171" y="712"/>
                    <a:pt x="255" y="57"/>
                    <a:pt x="311" y="58"/>
                  </a:cubicBezTo>
                  <a:cubicBezTo>
                    <a:pt x="367" y="59"/>
                    <a:pt x="402" y="779"/>
                    <a:pt x="458" y="778"/>
                  </a:cubicBezTo>
                  <a:cubicBezTo>
                    <a:pt x="514" y="777"/>
                    <a:pt x="594" y="110"/>
                    <a:pt x="647" y="55"/>
                  </a:cubicBezTo>
                  <a:cubicBezTo>
                    <a:pt x="700" y="0"/>
                    <a:pt x="749" y="366"/>
                    <a:pt x="776" y="4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594" name="Freeform 42"/>
            <p:cNvSpPr>
              <a:spLocks/>
            </p:cNvSpPr>
            <p:nvPr/>
          </p:nvSpPr>
          <p:spPr bwMode="auto">
            <a:xfrm>
              <a:off x="1196" y="2662"/>
              <a:ext cx="545" cy="544"/>
            </a:xfrm>
            <a:custGeom>
              <a:avLst/>
              <a:gdLst>
                <a:gd name="T0" fmla="*/ 0 w 776"/>
                <a:gd name="T1" fmla="*/ 273 h 832"/>
                <a:gd name="T2" fmla="*/ 84 w 776"/>
                <a:gd name="T3" fmla="*/ 505 h 832"/>
                <a:gd name="T4" fmla="*/ 218 w 776"/>
                <a:gd name="T5" fmla="*/ 38 h 832"/>
                <a:gd name="T6" fmla="*/ 322 w 776"/>
                <a:gd name="T7" fmla="*/ 509 h 832"/>
                <a:gd name="T8" fmla="*/ 454 w 776"/>
                <a:gd name="T9" fmla="*/ 36 h 832"/>
                <a:gd name="T10" fmla="*/ 545 w 776"/>
                <a:gd name="T11" fmla="*/ 293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6"/>
                <a:gd name="T19" fmla="*/ 0 h 832"/>
                <a:gd name="T20" fmla="*/ 776 w 776"/>
                <a:gd name="T21" fmla="*/ 832 h 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6" h="832">
                  <a:moveTo>
                    <a:pt x="0" y="417"/>
                  </a:moveTo>
                  <a:cubicBezTo>
                    <a:pt x="20" y="476"/>
                    <a:pt x="67" y="832"/>
                    <a:pt x="119" y="772"/>
                  </a:cubicBezTo>
                  <a:cubicBezTo>
                    <a:pt x="171" y="712"/>
                    <a:pt x="255" y="57"/>
                    <a:pt x="311" y="58"/>
                  </a:cubicBezTo>
                  <a:cubicBezTo>
                    <a:pt x="367" y="59"/>
                    <a:pt x="402" y="779"/>
                    <a:pt x="458" y="778"/>
                  </a:cubicBezTo>
                  <a:cubicBezTo>
                    <a:pt x="514" y="777"/>
                    <a:pt x="594" y="110"/>
                    <a:pt x="647" y="55"/>
                  </a:cubicBezTo>
                  <a:cubicBezTo>
                    <a:pt x="700" y="0"/>
                    <a:pt x="749" y="366"/>
                    <a:pt x="776" y="4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0595" name="Text Box 46"/>
          <p:cNvSpPr txBox="1">
            <a:spLocks noChangeArrowheads="1"/>
          </p:cNvSpPr>
          <p:nvPr/>
        </p:nvSpPr>
        <p:spPr bwMode="auto">
          <a:xfrm>
            <a:off x="3562350" y="4510088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 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air or </a:t>
            </a: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1cm 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aluminium stops beta particles</a:t>
            </a:r>
          </a:p>
        </p:txBody>
      </p:sp>
      <p:sp>
        <p:nvSpPr>
          <p:cNvPr id="280597" name="Rectangle 38" descr="Granite"/>
          <p:cNvSpPr>
            <a:spLocks noChangeArrowheads="1"/>
          </p:cNvSpPr>
          <p:nvPr/>
        </p:nvSpPr>
        <p:spPr bwMode="auto">
          <a:xfrm>
            <a:off x="6659563" y="1341438"/>
            <a:ext cx="1584325" cy="30241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98" name="Rectangle 39"/>
          <p:cNvSpPr>
            <a:spLocks noChangeArrowheads="1"/>
          </p:cNvSpPr>
          <p:nvPr/>
        </p:nvSpPr>
        <p:spPr bwMode="auto">
          <a:xfrm>
            <a:off x="5956300" y="1341438"/>
            <a:ext cx="384175" cy="3024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99" name="Text Box 47"/>
          <p:cNvSpPr txBox="1">
            <a:spLocks noChangeArrowheads="1"/>
          </p:cNvSpPr>
          <p:nvPr/>
        </p:nvSpPr>
        <p:spPr bwMode="auto">
          <a:xfrm>
            <a:off x="5795963" y="4510088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cm of lead or 1m of concrete is needed to stop gamma rays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11188" y="1485900"/>
            <a:ext cx="2144712" cy="2628900"/>
            <a:chOff x="567" y="981"/>
            <a:chExt cx="1351" cy="1656"/>
          </a:xfrm>
        </p:grpSpPr>
        <p:graphicFrame>
          <p:nvGraphicFramePr>
            <p:cNvPr id="280601" name="Object 49"/>
            <p:cNvGraphicFramePr>
              <a:graphicFrameLocks noChangeAspect="1"/>
            </p:cNvGraphicFramePr>
            <p:nvPr/>
          </p:nvGraphicFramePr>
          <p:xfrm>
            <a:off x="612" y="981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Bitmap Image" r:id="rId6" imgW="447856" imgH="504762" progId="Paint.Picture">
                    <p:embed/>
                  </p:oleObj>
                </mc:Choice>
                <mc:Fallback>
                  <p:oleObj name="Bitmap Image" r:id="rId6" imgW="447856" imgH="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981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0602" name="Object 51"/>
            <p:cNvGraphicFramePr>
              <a:graphicFrameLocks noChangeAspect="1"/>
            </p:cNvGraphicFramePr>
            <p:nvPr/>
          </p:nvGraphicFramePr>
          <p:xfrm>
            <a:off x="567" y="1616"/>
            <a:ext cx="37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8" name="Bitmap Image" r:id="rId8" imgW="590476" imgH="590476" progId="Paint.Picture">
                    <p:embed/>
                  </p:oleObj>
                </mc:Choice>
                <mc:Fallback>
                  <p:oleObj name="Bitmap Image" r:id="rId8" imgW="590476" imgH="5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616"/>
                          <a:ext cx="372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0603" name="Group 36"/>
            <p:cNvGrpSpPr>
              <a:grpSpLocks/>
            </p:cNvGrpSpPr>
            <p:nvPr/>
          </p:nvGrpSpPr>
          <p:grpSpPr bwMode="auto">
            <a:xfrm>
              <a:off x="1111" y="1077"/>
              <a:ext cx="807" cy="149"/>
              <a:chOff x="521" y="1117"/>
              <a:chExt cx="1180" cy="227"/>
            </a:xfrm>
          </p:grpSpPr>
          <p:grpSp>
            <p:nvGrpSpPr>
              <p:cNvPr id="280604" name="Group 4"/>
              <p:cNvGrpSpPr>
                <a:grpSpLocks/>
              </p:cNvGrpSpPr>
              <p:nvPr/>
            </p:nvGrpSpPr>
            <p:grpSpPr bwMode="auto">
              <a:xfrm>
                <a:off x="521" y="1117"/>
                <a:ext cx="272" cy="227"/>
                <a:chOff x="4059" y="1389"/>
                <a:chExt cx="591" cy="545"/>
              </a:xfrm>
            </p:grpSpPr>
            <p:sp>
              <p:nvSpPr>
                <p:cNvPr id="280605" name="Oval 5"/>
                <p:cNvSpPr>
                  <a:spLocks noChangeArrowheads="1"/>
                </p:cNvSpPr>
                <p:nvPr/>
              </p:nvSpPr>
              <p:spPr bwMode="auto">
                <a:xfrm>
                  <a:off x="4059" y="1570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06" name="Oval 6"/>
                <p:cNvSpPr>
                  <a:spLocks noChangeArrowheads="1"/>
                </p:cNvSpPr>
                <p:nvPr/>
              </p:nvSpPr>
              <p:spPr bwMode="auto">
                <a:xfrm>
                  <a:off x="4105" y="1389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07" name="Oval 7"/>
                <p:cNvSpPr>
                  <a:spLocks noChangeArrowheads="1"/>
                </p:cNvSpPr>
                <p:nvPr/>
              </p:nvSpPr>
              <p:spPr bwMode="auto">
                <a:xfrm>
                  <a:off x="4286" y="1616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08" name="Oval 8"/>
                <p:cNvSpPr>
                  <a:spLocks noChangeArrowheads="1"/>
                </p:cNvSpPr>
                <p:nvPr/>
              </p:nvSpPr>
              <p:spPr bwMode="auto">
                <a:xfrm>
                  <a:off x="4332" y="1389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609" name="Group 12"/>
              <p:cNvGrpSpPr>
                <a:grpSpLocks/>
              </p:cNvGrpSpPr>
              <p:nvPr/>
            </p:nvGrpSpPr>
            <p:grpSpPr bwMode="auto">
              <a:xfrm>
                <a:off x="975" y="1117"/>
                <a:ext cx="272" cy="227"/>
                <a:chOff x="4059" y="1389"/>
                <a:chExt cx="591" cy="545"/>
              </a:xfrm>
            </p:grpSpPr>
            <p:sp>
              <p:nvSpPr>
                <p:cNvPr id="280610" name="Oval 13"/>
                <p:cNvSpPr>
                  <a:spLocks noChangeArrowheads="1"/>
                </p:cNvSpPr>
                <p:nvPr/>
              </p:nvSpPr>
              <p:spPr bwMode="auto">
                <a:xfrm>
                  <a:off x="4059" y="1570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1" name="Oval 14"/>
                <p:cNvSpPr>
                  <a:spLocks noChangeArrowheads="1"/>
                </p:cNvSpPr>
                <p:nvPr/>
              </p:nvSpPr>
              <p:spPr bwMode="auto">
                <a:xfrm>
                  <a:off x="4105" y="1389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2" name="Oval 15"/>
                <p:cNvSpPr>
                  <a:spLocks noChangeArrowheads="1"/>
                </p:cNvSpPr>
                <p:nvPr/>
              </p:nvSpPr>
              <p:spPr bwMode="auto">
                <a:xfrm>
                  <a:off x="4286" y="1616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3" name="Oval 16"/>
                <p:cNvSpPr>
                  <a:spLocks noChangeArrowheads="1"/>
                </p:cNvSpPr>
                <p:nvPr/>
              </p:nvSpPr>
              <p:spPr bwMode="auto">
                <a:xfrm>
                  <a:off x="4332" y="1389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614" name="Group 17"/>
              <p:cNvGrpSpPr>
                <a:grpSpLocks/>
              </p:cNvGrpSpPr>
              <p:nvPr/>
            </p:nvGrpSpPr>
            <p:grpSpPr bwMode="auto">
              <a:xfrm>
                <a:off x="1429" y="1117"/>
                <a:ext cx="272" cy="227"/>
                <a:chOff x="4059" y="1389"/>
                <a:chExt cx="591" cy="545"/>
              </a:xfrm>
            </p:grpSpPr>
            <p:sp>
              <p:nvSpPr>
                <p:cNvPr id="280615" name="Oval 18"/>
                <p:cNvSpPr>
                  <a:spLocks noChangeArrowheads="1"/>
                </p:cNvSpPr>
                <p:nvPr/>
              </p:nvSpPr>
              <p:spPr bwMode="auto">
                <a:xfrm>
                  <a:off x="4059" y="1570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6" name="Oval 19"/>
                <p:cNvSpPr>
                  <a:spLocks noChangeArrowheads="1"/>
                </p:cNvSpPr>
                <p:nvPr/>
              </p:nvSpPr>
              <p:spPr bwMode="auto">
                <a:xfrm>
                  <a:off x="4105" y="1389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7" name="Oval 20"/>
                <p:cNvSpPr>
                  <a:spLocks noChangeArrowheads="1"/>
                </p:cNvSpPr>
                <p:nvPr/>
              </p:nvSpPr>
              <p:spPr bwMode="auto">
                <a:xfrm>
                  <a:off x="4286" y="1616"/>
                  <a:ext cx="318" cy="318"/>
                </a:xfrm>
                <a:prstGeom prst="ellipse">
                  <a:avLst/>
                </a:prstGeom>
                <a:solidFill>
                  <a:srgbClr val="008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618" name="Oval 21"/>
                <p:cNvSpPr>
                  <a:spLocks noChangeArrowheads="1"/>
                </p:cNvSpPr>
                <p:nvPr/>
              </p:nvSpPr>
              <p:spPr bwMode="auto">
                <a:xfrm>
                  <a:off x="4332" y="1389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80619" name="Group 27"/>
            <p:cNvGrpSpPr>
              <a:grpSpLocks/>
            </p:cNvGrpSpPr>
            <p:nvPr/>
          </p:nvGrpSpPr>
          <p:grpSpPr bwMode="auto">
            <a:xfrm>
              <a:off x="1152" y="1721"/>
              <a:ext cx="686" cy="103"/>
              <a:chOff x="567" y="1910"/>
              <a:chExt cx="1088" cy="182"/>
            </a:xfrm>
          </p:grpSpPr>
          <p:sp>
            <p:nvSpPr>
              <p:cNvPr id="280620" name="Oval 9"/>
              <p:cNvSpPr>
                <a:spLocks noChangeArrowheads="1"/>
              </p:cNvSpPr>
              <p:nvPr/>
            </p:nvSpPr>
            <p:spPr bwMode="auto">
              <a:xfrm>
                <a:off x="567" y="1911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621" name="Oval 22"/>
              <p:cNvSpPr>
                <a:spLocks noChangeArrowheads="1"/>
              </p:cNvSpPr>
              <p:nvPr/>
            </p:nvSpPr>
            <p:spPr bwMode="auto">
              <a:xfrm>
                <a:off x="1020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622" name="Oval 23"/>
              <p:cNvSpPr>
                <a:spLocks noChangeArrowheads="1"/>
              </p:cNvSpPr>
              <p:nvPr/>
            </p:nvSpPr>
            <p:spPr bwMode="auto">
              <a:xfrm>
                <a:off x="1474" y="1910"/>
                <a:ext cx="181" cy="1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0623" name="Group 25"/>
            <p:cNvGrpSpPr>
              <a:grpSpLocks/>
            </p:cNvGrpSpPr>
            <p:nvPr/>
          </p:nvGrpSpPr>
          <p:grpSpPr bwMode="auto">
            <a:xfrm>
              <a:off x="1152" y="2248"/>
              <a:ext cx="684" cy="310"/>
              <a:chOff x="657" y="2659"/>
              <a:chExt cx="1084" cy="547"/>
            </a:xfrm>
          </p:grpSpPr>
          <p:sp>
            <p:nvSpPr>
              <p:cNvPr id="280624" name="Freeform 10"/>
              <p:cNvSpPr>
                <a:spLocks/>
              </p:cNvSpPr>
              <p:nvPr/>
            </p:nvSpPr>
            <p:spPr bwMode="auto">
              <a:xfrm>
                <a:off x="657" y="2659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625" name="Freeform 24"/>
              <p:cNvSpPr>
                <a:spLocks/>
              </p:cNvSpPr>
              <p:nvPr/>
            </p:nvSpPr>
            <p:spPr bwMode="auto">
              <a:xfrm>
                <a:off x="1196" y="2662"/>
                <a:ext cx="545" cy="544"/>
              </a:xfrm>
              <a:custGeom>
                <a:avLst/>
                <a:gdLst>
                  <a:gd name="T0" fmla="*/ 0 w 776"/>
                  <a:gd name="T1" fmla="*/ 273 h 832"/>
                  <a:gd name="T2" fmla="*/ 84 w 776"/>
                  <a:gd name="T3" fmla="*/ 505 h 832"/>
                  <a:gd name="T4" fmla="*/ 218 w 776"/>
                  <a:gd name="T5" fmla="*/ 38 h 832"/>
                  <a:gd name="T6" fmla="*/ 322 w 776"/>
                  <a:gd name="T7" fmla="*/ 509 h 832"/>
                  <a:gd name="T8" fmla="*/ 454 w 776"/>
                  <a:gd name="T9" fmla="*/ 36 h 832"/>
                  <a:gd name="T10" fmla="*/ 545 w 776"/>
                  <a:gd name="T11" fmla="*/ 293 h 8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6"/>
                  <a:gd name="T19" fmla="*/ 0 h 832"/>
                  <a:gd name="T20" fmla="*/ 776 w 776"/>
                  <a:gd name="T21" fmla="*/ 832 h 8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6" h="832">
                    <a:moveTo>
                      <a:pt x="0" y="417"/>
                    </a:moveTo>
                    <a:cubicBezTo>
                      <a:pt x="20" y="476"/>
                      <a:pt x="67" y="832"/>
                      <a:pt x="119" y="772"/>
                    </a:cubicBezTo>
                    <a:cubicBezTo>
                      <a:pt x="171" y="712"/>
                      <a:pt x="255" y="57"/>
                      <a:pt x="311" y="58"/>
                    </a:cubicBezTo>
                    <a:cubicBezTo>
                      <a:pt x="367" y="59"/>
                      <a:pt x="402" y="779"/>
                      <a:pt x="458" y="778"/>
                    </a:cubicBezTo>
                    <a:cubicBezTo>
                      <a:pt x="514" y="777"/>
                      <a:pt x="594" y="110"/>
                      <a:pt x="647" y="55"/>
                    </a:cubicBezTo>
                    <a:cubicBezTo>
                      <a:pt x="700" y="0"/>
                      <a:pt x="749" y="366"/>
                      <a:pt x="776" y="4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0626" name="AutoShape 43"/>
            <p:cNvSpPr>
              <a:spLocks noChangeArrowheads="1"/>
            </p:cNvSpPr>
            <p:nvPr/>
          </p:nvSpPr>
          <p:spPr bwMode="auto">
            <a:xfrm>
              <a:off x="1192" y="1376"/>
              <a:ext cx="645" cy="149"/>
            </a:xfrm>
            <a:prstGeom prst="rightArrow">
              <a:avLst>
                <a:gd name="adj1" fmla="val 50000"/>
                <a:gd name="adj2" fmla="val 10822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627" name="AutoShape 44"/>
            <p:cNvSpPr>
              <a:spLocks noChangeArrowheads="1"/>
            </p:cNvSpPr>
            <p:nvPr/>
          </p:nvSpPr>
          <p:spPr bwMode="auto">
            <a:xfrm>
              <a:off x="1192" y="2010"/>
              <a:ext cx="645" cy="149"/>
            </a:xfrm>
            <a:prstGeom prst="rightArrow">
              <a:avLst>
                <a:gd name="adj1" fmla="val 50000"/>
                <a:gd name="adj2" fmla="val 10822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280628" name="Object 55"/>
            <p:cNvGraphicFramePr>
              <a:graphicFrameLocks noChangeAspect="1"/>
            </p:cNvGraphicFramePr>
            <p:nvPr/>
          </p:nvGraphicFramePr>
          <p:xfrm>
            <a:off x="615" y="2205"/>
            <a:ext cx="2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9" name="Bitmap Image" r:id="rId10" imgW="438095" imgH="685714" progId="Paint.Picture">
                    <p:embed/>
                  </p:oleObj>
                </mc:Choice>
                <mc:Fallback>
                  <p:oleObj name="Bitmap Image" r:id="rId10" imgW="438095" imgH="6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2205"/>
                          <a:ext cx="27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2070123" y="5865188"/>
            <a:ext cx="49720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2200" dirty="0">
                <a:latin typeface="Calibri" pitchFamily="34" charset="0"/>
              </a:rPr>
              <a:t>What do the observations in the diagram say about the properties of radiation?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63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8" grpId="0" animBg="1"/>
      <p:bldP spid="280589" grpId="0"/>
      <p:bldP spid="152613" grpId="0" animBg="1"/>
      <p:bldP spid="280595" grpId="0"/>
      <p:bldP spid="280597" grpId="0" animBg="1"/>
      <p:bldP spid="280598" grpId="0" animBg="1"/>
      <p:bldP spid="2805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290" y="0"/>
            <a:ext cx="8229600" cy="11430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Alpha radiation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917" y="1050157"/>
            <a:ext cx="8053387" cy="39401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Usually occurs with very large nuclei e.g. uranium 238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 alpha particle consists of 2 protons plus 2 neutrons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After decay: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Proton number (Z) decreases by 2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Nucleon number (A) decreases by 4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General equation for decay: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grpSp>
        <p:nvGrpSpPr>
          <p:cNvPr id="150560" name="Group 32"/>
          <p:cNvGrpSpPr>
            <a:grpSpLocks/>
          </p:cNvGrpSpPr>
          <p:nvPr/>
        </p:nvGrpSpPr>
        <p:grpSpPr bwMode="auto">
          <a:xfrm>
            <a:off x="2418003" y="4766671"/>
            <a:ext cx="738188" cy="822324"/>
            <a:chOff x="1046" y="2575"/>
            <a:chExt cx="465" cy="518"/>
          </a:xfrm>
        </p:grpSpPr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1057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0535" name="Text Box 7"/>
            <p:cNvSpPr txBox="1">
              <a:spLocks noChangeArrowheads="1"/>
            </p:cNvSpPr>
            <p:nvPr/>
          </p:nvSpPr>
          <p:spPr bwMode="auto">
            <a:xfrm>
              <a:off x="1046" y="2822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150561" name="Group 33"/>
          <p:cNvGrpSpPr>
            <a:grpSpLocks/>
          </p:cNvGrpSpPr>
          <p:nvPr/>
        </p:nvGrpSpPr>
        <p:grpSpPr bwMode="auto">
          <a:xfrm>
            <a:off x="4137266" y="4773026"/>
            <a:ext cx="738187" cy="811213"/>
            <a:chOff x="2102" y="2575"/>
            <a:chExt cx="465" cy="511"/>
          </a:xfrm>
        </p:grpSpPr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- 4</a:t>
              </a: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>
              <a:off x="2102" y="281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Z - 2</a:t>
              </a:r>
            </a:p>
          </p:txBody>
        </p:sp>
      </p:grpSp>
      <p:grpSp>
        <p:nvGrpSpPr>
          <p:cNvPr id="150562" name="Group 34"/>
          <p:cNvGrpSpPr>
            <a:grpSpLocks/>
          </p:cNvGrpSpPr>
          <p:nvPr/>
        </p:nvGrpSpPr>
        <p:grpSpPr bwMode="auto">
          <a:xfrm>
            <a:off x="5726353" y="4773021"/>
            <a:ext cx="723900" cy="812799"/>
            <a:chOff x="3008" y="2575"/>
            <a:chExt cx="456" cy="512"/>
          </a:xfrm>
        </p:grpSpPr>
        <p:sp>
          <p:nvSpPr>
            <p:cNvPr id="150540" name="Text Box 12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0541" name="Text Box 13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50563" name="Group 35"/>
          <p:cNvGrpSpPr>
            <a:grpSpLocks/>
          </p:cNvGrpSpPr>
          <p:nvPr/>
        </p:nvGrpSpPr>
        <p:grpSpPr bwMode="auto">
          <a:xfrm>
            <a:off x="3115469" y="4900026"/>
            <a:ext cx="3917950" cy="555626"/>
            <a:chOff x="1471" y="2673"/>
            <a:chExt cx="2468" cy="350"/>
          </a:xfrm>
        </p:grpSpPr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147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0536" name="Text Box 8"/>
            <p:cNvSpPr txBox="1">
              <a:spLocks noChangeArrowheads="1"/>
            </p:cNvSpPr>
            <p:nvPr/>
          </p:nvSpPr>
          <p:spPr bwMode="auto">
            <a:xfrm>
              <a:off x="252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50539" name="Text Box 11"/>
            <p:cNvSpPr txBox="1">
              <a:spLocks noChangeArrowheads="1"/>
            </p:cNvSpPr>
            <p:nvPr/>
          </p:nvSpPr>
          <p:spPr bwMode="auto">
            <a:xfrm>
              <a:off x="3531" y="267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00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</a:p>
          </p:txBody>
        </p:sp>
        <p:sp>
          <p:nvSpPr>
            <p:cNvPr id="150542" name="Text Box 14"/>
            <p:cNvSpPr txBox="1">
              <a:spLocks noChangeArrowheads="1"/>
            </p:cNvSpPr>
            <p:nvPr/>
          </p:nvSpPr>
          <p:spPr bwMode="auto">
            <a:xfrm>
              <a:off x="1803" y="267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3010" y="267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150548" name="Group 20"/>
          <p:cNvGrpSpPr>
            <a:grpSpLocks/>
          </p:cNvGrpSpPr>
          <p:nvPr/>
        </p:nvGrpSpPr>
        <p:grpSpPr bwMode="auto">
          <a:xfrm>
            <a:off x="2274886" y="5560249"/>
            <a:ext cx="4330700" cy="812801"/>
            <a:chOff x="1041" y="2575"/>
            <a:chExt cx="2728" cy="512"/>
          </a:xfrm>
        </p:grpSpPr>
        <p:sp>
          <p:nvSpPr>
            <p:cNvPr id="150549" name="Text Box 21"/>
            <p:cNvSpPr txBox="1">
              <a:spLocks noChangeArrowheads="1"/>
            </p:cNvSpPr>
            <p:nvPr/>
          </p:nvSpPr>
          <p:spPr bwMode="auto">
            <a:xfrm>
              <a:off x="147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50550" name="Text Box 22"/>
            <p:cNvSpPr txBox="1">
              <a:spLocks noChangeArrowheads="1"/>
            </p:cNvSpPr>
            <p:nvPr/>
          </p:nvSpPr>
          <p:spPr bwMode="auto">
            <a:xfrm>
              <a:off x="1063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238</a:t>
              </a:r>
            </a:p>
          </p:txBody>
        </p:sp>
        <p:sp>
          <p:nvSpPr>
            <p:cNvPr id="150551" name="Text Box 23"/>
            <p:cNvSpPr txBox="1">
              <a:spLocks noChangeArrowheads="1"/>
            </p:cNvSpPr>
            <p:nvPr/>
          </p:nvSpPr>
          <p:spPr bwMode="auto">
            <a:xfrm>
              <a:off x="1041" y="27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92</a:t>
              </a:r>
            </a:p>
          </p:txBody>
        </p:sp>
        <p:sp>
          <p:nvSpPr>
            <p:cNvPr id="150552" name="Text Box 24"/>
            <p:cNvSpPr txBox="1">
              <a:spLocks noChangeArrowheads="1"/>
            </p:cNvSpPr>
            <p:nvPr/>
          </p:nvSpPr>
          <p:spPr bwMode="auto">
            <a:xfrm>
              <a:off x="252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</a:p>
          </p:txBody>
        </p:sp>
        <p:sp>
          <p:nvSpPr>
            <p:cNvPr id="150553" name="Text Box 25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234</a:t>
              </a:r>
            </a:p>
          </p:txBody>
        </p:sp>
        <p:sp>
          <p:nvSpPr>
            <p:cNvPr id="150554" name="Text Box 26"/>
            <p:cNvSpPr txBox="1">
              <a:spLocks noChangeArrowheads="1"/>
            </p:cNvSpPr>
            <p:nvPr/>
          </p:nvSpPr>
          <p:spPr bwMode="auto">
            <a:xfrm>
              <a:off x="2068" y="281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150555" name="Text Box 27"/>
            <p:cNvSpPr txBox="1">
              <a:spLocks noChangeArrowheads="1"/>
            </p:cNvSpPr>
            <p:nvPr/>
          </p:nvSpPr>
          <p:spPr bwMode="auto">
            <a:xfrm>
              <a:off x="3361" y="266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00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</a:p>
          </p:txBody>
        </p:sp>
        <p:sp>
          <p:nvSpPr>
            <p:cNvPr id="150556" name="Text Box 28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0557" name="Text Box 29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558" name="Text Box 30"/>
            <p:cNvSpPr txBox="1">
              <a:spLocks noChangeArrowheads="1"/>
            </p:cNvSpPr>
            <p:nvPr/>
          </p:nvSpPr>
          <p:spPr bwMode="auto">
            <a:xfrm>
              <a:off x="1803" y="266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0559" name="Text Box 31"/>
            <p:cNvSpPr txBox="1">
              <a:spLocks noChangeArrowheads="1"/>
            </p:cNvSpPr>
            <p:nvPr/>
          </p:nvSpPr>
          <p:spPr bwMode="auto">
            <a:xfrm>
              <a:off x="2955" y="2664"/>
              <a:ext cx="28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pic>
        <p:nvPicPr>
          <p:cNvPr id="2051" name="Picture 3" descr="C:\Users\mgl\Pictures\1280px-Alpha_Deca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38" y="3579823"/>
            <a:ext cx="2318396" cy="15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0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4" y="0"/>
            <a:ext cx="8229600" cy="11430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Beta radiation (β -)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630" y="908720"/>
            <a:ext cx="8424863" cy="26082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Occurs with nuclei that have too many neutrons e.g. carbon 14</a:t>
            </a:r>
          </a:p>
          <a:p>
            <a:pPr>
              <a:lnSpc>
                <a:spcPct val="90000"/>
              </a:lnSpc>
            </a:pP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 Beta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particle consists of a fast moving electron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 the nucleus a neutron decays into a proton and an electron. 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electron is emitted as the beta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minus particle</a:t>
            </a: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An antineutrino is also emitted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After decay: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Proton number (Z) increases by 1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Nucleon number (A) does not change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General equation for decay:</a:t>
            </a:r>
          </a:p>
          <a:p>
            <a:pPr>
              <a:lnSpc>
                <a:spcPct val="90000"/>
              </a:lnSpc>
            </a:pP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grpSp>
        <p:nvGrpSpPr>
          <p:cNvPr id="152586" name="Group 10"/>
          <p:cNvGrpSpPr>
            <a:grpSpLocks/>
          </p:cNvGrpSpPr>
          <p:nvPr/>
        </p:nvGrpSpPr>
        <p:grpSpPr bwMode="auto">
          <a:xfrm>
            <a:off x="3918484" y="5141307"/>
            <a:ext cx="738187" cy="792162"/>
            <a:chOff x="1046" y="2575"/>
            <a:chExt cx="465" cy="499"/>
          </a:xfrm>
        </p:grpSpPr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1057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1046" y="2822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5637746" y="5147657"/>
            <a:ext cx="738188" cy="781050"/>
            <a:chOff x="2102" y="2575"/>
            <a:chExt cx="465" cy="492"/>
          </a:xfrm>
        </p:grpSpPr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</a:p>
          </p:txBody>
        </p:sp>
        <p:sp>
          <p:nvSpPr>
            <p:cNvPr id="152591" name="Text Box 15"/>
            <p:cNvSpPr txBox="1">
              <a:spLocks noChangeArrowheads="1"/>
            </p:cNvSpPr>
            <p:nvPr/>
          </p:nvSpPr>
          <p:spPr bwMode="auto">
            <a:xfrm>
              <a:off x="2102" y="281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 + 1</a:t>
              </a:r>
            </a:p>
          </p:txBody>
        </p:sp>
      </p:grpSp>
      <p:grpSp>
        <p:nvGrpSpPr>
          <p:cNvPr id="152592" name="Group 16"/>
          <p:cNvGrpSpPr>
            <a:grpSpLocks/>
          </p:cNvGrpSpPr>
          <p:nvPr/>
        </p:nvGrpSpPr>
        <p:grpSpPr bwMode="auto">
          <a:xfrm>
            <a:off x="6518992" y="5147663"/>
            <a:ext cx="723900" cy="782638"/>
            <a:chOff x="3008" y="2575"/>
            <a:chExt cx="456" cy="493"/>
          </a:xfrm>
        </p:grpSpPr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- 1</a:t>
              </a:r>
            </a:p>
          </p:txBody>
        </p: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4570946" y="5276255"/>
            <a:ext cx="3300413" cy="555627"/>
            <a:chOff x="1471" y="2673"/>
            <a:chExt cx="2079" cy="350"/>
          </a:xfrm>
        </p:grpSpPr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>
              <a:off x="147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2597" name="Text Box 21"/>
            <p:cNvSpPr txBox="1">
              <a:spLocks noChangeArrowheads="1"/>
            </p:cNvSpPr>
            <p:nvPr/>
          </p:nvSpPr>
          <p:spPr bwMode="auto">
            <a:xfrm>
              <a:off x="252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52598" name="Text Box 22"/>
            <p:cNvSpPr txBox="1">
              <a:spLocks noChangeArrowheads="1"/>
            </p:cNvSpPr>
            <p:nvPr/>
          </p:nvSpPr>
          <p:spPr bwMode="auto">
            <a:xfrm>
              <a:off x="3142" y="267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l-GR" sz="30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599" name="Text Box 23"/>
            <p:cNvSpPr txBox="1">
              <a:spLocks noChangeArrowheads="1"/>
            </p:cNvSpPr>
            <p:nvPr/>
          </p:nvSpPr>
          <p:spPr bwMode="auto">
            <a:xfrm>
              <a:off x="1803" y="267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2600" name="Text Box 24"/>
            <p:cNvSpPr txBox="1">
              <a:spLocks noChangeArrowheads="1"/>
            </p:cNvSpPr>
            <p:nvPr/>
          </p:nvSpPr>
          <p:spPr bwMode="auto">
            <a:xfrm>
              <a:off x="2725" y="267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152602" name="Group 26"/>
          <p:cNvGrpSpPr>
            <a:grpSpLocks/>
          </p:cNvGrpSpPr>
          <p:nvPr/>
        </p:nvGrpSpPr>
        <p:grpSpPr bwMode="auto">
          <a:xfrm>
            <a:off x="2262299" y="5986688"/>
            <a:ext cx="4367212" cy="936624"/>
            <a:chOff x="1018" y="2575"/>
            <a:chExt cx="2751" cy="590"/>
          </a:xfrm>
        </p:grpSpPr>
        <p:sp>
          <p:nvSpPr>
            <p:cNvPr id="152603" name="Text Box 27"/>
            <p:cNvSpPr txBox="1">
              <a:spLocks noChangeArrowheads="1"/>
            </p:cNvSpPr>
            <p:nvPr/>
          </p:nvSpPr>
          <p:spPr bwMode="auto">
            <a:xfrm>
              <a:off x="147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/>
                <a:t>C</a:t>
              </a:r>
            </a:p>
          </p:txBody>
        </p:sp>
        <p:sp>
          <p:nvSpPr>
            <p:cNvPr id="152604" name="Text Box 28"/>
            <p:cNvSpPr txBox="1">
              <a:spLocks noChangeArrowheads="1"/>
            </p:cNvSpPr>
            <p:nvPr/>
          </p:nvSpPr>
          <p:spPr bwMode="auto">
            <a:xfrm>
              <a:off x="1063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14</a:t>
              </a:r>
            </a:p>
          </p:txBody>
        </p:sp>
        <p:sp>
          <p:nvSpPr>
            <p:cNvPr id="152605" name="Text Box 29"/>
            <p:cNvSpPr txBox="1">
              <a:spLocks noChangeArrowheads="1"/>
            </p:cNvSpPr>
            <p:nvPr/>
          </p:nvSpPr>
          <p:spPr bwMode="auto">
            <a:xfrm>
              <a:off x="1018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6</a:t>
              </a:r>
            </a:p>
          </p:txBody>
        </p:sp>
        <p:sp>
          <p:nvSpPr>
            <p:cNvPr id="152606" name="Text Box 30"/>
            <p:cNvSpPr txBox="1">
              <a:spLocks noChangeArrowheads="1"/>
            </p:cNvSpPr>
            <p:nvPr/>
          </p:nvSpPr>
          <p:spPr bwMode="auto">
            <a:xfrm>
              <a:off x="252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/>
                <a:t>N</a:t>
              </a:r>
            </a:p>
          </p:txBody>
        </p:sp>
        <p:sp>
          <p:nvSpPr>
            <p:cNvPr id="152607" name="Text Box 31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14</a:t>
              </a:r>
            </a:p>
          </p:txBody>
        </p:sp>
        <p:sp>
          <p:nvSpPr>
            <p:cNvPr id="152608" name="Text Box 32"/>
            <p:cNvSpPr txBox="1">
              <a:spLocks noChangeArrowheads="1"/>
            </p:cNvSpPr>
            <p:nvPr/>
          </p:nvSpPr>
          <p:spPr bwMode="auto">
            <a:xfrm>
              <a:off x="2068" y="281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7</a:t>
              </a:r>
            </a:p>
          </p:txBody>
        </p:sp>
        <p:sp>
          <p:nvSpPr>
            <p:cNvPr id="152609" name="Text Box 33"/>
            <p:cNvSpPr txBox="1">
              <a:spLocks noChangeArrowheads="1"/>
            </p:cNvSpPr>
            <p:nvPr/>
          </p:nvSpPr>
          <p:spPr bwMode="auto">
            <a:xfrm>
              <a:off x="3361" y="266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 smtClean="0">
                  <a:cs typeface="Arial" charset="0"/>
                </a:rPr>
                <a:t>e </a:t>
              </a:r>
              <a:r>
                <a:rPr lang="en-GB" sz="3000" baseline="30000" dirty="0">
                  <a:cs typeface="Arial" charset="0"/>
                </a:rPr>
                <a:t>-</a:t>
              </a:r>
              <a:endParaRPr lang="el-GR" sz="3000" baseline="30000" dirty="0">
                <a:cs typeface="Arial" charset="0"/>
              </a:endParaRPr>
            </a:p>
          </p:txBody>
        </p:sp>
        <p:sp>
          <p:nvSpPr>
            <p:cNvPr id="152610" name="Text Box 34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0</a:t>
              </a:r>
            </a:p>
          </p:txBody>
        </p:sp>
        <p:sp>
          <p:nvSpPr>
            <p:cNvPr id="152611" name="Text Box 35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/>
                <a:t>- 1</a:t>
              </a:r>
            </a:p>
          </p:txBody>
        </p:sp>
        <p:sp>
          <p:nvSpPr>
            <p:cNvPr id="152612" name="Text Box 36"/>
            <p:cNvSpPr txBox="1">
              <a:spLocks noChangeArrowheads="1"/>
            </p:cNvSpPr>
            <p:nvPr/>
          </p:nvSpPr>
          <p:spPr bwMode="auto">
            <a:xfrm>
              <a:off x="1803" y="266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cs typeface="Arial" charset="0"/>
                </a:rPr>
                <a:t>→</a:t>
              </a:r>
            </a:p>
          </p:txBody>
        </p:sp>
        <p:sp>
          <p:nvSpPr>
            <p:cNvPr id="152613" name="Text Box 37"/>
            <p:cNvSpPr txBox="1">
              <a:spLocks noChangeArrowheads="1"/>
            </p:cNvSpPr>
            <p:nvPr/>
          </p:nvSpPr>
          <p:spPr bwMode="auto">
            <a:xfrm>
              <a:off x="2955" y="266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cs typeface="Arial" charset="0"/>
                </a:rPr>
                <a:t>+</a:t>
              </a:r>
            </a:p>
          </p:txBody>
        </p:sp>
      </p:grpSp>
      <p:pic>
        <p:nvPicPr>
          <p:cNvPr id="3074" name="Picture 2" descr="C:\Users\mgl\Pictures\1280px-Beta-minus_Deca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60" y="2673878"/>
            <a:ext cx="3017953" cy="20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7754070" y="5277843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4070" y="5277843"/>
                <a:ext cx="1048843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13953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4"/>
              <p:cNvSpPr txBox="1">
                <a:spLocks noChangeArrowheads="1"/>
              </p:cNvSpPr>
              <p:nvPr/>
            </p:nvSpPr>
            <p:spPr bwMode="auto">
              <a:xfrm>
                <a:off x="6573007" y="6090689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3007" y="6090689"/>
                <a:ext cx="1048843" cy="553998"/>
              </a:xfrm>
              <a:prstGeom prst="rect">
                <a:avLst/>
              </a:prstGeom>
              <a:blipFill rotWithShape="1">
                <a:blip r:embed="rId6"/>
                <a:stretch>
                  <a:fillRect l="-13372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8100392" y="5347688"/>
            <a:ext cx="1780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30976" y="6221769"/>
            <a:ext cx="1780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01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4" y="0"/>
            <a:ext cx="8229600" cy="11430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Beta radiation (β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+)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908720"/>
            <a:ext cx="8015487" cy="26082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Occurs with nuclei that have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too few neutrons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Sodium-20</a:t>
            </a: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beta particle here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consists of a fast moving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positron</a:t>
            </a: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 the nucleus a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proton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decays into a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neutron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positron</a:t>
            </a: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positron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is emitted as the beta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particle</a:t>
            </a: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neutrino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is also emitted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After decay: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Proton number (Z) </a:t>
            </a:r>
            <a:r>
              <a:rPr lang="en-GB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decreases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by 1</a:t>
            </a:r>
          </a:p>
          <a:p>
            <a:pPr lvl="1"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Nucleon number (A) does not change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General equation for decay:</a:t>
            </a:r>
          </a:p>
          <a:p>
            <a:pPr>
              <a:lnSpc>
                <a:spcPct val="90000"/>
              </a:lnSpc>
            </a:pPr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grpSp>
        <p:nvGrpSpPr>
          <p:cNvPr id="152586" name="Group 10"/>
          <p:cNvGrpSpPr>
            <a:grpSpLocks/>
          </p:cNvGrpSpPr>
          <p:nvPr/>
        </p:nvGrpSpPr>
        <p:grpSpPr bwMode="auto">
          <a:xfrm>
            <a:off x="4381949" y="5141307"/>
            <a:ext cx="738187" cy="792162"/>
            <a:chOff x="1046" y="2575"/>
            <a:chExt cx="465" cy="499"/>
          </a:xfrm>
        </p:grpSpPr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1057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1046" y="2822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6101211" y="5147657"/>
            <a:ext cx="738188" cy="781050"/>
            <a:chOff x="2102" y="2575"/>
            <a:chExt cx="465" cy="492"/>
          </a:xfrm>
        </p:grpSpPr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2113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</a:p>
          </p:txBody>
        </p:sp>
        <p:sp>
          <p:nvSpPr>
            <p:cNvPr id="152591" name="Text Box 15"/>
            <p:cNvSpPr txBox="1">
              <a:spLocks noChangeArrowheads="1"/>
            </p:cNvSpPr>
            <p:nvPr/>
          </p:nvSpPr>
          <p:spPr bwMode="auto">
            <a:xfrm>
              <a:off x="2102" y="281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52592" name="Group 16"/>
          <p:cNvGrpSpPr>
            <a:grpSpLocks/>
          </p:cNvGrpSpPr>
          <p:nvPr/>
        </p:nvGrpSpPr>
        <p:grpSpPr bwMode="auto">
          <a:xfrm>
            <a:off x="7087840" y="5182111"/>
            <a:ext cx="723900" cy="782638"/>
            <a:chOff x="3008" y="2575"/>
            <a:chExt cx="456" cy="493"/>
          </a:xfrm>
        </p:grpSpPr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+ 1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5034411" y="5276258"/>
            <a:ext cx="3379788" cy="582615"/>
            <a:chOff x="1471" y="2673"/>
            <a:chExt cx="2129" cy="367"/>
          </a:xfrm>
        </p:grpSpPr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>
              <a:off x="147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2597" name="Text Box 21"/>
            <p:cNvSpPr txBox="1">
              <a:spLocks noChangeArrowheads="1"/>
            </p:cNvSpPr>
            <p:nvPr/>
          </p:nvSpPr>
          <p:spPr bwMode="auto">
            <a:xfrm>
              <a:off x="2521" y="267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52598" name="Text Box 22"/>
            <p:cNvSpPr txBox="1">
              <a:spLocks noChangeArrowheads="1"/>
            </p:cNvSpPr>
            <p:nvPr/>
          </p:nvSpPr>
          <p:spPr bwMode="auto">
            <a:xfrm>
              <a:off x="3192" y="2691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GB" sz="3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l-GR" sz="30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599" name="Text Box 23"/>
            <p:cNvSpPr txBox="1">
              <a:spLocks noChangeArrowheads="1"/>
            </p:cNvSpPr>
            <p:nvPr/>
          </p:nvSpPr>
          <p:spPr bwMode="auto">
            <a:xfrm>
              <a:off x="1803" y="267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2600" name="Text Box 24"/>
            <p:cNvSpPr txBox="1">
              <a:spLocks noChangeArrowheads="1"/>
            </p:cNvSpPr>
            <p:nvPr/>
          </p:nvSpPr>
          <p:spPr bwMode="auto">
            <a:xfrm>
              <a:off x="2765" y="267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152602" name="Group 26"/>
          <p:cNvGrpSpPr>
            <a:grpSpLocks/>
          </p:cNvGrpSpPr>
          <p:nvPr/>
        </p:nvGrpSpPr>
        <p:grpSpPr bwMode="auto">
          <a:xfrm>
            <a:off x="2260711" y="5986688"/>
            <a:ext cx="4368799" cy="936624"/>
            <a:chOff x="1017" y="2575"/>
            <a:chExt cx="2752" cy="590"/>
          </a:xfrm>
        </p:grpSpPr>
        <p:sp>
          <p:nvSpPr>
            <p:cNvPr id="152603" name="Text Box 27"/>
            <p:cNvSpPr txBox="1">
              <a:spLocks noChangeArrowheads="1"/>
            </p:cNvSpPr>
            <p:nvPr/>
          </p:nvSpPr>
          <p:spPr bwMode="auto">
            <a:xfrm>
              <a:off x="147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Na</a:t>
              </a:r>
              <a:endParaRPr lang="en-GB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04" name="Text Box 28"/>
            <p:cNvSpPr txBox="1">
              <a:spLocks noChangeArrowheads="1"/>
            </p:cNvSpPr>
            <p:nvPr/>
          </p:nvSpPr>
          <p:spPr bwMode="auto">
            <a:xfrm>
              <a:off x="1017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05" name="Text Box 29"/>
            <p:cNvSpPr txBox="1">
              <a:spLocks noChangeArrowheads="1"/>
            </p:cNvSpPr>
            <p:nvPr/>
          </p:nvSpPr>
          <p:spPr bwMode="auto">
            <a:xfrm>
              <a:off x="1018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en-GB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06" name="Text Box 30"/>
            <p:cNvSpPr txBox="1">
              <a:spLocks noChangeArrowheads="1"/>
            </p:cNvSpPr>
            <p:nvPr/>
          </p:nvSpPr>
          <p:spPr bwMode="auto">
            <a:xfrm>
              <a:off x="2521" y="2664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</a:t>
              </a:r>
              <a:endParaRPr lang="en-GB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07" name="Text Box 31"/>
            <p:cNvSpPr txBox="1">
              <a:spLocks noChangeArrowheads="1"/>
            </p:cNvSpPr>
            <p:nvPr/>
          </p:nvSpPr>
          <p:spPr bwMode="auto">
            <a:xfrm>
              <a:off x="2067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08" name="Text Box 32"/>
            <p:cNvSpPr txBox="1">
              <a:spLocks noChangeArrowheads="1"/>
            </p:cNvSpPr>
            <p:nvPr/>
          </p:nvSpPr>
          <p:spPr bwMode="auto">
            <a:xfrm>
              <a:off x="2068" y="281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GB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09" name="Text Box 33"/>
            <p:cNvSpPr txBox="1">
              <a:spLocks noChangeArrowheads="1"/>
            </p:cNvSpPr>
            <p:nvPr/>
          </p:nvSpPr>
          <p:spPr bwMode="auto">
            <a:xfrm>
              <a:off x="3361" y="2663"/>
              <a:ext cx="4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GB" sz="3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l-GR" sz="30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610" name="Text Box 34"/>
            <p:cNvSpPr txBox="1">
              <a:spLocks noChangeArrowheads="1"/>
            </p:cNvSpPr>
            <p:nvPr/>
          </p:nvSpPr>
          <p:spPr bwMode="auto">
            <a:xfrm>
              <a:off x="3008" y="2575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2611" name="Text Box 35"/>
            <p:cNvSpPr txBox="1">
              <a:spLocks noChangeArrowheads="1"/>
            </p:cNvSpPr>
            <p:nvPr/>
          </p:nvSpPr>
          <p:spPr bwMode="auto">
            <a:xfrm>
              <a:off x="3010" y="2816"/>
              <a:ext cx="45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en-GB" sz="3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2612" name="Text Box 36"/>
            <p:cNvSpPr txBox="1">
              <a:spLocks noChangeArrowheads="1"/>
            </p:cNvSpPr>
            <p:nvPr/>
          </p:nvSpPr>
          <p:spPr bwMode="auto">
            <a:xfrm>
              <a:off x="1803" y="2663"/>
              <a:ext cx="3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</a:p>
          </p:txBody>
        </p:sp>
        <p:sp>
          <p:nvSpPr>
            <p:cNvPr id="152613" name="Text Box 37"/>
            <p:cNvSpPr txBox="1">
              <a:spLocks noChangeArrowheads="1"/>
            </p:cNvSpPr>
            <p:nvPr/>
          </p:nvSpPr>
          <p:spPr bwMode="auto">
            <a:xfrm>
              <a:off x="2955" y="2664"/>
              <a:ext cx="49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000" b="1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84960" y="2676150"/>
            <a:ext cx="3017953" cy="2081671"/>
            <a:chOff x="5784960" y="2676150"/>
            <a:chExt cx="3017953" cy="2081671"/>
          </a:xfrm>
        </p:grpSpPr>
        <p:grpSp>
          <p:nvGrpSpPr>
            <p:cNvPr id="5" name="Group 4"/>
            <p:cNvGrpSpPr/>
            <p:nvPr/>
          </p:nvGrpSpPr>
          <p:grpSpPr>
            <a:xfrm>
              <a:off x="5784960" y="2676150"/>
              <a:ext cx="3017953" cy="2051265"/>
              <a:chOff x="5784960" y="2673878"/>
              <a:chExt cx="3017953" cy="2051265"/>
            </a:xfrm>
          </p:grpSpPr>
          <p:pic>
            <p:nvPicPr>
              <p:cNvPr id="31" name="Picture 2" descr="C:\Users\mgl\Pictures\1280px-Beta-minus_Decay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4960" y="2673878"/>
                <a:ext cx="3017953" cy="2051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Connector 2"/>
              <p:cNvCxnSpPr/>
              <p:nvPr/>
            </p:nvCxnSpPr>
            <p:spPr>
              <a:xfrm flipV="1">
                <a:off x="8694000" y="280800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4" t="53362" r="13718" b="30777"/>
            <a:stretch/>
          </p:blipFill>
          <p:spPr bwMode="auto">
            <a:xfrm>
              <a:off x="7409154" y="4221088"/>
              <a:ext cx="461326" cy="36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204469" y="4472285"/>
              <a:ext cx="290831" cy="285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05" t="47697" r="7422" b="37092"/>
            <a:stretch/>
          </p:blipFill>
          <p:spPr bwMode="auto">
            <a:xfrm>
              <a:off x="7287327" y="4445794"/>
              <a:ext cx="243653" cy="312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67" t="76728" r="34266" b="6445"/>
            <a:stretch/>
          </p:blipFill>
          <p:spPr bwMode="auto">
            <a:xfrm>
              <a:off x="7957950" y="3701783"/>
              <a:ext cx="447381" cy="43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8304661" y="3674841"/>
              <a:ext cx="290831" cy="285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Picture 2" descr="C:\Users\mgl\Pictures\1280px-Beta-minus_Decay.sv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3" t="85643" r="44834" b="-2470"/>
            <a:stretch/>
          </p:blipFill>
          <p:spPr bwMode="auto">
            <a:xfrm>
              <a:off x="8263387" y="3645024"/>
              <a:ext cx="243653" cy="34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>
            <a:xfrm flipV="1">
              <a:off x="8628511" y="40770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354891" y="4376659"/>
              <a:ext cx="118616" cy="699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6466219" y="6121560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6219" y="6121560"/>
                <a:ext cx="1048843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13953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8181640" y="5318106"/>
                <a:ext cx="104884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𝜐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640" y="5318106"/>
                <a:ext cx="1048843" cy="553998"/>
              </a:xfrm>
              <a:prstGeom prst="rect">
                <a:avLst/>
              </a:prstGeom>
              <a:blipFill rotWithShape="1">
                <a:blip r:embed="rId9"/>
                <a:stretch>
                  <a:fillRect l="-13372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14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Gamma radiation (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424863" cy="31670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is electromagnetic radiation emitted from an unstable nucleus.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Gamma radiation often occurs straight after alpha or beta decay. The child nuclide formed often has excess energy which is released by gamma emission.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 change occurs to either the proton or nucleon numbers as a result of gamma decay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mgl\Pictures\250px-Gamma_Decay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48263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4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3300"/>
                </a:solidFill>
              </a:rPr>
              <a:t>Answers: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3249613" y="1627188"/>
            <a:ext cx="7207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19</a:t>
            </a:r>
            <a:endParaRPr lang="en-GB" sz="1600" dirty="0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262313" y="2620963"/>
            <a:ext cx="7207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235</a:t>
            </a:r>
            <a:endParaRPr lang="en-GB" sz="1600" dirty="0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92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2690813" y="3800475"/>
            <a:ext cx="48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U</a:t>
            </a:r>
            <a:endParaRPr lang="en-GB" sz="2400">
              <a:cs typeface="Arial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2009775" y="36449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231</a:t>
            </a:r>
            <a:endParaRPr lang="en-GB" sz="1600" dirty="0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160811" name="Text Box 43"/>
          <p:cNvSpPr txBox="1">
            <a:spLocks noChangeArrowheads="1"/>
          </p:cNvSpPr>
          <p:nvPr/>
        </p:nvSpPr>
        <p:spPr bwMode="auto">
          <a:xfrm>
            <a:off x="3540125" y="4683125"/>
            <a:ext cx="4429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en-GB" sz="1600" dirty="0"/>
          </a:p>
          <a:p>
            <a:pPr algn="r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43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160818" name="Group 50"/>
          <p:cNvGrpSpPr>
            <a:grpSpLocks/>
          </p:cNvGrpSpPr>
          <p:nvPr/>
        </p:nvGrpSpPr>
        <p:grpSpPr bwMode="auto">
          <a:xfrm>
            <a:off x="4284663" y="4652963"/>
            <a:ext cx="1179512" cy="703262"/>
            <a:chOff x="2013" y="3590"/>
            <a:chExt cx="743" cy="443"/>
          </a:xfrm>
        </p:grpSpPr>
        <p:sp>
          <p:nvSpPr>
            <p:cNvPr id="160812" name="Text Box 44"/>
            <p:cNvSpPr txBox="1">
              <a:spLocks noChangeArrowheads="1"/>
            </p:cNvSpPr>
            <p:nvPr/>
          </p:nvSpPr>
          <p:spPr bwMode="auto">
            <a:xfrm>
              <a:off x="2495" y="3643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rgbClr val="FF0000"/>
                  </a:solidFill>
                  <a:cs typeface="Arial" charset="0"/>
                </a:rPr>
                <a:t>α</a:t>
              </a:r>
            </a:p>
          </p:txBody>
        </p:sp>
        <p:sp>
          <p:nvSpPr>
            <p:cNvPr id="160813" name="Text Box 45"/>
            <p:cNvSpPr txBox="1">
              <a:spLocks noChangeArrowheads="1"/>
            </p:cNvSpPr>
            <p:nvPr/>
          </p:nvSpPr>
          <p:spPr bwMode="auto">
            <a:xfrm>
              <a:off x="2013" y="3590"/>
              <a:ext cx="45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4</a:t>
              </a:r>
            </a:p>
            <a:p>
              <a:pPr algn="r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3354388" y="549275"/>
            <a:ext cx="24971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Complete:</a:t>
            </a:r>
          </a:p>
        </p:txBody>
      </p:sp>
      <p:grpSp>
        <p:nvGrpSpPr>
          <p:cNvPr id="160819" name="Group 51"/>
          <p:cNvGrpSpPr>
            <a:grpSpLocks/>
          </p:cNvGrpSpPr>
          <p:nvPr/>
        </p:nvGrpSpPr>
        <p:grpSpPr bwMode="auto">
          <a:xfrm>
            <a:off x="5597525" y="3629025"/>
            <a:ext cx="1295400" cy="703263"/>
            <a:chOff x="4412" y="3009"/>
            <a:chExt cx="816" cy="443"/>
          </a:xfrm>
        </p:grpSpPr>
        <p:grpSp>
          <p:nvGrpSpPr>
            <p:cNvPr id="160802" name="Group 34"/>
            <p:cNvGrpSpPr>
              <a:grpSpLocks/>
            </p:cNvGrpSpPr>
            <p:nvPr/>
          </p:nvGrpSpPr>
          <p:grpSpPr bwMode="auto">
            <a:xfrm>
              <a:off x="4412" y="3009"/>
              <a:ext cx="816" cy="443"/>
              <a:chOff x="431" y="210"/>
              <a:chExt cx="816" cy="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80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00"/>
                    <a:ext cx="40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sz="2400" dirty="0">
                      <a:solidFill>
                        <a:srgbClr val="FF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60803" name="Text 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9" y="300"/>
                    <a:ext cx="408" cy="28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804" name="Text Box 36"/>
              <p:cNvSpPr txBox="1">
                <a:spLocks noChangeArrowheads="1"/>
              </p:cNvSpPr>
              <p:nvPr/>
            </p:nvSpPr>
            <p:spPr bwMode="auto">
              <a:xfrm>
                <a:off x="431" y="210"/>
                <a:ext cx="45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600">
                    <a:solidFill>
                      <a:srgbClr val="FF0000"/>
                    </a:solidFill>
                  </a:rPr>
                  <a:t>0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en-GB" sz="16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160816" name="Text Box 48"/>
            <p:cNvSpPr txBox="1">
              <a:spLocks noChangeArrowheads="1"/>
            </p:cNvSpPr>
            <p:nvPr/>
          </p:nvSpPr>
          <p:spPr bwMode="auto">
            <a:xfrm>
              <a:off x="4413" y="3097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  <a:cs typeface="Arial" charset="0"/>
                </a:rPr>
                <a:t>+</a:t>
              </a:r>
              <a:endParaRPr lang="el-GR" sz="240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700338" y="177165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O</a:t>
            </a:r>
            <a:r>
              <a:rPr lang="en-GB" sz="2400" dirty="0" smtClean="0"/>
              <a:t>  </a:t>
            </a:r>
            <a:r>
              <a:rPr lang="en-GB" sz="2400" dirty="0">
                <a:cs typeface="Arial" charset="0"/>
              </a:rPr>
              <a:t>→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052638" y="1628775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/>
              <a:t>19</a:t>
            </a:r>
            <a:endParaRPr lang="en-GB" sz="1600" dirty="0"/>
          </a:p>
          <a:p>
            <a:pPr algn="r">
              <a:spcBef>
                <a:spcPct val="50000"/>
              </a:spcBef>
            </a:pPr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619250" y="17732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1.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852863" y="177165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F</a:t>
            </a:r>
            <a:r>
              <a:rPr lang="en-GB" sz="2400" dirty="0" smtClean="0"/>
              <a:t>  </a:t>
            </a:r>
            <a:r>
              <a:rPr lang="en-GB" sz="2400" dirty="0"/>
              <a:t>+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076825" y="17716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cs typeface="Arial" charset="0"/>
              </a:rPr>
              <a:t>e</a:t>
            </a:r>
            <a:r>
              <a:rPr lang="en-GB" sz="2400" baseline="30000" dirty="0" smtClean="0">
                <a:cs typeface="Arial" charset="0"/>
              </a:rPr>
              <a:t>-</a:t>
            </a:r>
            <a:r>
              <a:rPr lang="en-GB" sz="2400" dirty="0" smtClean="0">
                <a:cs typeface="Arial" charset="0"/>
              </a:rPr>
              <a:t>  </a:t>
            </a:r>
            <a:r>
              <a:rPr lang="en-GB" sz="2400" dirty="0">
                <a:cs typeface="Arial" charset="0"/>
              </a:rPr>
              <a:t>+</a:t>
            </a:r>
            <a:endParaRPr lang="el-GR" sz="2400" dirty="0">
              <a:cs typeface="Arial" charset="0"/>
            </a:endParaRP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4429125" y="1628775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/>
              <a:t>0</a:t>
            </a:r>
          </a:p>
          <a:p>
            <a:pPr algn="r">
              <a:spcBef>
                <a:spcPct val="50000"/>
              </a:spcBef>
            </a:pPr>
            <a:r>
              <a:rPr lang="en-GB" sz="1600"/>
              <a:t>- 1</a:t>
            </a:r>
          </a:p>
        </p:txBody>
      </p:sp>
      <p:grpSp>
        <p:nvGrpSpPr>
          <p:cNvPr id="160780" name="Group 12"/>
          <p:cNvGrpSpPr>
            <a:grpSpLocks/>
          </p:cNvGrpSpPr>
          <p:nvPr/>
        </p:nvGrpSpPr>
        <p:grpSpPr bwMode="auto">
          <a:xfrm>
            <a:off x="5364163" y="1628775"/>
            <a:ext cx="1295400" cy="703263"/>
            <a:chOff x="385" y="1979"/>
            <a:chExt cx="816" cy="443"/>
          </a:xfrm>
        </p:grpSpPr>
        <p:grpSp>
          <p:nvGrpSpPr>
            <p:cNvPr id="160781" name="Group 13"/>
            <p:cNvGrpSpPr>
              <a:grpSpLocks/>
            </p:cNvGrpSpPr>
            <p:nvPr/>
          </p:nvGrpSpPr>
          <p:grpSpPr bwMode="auto">
            <a:xfrm>
              <a:off x="385" y="1979"/>
              <a:ext cx="816" cy="443"/>
              <a:chOff x="431" y="210"/>
              <a:chExt cx="816" cy="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78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00"/>
                    <a:ext cx="40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sz="2400" dirty="0">
                      <a:latin typeface="Times New Roman" pitchFamily="18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60782" name="Text 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9" y="300"/>
                    <a:ext cx="408" cy="29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783" name="Text Box 15"/>
              <p:cNvSpPr txBox="1">
                <a:spLocks noChangeArrowheads="1"/>
              </p:cNvSpPr>
              <p:nvPr/>
            </p:nvSpPr>
            <p:spPr bwMode="auto">
              <a:xfrm>
                <a:off x="431" y="210"/>
                <a:ext cx="45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600"/>
                  <a:t>0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en-GB" sz="1600"/>
                  <a:t>0</a:t>
                </a:r>
              </a:p>
            </p:txBody>
          </p:sp>
        </p:grp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907" y="2115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2622550" y="2779713"/>
            <a:ext cx="1195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Pu  </a:t>
            </a:r>
            <a:r>
              <a:rPr lang="en-GB" sz="2400" dirty="0">
                <a:cs typeface="Arial" charset="0"/>
              </a:rPr>
              <a:t>→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2052638" y="2636838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/>
              <a:t>239</a:t>
            </a:r>
            <a:endParaRPr lang="en-GB" sz="1600" dirty="0"/>
          </a:p>
          <a:p>
            <a:pPr algn="r">
              <a:spcBef>
                <a:spcPct val="50000"/>
              </a:spcBef>
            </a:pPr>
            <a:r>
              <a:rPr lang="en-GB" sz="1600" dirty="0" smtClean="0"/>
              <a:t>94</a:t>
            </a:r>
            <a:endParaRPr lang="en-GB" sz="1600" dirty="0"/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1619250" y="27082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2.</a:t>
            </a:r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3852863" y="277971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U</a:t>
            </a:r>
            <a:r>
              <a:rPr lang="en-GB" sz="2400" dirty="0" smtClean="0"/>
              <a:t>  </a:t>
            </a:r>
            <a:r>
              <a:rPr lang="en-GB" sz="2400" dirty="0"/>
              <a:t>+</a:t>
            </a: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5076825" y="27797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cs typeface="Arial" charset="0"/>
              </a:rPr>
              <a:t>α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4429125" y="2636838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/>
              <a:t>4</a:t>
            </a:r>
          </a:p>
          <a:p>
            <a:pPr algn="r">
              <a:spcBef>
                <a:spcPct val="50000"/>
              </a:spcBef>
            </a:pPr>
            <a:r>
              <a:rPr lang="en-GB" sz="1600"/>
              <a:t>2</a:t>
            </a:r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1619250" y="37893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3.</a:t>
            </a:r>
          </a:p>
        </p:txBody>
      </p:sp>
      <p:sp>
        <p:nvSpPr>
          <p:cNvPr id="160797" name="Text Box 29"/>
          <p:cNvSpPr txBox="1">
            <a:spLocks noChangeArrowheads="1"/>
          </p:cNvSpPr>
          <p:nvPr/>
        </p:nvSpPr>
        <p:spPr bwMode="auto">
          <a:xfrm>
            <a:off x="3852863" y="37877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Pa  </a:t>
            </a:r>
            <a:r>
              <a:rPr lang="en-GB" sz="2400" dirty="0"/>
              <a:t>+</a:t>
            </a:r>
          </a:p>
        </p:txBody>
      </p:sp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3205163" y="36449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/>
              <a:t>231</a:t>
            </a:r>
            <a:endParaRPr lang="en-GB" sz="1600" dirty="0"/>
          </a:p>
          <a:p>
            <a:pPr algn="r">
              <a:spcBef>
                <a:spcPct val="50000"/>
              </a:spcBef>
            </a:pPr>
            <a:r>
              <a:rPr lang="en-GB" sz="1600" dirty="0" smtClean="0"/>
              <a:t>91</a:t>
            </a:r>
            <a:endParaRPr lang="en-GB" sz="1600" dirty="0"/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5164138" y="37734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cs typeface="Arial" charset="0"/>
              </a:rPr>
              <a:t>e</a:t>
            </a:r>
            <a:r>
              <a:rPr lang="en-GB" sz="2400" baseline="30000" dirty="0" smtClean="0">
                <a:cs typeface="Arial" charset="0"/>
              </a:rPr>
              <a:t>+</a:t>
            </a:r>
            <a:endParaRPr lang="el-GR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4429125" y="36449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0</a:t>
            </a:r>
          </a:p>
          <a:p>
            <a:pPr algn="r">
              <a:spcBef>
                <a:spcPct val="50000"/>
              </a:spcBef>
            </a:pPr>
            <a:r>
              <a:rPr lang="en-GB" sz="1600" dirty="0" smtClean="0"/>
              <a:t>+ </a:t>
            </a:r>
            <a:r>
              <a:rPr lang="en-GB" sz="1600" dirty="0"/>
              <a:t>1</a:t>
            </a:r>
          </a:p>
        </p:txBody>
      </p:sp>
      <p:sp>
        <p:nvSpPr>
          <p:cNvPr id="160807" name="Text Box 39"/>
          <p:cNvSpPr txBox="1">
            <a:spLocks noChangeArrowheads="1"/>
          </p:cNvSpPr>
          <p:nvPr/>
        </p:nvSpPr>
        <p:spPr bwMode="auto">
          <a:xfrm>
            <a:off x="2641600" y="4795838"/>
            <a:ext cx="109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Rh  </a:t>
            </a:r>
            <a:r>
              <a:rPr lang="en-GB" sz="2400" dirty="0">
                <a:cs typeface="Arial" charset="0"/>
              </a:rPr>
              <a:t>→</a:t>
            </a: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2052638" y="4652963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/>
              <a:t>102</a:t>
            </a:r>
            <a:endParaRPr lang="en-GB" sz="1600" dirty="0"/>
          </a:p>
          <a:p>
            <a:pPr algn="r">
              <a:spcBef>
                <a:spcPct val="50000"/>
              </a:spcBef>
            </a:pPr>
            <a:r>
              <a:rPr lang="en-GB" sz="1600" dirty="0" smtClean="0"/>
              <a:t>45</a:t>
            </a:r>
            <a:endParaRPr lang="en-GB" sz="1600" dirty="0"/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1619250" y="47244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4.</a:t>
            </a:r>
          </a:p>
        </p:txBody>
      </p:sp>
      <p:sp>
        <p:nvSpPr>
          <p:cNvPr id="160810" name="Text Box 42"/>
          <p:cNvSpPr txBox="1">
            <a:spLocks noChangeArrowheads="1"/>
          </p:cNvSpPr>
          <p:nvPr/>
        </p:nvSpPr>
        <p:spPr bwMode="auto">
          <a:xfrm>
            <a:off x="3852863" y="47958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Tc   </a:t>
            </a:r>
            <a:r>
              <a:rPr lang="en-GB" sz="2400" dirty="0"/>
              <a:t>+</a:t>
            </a:r>
          </a:p>
        </p:txBody>
      </p:sp>
      <p:sp>
        <p:nvSpPr>
          <p:cNvPr id="160815" name="Text Box 47"/>
          <p:cNvSpPr txBox="1">
            <a:spLocks noChangeArrowheads="1"/>
          </p:cNvSpPr>
          <p:nvPr/>
        </p:nvSpPr>
        <p:spPr bwMode="auto">
          <a:xfrm>
            <a:off x="2981325" y="3800475"/>
            <a:ext cx="55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cs typeface="Arial" charset="0"/>
              </a:rPr>
              <a:t>→</a:t>
            </a:r>
          </a:p>
        </p:txBody>
      </p:sp>
      <p:sp>
        <p:nvSpPr>
          <p:cNvPr id="160817" name="Text Box 49"/>
          <p:cNvSpPr txBox="1">
            <a:spLocks noChangeArrowheads="1"/>
          </p:cNvSpPr>
          <p:nvPr/>
        </p:nvSpPr>
        <p:spPr bwMode="auto">
          <a:xfrm>
            <a:off x="3259138" y="4649788"/>
            <a:ext cx="720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 smtClean="0">
                <a:solidFill>
                  <a:srgbClr val="FF0000"/>
                </a:solidFill>
              </a:rPr>
              <a:t>98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9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/>
      <p:bldP spid="160790" grpId="0"/>
      <p:bldP spid="160794" grpId="0"/>
      <p:bldP spid="160795" grpId="0"/>
      <p:bldP spid="160811" grpId="0"/>
      <p:bldP spid="160814" grpId="0" animBg="1"/>
      <p:bldP spid="1608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3363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Ionisation chamber/Geiger tube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1700"/>
            <a:ext cx="5146675" cy="482441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GB" sz="23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Ionisation occurs when an atom loses or gains one or more electrons</a:t>
            </a:r>
            <a:r>
              <a:rPr lang="en-GB" sz="23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Ionising 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adiation literally “knocks” electrons away from the air particles that it passes. </a:t>
            </a:r>
          </a:p>
          <a:p>
            <a:pPr marL="0" indent="0">
              <a:buFontTx/>
              <a:buNone/>
            </a:pPr>
            <a:r>
              <a:rPr lang="en-GB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 ions created can then move to the oppositely charged electrode in the chamber, creating a current. This is how Rutherford compared the ionisation of Alpha, Beta and Gamma sources.</a:t>
            </a:r>
            <a:endParaRPr lang="en-GB" sz="2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 radiation has the highest </a:t>
            </a:r>
            <a:r>
              <a:rPr lang="en-GB" sz="23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GB" sz="2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3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n-GB" sz="2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therefore “knocks” electrons and ionises the most.</a:t>
            </a:r>
            <a:endParaRPr lang="en-GB" sz="2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275003" y="1062038"/>
            <a:ext cx="3625850" cy="1614487"/>
            <a:chOff x="4800" y="7830"/>
            <a:chExt cx="5595" cy="2490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459" y="8380"/>
              <a:ext cx="4661" cy="1431"/>
              <a:chOff x="5024" y="3552"/>
              <a:chExt cx="4885" cy="1500"/>
            </a:xfrm>
          </p:grpSpPr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5024" y="3552"/>
                <a:ext cx="4885" cy="1500"/>
                <a:chOff x="4964" y="3015"/>
                <a:chExt cx="4885" cy="1500"/>
              </a:xfrm>
            </p:grpSpPr>
            <p:sp>
              <p:nvSpPr>
                <p:cNvPr id="22" name="AutoShape 7"/>
                <p:cNvSpPr>
                  <a:spLocks noChangeArrowheads="1"/>
                </p:cNvSpPr>
                <p:nvPr/>
              </p:nvSpPr>
              <p:spPr bwMode="auto">
                <a:xfrm rot="5400000">
                  <a:off x="5231" y="3008"/>
                  <a:ext cx="187" cy="720"/>
                </a:xfrm>
                <a:prstGeom prst="can">
                  <a:avLst>
                    <a:gd name="adj" fmla="val 30481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5227" y="3809"/>
                  <a:ext cx="193" cy="720"/>
                </a:xfrm>
                <a:prstGeom prst="can">
                  <a:avLst>
                    <a:gd name="adj" fmla="val 29534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5244" y="3015"/>
                  <a:ext cx="4605" cy="1500"/>
                  <a:chOff x="4614" y="2790"/>
                  <a:chExt cx="4605" cy="1500"/>
                </a:xfrm>
              </p:grpSpPr>
              <p:grpSp>
                <p:nvGrpSpPr>
                  <p:cNvPr id="2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614" y="2790"/>
                    <a:ext cx="4605" cy="1500"/>
                    <a:chOff x="4215" y="4140"/>
                    <a:chExt cx="4605" cy="1500"/>
                  </a:xfrm>
                </p:grpSpPr>
                <p:grpSp>
                  <p:nvGrpSpPr>
                    <p:cNvPr id="2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140"/>
                      <a:ext cx="4605" cy="1500"/>
                      <a:chOff x="4215" y="4140"/>
                      <a:chExt cx="4605" cy="1500"/>
                    </a:xfrm>
                  </p:grpSpPr>
                  <p:sp>
                    <p:nvSpPr>
                      <p:cNvPr id="31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4178" y="4177"/>
                        <a:ext cx="1500" cy="1425"/>
                      </a:xfrm>
                      <a:prstGeom prst="can">
                        <a:avLst>
                          <a:gd name="adj" fmla="val 49824"/>
                        </a:avLst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100000">
                            <a:srgbClr val="2E2E2E"/>
                          </a:gs>
                        </a:gsLst>
                        <a:lin ang="5400000" scaled="1"/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2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6120" y="2940"/>
                        <a:ext cx="1500" cy="3900"/>
                      </a:xfrm>
                      <a:prstGeom prst="can">
                        <a:avLst>
                          <a:gd name="adj" fmla="val 48064"/>
                        </a:avLst>
                      </a:prstGeom>
                      <a:gradFill rotWithShape="0">
                        <a:gsLst>
                          <a:gs pos="0">
                            <a:srgbClr val="C0C0C0"/>
                          </a:gs>
                          <a:gs pos="100000">
                            <a:srgbClr val="595959"/>
                          </a:gs>
                        </a:gsLst>
                        <a:lin ang="5400000" scaled="1"/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3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75" y="4215"/>
                      <a:ext cx="578" cy="135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0080"/>
                        </a:gs>
                        <a:gs pos="100000">
                          <a:srgbClr val="00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5770" y="3008"/>
                    <a:ext cx="2546" cy="962"/>
                  </a:xfrm>
                  <a:custGeom>
                    <a:avLst/>
                    <a:gdLst>
                      <a:gd name="T0" fmla="*/ 254 w 2546"/>
                      <a:gd name="T1" fmla="*/ 352 h 962"/>
                      <a:gd name="T2" fmla="*/ 509 w 2546"/>
                      <a:gd name="T3" fmla="*/ 247 h 962"/>
                      <a:gd name="T4" fmla="*/ 824 w 2546"/>
                      <a:gd name="T5" fmla="*/ 367 h 962"/>
                      <a:gd name="T6" fmla="*/ 1214 w 2546"/>
                      <a:gd name="T7" fmla="*/ 22 h 962"/>
                      <a:gd name="T8" fmla="*/ 1604 w 2546"/>
                      <a:gd name="T9" fmla="*/ 232 h 962"/>
                      <a:gd name="T10" fmla="*/ 1874 w 2546"/>
                      <a:gd name="T11" fmla="*/ 450 h 962"/>
                      <a:gd name="T12" fmla="*/ 2249 w 2546"/>
                      <a:gd name="T13" fmla="*/ 292 h 962"/>
                      <a:gd name="T14" fmla="*/ 2429 w 2546"/>
                      <a:gd name="T15" fmla="*/ 343 h 962"/>
                      <a:gd name="T16" fmla="*/ 2543 w 2546"/>
                      <a:gd name="T17" fmla="*/ 544 h 962"/>
                      <a:gd name="T18" fmla="*/ 2447 w 2546"/>
                      <a:gd name="T19" fmla="*/ 754 h 962"/>
                      <a:gd name="T20" fmla="*/ 2159 w 2546"/>
                      <a:gd name="T21" fmla="*/ 907 h 962"/>
                      <a:gd name="T22" fmla="*/ 1439 w 2546"/>
                      <a:gd name="T23" fmla="*/ 787 h 962"/>
                      <a:gd name="T24" fmla="*/ 1034 w 2546"/>
                      <a:gd name="T25" fmla="*/ 952 h 962"/>
                      <a:gd name="T26" fmla="*/ 674 w 2546"/>
                      <a:gd name="T27" fmla="*/ 727 h 962"/>
                      <a:gd name="T28" fmla="*/ 134 w 2546"/>
                      <a:gd name="T29" fmla="*/ 847 h 962"/>
                      <a:gd name="T30" fmla="*/ 20 w 2546"/>
                      <a:gd name="T31" fmla="*/ 517 h 962"/>
                      <a:gd name="T32" fmla="*/ 254 w 2546"/>
                      <a:gd name="T33" fmla="*/ 352 h 9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546"/>
                      <a:gd name="T52" fmla="*/ 0 h 962"/>
                      <a:gd name="T53" fmla="*/ 2546 w 2546"/>
                      <a:gd name="T54" fmla="*/ 962 h 96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546" h="962">
                        <a:moveTo>
                          <a:pt x="254" y="352"/>
                        </a:moveTo>
                        <a:cubicBezTo>
                          <a:pt x="336" y="302"/>
                          <a:pt x="414" y="244"/>
                          <a:pt x="509" y="247"/>
                        </a:cubicBezTo>
                        <a:cubicBezTo>
                          <a:pt x="604" y="250"/>
                          <a:pt x="706" y="405"/>
                          <a:pt x="824" y="367"/>
                        </a:cubicBezTo>
                        <a:cubicBezTo>
                          <a:pt x="942" y="329"/>
                          <a:pt x="1084" y="44"/>
                          <a:pt x="1214" y="22"/>
                        </a:cubicBezTo>
                        <a:cubicBezTo>
                          <a:pt x="1344" y="0"/>
                          <a:pt x="1494" y="161"/>
                          <a:pt x="1604" y="232"/>
                        </a:cubicBezTo>
                        <a:cubicBezTo>
                          <a:pt x="1714" y="303"/>
                          <a:pt x="1767" y="440"/>
                          <a:pt x="1874" y="450"/>
                        </a:cubicBezTo>
                        <a:cubicBezTo>
                          <a:pt x="1981" y="460"/>
                          <a:pt x="2157" y="310"/>
                          <a:pt x="2249" y="292"/>
                        </a:cubicBezTo>
                        <a:cubicBezTo>
                          <a:pt x="2341" y="274"/>
                          <a:pt x="2380" y="301"/>
                          <a:pt x="2429" y="343"/>
                        </a:cubicBezTo>
                        <a:cubicBezTo>
                          <a:pt x="2478" y="385"/>
                          <a:pt x="2540" y="476"/>
                          <a:pt x="2543" y="544"/>
                        </a:cubicBezTo>
                        <a:cubicBezTo>
                          <a:pt x="2546" y="612"/>
                          <a:pt x="2511" y="694"/>
                          <a:pt x="2447" y="754"/>
                        </a:cubicBezTo>
                        <a:cubicBezTo>
                          <a:pt x="2383" y="814"/>
                          <a:pt x="2327" y="902"/>
                          <a:pt x="2159" y="907"/>
                        </a:cubicBezTo>
                        <a:cubicBezTo>
                          <a:pt x="1991" y="912"/>
                          <a:pt x="1626" y="780"/>
                          <a:pt x="1439" y="787"/>
                        </a:cubicBezTo>
                        <a:cubicBezTo>
                          <a:pt x="1252" y="794"/>
                          <a:pt x="1161" y="962"/>
                          <a:pt x="1034" y="952"/>
                        </a:cubicBezTo>
                        <a:cubicBezTo>
                          <a:pt x="907" y="942"/>
                          <a:pt x="824" y="744"/>
                          <a:pt x="674" y="727"/>
                        </a:cubicBezTo>
                        <a:cubicBezTo>
                          <a:pt x="524" y="710"/>
                          <a:pt x="243" y="882"/>
                          <a:pt x="134" y="847"/>
                        </a:cubicBezTo>
                        <a:cubicBezTo>
                          <a:pt x="25" y="812"/>
                          <a:pt x="0" y="599"/>
                          <a:pt x="20" y="517"/>
                        </a:cubicBezTo>
                        <a:cubicBezTo>
                          <a:pt x="40" y="435"/>
                          <a:pt x="205" y="386"/>
                          <a:pt x="254" y="352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69696"/>
                      </a:gs>
                      <a:gs pos="50000">
                        <a:srgbClr val="454545"/>
                      </a:gs>
                      <a:gs pos="100000">
                        <a:srgbClr val="969696"/>
                      </a:gs>
                    </a:gsLst>
                    <a:lin ang="540000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793" y="3517"/>
                    <a:ext cx="2513" cy="1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2921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8181" y="3330"/>
                    <a:ext cx="131" cy="474"/>
                  </a:xfrm>
                  <a:custGeom>
                    <a:avLst/>
                    <a:gdLst>
                      <a:gd name="T0" fmla="*/ 0 w 131"/>
                      <a:gd name="T1" fmla="*/ 0 h 474"/>
                      <a:gd name="T2" fmla="*/ 57 w 131"/>
                      <a:gd name="T3" fmla="*/ 66 h 474"/>
                      <a:gd name="T4" fmla="*/ 108 w 131"/>
                      <a:gd name="T5" fmla="*/ 147 h 474"/>
                      <a:gd name="T6" fmla="*/ 129 w 131"/>
                      <a:gd name="T7" fmla="*/ 237 h 474"/>
                      <a:gd name="T8" fmla="*/ 96 w 131"/>
                      <a:gd name="T9" fmla="*/ 357 h 474"/>
                      <a:gd name="T10" fmla="*/ 3 w 131"/>
                      <a:gd name="T11" fmla="*/ 474 h 4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"/>
                      <a:gd name="T19" fmla="*/ 0 h 474"/>
                      <a:gd name="T20" fmla="*/ 131 w 131"/>
                      <a:gd name="T21" fmla="*/ 474 h 4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" h="474">
                        <a:moveTo>
                          <a:pt x="0" y="0"/>
                        </a:moveTo>
                        <a:cubicBezTo>
                          <a:pt x="9" y="11"/>
                          <a:pt x="39" y="42"/>
                          <a:pt x="57" y="66"/>
                        </a:cubicBezTo>
                        <a:cubicBezTo>
                          <a:pt x="75" y="90"/>
                          <a:pt x="96" y="119"/>
                          <a:pt x="108" y="147"/>
                        </a:cubicBezTo>
                        <a:cubicBezTo>
                          <a:pt x="120" y="175"/>
                          <a:pt x="131" y="202"/>
                          <a:pt x="129" y="237"/>
                        </a:cubicBezTo>
                        <a:cubicBezTo>
                          <a:pt x="127" y="272"/>
                          <a:pt x="117" y="318"/>
                          <a:pt x="96" y="357"/>
                        </a:cubicBezTo>
                        <a:cubicBezTo>
                          <a:pt x="75" y="396"/>
                          <a:pt x="22" y="450"/>
                          <a:pt x="3" y="474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475" y="4171"/>
                <a:ext cx="143" cy="249"/>
              </a:xfrm>
              <a:custGeom>
                <a:avLst/>
                <a:gdLst>
                  <a:gd name="T0" fmla="*/ 5 w 143"/>
                  <a:gd name="T1" fmla="*/ 249 h 249"/>
                  <a:gd name="T2" fmla="*/ 5 w 143"/>
                  <a:gd name="T3" fmla="*/ 156 h 249"/>
                  <a:gd name="T4" fmla="*/ 38 w 143"/>
                  <a:gd name="T5" fmla="*/ 66 h 249"/>
                  <a:gd name="T6" fmla="*/ 143 w 143"/>
                  <a:gd name="T7" fmla="*/ 0 h 2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49"/>
                  <a:gd name="T14" fmla="*/ 143 w 143"/>
                  <a:gd name="T15" fmla="*/ 249 h 2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49">
                    <a:moveTo>
                      <a:pt x="5" y="249"/>
                    </a:moveTo>
                    <a:cubicBezTo>
                      <a:pt x="2" y="217"/>
                      <a:pt x="0" y="186"/>
                      <a:pt x="5" y="156"/>
                    </a:cubicBezTo>
                    <a:cubicBezTo>
                      <a:pt x="10" y="126"/>
                      <a:pt x="15" y="92"/>
                      <a:pt x="38" y="66"/>
                    </a:cubicBezTo>
                    <a:cubicBezTo>
                      <a:pt x="61" y="40"/>
                      <a:pt x="102" y="20"/>
                      <a:pt x="143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800" y="8250"/>
              <a:ext cx="945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200">
                  <a:latin typeface="Calibri" pitchFamily="34" charset="0"/>
                </a:rPr>
                <a:t>+450 V</a:t>
              </a:r>
              <a:endParaRPr lang="en-US" altLang="en-US" sz="2800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145" y="9705"/>
              <a:ext cx="6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200">
                  <a:latin typeface="Calibri" pitchFamily="34" charset="0"/>
                </a:rPr>
                <a:t>0 V</a:t>
              </a:r>
              <a:endParaRPr lang="en-US" altLang="en-US" sz="2800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 flipV="1">
              <a:off x="9728" y="9000"/>
              <a:ext cx="0" cy="106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8183" y="8093"/>
              <a:ext cx="0" cy="877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7155" y="7830"/>
              <a:ext cx="3065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400">
                  <a:latin typeface="Calibri" pitchFamily="34" charset="0"/>
                </a:rPr>
                <a:t>low pressure neon gas</a:t>
              </a:r>
              <a:endParaRPr lang="en-US" altLang="en-US" sz="3200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8700" y="9990"/>
              <a:ext cx="169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600">
                  <a:latin typeface="Calibri" pitchFamily="34" charset="0"/>
                </a:rPr>
                <a:t>end window</a:t>
              </a:r>
              <a:endParaRPr lang="en-US" altLang="en-US" sz="360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6881" y="8218"/>
              <a:ext cx="469" cy="89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6133" y="7908"/>
              <a:ext cx="10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200">
                  <a:latin typeface="Calibri" pitchFamily="34" charset="0"/>
                </a:rPr>
                <a:t>anode</a:t>
              </a:r>
              <a:endParaRPr lang="en-US" altLang="en-US" sz="2800"/>
            </a:p>
          </p:txBody>
        </p:sp>
      </p:grpSp>
      <p:grpSp>
        <p:nvGrpSpPr>
          <p:cNvPr id="33" name="Group 101"/>
          <p:cNvGrpSpPr>
            <a:grpSpLocks/>
          </p:cNvGrpSpPr>
          <p:nvPr/>
        </p:nvGrpSpPr>
        <p:grpSpPr bwMode="auto">
          <a:xfrm>
            <a:off x="5396626" y="3483512"/>
            <a:ext cx="3969068" cy="2330451"/>
            <a:chOff x="408280" y="3863845"/>
            <a:chExt cx="4532555" cy="2755900"/>
          </a:xfrm>
        </p:grpSpPr>
        <p:grpSp>
          <p:nvGrpSpPr>
            <p:cNvPr id="34" name="Group 27"/>
            <p:cNvGrpSpPr>
              <a:grpSpLocks/>
            </p:cNvGrpSpPr>
            <p:nvPr/>
          </p:nvGrpSpPr>
          <p:grpSpPr bwMode="auto">
            <a:xfrm rot="5400000">
              <a:off x="1157263" y="3114862"/>
              <a:ext cx="2755900" cy="4253865"/>
              <a:chOff x="6180" y="801"/>
              <a:chExt cx="4340" cy="6699"/>
            </a:xfrm>
          </p:grpSpPr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6180" y="1700"/>
                <a:ext cx="4340" cy="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39" name="Group 29"/>
              <p:cNvGrpSpPr>
                <a:grpSpLocks/>
              </p:cNvGrpSpPr>
              <p:nvPr/>
            </p:nvGrpSpPr>
            <p:grpSpPr bwMode="auto">
              <a:xfrm>
                <a:off x="6713" y="801"/>
                <a:ext cx="3485" cy="5970"/>
                <a:chOff x="6713" y="521"/>
                <a:chExt cx="3485" cy="5970"/>
              </a:xfrm>
            </p:grpSpPr>
            <p:grpSp>
              <p:nvGrpSpPr>
                <p:cNvPr id="40" name="Group 30"/>
                <p:cNvGrpSpPr>
                  <a:grpSpLocks/>
                </p:cNvGrpSpPr>
                <p:nvPr/>
              </p:nvGrpSpPr>
              <p:grpSpPr bwMode="auto">
                <a:xfrm>
                  <a:off x="6713" y="2188"/>
                  <a:ext cx="3331" cy="4303"/>
                  <a:chOff x="3458" y="7748"/>
                  <a:chExt cx="3346" cy="4322"/>
                </a:xfrm>
              </p:grpSpPr>
              <p:grpSp>
                <p:nvGrpSpPr>
                  <p:cNvPr id="4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458" y="7840"/>
                    <a:ext cx="3346" cy="4230"/>
                    <a:chOff x="4005" y="7794"/>
                    <a:chExt cx="3346" cy="4230"/>
                  </a:xfrm>
                </p:grpSpPr>
                <p:grpSp>
                  <p:nvGrpSpPr>
                    <p:cNvPr id="4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5" y="7794"/>
                      <a:ext cx="3346" cy="4230"/>
                      <a:chOff x="4005" y="7794"/>
                      <a:chExt cx="3346" cy="4230"/>
                    </a:xfrm>
                  </p:grpSpPr>
                  <p:grpSp>
                    <p:nvGrpSpPr>
                      <p:cNvPr id="55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05" y="7794"/>
                        <a:ext cx="3346" cy="4230"/>
                        <a:chOff x="4005" y="7794"/>
                        <a:chExt cx="3346" cy="4230"/>
                      </a:xfrm>
                    </p:grpSpPr>
                    <p:grpSp>
                      <p:nvGrpSpPr>
                        <p:cNvPr id="57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05" y="7794"/>
                          <a:ext cx="3346" cy="4230"/>
                          <a:chOff x="4005" y="7794"/>
                          <a:chExt cx="3346" cy="4230"/>
                        </a:xfrm>
                      </p:grpSpPr>
                      <p:grpSp>
                        <p:nvGrpSpPr>
                          <p:cNvPr id="59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05" y="7794"/>
                            <a:ext cx="3346" cy="4230"/>
                            <a:chOff x="4005" y="7794"/>
                            <a:chExt cx="3346" cy="4230"/>
                          </a:xfrm>
                        </p:grpSpPr>
                        <p:grpSp>
                          <p:nvGrpSpPr>
                            <p:cNvPr id="89" name="Group 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05" y="7794"/>
                              <a:ext cx="3346" cy="4230"/>
                              <a:chOff x="4005" y="7794"/>
                              <a:chExt cx="3346" cy="4230"/>
                            </a:xfrm>
                          </p:grpSpPr>
                          <p:sp>
                            <p:nvSpPr>
                              <p:cNvPr id="91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flipV="1">
                                <a:off x="4005" y="7794"/>
                                <a:ext cx="3340" cy="3775"/>
                              </a:xfrm>
                              <a:custGeom>
                                <a:avLst/>
                                <a:gdLst>
                                  <a:gd name="T0" fmla="*/ 0 w 2260"/>
                                  <a:gd name="T1" fmla="*/ 0 h 2835"/>
                                  <a:gd name="T2" fmla="*/ 34 w 2260"/>
                                  <a:gd name="T3" fmla="*/ 170 h 2835"/>
                                  <a:gd name="T4" fmla="*/ 98 w 2260"/>
                                  <a:gd name="T5" fmla="*/ 252 h 2835"/>
                                  <a:gd name="T6" fmla="*/ 222 w 2260"/>
                                  <a:gd name="T7" fmla="*/ 332 h 2835"/>
                                  <a:gd name="T8" fmla="*/ 399 w 2260"/>
                                  <a:gd name="T9" fmla="*/ 411 h 2835"/>
                                  <a:gd name="T10" fmla="*/ 714 w 2260"/>
                                  <a:gd name="T11" fmla="*/ 507 h 2835"/>
                                  <a:gd name="T12" fmla="*/ 922 w 2260"/>
                                  <a:gd name="T13" fmla="*/ 547 h 2835"/>
                                  <a:gd name="T14" fmla="*/ 1215 w 2260"/>
                                  <a:gd name="T15" fmla="*/ 583 h 2835"/>
                                  <a:gd name="T16" fmla="*/ 1773 w 2260"/>
                                  <a:gd name="T17" fmla="*/ 599 h 2835"/>
                                  <a:gd name="T18" fmla="*/ 2159 w 2260"/>
                                  <a:gd name="T19" fmla="*/ 579 h 2835"/>
                                  <a:gd name="T20" fmla="*/ 2505 w 2260"/>
                                  <a:gd name="T21" fmla="*/ 531 h 2835"/>
                                  <a:gd name="T22" fmla="*/ 2669 w 2260"/>
                                  <a:gd name="T23" fmla="*/ 499 h 2835"/>
                                  <a:gd name="T24" fmla="*/ 2798 w 2260"/>
                                  <a:gd name="T25" fmla="*/ 459 h 2835"/>
                                  <a:gd name="T26" fmla="*/ 2922 w 2260"/>
                                  <a:gd name="T27" fmla="*/ 423 h 2835"/>
                                  <a:gd name="T28" fmla="*/ 3064 w 2260"/>
                                  <a:gd name="T29" fmla="*/ 356 h 2835"/>
                                  <a:gd name="T30" fmla="*/ 3170 w 2260"/>
                                  <a:gd name="T31" fmla="*/ 304 h 2835"/>
                                  <a:gd name="T32" fmla="*/ 3307 w 2260"/>
                                  <a:gd name="T33" fmla="*/ 184 h 2835"/>
                                  <a:gd name="T34" fmla="*/ 3340 w 2260"/>
                                  <a:gd name="T35" fmla="*/ 67 h 2835"/>
                                  <a:gd name="T36" fmla="*/ 3340 w 2260"/>
                                  <a:gd name="T37" fmla="*/ 3289 h 2835"/>
                                  <a:gd name="T38" fmla="*/ 3290 w 2260"/>
                                  <a:gd name="T39" fmla="*/ 3368 h 2835"/>
                                  <a:gd name="T40" fmla="*/ 3228 w 2260"/>
                                  <a:gd name="T41" fmla="*/ 3431 h 2835"/>
                                  <a:gd name="T42" fmla="*/ 3086 w 2260"/>
                                  <a:gd name="T43" fmla="*/ 3519 h 2835"/>
                                  <a:gd name="T44" fmla="*/ 2900 w 2260"/>
                                  <a:gd name="T45" fmla="*/ 3603 h 2835"/>
                                  <a:gd name="T46" fmla="*/ 2690 w 2260"/>
                                  <a:gd name="T47" fmla="*/ 3662 h 2835"/>
                                  <a:gd name="T48" fmla="*/ 2421 w 2260"/>
                                  <a:gd name="T49" fmla="*/ 3715 h 2835"/>
                                  <a:gd name="T50" fmla="*/ 2204 w 2260"/>
                                  <a:gd name="T51" fmla="*/ 3747 h 2835"/>
                                  <a:gd name="T52" fmla="*/ 1946 w 2260"/>
                                  <a:gd name="T53" fmla="*/ 3763 h 2835"/>
                                  <a:gd name="T54" fmla="*/ 1711 w 2260"/>
                                  <a:gd name="T55" fmla="*/ 3775 h 2835"/>
                                  <a:gd name="T56" fmla="*/ 1459 w 2260"/>
                                  <a:gd name="T57" fmla="*/ 3775 h 2835"/>
                                  <a:gd name="T58" fmla="*/ 1188 w 2260"/>
                                  <a:gd name="T59" fmla="*/ 3751 h 2835"/>
                                  <a:gd name="T60" fmla="*/ 967 w 2260"/>
                                  <a:gd name="T61" fmla="*/ 3723 h 2835"/>
                                  <a:gd name="T62" fmla="*/ 732 w 2260"/>
                                  <a:gd name="T63" fmla="*/ 3686 h 2835"/>
                                  <a:gd name="T64" fmla="*/ 434 w 2260"/>
                                  <a:gd name="T65" fmla="*/ 3599 h 2835"/>
                                  <a:gd name="T66" fmla="*/ 310 w 2260"/>
                                  <a:gd name="T67" fmla="*/ 3547 h 2835"/>
                                  <a:gd name="T68" fmla="*/ 200 w 2260"/>
                                  <a:gd name="T69" fmla="*/ 3495 h 2835"/>
                                  <a:gd name="T70" fmla="*/ 75 w 2260"/>
                                  <a:gd name="T71" fmla="*/ 3407 h 2835"/>
                                  <a:gd name="T72" fmla="*/ 0 w 2260"/>
                                  <a:gd name="T73" fmla="*/ 3286 h 2835"/>
                                  <a:gd name="T74" fmla="*/ 0 w 2260"/>
                                  <a:gd name="T75" fmla="*/ 0 h 2835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w 2260"/>
                                  <a:gd name="T115" fmla="*/ 0 h 2835"/>
                                  <a:gd name="T116" fmla="*/ 2260 w 2260"/>
                                  <a:gd name="T117" fmla="*/ 2835 h 2835"/>
                                </a:gdLst>
                                <a:ahLst/>
                                <a:cxnLst>
                                  <a:cxn ang="T76">
                                    <a:pos x="T0" y="T1"/>
                                  </a:cxn>
                                  <a:cxn ang="T77">
                                    <a:pos x="T2" y="T3"/>
                                  </a:cxn>
                                  <a:cxn ang="T78">
                                    <a:pos x="T4" y="T5"/>
                                  </a:cxn>
                                  <a:cxn ang="T79">
                                    <a:pos x="T6" y="T7"/>
                                  </a:cxn>
                                  <a:cxn ang="T80">
                                    <a:pos x="T8" y="T9"/>
                                  </a:cxn>
                                  <a:cxn ang="T81">
                                    <a:pos x="T10" y="T11"/>
                                  </a:cxn>
                                  <a:cxn ang="T82">
                                    <a:pos x="T12" y="T13"/>
                                  </a:cxn>
                                  <a:cxn ang="T83">
                                    <a:pos x="T14" y="T15"/>
                                  </a:cxn>
                                  <a:cxn ang="T84">
                                    <a:pos x="T16" y="T17"/>
                                  </a:cxn>
                                  <a:cxn ang="T85">
                                    <a:pos x="T18" y="T19"/>
                                  </a:cxn>
                                  <a:cxn ang="T86">
                                    <a:pos x="T20" y="T21"/>
                                  </a:cxn>
                                  <a:cxn ang="T87">
                                    <a:pos x="T22" y="T23"/>
                                  </a:cxn>
                                  <a:cxn ang="T88">
                                    <a:pos x="T24" y="T25"/>
                                  </a:cxn>
                                  <a:cxn ang="T89">
                                    <a:pos x="T26" y="T27"/>
                                  </a:cxn>
                                  <a:cxn ang="T90">
                                    <a:pos x="T28" y="T29"/>
                                  </a:cxn>
                                  <a:cxn ang="T91">
                                    <a:pos x="T30" y="T31"/>
                                  </a:cxn>
                                  <a:cxn ang="T92">
                                    <a:pos x="T32" y="T33"/>
                                  </a:cxn>
                                  <a:cxn ang="T93">
                                    <a:pos x="T34" y="T35"/>
                                  </a:cxn>
                                  <a:cxn ang="T94">
                                    <a:pos x="T36" y="T37"/>
                                  </a:cxn>
                                  <a:cxn ang="T95">
                                    <a:pos x="T38" y="T39"/>
                                  </a:cxn>
                                  <a:cxn ang="T96">
                                    <a:pos x="T40" y="T41"/>
                                  </a:cxn>
                                  <a:cxn ang="T97">
                                    <a:pos x="T42" y="T43"/>
                                  </a:cxn>
                                  <a:cxn ang="T98">
                                    <a:pos x="T44" y="T45"/>
                                  </a:cxn>
                                  <a:cxn ang="T99">
                                    <a:pos x="T46" y="T47"/>
                                  </a:cxn>
                                  <a:cxn ang="T100">
                                    <a:pos x="T48" y="T49"/>
                                  </a:cxn>
                                  <a:cxn ang="T101">
                                    <a:pos x="T50" y="T51"/>
                                  </a:cxn>
                                  <a:cxn ang="T102">
                                    <a:pos x="T52" y="T53"/>
                                  </a:cxn>
                                  <a:cxn ang="T103">
                                    <a:pos x="T54" y="T55"/>
                                  </a:cxn>
                                  <a:cxn ang="T104">
                                    <a:pos x="T56" y="T57"/>
                                  </a:cxn>
                                  <a:cxn ang="T105">
                                    <a:pos x="T58" y="T59"/>
                                  </a:cxn>
                                  <a:cxn ang="T106">
                                    <a:pos x="T60" y="T61"/>
                                  </a:cxn>
                                  <a:cxn ang="T107">
                                    <a:pos x="T62" y="T63"/>
                                  </a:cxn>
                                  <a:cxn ang="T108">
                                    <a:pos x="T64" y="T65"/>
                                  </a:cxn>
                                  <a:cxn ang="T109">
                                    <a:pos x="T66" y="T67"/>
                                  </a:cxn>
                                  <a:cxn ang="T110">
                                    <a:pos x="T68" y="T69"/>
                                  </a:cxn>
                                  <a:cxn ang="T111">
                                    <a:pos x="T70" y="T71"/>
                                  </a:cxn>
                                  <a:cxn ang="T112">
                                    <a:pos x="T72" y="T73"/>
                                  </a:cxn>
                                  <a:cxn ang="T113">
                                    <a:pos x="T74" y="T75"/>
                                  </a:cxn>
                                </a:cxnLst>
                                <a:rect l="T114" t="T115" r="T116" b="T117"/>
                                <a:pathLst>
                                  <a:path w="2260" h="2835">
                                    <a:moveTo>
                                      <a:pt x="0" y="0"/>
                                    </a:moveTo>
                                    <a:lnTo>
                                      <a:pt x="23" y="128"/>
                                    </a:lnTo>
                                    <a:lnTo>
                                      <a:pt x="66" y="189"/>
                                    </a:lnTo>
                                    <a:lnTo>
                                      <a:pt x="150" y="249"/>
                                    </a:lnTo>
                                    <a:lnTo>
                                      <a:pt x="270" y="309"/>
                                    </a:lnTo>
                                    <a:lnTo>
                                      <a:pt x="483" y="381"/>
                                    </a:lnTo>
                                    <a:lnTo>
                                      <a:pt x="624" y="411"/>
                                    </a:lnTo>
                                    <a:lnTo>
                                      <a:pt x="822" y="438"/>
                                    </a:lnTo>
                                    <a:lnTo>
                                      <a:pt x="1200" y="450"/>
                                    </a:lnTo>
                                    <a:lnTo>
                                      <a:pt x="1461" y="435"/>
                                    </a:lnTo>
                                    <a:lnTo>
                                      <a:pt x="1695" y="399"/>
                                    </a:lnTo>
                                    <a:lnTo>
                                      <a:pt x="1806" y="375"/>
                                    </a:lnTo>
                                    <a:lnTo>
                                      <a:pt x="1893" y="345"/>
                                    </a:lnTo>
                                    <a:lnTo>
                                      <a:pt x="1977" y="318"/>
                                    </a:lnTo>
                                    <a:lnTo>
                                      <a:pt x="2073" y="267"/>
                                    </a:lnTo>
                                    <a:lnTo>
                                      <a:pt x="2145" y="228"/>
                                    </a:lnTo>
                                    <a:lnTo>
                                      <a:pt x="2238" y="138"/>
                                    </a:lnTo>
                                    <a:lnTo>
                                      <a:pt x="2260" y="50"/>
                                    </a:lnTo>
                                    <a:lnTo>
                                      <a:pt x="2260" y="2470"/>
                                    </a:lnTo>
                                    <a:lnTo>
                                      <a:pt x="2226" y="2529"/>
                                    </a:lnTo>
                                    <a:lnTo>
                                      <a:pt x="2184" y="2577"/>
                                    </a:lnTo>
                                    <a:lnTo>
                                      <a:pt x="2088" y="2643"/>
                                    </a:lnTo>
                                    <a:lnTo>
                                      <a:pt x="1962" y="2706"/>
                                    </a:lnTo>
                                    <a:lnTo>
                                      <a:pt x="1820" y="2750"/>
                                    </a:lnTo>
                                    <a:lnTo>
                                      <a:pt x="1638" y="2790"/>
                                    </a:lnTo>
                                    <a:lnTo>
                                      <a:pt x="1491" y="2814"/>
                                    </a:lnTo>
                                    <a:lnTo>
                                      <a:pt x="1317" y="2826"/>
                                    </a:lnTo>
                                    <a:lnTo>
                                      <a:pt x="1158" y="2835"/>
                                    </a:lnTo>
                                    <a:lnTo>
                                      <a:pt x="987" y="2835"/>
                                    </a:lnTo>
                                    <a:lnTo>
                                      <a:pt x="804" y="2817"/>
                                    </a:lnTo>
                                    <a:lnTo>
                                      <a:pt x="654" y="2796"/>
                                    </a:lnTo>
                                    <a:lnTo>
                                      <a:pt x="495" y="2768"/>
                                    </a:lnTo>
                                    <a:lnTo>
                                      <a:pt x="294" y="2703"/>
                                    </a:lnTo>
                                    <a:lnTo>
                                      <a:pt x="210" y="2664"/>
                                    </a:lnTo>
                                    <a:lnTo>
                                      <a:pt x="135" y="2625"/>
                                    </a:lnTo>
                                    <a:lnTo>
                                      <a:pt x="51" y="2559"/>
                                    </a:lnTo>
                                    <a:lnTo>
                                      <a:pt x="0" y="2468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rgbClr val="3B3B3B"/>
                                  </a:gs>
                                  <a:gs pos="100000">
                                    <a:srgbClr val="80808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2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46" y="8097"/>
                                <a:ext cx="250" cy="2785"/>
                              </a:xfrm>
                              <a:prstGeom prst="can">
                                <a:avLst>
                                  <a:gd name="adj" fmla="val 43013"/>
                                </a:avLst>
                              </a:prstGeom>
                              <a:gradFill rotWithShape="0">
                                <a:gsLst>
                                  <a:gs pos="0">
                                    <a:srgbClr val="292100"/>
                                  </a:gs>
                                  <a:gs pos="50000">
                                    <a:srgbClr val="FFCC00"/>
                                  </a:gs>
                                  <a:gs pos="100000">
                                    <a:srgbClr val="29210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93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06" y="8277"/>
                                <a:ext cx="3340" cy="3747"/>
                              </a:xfrm>
                              <a:custGeom>
                                <a:avLst/>
                                <a:gdLst>
                                  <a:gd name="T0" fmla="*/ 0 w 3340"/>
                                  <a:gd name="T1" fmla="*/ 0 h 3747"/>
                                  <a:gd name="T2" fmla="*/ 34 w 3340"/>
                                  <a:gd name="T3" fmla="*/ 170 h 3747"/>
                                  <a:gd name="T4" fmla="*/ 98 w 3340"/>
                                  <a:gd name="T5" fmla="*/ 252 h 3747"/>
                                  <a:gd name="T6" fmla="*/ 222 w 3340"/>
                                  <a:gd name="T7" fmla="*/ 332 h 3747"/>
                                  <a:gd name="T8" fmla="*/ 399 w 3340"/>
                                  <a:gd name="T9" fmla="*/ 411 h 3747"/>
                                  <a:gd name="T10" fmla="*/ 714 w 3340"/>
                                  <a:gd name="T11" fmla="*/ 507 h 3747"/>
                                  <a:gd name="T12" fmla="*/ 922 w 3340"/>
                                  <a:gd name="T13" fmla="*/ 547 h 3747"/>
                                  <a:gd name="T14" fmla="*/ 1215 w 3340"/>
                                  <a:gd name="T15" fmla="*/ 583 h 3747"/>
                                  <a:gd name="T16" fmla="*/ 1773 w 3340"/>
                                  <a:gd name="T17" fmla="*/ 599 h 3747"/>
                                  <a:gd name="T18" fmla="*/ 2159 w 3340"/>
                                  <a:gd name="T19" fmla="*/ 579 h 3747"/>
                                  <a:gd name="T20" fmla="*/ 2505 w 3340"/>
                                  <a:gd name="T21" fmla="*/ 531 h 3747"/>
                                  <a:gd name="T22" fmla="*/ 2669 w 3340"/>
                                  <a:gd name="T23" fmla="*/ 499 h 3747"/>
                                  <a:gd name="T24" fmla="*/ 2798 w 3340"/>
                                  <a:gd name="T25" fmla="*/ 459 h 3747"/>
                                  <a:gd name="T26" fmla="*/ 2922 w 3340"/>
                                  <a:gd name="T27" fmla="*/ 423 h 3747"/>
                                  <a:gd name="T28" fmla="*/ 3064 w 3340"/>
                                  <a:gd name="T29" fmla="*/ 356 h 3747"/>
                                  <a:gd name="T30" fmla="*/ 3170 w 3340"/>
                                  <a:gd name="T31" fmla="*/ 304 h 3747"/>
                                  <a:gd name="T32" fmla="*/ 3307 w 3340"/>
                                  <a:gd name="T33" fmla="*/ 184 h 3747"/>
                                  <a:gd name="T34" fmla="*/ 3340 w 3340"/>
                                  <a:gd name="T35" fmla="*/ 67 h 3747"/>
                                  <a:gd name="T36" fmla="*/ 3340 w 3340"/>
                                  <a:gd name="T37" fmla="*/ 3289 h 3747"/>
                                  <a:gd name="T38" fmla="*/ 3290 w 3340"/>
                                  <a:gd name="T39" fmla="*/ 3368 h 3747"/>
                                  <a:gd name="T40" fmla="*/ 3228 w 3340"/>
                                  <a:gd name="T41" fmla="*/ 3431 h 3747"/>
                                  <a:gd name="T42" fmla="*/ 3086 w 3340"/>
                                  <a:gd name="T43" fmla="*/ 3519 h 3747"/>
                                  <a:gd name="T44" fmla="*/ 2894 w 3340"/>
                                  <a:gd name="T45" fmla="*/ 3597 h 3747"/>
                                  <a:gd name="T46" fmla="*/ 2696 w 3340"/>
                                  <a:gd name="T47" fmla="*/ 3645 h 3747"/>
                                  <a:gd name="T48" fmla="*/ 2423 w 3340"/>
                                  <a:gd name="T49" fmla="*/ 3699 h 3747"/>
                                  <a:gd name="T50" fmla="*/ 2204 w 3340"/>
                                  <a:gd name="T51" fmla="*/ 3714 h 3747"/>
                                  <a:gd name="T52" fmla="*/ 1949 w 3340"/>
                                  <a:gd name="T53" fmla="*/ 3741 h 3747"/>
                                  <a:gd name="T54" fmla="*/ 1709 w 3340"/>
                                  <a:gd name="T55" fmla="*/ 3747 h 3747"/>
                                  <a:gd name="T56" fmla="*/ 1460 w 3340"/>
                                  <a:gd name="T57" fmla="*/ 3744 h 3747"/>
                                  <a:gd name="T58" fmla="*/ 1184 w 3340"/>
                                  <a:gd name="T59" fmla="*/ 3726 h 3747"/>
                                  <a:gd name="T60" fmla="*/ 965 w 3340"/>
                                  <a:gd name="T61" fmla="*/ 3699 h 3747"/>
                                  <a:gd name="T62" fmla="*/ 731 w 3340"/>
                                  <a:gd name="T63" fmla="*/ 3666 h 3747"/>
                                  <a:gd name="T64" fmla="*/ 428 w 3340"/>
                                  <a:gd name="T65" fmla="*/ 3591 h 3747"/>
                                  <a:gd name="T66" fmla="*/ 310 w 3340"/>
                                  <a:gd name="T67" fmla="*/ 3547 h 3747"/>
                                  <a:gd name="T68" fmla="*/ 200 w 3340"/>
                                  <a:gd name="T69" fmla="*/ 3495 h 3747"/>
                                  <a:gd name="T70" fmla="*/ 75 w 3340"/>
                                  <a:gd name="T71" fmla="*/ 3407 h 3747"/>
                                  <a:gd name="T72" fmla="*/ 0 w 3340"/>
                                  <a:gd name="T73" fmla="*/ 3286 h 3747"/>
                                  <a:gd name="T74" fmla="*/ 0 w 3340"/>
                                  <a:gd name="T75" fmla="*/ 0 h 3747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w 3340"/>
                                  <a:gd name="T115" fmla="*/ 0 h 3747"/>
                                  <a:gd name="T116" fmla="*/ 3340 w 3340"/>
                                  <a:gd name="T117" fmla="*/ 3747 h 3747"/>
                                </a:gdLst>
                                <a:ahLst/>
                                <a:cxnLst>
                                  <a:cxn ang="T76">
                                    <a:pos x="T0" y="T1"/>
                                  </a:cxn>
                                  <a:cxn ang="T77">
                                    <a:pos x="T2" y="T3"/>
                                  </a:cxn>
                                  <a:cxn ang="T78">
                                    <a:pos x="T4" y="T5"/>
                                  </a:cxn>
                                  <a:cxn ang="T79">
                                    <a:pos x="T6" y="T7"/>
                                  </a:cxn>
                                  <a:cxn ang="T80">
                                    <a:pos x="T8" y="T9"/>
                                  </a:cxn>
                                  <a:cxn ang="T81">
                                    <a:pos x="T10" y="T11"/>
                                  </a:cxn>
                                  <a:cxn ang="T82">
                                    <a:pos x="T12" y="T13"/>
                                  </a:cxn>
                                  <a:cxn ang="T83">
                                    <a:pos x="T14" y="T15"/>
                                  </a:cxn>
                                  <a:cxn ang="T84">
                                    <a:pos x="T16" y="T17"/>
                                  </a:cxn>
                                  <a:cxn ang="T85">
                                    <a:pos x="T18" y="T19"/>
                                  </a:cxn>
                                  <a:cxn ang="T86">
                                    <a:pos x="T20" y="T21"/>
                                  </a:cxn>
                                  <a:cxn ang="T87">
                                    <a:pos x="T22" y="T23"/>
                                  </a:cxn>
                                  <a:cxn ang="T88">
                                    <a:pos x="T24" y="T25"/>
                                  </a:cxn>
                                  <a:cxn ang="T89">
                                    <a:pos x="T26" y="T27"/>
                                  </a:cxn>
                                  <a:cxn ang="T90">
                                    <a:pos x="T28" y="T29"/>
                                  </a:cxn>
                                  <a:cxn ang="T91">
                                    <a:pos x="T30" y="T31"/>
                                  </a:cxn>
                                  <a:cxn ang="T92">
                                    <a:pos x="T32" y="T33"/>
                                  </a:cxn>
                                  <a:cxn ang="T93">
                                    <a:pos x="T34" y="T35"/>
                                  </a:cxn>
                                  <a:cxn ang="T94">
                                    <a:pos x="T36" y="T37"/>
                                  </a:cxn>
                                  <a:cxn ang="T95">
                                    <a:pos x="T38" y="T39"/>
                                  </a:cxn>
                                  <a:cxn ang="T96">
                                    <a:pos x="T40" y="T41"/>
                                  </a:cxn>
                                  <a:cxn ang="T97">
                                    <a:pos x="T42" y="T43"/>
                                  </a:cxn>
                                  <a:cxn ang="T98">
                                    <a:pos x="T44" y="T45"/>
                                  </a:cxn>
                                  <a:cxn ang="T99">
                                    <a:pos x="T46" y="T47"/>
                                  </a:cxn>
                                  <a:cxn ang="T100">
                                    <a:pos x="T48" y="T49"/>
                                  </a:cxn>
                                  <a:cxn ang="T101">
                                    <a:pos x="T50" y="T51"/>
                                  </a:cxn>
                                  <a:cxn ang="T102">
                                    <a:pos x="T52" y="T53"/>
                                  </a:cxn>
                                  <a:cxn ang="T103">
                                    <a:pos x="T54" y="T55"/>
                                  </a:cxn>
                                  <a:cxn ang="T104">
                                    <a:pos x="T56" y="T57"/>
                                  </a:cxn>
                                  <a:cxn ang="T105">
                                    <a:pos x="T58" y="T59"/>
                                  </a:cxn>
                                  <a:cxn ang="T106">
                                    <a:pos x="T60" y="T61"/>
                                  </a:cxn>
                                  <a:cxn ang="T107">
                                    <a:pos x="T62" y="T63"/>
                                  </a:cxn>
                                  <a:cxn ang="T108">
                                    <a:pos x="T64" y="T65"/>
                                  </a:cxn>
                                  <a:cxn ang="T109">
                                    <a:pos x="T66" y="T67"/>
                                  </a:cxn>
                                  <a:cxn ang="T110">
                                    <a:pos x="T68" y="T69"/>
                                  </a:cxn>
                                  <a:cxn ang="T111">
                                    <a:pos x="T70" y="T71"/>
                                  </a:cxn>
                                  <a:cxn ang="T112">
                                    <a:pos x="T72" y="T73"/>
                                  </a:cxn>
                                  <a:cxn ang="T113">
                                    <a:pos x="T74" y="T75"/>
                                  </a:cxn>
                                </a:cxnLst>
                                <a:rect l="T114" t="T115" r="T116" b="T117"/>
                                <a:pathLst>
                                  <a:path w="3340" h="3747">
                                    <a:moveTo>
                                      <a:pt x="0" y="0"/>
                                    </a:moveTo>
                                    <a:lnTo>
                                      <a:pt x="34" y="170"/>
                                    </a:lnTo>
                                    <a:lnTo>
                                      <a:pt x="98" y="252"/>
                                    </a:lnTo>
                                    <a:lnTo>
                                      <a:pt x="222" y="332"/>
                                    </a:lnTo>
                                    <a:lnTo>
                                      <a:pt x="399" y="411"/>
                                    </a:lnTo>
                                    <a:lnTo>
                                      <a:pt x="714" y="507"/>
                                    </a:lnTo>
                                    <a:lnTo>
                                      <a:pt x="922" y="547"/>
                                    </a:lnTo>
                                    <a:lnTo>
                                      <a:pt x="1215" y="583"/>
                                    </a:lnTo>
                                    <a:lnTo>
                                      <a:pt x="1773" y="599"/>
                                    </a:lnTo>
                                    <a:lnTo>
                                      <a:pt x="2159" y="579"/>
                                    </a:lnTo>
                                    <a:lnTo>
                                      <a:pt x="2505" y="531"/>
                                    </a:lnTo>
                                    <a:lnTo>
                                      <a:pt x="2669" y="499"/>
                                    </a:lnTo>
                                    <a:lnTo>
                                      <a:pt x="2798" y="459"/>
                                    </a:lnTo>
                                    <a:lnTo>
                                      <a:pt x="2922" y="423"/>
                                    </a:lnTo>
                                    <a:lnTo>
                                      <a:pt x="3064" y="356"/>
                                    </a:lnTo>
                                    <a:lnTo>
                                      <a:pt x="3170" y="304"/>
                                    </a:lnTo>
                                    <a:lnTo>
                                      <a:pt x="3307" y="184"/>
                                    </a:lnTo>
                                    <a:lnTo>
                                      <a:pt x="3340" y="67"/>
                                    </a:lnTo>
                                    <a:lnTo>
                                      <a:pt x="3340" y="3289"/>
                                    </a:lnTo>
                                    <a:lnTo>
                                      <a:pt x="3290" y="3368"/>
                                    </a:lnTo>
                                    <a:lnTo>
                                      <a:pt x="3228" y="3431"/>
                                    </a:lnTo>
                                    <a:lnTo>
                                      <a:pt x="3086" y="3519"/>
                                    </a:lnTo>
                                    <a:lnTo>
                                      <a:pt x="2894" y="3597"/>
                                    </a:lnTo>
                                    <a:lnTo>
                                      <a:pt x="2696" y="3645"/>
                                    </a:lnTo>
                                    <a:lnTo>
                                      <a:pt x="2423" y="3699"/>
                                    </a:lnTo>
                                    <a:lnTo>
                                      <a:pt x="2204" y="3714"/>
                                    </a:lnTo>
                                    <a:lnTo>
                                      <a:pt x="1949" y="3741"/>
                                    </a:lnTo>
                                    <a:lnTo>
                                      <a:pt x="1709" y="3747"/>
                                    </a:lnTo>
                                    <a:lnTo>
                                      <a:pt x="1460" y="3744"/>
                                    </a:lnTo>
                                    <a:lnTo>
                                      <a:pt x="1184" y="3726"/>
                                    </a:lnTo>
                                    <a:lnTo>
                                      <a:pt x="965" y="3699"/>
                                    </a:lnTo>
                                    <a:lnTo>
                                      <a:pt x="731" y="3666"/>
                                    </a:lnTo>
                                    <a:lnTo>
                                      <a:pt x="428" y="3591"/>
                                    </a:lnTo>
                                    <a:lnTo>
                                      <a:pt x="310" y="3547"/>
                                    </a:lnTo>
                                    <a:lnTo>
                                      <a:pt x="200" y="3495"/>
                                    </a:lnTo>
                                    <a:lnTo>
                                      <a:pt x="75" y="3407"/>
                                    </a:lnTo>
                                    <a:lnTo>
                                      <a:pt x="0" y="328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rgbClr val="595959"/>
                                  </a:gs>
                                  <a:gs pos="100000">
                                    <a:srgbClr val="C0C0C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9050" cmpd="sng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4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69" y="9467"/>
                                <a:ext cx="2301" cy="2308"/>
                              </a:xfrm>
                              <a:custGeom>
                                <a:avLst/>
                                <a:gdLst>
                                  <a:gd name="T0" fmla="*/ 274 w 2301"/>
                                  <a:gd name="T1" fmla="*/ 831 h 2308"/>
                                  <a:gd name="T2" fmla="*/ 514 w 2301"/>
                                  <a:gd name="T3" fmla="*/ 163 h 2308"/>
                                  <a:gd name="T4" fmla="*/ 1121 w 2301"/>
                                  <a:gd name="T5" fmla="*/ 273 h 2308"/>
                                  <a:gd name="T6" fmla="*/ 1411 w 2301"/>
                                  <a:gd name="T7" fmla="*/ 363 h 2308"/>
                                  <a:gd name="T8" fmla="*/ 1621 w 2301"/>
                                  <a:gd name="T9" fmla="*/ 13 h 2308"/>
                                  <a:gd name="T10" fmla="*/ 1901 w 2301"/>
                                  <a:gd name="T11" fmla="*/ 283 h 2308"/>
                                  <a:gd name="T12" fmla="*/ 2216 w 2301"/>
                                  <a:gd name="T13" fmla="*/ 643 h 2308"/>
                                  <a:gd name="T14" fmla="*/ 2261 w 2301"/>
                                  <a:gd name="T15" fmla="*/ 1318 h 2308"/>
                                  <a:gd name="T16" fmla="*/ 1976 w 2301"/>
                                  <a:gd name="T17" fmla="*/ 1558 h 2308"/>
                                  <a:gd name="T18" fmla="*/ 1796 w 2301"/>
                                  <a:gd name="T19" fmla="*/ 1903 h 2308"/>
                                  <a:gd name="T20" fmla="*/ 1241 w 2301"/>
                                  <a:gd name="T21" fmla="*/ 2278 h 2308"/>
                                  <a:gd name="T22" fmla="*/ 761 w 2301"/>
                                  <a:gd name="T23" fmla="*/ 1723 h 2308"/>
                                  <a:gd name="T24" fmla="*/ 86 w 2301"/>
                                  <a:gd name="T25" fmla="*/ 1491 h 2308"/>
                                  <a:gd name="T26" fmla="*/ 244 w 2301"/>
                                  <a:gd name="T27" fmla="*/ 1033 h 2308"/>
                                  <a:gd name="T28" fmla="*/ 274 w 2301"/>
                                  <a:gd name="T29" fmla="*/ 831 h 2308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w 2301"/>
                                  <a:gd name="T46" fmla="*/ 0 h 2308"/>
                                  <a:gd name="T47" fmla="*/ 2301 w 2301"/>
                                  <a:gd name="T48" fmla="*/ 2308 h 2308"/>
                                </a:gdLst>
                                <a:ahLst/>
                                <a:cxnLst>
                                  <a:cxn ang="T30">
                                    <a:pos x="T0" y="T1"/>
                                  </a:cxn>
                                  <a:cxn ang="T31">
                                    <a:pos x="T2" y="T3"/>
                                  </a:cxn>
                                  <a:cxn ang="T32">
                                    <a:pos x="T4" y="T5"/>
                                  </a:cxn>
                                  <a:cxn ang="T33">
                                    <a:pos x="T6" y="T7"/>
                                  </a:cxn>
                                  <a:cxn ang="T34">
                                    <a:pos x="T8" y="T9"/>
                                  </a:cxn>
                                  <a:cxn ang="T35">
                                    <a:pos x="T10" y="T11"/>
                                  </a:cxn>
                                  <a:cxn ang="T36">
                                    <a:pos x="T12" y="T13"/>
                                  </a:cxn>
                                  <a:cxn ang="T37">
                                    <a:pos x="T14" y="T15"/>
                                  </a:cxn>
                                  <a:cxn ang="T38">
                                    <a:pos x="T16" y="T17"/>
                                  </a:cxn>
                                  <a:cxn ang="T39">
                                    <a:pos x="T18" y="T19"/>
                                  </a:cxn>
                                  <a:cxn ang="T40">
                                    <a:pos x="T20" y="T21"/>
                                  </a:cxn>
                                  <a:cxn ang="T41">
                                    <a:pos x="T22" y="T23"/>
                                  </a:cxn>
                                  <a:cxn ang="T42">
                                    <a:pos x="T24" y="T25"/>
                                  </a:cxn>
                                  <a:cxn ang="T43">
                                    <a:pos x="T26" y="T27"/>
                                  </a:cxn>
                                  <a:cxn ang="T44">
                                    <a:pos x="T28" y="T29"/>
                                  </a:cxn>
                                </a:cxnLst>
                                <a:rect l="T45" t="T46" r="T47" b="T48"/>
                                <a:pathLst>
                                  <a:path w="2301" h="2308">
                                    <a:moveTo>
                                      <a:pt x="274" y="831"/>
                                    </a:moveTo>
                                    <a:cubicBezTo>
                                      <a:pt x="319" y="686"/>
                                      <a:pt x="373" y="256"/>
                                      <a:pt x="514" y="163"/>
                                    </a:cubicBezTo>
                                    <a:cubicBezTo>
                                      <a:pt x="655" y="70"/>
                                      <a:pt x="971" y="240"/>
                                      <a:pt x="1121" y="273"/>
                                    </a:cubicBezTo>
                                    <a:cubicBezTo>
                                      <a:pt x="1271" y="306"/>
                                      <a:pt x="1328" y="406"/>
                                      <a:pt x="1411" y="363"/>
                                    </a:cubicBezTo>
                                    <a:cubicBezTo>
                                      <a:pt x="1494" y="320"/>
                                      <a:pt x="1539" y="26"/>
                                      <a:pt x="1621" y="13"/>
                                    </a:cubicBezTo>
                                    <a:cubicBezTo>
                                      <a:pt x="1703" y="0"/>
                                      <a:pt x="1802" y="178"/>
                                      <a:pt x="1901" y="283"/>
                                    </a:cubicBezTo>
                                    <a:cubicBezTo>
                                      <a:pt x="2000" y="388"/>
                                      <a:pt x="2156" y="471"/>
                                      <a:pt x="2216" y="643"/>
                                    </a:cubicBezTo>
                                    <a:cubicBezTo>
                                      <a:pt x="2276" y="815"/>
                                      <a:pt x="2301" y="1166"/>
                                      <a:pt x="2261" y="1318"/>
                                    </a:cubicBezTo>
                                    <a:cubicBezTo>
                                      <a:pt x="2221" y="1470"/>
                                      <a:pt x="2053" y="1461"/>
                                      <a:pt x="1976" y="1558"/>
                                    </a:cubicBezTo>
                                    <a:cubicBezTo>
                                      <a:pt x="1899" y="1655"/>
                                      <a:pt x="1918" y="1783"/>
                                      <a:pt x="1796" y="1903"/>
                                    </a:cubicBezTo>
                                    <a:cubicBezTo>
                                      <a:pt x="1674" y="2023"/>
                                      <a:pt x="1413" y="2308"/>
                                      <a:pt x="1241" y="2278"/>
                                    </a:cubicBezTo>
                                    <a:cubicBezTo>
                                      <a:pt x="1069" y="2248"/>
                                      <a:pt x="954" y="1854"/>
                                      <a:pt x="761" y="1723"/>
                                    </a:cubicBezTo>
                                    <a:cubicBezTo>
                                      <a:pt x="568" y="1592"/>
                                      <a:pt x="172" y="1606"/>
                                      <a:pt x="86" y="1491"/>
                                    </a:cubicBezTo>
                                    <a:cubicBezTo>
                                      <a:pt x="0" y="1376"/>
                                      <a:pt x="208" y="1148"/>
                                      <a:pt x="244" y="1033"/>
                                    </a:cubicBezTo>
                                    <a:cubicBezTo>
                                      <a:pt x="280" y="918"/>
                                      <a:pt x="229" y="976"/>
                                      <a:pt x="274" y="831"/>
                                    </a:cubicBezTo>
                                    <a:close/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rgbClr val="090909"/>
                                  </a:gs>
                                  <a:gs pos="100000">
                                    <a:srgbClr val="969696"/>
                                  </a:gs>
                                </a:gsLst>
                                <a:lin ang="0" scaled="1"/>
                              </a:gradFill>
                              <a:ln w="19050" cmpd="sng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5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0" y="10984"/>
                                <a:ext cx="1536" cy="767"/>
                              </a:xfrm>
                              <a:custGeom>
                                <a:avLst/>
                                <a:gdLst>
                                  <a:gd name="T0" fmla="*/ 0 w 1536"/>
                                  <a:gd name="T1" fmla="*/ 89 h 767"/>
                                  <a:gd name="T2" fmla="*/ 375 w 1536"/>
                                  <a:gd name="T3" fmla="*/ 26 h 767"/>
                                  <a:gd name="T4" fmla="*/ 855 w 1536"/>
                                  <a:gd name="T5" fmla="*/ 2 h 767"/>
                                  <a:gd name="T6" fmla="*/ 1197 w 1536"/>
                                  <a:gd name="T7" fmla="*/ 17 h 767"/>
                                  <a:gd name="T8" fmla="*/ 1536 w 1536"/>
                                  <a:gd name="T9" fmla="*/ 59 h 767"/>
                                  <a:gd name="T10" fmla="*/ 1491 w 1536"/>
                                  <a:gd name="T11" fmla="*/ 152 h 767"/>
                                  <a:gd name="T12" fmla="*/ 1458 w 1536"/>
                                  <a:gd name="T13" fmla="*/ 251 h 767"/>
                                  <a:gd name="T14" fmla="*/ 1395 w 1536"/>
                                  <a:gd name="T15" fmla="*/ 356 h 767"/>
                                  <a:gd name="T16" fmla="*/ 1293 w 1536"/>
                                  <a:gd name="T17" fmla="*/ 455 h 767"/>
                                  <a:gd name="T18" fmla="*/ 1182 w 1536"/>
                                  <a:gd name="T19" fmla="*/ 557 h 767"/>
                                  <a:gd name="T20" fmla="*/ 1110 w 1536"/>
                                  <a:gd name="T21" fmla="*/ 623 h 767"/>
                                  <a:gd name="T22" fmla="*/ 1008 w 1536"/>
                                  <a:gd name="T23" fmla="*/ 701 h 767"/>
                                  <a:gd name="T24" fmla="*/ 891 w 1536"/>
                                  <a:gd name="T25" fmla="*/ 755 h 767"/>
                                  <a:gd name="T26" fmla="*/ 831 w 1536"/>
                                  <a:gd name="T27" fmla="*/ 767 h 767"/>
                                  <a:gd name="T28" fmla="*/ 720 w 1536"/>
                                  <a:gd name="T29" fmla="*/ 731 h 767"/>
                                  <a:gd name="T30" fmla="*/ 594 w 1536"/>
                                  <a:gd name="T31" fmla="*/ 557 h 767"/>
                                  <a:gd name="T32" fmla="*/ 507 w 1536"/>
                                  <a:gd name="T33" fmla="*/ 419 h 767"/>
                                  <a:gd name="T34" fmla="*/ 459 w 1536"/>
                                  <a:gd name="T35" fmla="*/ 335 h 767"/>
                                  <a:gd name="T36" fmla="*/ 360 w 1536"/>
                                  <a:gd name="T37" fmla="*/ 233 h 767"/>
                                  <a:gd name="T38" fmla="*/ 261 w 1536"/>
                                  <a:gd name="T39" fmla="*/ 164 h 767"/>
                                  <a:gd name="T40" fmla="*/ 168 w 1536"/>
                                  <a:gd name="T41" fmla="*/ 137 h 767"/>
                                  <a:gd name="T42" fmla="*/ 30 w 1536"/>
                                  <a:gd name="T43" fmla="*/ 92 h 767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w 1536"/>
                                  <a:gd name="T67" fmla="*/ 0 h 767"/>
                                  <a:gd name="T68" fmla="*/ 1536 w 1536"/>
                                  <a:gd name="T69" fmla="*/ 767 h 767"/>
                                </a:gdLst>
                                <a:ahLst/>
                                <a:cxnLst>
                                  <a:cxn ang="T44">
                                    <a:pos x="T0" y="T1"/>
                                  </a:cxn>
                                  <a:cxn ang="T45">
                                    <a:pos x="T2" y="T3"/>
                                  </a:cxn>
                                  <a:cxn ang="T46">
                                    <a:pos x="T4" y="T5"/>
                                  </a:cxn>
                                  <a:cxn ang="T47">
                                    <a:pos x="T6" y="T7"/>
                                  </a:cxn>
                                  <a:cxn ang="T48">
                                    <a:pos x="T8" y="T9"/>
                                  </a:cxn>
                                  <a:cxn ang="T49">
                                    <a:pos x="T10" y="T11"/>
                                  </a:cxn>
                                  <a:cxn ang="T50">
                                    <a:pos x="T12" y="T13"/>
                                  </a:cxn>
                                  <a:cxn ang="T51">
                                    <a:pos x="T14" y="T15"/>
                                  </a:cxn>
                                  <a:cxn ang="T52">
                                    <a:pos x="T16" y="T17"/>
                                  </a:cxn>
                                  <a:cxn ang="T53">
                                    <a:pos x="T18" y="T19"/>
                                  </a:cxn>
                                  <a:cxn ang="T54">
                                    <a:pos x="T20" y="T21"/>
                                  </a:cxn>
                                  <a:cxn ang="T55">
                                    <a:pos x="T22" y="T23"/>
                                  </a:cxn>
                                  <a:cxn ang="T56">
                                    <a:pos x="T24" y="T25"/>
                                  </a:cxn>
                                  <a:cxn ang="T57">
                                    <a:pos x="T26" y="T27"/>
                                  </a:cxn>
                                  <a:cxn ang="T58">
                                    <a:pos x="T28" y="T29"/>
                                  </a:cxn>
                                  <a:cxn ang="T59">
                                    <a:pos x="T30" y="T31"/>
                                  </a:cxn>
                                  <a:cxn ang="T60">
                                    <a:pos x="T32" y="T33"/>
                                  </a:cxn>
                                  <a:cxn ang="T61">
                                    <a:pos x="T34" y="T35"/>
                                  </a:cxn>
                                  <a:cxn ang="T62">
                                    <a:pos x="T36" y="T37"/>
                                  </a:cxn>
                                  <a:cxn ang="T63">
                                    <a:pos x="T38" y="T39"/>
                                  </a:cxn>
                                  <a:cxn ang="T64">
                                    <a:pos x="T40" y="T41"/>
                                  </a:cxn>
                                  <a:cxn ang="T65">
                                    <a:pos x="T42" y="T43"/>
                                  </a:cxn>
                                </a:cxnLst>
                                <a:rect l="T66" t="T67" r="T68" b="T69"/>
                                <a:pathLst>
                                  <a:path w="1536" h="767">
                                    <a:moveTo>
                                      <a:pt x="0" y="89"/>
                                    </a:moveTo>
                                    <a:cubicBezTo>
                                      <a:pt x="62" y="79"/>
                                      <a:pt x="233" y="40"/>
                                      <a:pt x="375" y="26"/>
                                    </a:cubicBezTo>
                                    <a:cubicBezTo>
                                      <a:pt x="517" y="12"/>
                                      <a:pt x="718" y="4"/>
                                      <a:pt x="855" y="2"/>
                                    </a:cubicBezTo>
                                    <a:cubicBezTo>
                                      <a:pt x="992" y="0"/>
                                      <a:pt x="1084" y="8"/>
                                      <a:pt x="1197" y="17"/>
                                    </a:cubicBezTo>
                                    <a:cubicBezTo>
                                      <a:pt x="1310" y="26"/>
                                      <a:pt x="1487" y="37"/>
                                      <a:pt x="1536" y="59"/>
                                    </a:cubicBezTo>
                                    <a:lnTo>
                                      <a:pt x="1491" y="152"/>
                                    </a:lnTo>
                                    <a:lnTo>
                                      <a:pt x="1458" y="251"/>
                                    </a:lnTo>
                                    <a:lnTo>
                                      <a:pt x="1395" y="356"/>
                                    </a:lnTo>
                                    <a:lnTo>
                                      <a:pt x="1293" y="455"/>
                                    </a:lnTo>
                                    <a:lnTo>
                                      <a:pt x="1182" y="557"/>
                                    </a:lnTo>
                                    <a:lnTo>
                                      <a:pt x="1110" y="623"/>
                                    </a:lnTo>
                                    <a:lnTo>
                                      <a:pt x="1008" y="701"/>
                                    </a:lnTo>
                                    <a:lnTo>
                                      <a:pt x="891" y="755"/>
                                    </a:lnTo>
                                    <a:lnTo>
                                      <a:pt x="831" y="767"/>
                                    </a:lnTo>
                                    <a:cubicBezTo>
                                      <a:pt x="803" y="763"/>
                                      <a:pt x="759" y="766"/>
                                      <a:pt x="720" y="731"/>
                                    </a:cubicBezTo>
                                    <a:cubicBezTo>
                                      <a:pt x="681" y="696"/>
                                      <a:pt x="630" y="609"/>
                                      <a:pt x="594" y="557"/>
                                    </a:cubicBezTo>
                                    <a:lnTo>
                                      <a:pt x="507" y="419"/>
                                    </a:lnTo>
                                    <a:lnTo>
                                      <a:pt x="459" y="335"/>
                                    </a:lnTo>
                                    <a:cubicBezTo>
                                      <a:pt x="434" y="304"/>
                                      <a:pt x="393" y="262"/>
                                      <a:pt x="360" y="233"/>
                                    </a:cubicBezTo>
                                    <a:lnTo>
                                      <a:pt x="261" y="164"/>
                                    </a:lnTo>
                                    <a:lnTo>
                                      <a:pt x="168" y="137"/>
                                    </a:lnTo>
                                    <a:lnTo>
                                      <a:pt x="30" y="92"/>
                                    </a:lnTo>
                                  </a:path>
                                </a:pathLst>
                              </a:custGeom>
                              <a:solidFill>
                                <a:srgbClr val="333333"/>
                              </a:solidFill>
                              <a:ln w="19050" cmpd="sng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6" name="AutoShap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35" y="9695"/>
                                <a:ext cx="250" cy="1888"/>
                              </a:xfrm>
                              <a:prstGeom prst="can">
                                <a:avLst>
                                  <a:gd name="adj" fmla="val 33460"/>
                                </a:avLst>
                              </a:prstGeom>
                              <a:gradFill rotWithShape="0">
                                <a:gsLst>
                                  <a:gs pos="0">
                                    <a:srgbClr val="292100"/>
                                  </a:gs>
                                  <a:gs pos="50000">
                                    <a:srgbClr val="FFCC00"/>
                                  </a:gs>
                                  <a:gs pos="100000">
                                    <a:srgbClr val="292100"/>
                                  </a:gs>
                                </a:gsLst>
                                <a:lin ang="0" scaled="1"/>
                              </a:gra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97" name="Arc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5400000">
                                <a:off x="5435" y="10106"/>
                                <a:ext cx="486" cy="3345"/>
                              </a:xfrm>
                              <a:custGeom>
                                <a:avLst/>
                                <a:gdLst>
                                  <a:gd name="T0" fmla="*/ 0 w 21600"/>
                                  <a:gd name="T1" fmla="*/ 0 h 43200"/>
                                  <a:gd name="T2" fmla="*/ 0 w 21600"/>
                                  <a:gd name="T3" fmla="*/ 259 h 43200"/>
                                  <a:gd name="T4" fmla="*/ 0 w 21600"/>
                                  <a:gd name="T5" fmla="*/ 130 h 43200"/>
                                  <a:gd name="T6" fmla="*/ 0 60000 65536"/>
                                  <a:gd name="T7" fmla="*/ 0 60000 65536"/>
                                  <a:gd name="T8" fmla="*/ 0 60000 65536"/>
                                  <a:gd name="T9" fmla="*/ 0 w 21600"/>
                                  <a:gd name="T10" fmla="*/ 0 h 43200"/>
                                  <a:gd name="T11" fmla="*/ 21600 w 21600"/>
                                  <a:gd name="T12" fmla="*/ 43200 h 43200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T9" t="T10" r="T11" b="T12"/>
                                <a:pathLst>
                                  <a:path w="21600" h="43200" fill="none" extrusionOk="0">
                                    <a:moveTo>
                                      <a:pt x="-1" y="0"/>
                                    </a:moveTo>
                                    <a:cubicBezTo>
                                      <a:pt x="11929" y="0"/>
                                      <a:pt x="21600" y="9670"/>
                                      <a:pt x="21600" y="21600"/>
                                    </a:cubicBezTo>
                                    <a:cubicBezTo>
                                      <a:pt x="21600" y="33529"/>
                                      <a:pt x="11929" y="43199"/>
                                      <a:pt x="0" y="43200"/>
                                    </a:cubicBezTo>
                                  </a:path>
                                  <a:path w="21600" h="43200" stroke="0" extrusionOk="0">
                                    <a:moveTo>
                                      <a:pt x="-1" y="0"/>
                                    </a:moveTo>
                                    <a:cubicBezTo>
                                      <a:pt x="11929" y="0"/>
                                      <a:pt x="21600" y="9670"/>
                                      <a:pt x="21600" y="21600"/>
                                    </a:cubicBezTo>
                                    <a:cubicBezTo>
                                      <a:pt x="21600" y="33529"/>
                                      <a:pt x="11929" y="43199"/>
                                      <a:pt x="0" y="432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8" name="Line 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10" y="8340"/>
                                <a:ext cx="1" cy="321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9" name="Line 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350" y="8360"/>
                                <a:ext cx="1" cy="321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90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13" y="7800"/>
                              <a:ext cx="3330" cy="1073"/>
                            </a:xfrm>
                            <a:prstGeom prst="ellips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/>
                            </a:p>
                          </p:txBody>
                        </p:sp>
                      </p:grpSp>
                      <p:grpSp>
                        <p:nvGrpSpPr>
                          <p:cNvPr id="60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47" y="8086"/>
                            <a:ext cx="1741" cy="3022"/>
                            <a:chOff x="4747" y="8086"/>
                            <a:chExt cx="1741" cy="3022"/>
                          </a:xfrm>
                        </p:grpSpPr>
                        <p:grpSp>
                          <p:nvGrpSpPr>
                            <p:cNvPr id="61" name="Group 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47" y="10275"/>
                              <a:ext cx="263" cy="263"/>
                              <a:chOff x="6135" y="10275"/>
                              <a:chExt cx="263" cy="263"/>
                            </a:xfrm>
                          </p:grpSpPr>
                          <p:sp>
                            <p:nvSpPr>
                              <p:cNvPr id="85" name="Oval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5" y="10275"/>
                                <a:ext cx="263" cy="26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99CCFF"/>
                                  </a:gs>
                                  <a:gs pos="100000">
                                    <a:srgbClr val="475E76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grpSp>
                            <p:nvGrpSpPr>
                              <p:cNvPr id="86" name="Group 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73" y="10313"/>
                                <a:ext cx="180" cy="180"/>
                                <a:chOff x="7644" y="10260"/>
                                <a:chExt cx="180" cy="180"/>
                              </a:xfrm>
                            </p:grpSpPr>
                            <p:sp>
                              <p:nvSpPr>
                                <p:cNvPr id="87" name="Line 5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7733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88" name="Line 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734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2" name="Group 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50" y="10485"/>
                              <a:ext cx="263" cy="263"/>
                              <a:chOff x="6135" y="10275"/>
                              <a:chExt cx="263" cy="263"/>
                            </a:xfrm>
                          </p:grpSpPr>
                          <p:sp>
                            <p:nvSpPr>
                              <p:cNvPr id="81" name="Oval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5" y="10275"/>
                                <a:ext cx="263" cy="26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99CCFF"/>
                                  </a:gs>
                                  <a:gs pos="100000">
                                    <a:srgbClr val="475E76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grpSp>
                            <p:nvGrpSpPr>
                              <p:cNvPr id="82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73" y="10313"/>
                                <a:ext cx="180" cy="180"/>
                                <a:chOff x="7644" y="10260"/>
                                <a:chExt cx="180" cy="180"/>
                              </a:xfrm>
                            </p:grpSpPr>
                            <p:sp>
                              <p:nvSpPr>
                                <p:cNvPr id="83" name="Line 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7733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84" name="Line 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734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3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747" y="8130"/>
                              <a:ext cx="263" cy="263"/>
                              <a:chOff x="6135" y="10275"/>
                              <a:chExt cx="263" cy="263"/>
                            </a:xfrm>
                          </p:grpSpPr>
                          <p:sp>
                            <p:nvSpPr>
                              <p:cNvPr id="77" name="Oval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5" y="10275"/>
                                <a:ext cx="263" cy="26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99CCFF"/>
                                  </a:gs>
                                  <a:gs pos="100000">
                                    <a:srgbClr val="475E76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grpSp>
                            <p:nvGrpSpPr>
                              <p:cNvPr id="78" name="Group 6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73" y="10313"/>
                                <a:ext cx="180" cy="180"/>
                                <a:chOff x="7644" y="10260"/>
                                <a:chExt cx="180" cy="180"/>
                              </a:xfrm>
                            </p:grpSpPr>
                            <p:sp>
                              <p:nvSpPr>
                                <p:cNvPr id="79" name="Line 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7733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80" name="Line 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734" y="10260"/>
                                  <a:ext cx="0" cy="1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4" name="Group 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063" y="9916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75" name="Oval 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6" name="Line 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65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36" y="9886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73" name="Oval 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4" name="Line 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66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68" y="10958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71" name="Oval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2" name="Line 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67" name="Group 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38" y="8536"/>
                              <a:ext cx="150" cy="150"/>
                              <a:chOff x="6840" y="9368"/>
                              <a:chExt cx="150" cy="150"/>
                            </a:xfrm>
                          </p:grpSpPr>
                          <p:sp>
                            <p:nvSpPr>
                              <p:cNvPr id="69" name="Oval 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40" y="9368"/>
                                <a:ext cx="150" cy="1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US" altLang="en-US"/>
                              </a:p>
                            </p:txBody>
                          </p:sp>
                          <p:sp>
                            <p:nvSpPr>
                              <p:cNvPr id="70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70" y="9443"/>
                                <a:ext cx="98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68" name="Oval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098" y="8086"/>
                              <a:ext cx="187" cy="187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5pPr>
                              <a:lvl6pPr marL="25146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6pPr>
                              <a:lvl7pPr marL="29718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7pPr>
                              <a:lvl8pPr marL="34290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8pPr>
                              <a:lvl9pPr marL="3886200" indent="-228600" algn="ctr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58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83" y="9638"/>
                          <a:ext cx="352" cy="243"/>
                        </a:xfrm>
                        <a:custGeom>
                          <a:avLst/>
                          <a:gdLst>
                            <a:gd name="T0" fmla="*/ 0 w 352"/>
                            <a:gd name="T1" fmla="*/ 60 h 243"/>
                            <a:gd name="T2" fmla="*/ 127 w 352"/>
                            <a:gd name="T3" fmla="*/ 209 h 243"/>
                            <a:gd name="T4" fmla="*/ 232 w 352"/>
                            <a:gd name="T5" fmla="*/ 224 h 243"/>
                            <a:gd name="T6" fmla="*/ 337 w 352"/>
                            <a:gd name="T7" fmla="*/ 97 h 243"/>
                            <a:gd name="T8" fmla="*/ 322 w 352"/>
                            <a:gd name="T9" fmla="*/ 7 h 243"/>
                            <a:gd name="T10" fmla="*/ 187 w 352"/>
                            <a:gd name="T11" fmla="*/ 52 h 243"/>
                            <a:gd name="T12" fmla="*/ 90 w 352"/>
                            <a:gd name="T13" fmla="*/ 30 h 243"/>
                            <a:gd name="T14" fmla="*/ 0 w 352"/>
                            <a:gd name="T15" fmla="*/ 60 h 24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52"/>
                            <a:gd name="T25" fmla="*/ 0 h 243"/>
                            <a:gd name="T26" fmla="*/ 352 w 352"/>
                            <a:gd name="T27" fmla="*/ 243 h 24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52" h="243">
                              <a:moveTo>
                                <a:pt x="0" y="60"/>
                              </a:moveTo>
                              <a:cubicBezTo>
                                <a:pt x="27" y="102"/>
                                <a:pt x="88" y="182"/>
                                <a:pt x="127" y="209"/>
                              </a:cubicBezTo>
                              <a:cubicBezTo>
                                <a:pt x="166" y="236"/>
                                <a:pt x="197" y="243"/>
                                <a:pt x="232" y="224"/>
                              </a:cubicBezTo>
                              <a:cubicBezTo>
                                <a:pt x="267" y="205"/>
                                <a:pt x="322" y="133"/>
                                <a:pt x="337" y="97"/>
                              </a:cubicBezTo>
                              <a:cubicBezTo>
                                <a:pt x="352" y="61"/>
                                <a:pt x="347" y="14"/>
                                <a:pt x="322" y="7"/>
                              </a:cubicBezTo>
                              <a:cubicBezTo>
                                <a:pt x="297" y="0"/>
                                <a:pt x="226" y="48"/>
                                <a:pt x="187" y="52"/>
                              </a:cubicBezTo>
                              <a:cubicBezTo>
                                <a:pt x="148" y="56"/>
                                <a:pt x="121" y="29"/>
                                <a:pt x="90" y="30"/>
                              </a:cubicBezTo>
                              <a:cubicBezTo>
                                <a:pt x="59" y="31"/>
                                <a:pt x="19" y="54"/>
                                <a:pt x="0" y="6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696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6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0" y="9740"/>
                        <a:ext cx="310" cy="150"/>
                      </a:xfrm>
                      <a:custGeom>
                        <a:avLst/>
                        <a:gdLst>
                          <a:gd name="T0" fmla="*/ 0 w 310"/>
                          <a:gd name="T1" fmla="*/ 0 h 150"/>
                          <a:gd name="T2" fmla="*/ 160 w 310"/>
                          <a:gd name="T3" fmla="*/ 140 h 150"/>
                          <a:gd name="T4" fmla="*/ 310 w 310"/>
                          <a:gd name="T5" fmla="*/ 60 h 150"/>
                          <a:gd name="T6" fmla="*/ 0 60000 65536"/>
                          <a:gd name="T7" fmla="*/ 0 60000 65536"/>
                          <a:gd name="T8" fmla="*/ 0 60000 65536"/>
                          <a:gd name="T9" fmla="*/ 0 w 310"/>
                          <a:gd name="T10" fmla="*/ 0 h 150"/>
                          <a:gd name="T11" fmla="*/ 310 w 310"/>
                          <a:gd name="T12" fmla="*/ 150 h 15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10" h="150">
                            <a:moveTo>
                              <a:pt x="0" y="0"/>
                            </a:moveTo>
                            <a:cubicBezTo>
                              <a:pt x="54" y="65"/>
                              <a:pt x="108" y="130"/>
                              <a:pt x="160" y="140"/>
                            </a:cubicBezTo>
                            <a:cubicBezTo>
                              <a:pt x="212" y="150"/>
                              <a:pt x="261" y="105"/>
                              <a:pt x="310" y="6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0" y="8197"/>
                      <a:ext cx="2122" cy="2896"/>
                      <a:chOff x="4470" y="8197"/>
                      <a:chExt cx="2122" cy="2896"/>
                    </a:xfrm>
                  </p:grpSpPr>
                  <p:sp>
                    <p:nvSpPr>
                      <p:cNvPr id="47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60" y="10326"/>
                        <a:ext cx="232" cy="143"/>
                      </a:xfrm>
                      <a:prstGeom prst="rightArrow">
                        <a:avLst>
                          <a:gd name="adj1" fmla="val 50000"/>
                          <a:gd name="adj2" fmla="val 40559"/>
                        </a:avLst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grpSp>
                    <p:nvGrpSpPr>
                      <p:cNvPr id="48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70" y="8197"/>
                        <a:ext cx="1808" cy="2896"/>
                        <a:chOff x="4470" y="8197"/>
                        <a:chExt cx="1808" cy="2896"/>
                      </a:xfrm>
                    </p:grpSpPr>
                    <p:sp>
                      <p:nvSpPr>
                        <p:cNvPr id="49" name="AutoShape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36" y="9923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0" name="AutoShape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6016" y="8535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1" name="AutoShape 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5821" y="9893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2" name="AutoShape 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5783" y="10958"/>
                          <a:ext cx="262" cy="135"/>
                        </a:xfrm>
                        <a:prstGeom prst="rightArrow">
                          <a:avLst>
                            <a:gd name="adj1" fmla="val 50000"/>
                            <a:gd name="adj2" fmla="val 48519"/>
                          </a:avLst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3" name="AutoShape 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665" y="10544"/>
                          <a:ext cx="232" cy="143"/>
                        </a:xfrm>
                        <a:prstGeom prst="rightArrow">
                          <a:avLst>
                            <a:gd name="adj1" fmla="val 50000"/>
                            <a:gd name="adj2" fmla="val 40559"/>
                          </a:avLst>
                        </a:prstGeom>
                        <a:solidFill>
                          <a:srgbClr val="99CC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54" name="AutoShap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470" y="8197"/>
                          <a:ext cx="232" cy="143"/>
                        </a:xfrm>
                        <a:prstGeom prst="rightArrow">
                          <a:avLst>
                            <a:gd name="adj1" fmla="val 50000"/>
                            <a:gd name="adj2" fmla="val 40559"/>
                          </a:avLst>
                        </a:prstGeom>
                        <a:solidFill>
                          <a:srgbClr val="99CC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</p:grpSp>
              </p:grpSp>
              <p:sp>
                <p:nvSpPr>
                  <p:cNvPr id="44" name="AutoShape 87"/>
                  <p:cNvSpPr>
                    <a:spLocks noChangeArrowheads="1"/>
                  </p:cNvSpPr>
                  <p:nvPr/>
                </p:nvSpPr>
                <p:spPr bwMode="auto">
                  <a:xfrm rot="-2152788">
                    <a:off x="5663" y="7748"/>
                    <a:ext cx="1020" cy="157"/>
                  </a:xfrm>
                  <a:prstGeom prst="leftArrow">
                    <a:avLst>
                      <a:gd name="adj1" fmla="val 41398"/>
                      <a:gd name="adj2" fmla="val 110205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1" name="Text Box 8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9133" y="1542"/>
                  <a:ext cx="1830" cy="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GB" altLang="en-US" sz="1400">
                      <a:latin typeface="Calibri" pitchFamily="34" charset="0"/>
                    </a:rPr>
                    <a:t>radioactive particle</a:t>
                  </a:r>
                  <a:endParaRPr lang="en-US" altLang="en-US" sz="3200"/>
                </a:p>
              </p:txBody>
            </p:sp>
            <p:sp>
              <p:nvSpPr>
                <p:cNvPr id="42" name="Text Box 9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979" y="995"/>
                  <a:ext cx="1291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GB" altLang="en-US" sz="1400">
                      <a:latin typeface="Calibri" pitchFamily="34" charset="0"/>
                    </a:rPr>
                    <a:t>anode</a:t>
                  </a:r>
                  <a:endParaRPr lang="en-US" altLang="en-US" sz="3200"/>
                </a:p>
              </p:txBody>
            </p:sp>
          </p:grpSp>
        </p:grp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3842387" y="4069767"/>
              <a:ext cx="1098448" cy="2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600">
                  <a:latin typeface="Calibri" pitchFamily="34" charset="0"/>
                </a:rPr>
                <a:t>end window</a:t>
              </a:r>
              <a:endParaRPr lang="en-US" altLang="en-US" sz="3600"/>
            </a:p>
          </p:txBody>
        </p:sp>
        <p:sp>
          <p:nvSpPr>
            <p:cNvPr id="36" name="AutoShape 87"/>
            <p:cNvSpPr>
              <a:spLocks noChangeArrowheads="1"/>
            </p:cNvSpPr>
            <p:nvPr/>
          </p:nvSpPr>
          <p:spPr bwMode="auto">
            <a:xfrm rot="-1085968">
              <a:off x="3407980" y="4232263"/>
              <a:ext cx="416566" cy="105285"/>
            </a:xfrm>
            <a:prstGeom prst="leftArrow">
              <a:avLst>
                <a:gd name="adj1" fmla="val 41398"/>
                <a:gd name="adj2" fmla="val 11019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AutoShape 87"/>
            <p:cNvSpPr>
              <a:spLocks noChangeArrowheads="1"/>
            </p:cNvSpPr>
            <p:nvPr/>
          </p:nvSpPr>
          <p:spPr bwMode="auto">
            <a:xfrm rot="1121675">
              <a:off x="3280943" y="5313027"/>
              <a:ext cx="644796" cy="99257"/>
            </a:xfrm>
            <a:prstGeom prst="leftArrow">
              <a:avLst>
                <a:gd name="adj1" fmla="val 41398"/>
                <a:gd name="adj2" fmla="val 110195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01906" y="5463748"/>
            <a:ext cx="507309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latin typeface="Calibri" pitchFamily="34" charset="0"/>
              </a:rPr>
              <a:t>A typical Geiger tube can detect separate particles as long as they arrive more than 200 </a:t>
            </a:r>
            <a:r>
              <a:rPr lang="en-US" sz="2000" dirty="0" err="1" smtClean="0">
                <a:latin typeface="Calibri" pitchFamily="34" charset="0"/>
              </a:rPr>
              <a:t>μs</a:t>
            </a:r>
            <a:r>
              <a:rPr lang="en-US" sz="2000" dirty="0" smtClean="0">
                <a:latin typeface="Calibri" pitchFamily="34" charset="0"/>
              </a:rPr>
              <a:t> apart- therefore what is the </a:t>
            </a:r>
            <a:r>
              <a:rPr lang="en-US" sz="2000" dirty="0">
                <a:latin typeface="Calibri" pitchFamily="34" charset="0"/>
              </a:rPr>
              <a:t>maximum count </a:t>
            </a:r>
            <a:r>
              <a:rPr lang="en-US" sz="2000" dirty="0" smtClean="0">
                <a:latin typeface="Calibri" pitchFamily="34" charset="0"/>
              </a:rPr>
              <a:t>rate? 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3935" y="6151871"/>
            <a:ext cx="24790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5000 </a:t>
            </a:r>
            <a:r>
              <a:rPr lang="en-US" dirty="0">
                <a:latin typeface="Calibri" pitchFamily="34" charset="0"/>
              </a:rPr>
              <a:t>counts per second.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0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23813"/>
            <a:ext cx="8229600" cy="85090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Corrected Count rates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592" y="903040"/>
            <a:ext cx="3240360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2300" dirty="0" smtClean="0">
                <a:latin typeface="Calibri" pitchFamily="34" charset="0"/>
              </a:rPr>
              <a:t>It’s worth noting that when measuring count rates (the number of radioactive particles hitting our </a:t>
            </a:r>
            <a:r>
              <a:rPr lang="en-AU" sz="2300" dirty="0" err="1" smtClean="0">
                <a:latin typeface="Calibri" pitchFamily="34" charset="0"/>
              </a:rPr>
              <a:t>geiger</a:t>
            </a:r>
            <a:r>
              <a:rPr lang="en-AU" sz="2300" dirty="0" smtClean="0">
                <a:latin typeface="Calibri" pitchFamily="34" charset="0"/>
              </a:rPr>
              <a:t> counter every second), we need </a:t>
            </a:r>
            <a:r>
              <a:rPr lang="en-AU" sz="2300" dirty="0" smtClean="0">
                <a:latin typeface="Calibri" pitchFamily="34" charset="0"/>
                <a:cs typeface="Calibri" panose="020F0502020204030204" pitchFamily="34" charset="0"/>
              </a:rPr>
              <a:t>to minus “background radiation”</a:t>
            </a:r>
          </a:p>
          <a:p>
            <a:pPr algn="l">
              <a:buFont typeface="Wingdings" pitchFamily="2" charset="2"/>
              <a:buNone/>
              <a:defRPr/>
            </a:pPr>
            <a:endParaRPr lang="en-GB" sz="2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GB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radiation is constantly present</a:t>
            </a:r>
          </a:p>
          <a:p>
            <a:pPr marL="285750" indent="-285750">
              <a:buFontTx/>
              <a:buChar char="-"/>
              <a:defRPr/>
            </a:pPr>
            <a:r>
              <a:rPr lang="en-GB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 it first without the source present</a:t>
            </a:r>
          </a:p>
          <a:p>
            <a:pPr marL="285750" indent="-285750">
              <a:buFontTx/>
              <a:buChar char="-"/>
              <a:defRPr/>
            </a:pPr>
            <a:r>
              <a:rPr lang="en-GB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minus it from all count rate values</a:t>
            </a:r>
            <a:endParaRPr lang="en-GB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" y="1314902"/>
            <a:ext cx="5620401" cy="51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3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Cloud chambers – the diffusion chamber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533030" y="2218297"/>
            <a:ext cx="5330825" cy="3286125"/>
            <a:chOff x="2183" y="2904"/>
            <a:chExt cx="7990" cy="4929"/>
          </a:xfrm>
        </p:grpSpPr>
        <p:grpSp>
          <p:nvGrpSpPr>
            <p:cNvPr id="18439" name="Group 3"/>
            <p:cNvGrpSpPr>
              <a:grpSpLocks/>
            </p:cNvGrpSpPr>
            <p:nvPr/>
          </p:nvGrpSpPr>
          <p:grpSpPr bwMode="auto">
            <a:xfrm>
              <a:off x="4435" y="3558"/>
              <a:ext cx="4331" cy="3899"/>
              <a:chOff x="7155" y="9242"/>
              <a:chExt cx="3293" cy="2965"/>
            </a:xfrm>
          </p:grpSpPr>
          <p:grpSp>
            <p:nvGrpSpPr>
              <p:cNvPr id="18451" name="Group 4"/>
              <p:cNvGrpSpPr>
                <a:grpSpLocks/>
              </p:cNvGrpSpPr>
              <p:nvPr/>
            </p:nvGrpSpPr>
            <p:grpSpPr bwMode="auto">
              <a:xfrm>
                <a:off x="7515" y="9404"/>
                <a:ext cx="2528" cy="211"/>
                <a:chOff x="7515" y="9404"/>
                <a:chExt cx="2528" cy="211"/>
              </a:xfrm>
            </p:grpSpPr>
            <p:sp>
              <p:nvSpPr>
                <p:cNvPr id="18463" name="Rectangle 5"/>
                <p:cNvSpPr>
                  <a:spLocks noChangeArrowheads="1"/>
                </p:cNvSpPr>
                <p:nvPr/>
              </p:nvSpPr>
              <p:spPr bwMode="auto">
                <a:xfrm>
                  <a:off x="7515" y="9405"/>
                  <a:ext cx="143" cy="2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64" name="Rectangle 6"/>
                <p:cNvSpPr>
                  <a:spLocks noChangeArrowheads="1"/>
                </p:cNvSpPr>
                <p:nvPr/>
              </p:nvSpPr>
              <p:spPr bwMode="auto">
                <a:xfrm>
                  <a:off x="9900" y="9404"/>
                  <a:ext cx="143" cy="2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452" name="Group 7"/>
              <p:cNvGrpSpPr>
                <a:grpSpLocks/>
              </p:cNvGrpSpPr>
              <p:nvPr/>
            </p:nvGrpSpPr>
            <p:grpSpPr bwMode="auto">
              <a:xfrm>
                <a:off x="7155" y="9242"/>
                <a:ext cx="3293" cy="2965"/>
                <a:chOff x="7245" y="9491"/>
                <a:chExt cx="3293" cy="2965"/>
              </a:xfrm>
            </p:grpSpPr>
            <p:sp>
              <p:nvSpPr>
                <p:cNvPr id="18453" name="Rectangle 8"/>
                <p:cNvSpPr>
                  <a:spLocks noChangeArrowheads="1"/>
                </p:cNvSpPr>
                <p:nvPr/>
              </p:nvSpPr>
              <p:spPr bwMode="auto">
                <a:xfrm>
                  <a:off x="7724" y="10639"/>
                  <a:ext cx="2309" cy="141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63"/>
                    </a:gs>
                    <a:gs pos="50000">
                      <a:srgbClr val="FFFFD5"/>
                    </a:gs>
                    <a:gs pos="100000">
                      <a:srgbClr val="76766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4" name="Rectangle 9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7788" y="10412"/>
                  <a:ext cx="2157" cy="227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5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7" y="10324"/>
                  <a:ext cx="2372" cy="82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545454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6" name="Rectangle 11"/>
                <p:cNvSpPr>
                  <a:spLocks noChangeArrowheads="1"/>
                </p:cNvSpPr>
                <p:nvPr/>
              </p:nvSpPr>
              <p:spPr bwMode="auto">
                <a:xfrm>
                  <a:off x="7636" y="9491"/>
                  <a:ext cx="2498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7" name="Rectangle 12"/>
                <p:cNvSpPr>
                  <a:spLocks noChangeArrowheads="1"/>
                </p:cNvSpPr>
                <p:nvPr/>
              </p:nvSpPr>
              <p:spPr bwMode="auto">
                <a:xfrm rot="5400000">
                  <a:off x="6362" y="10747"/>
                  <a:ext cx="2498" cy="1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8" name="Rectangle 13"/>
                <p:cNvSpPr>
                  <a:spLocks noChangeArrowheads="1"/>
                </p:cNvSpPr>
                <p:nvPr/>
              </p:nvSpPr>
              <p:spPr bwMode="auto">
                <a:xfrm rot="5400000">
                  <a:off x="8885" y="10747"/>
                  <a:ext cx="2498" cy="1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59" name="Rectangle 14"/>
                <p:cNvSpPr>
                  <a:spLocks noChangeArrowheads="1"/>
                </p:cNvSpPr>
                <p:nvPr/>
              </p:nvSpPr>
              <p:spPr bwMode="auto">
                <a:xfrm>
                  <a:off x="7245" y="12040"/>
                  <a:ext cx="3217" cy="41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460" name="Group 15"/>
                <p:cNvGrpSpPr>
                  <a:grpSpLocks/>
                </p:cNvGrpSpPr>
                <p:nvPr/>
              </p:nvGrpSpPr>
              <p:grpSpPr bwMode="auto">
                <a:xfrm>
                  <a:off x="9402" y="9781"/>
                  <a:ext cx="1136" cy="328"/>
                  <a:chOff x="6990" y="2340"/>
                  <a:chExt cx="1350" cy="390"/>
                </a:xfrm>
              </p:grpSpPr>
              <p:sp>
                <p:nvSpPr>
                  <p:cNvPr id="18461" name="Freeform 16"/>
                  <p:cNvSpPr>
                    <a:spLocks/>
                  </p:cNvSpPr>
                  <p:nvPr/>
                </p:nvSpPr>
                <p:spPr bwMode="auto">
                  <a:xfrm>
                    <a:off x="6990" y="2520"/>
                    <a:ext cx="1350" cy="210"/>
                  </a:xfrm>
                  <a:custGeom>
                    <a:avLst/>
                    <a:gdLst>
                      <a:gd name="T0" fmla="*/ 0 w 1350"/>
                      <a:gd name="T1" fmla="*/ 210 h 210"/>
                      <a:gd name="T2" fmla="*/ 510 w 1350"/>
                      <a:gd name="T3" fmla="*/ 210 h 210"/>
                      <a:gd name="T4" fmla="*/ 510 w 1350"/>
                      <a:gd name="T5" fmla="*/ 0 h 210"/>
                      <a:gd name="T6" fmla="*/ 1350 w 1350"/>
                      <a:gd name="T7" fmla="*/ 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0"/>
                      <a:gd name="T13" fmla="*/ 0 h 210"/>
                      <a:gd name="T14" fmla="*/ 1350 w 1350"/>
                      <a:gd name="T15" fmla="*/ 210 h 21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0" h="210">
                        <a:moveTo>
                          <a:pt x="0" y="210"/>
                        </a:moveTo>
                        <a:lnTo>
                          <a:pt x="510" y="210"/>
                        </a:lnTo>
                        <a:lnTo>
                          <a:pt x="510" y="0"/>
                        </a:lnTo>
                        <a:lnTo>
                          <a:pt x="1350" y="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62" name="AutoShape 17" descr="Cork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680" y="2325"/>
                    <a:ext cx="360" cy="390"/>
                  </a:xfrm>
                  <a:custGeom>
                    <a:avLst/>
                    <a:gdLst>
                      <a:gd name="T0" fmla="*/ 5 w 21600"/>
                      <a:gd name="T1" fmla="*/ 4 h 21600"/>
                      <a:gd name="T2" fmla="*/ 3 w 21600"/>
                      <a:gd name="T3" fmla="*/ 7 h 21600"/>
                      <a:gd name="T4" fmla="*/ 1 w 21600"/>
                      <a:gd name="T5" fmla="*/ 4 h 21600"/>
                      <a:gd name="T6" fmla="*/ 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486 h 21600"/>
                      <a:gd name="T14" fmla="*/ 17100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8440" name="Group 18"/>
            <p:cNvGrpSpPr>
              <a:grpSpLocks/>
            </p:cNvGrpSpPr>
            <p:nvPr/>
          </p:nvGrpSpPr>
          <p:grpSpPr bwMode="auto">
            <a:xfrm>
              <a:off x="2183" y="2904"/>
              <a:ext cx="7990" cy="4929"/>
              <a:chOff x="5443" y="8745"/>
              <a:chExt cx="6075" cy="3748"/>
            </a:xfrm>
          </p:grpSpPr>
          <p:sp>
            <p:nvSpPr>
              <p:cNvPr id="18441" name="Line 19"/>
              <p:cNvSpPr>
                <a:spLocks noChangeShapeType="1"/>
              </p:cNvSpPr>
              <p:nvPr/>
            </p:nvSpPr>
            <p:spPr bwMode="auto">
              <a:xfrm flipV="1">
                <a:off x="7250" y="10290"/>
                <a:ext cx="1100" cy="6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2" name="Line 20"/>
              <p:cNvSpPr>
                <a:spLocks noChangeShapeType="1"/>
              </p:cNvSpPr>
              <p:nvPr/>
            </p:nvSpPr>
            <p:spPr bwMode="auto">
              <a:xfrm flipV="1">
                <a:off x="7110" y="9910"/>
                <a:ext cx="1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3" name="Line 21"/>
              <p:cNvSpPr>
                <a:spLocks noChangeShapeType="1"/>
              </p:cNvSpPr>
              <p:nvPr/>
            </p:nvSpPr>
            <p:spPr bwMode="auto">
              <a:xfrm flipH="1" flipV="1">
                <a:off x="9370" y="9840"/>
                <a:ext cx="860" cy="58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4" name="Line 22"/>
              <p:cNvSpPr>
                <a:spLocks noChangeShapeType="1"/>
              </p:cNvSpPr>
              <p:nvPr/>
            </p:nvSpPr>
            <p:spPr bwMode="auto">
              <a:xfrm flipH="1">
                <a:off x="7620" y="8890"/>
                <a:ext cx="1970" cy="63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5" name="Line 23"/>
              <p:cNvSpPr>
                <a:spLocks noChangeShapeType="1"/>
              </p:cNvSpPr>
              <p:nvPr/>
            </p:nvSpPr>
            <p:spPr bwMode="auto">
              <a:xfrm flipV="1">
                <a:off x="7227" y="11180"/>
                <a:ext cx="1533" cy="119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6" name="Text Box 24"/>
              <p:cNvSpPr txBox="1">
                <a:spLocks noChangeArrowheads="1"/>
              </p:cNvSpPr>
              <p:nvPr/>
            </p:nvSpPr>
            <p:spPr bwMode="auto">
              <a:xfrm>
                <a:off x="5878" y="12178"/>
                <a:ext cx="1470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>
                    <a:latin typeface="Calibri" pitchFamily="34" charset="0"/>
                    <a:cs typeface="Calibri" panose="020F0502020204030204" pitchFamily="34" charset="0"/>
                  </a:rPr>
                  <a:t>foam rubber</a:t>
                </a:r>
                <a:endParaRPr lang="en-US" alt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7" name="Text Box 25"/>
              <p:cNvSpPr txBox="1">
                <a:spLocks noChangeArrowheads="1"/>
              </p:cNvSpPr>
              <p:nvPr/>
            </p:nvSpPr>
            <p:spPr bwMode="auto">
              <a:xfrm>
                <a:off x="10213" y="10325"/>
                <a:ext cx="1305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 dirty="0">
                    <a:latin typeface="Calibri" pitchFamily="34" charset="0"/>
                    <a:cs typeface="Calibri" panose="020F0502020204030204" pitchFamily="34" charset="0"/>
                  </a:rPr>
                  <a:t>alpha source</a:t>
                </a:r>
                <a:endPara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8" name="Text Box 26"/>
              <p:cNvSpPr txBox="1">
                <a:spLocks noChangeArrowheads="1"/>
              </p:cNvSpPr>
              <p:nvPr/>
            </p:nvSpPr>
            <p:spPr bwMode="auto">
              <a:xfrm>
                <a:off x="5443" y="10786"/>
                <a:ext cx="2010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>
                    <a:latin typeface="Calibri" pitchFamily="34" charset="0"/>
                    <a:cs typeface="Calibri" panose="020F0502020204030204" pitchFamily="34" charset="0"/>
                  </a:rPr>
                  <a:t>solid carbon dioxide</a:t>
                </a:r>
                <a:endParaRPr lang="en-US" alt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49" name="Text Box 27"/>
              <p:cNvSpPr txBox="1">
                <a:spLocks noChangeArrowheads="1"/>
              </p:cNvSpPr>
              <p:nvPr/>
            </p:nvSpPr>
            <p:spPr bwMode="auto">
              <a:xfrm>
                <a:off x="5520" y="9540"/>
                <a:ext cx="1725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2000">
                    <a:latin typeface="Calibri" pitchFamily="34" charset="0"/>
                    <a:cs typeface="Calibri" panose="020F0502020204030204" pitchFamily="34" charset="0"/>
                  </a:rPr>
                  <a:t>air saturated with meths vapour</a:t>
                </a:r>
                <a:endParaRPr lang="en-US" altLang="en-US" sz="3200">
                  <a:latin typeface="Calibri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0" name="Text Box 28"/>
              <p:cNvSpPr txBox="1">
                <a:spLocks noChangeArrowheads="1"/>
              </p:cNvSpPr>
              <p:nvPr/>
            </p:nvSpPr>
            <p:spPr bwMode="auto">
              <a:xfrm>
                <a:off x="9697" y="8745"/>
                <a:ext cx="995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2000" dirty="0">
                    <a:latin typeface="Calibri" pitchFamily="34" charset="0"/>
                    <a:cs typeface="Calibri" panose="020F0502020204030204" pitchFamily="34" charset="0"/>
                  </a:rPr>
                  <a:t>felt ring</a:t>
                </a:r>
                <a:endPara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040438" y="1120775"/>
            <a:ext cx="2820987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a radioactive particle passes through air which is supersaturated with 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a liquid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ions,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produces act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 which the liquid can condense, and so a line of liquid droplets is formed along the track of the particle.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0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7"/>
          <p:cNvSpPr>
            <a:spLocks noChangeArrowheads="1"/>
          </p:cNvSpPr>
          <p:nvPr/>
        </p:nvSpPr>
        <p:spPr bwMode="auto">
          <a:xfrm>
            <a:off x="5435600" y="2536825"/>
            <a:ext cx="3282950" cy="3130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Cloud chamber tracks</a:t>
            </a: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1062038" y="1827213"/>
            <a:ext cx="2724150" cy="2435225"/>
            <a:chOff x="4183" y="9900"/>
            <a:chExt cx="4238" cy="3788"/>
          </a:xfrm>
        </p:grpSpPr>
        <p:grpSp>
          <p:nvGrpSpPr>
            <p:cNvPr id="20497" name="Group 3"/>
            <p:cNvGrpSpPr>
              <a:grpSpLocks/>
            </p:cNvGrpSpPr>
            <p:nvPr/>
          </p:nvGrpSpPr>
          <p:grpSpPr bwMode="auto">
            <a:xfrm>
              <a:off x="4183" y="9900"/>
              <a:ext cx="4238" cy="3788"/>
              <a:chOff x="7515" y="3760"/>
              <a:chExt cx="3054" cy="2730"/>
            </a:xfrm>
          </p:grpSpPr>
          <p:grpSp>
            <p:nvGrpSpPr>
              <p:cNvPr id="20499" name="Group 4"/>
              <p:cNvGrpSpPr>
                <a:grpSpLocks/>
              </p:cNvGrpSpPr>
              <p:nvPr/>
            </p:nvGrpSpPr>
            <p:grpSpPr bwMode="auto">
              <a:xfrm>
                <a:off x="7515" y="3760"/>
                <a:ext cx="3054" cy="2730"/>
                <a:chOff x="5355" y="7920"/>
                <a:chExt cx="3390" cy="3030"/>
              </a:xfrm>
            </p:grpSpPr>
            <p:sp>
              <p:nvSpPr>
                <p:cNvPr id="20501" name="Oval 5"/>
                <p:cNvSpPr>
                  <a:spLocks noChangeArrowheads="1"/>
                </p:cNvSpPr>
                <p:nvPr/>
              </p:nvSpPr>
              <p:spPr bwMode="auto">
                <a:xfrm>
                  <a:off x="5355" y="7920"/>
                  <a:ext cx="3030" cy="3030"/>
                </a:xfrm>
                <a:prstGeom prst="ellipse">
                  <a:avLst/>
                </a:prstGeom>
                <a:solidFill>
                  <a:srgbClr val="969696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0502" name="Group 6"/>
                <p:cNvGrpSpPr>
                  <a:grpSpLocks/>
                </p:cNvGrpSpPr>
                <p:nvPr/>
              </p:nvGrpSpPr>
              <p:grpSpPr bwMode="auto">
                <a:xfrm>
                  <a:off x="6472" y="8415"/>
                  <a:ext cx="1435" cy="1943"/>
                  <a:chOff x="6472" y="8415"/>
                  <a:chExt cx="1435" cy="1943"/>
                </a:xfrm>
              </p:grpSpPr>
              <p:sp>
                <p:nvSpPr>
                  <p:cNvPr id="2050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615" y="8415"/>
                    <a:ext cx="1215" cy="100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00" y="9450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9" name="Line 9"/>
                  <p:cNvSpPr>
                    <a:spLocks noChangeShapeType="1"/>
                  </p:cNvSpPr>
                  <p:nvPr/>
                </p:nvSpPr>
                <p:spPr bwMode="auto">
                  <a:xfrm rot="-1781797">
                    <a:off x="6472" y="8797"/>
                    <a:ext cx="1215" cy="100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0" name="Line 10"/>
                  <p:cNvSpPr>
                    <a:spLocks noChangeShapeType="1"/>
                  </p:cNvSpPr>
                  <p:nvPr/>
                </p:nvSpPr>
                <p:spPr bwMode="auto">
                  <a:xfrm rot="-601086">
                    <a:off x="6570" y="8557"/>
                    <a:ext cx="1215" cy="100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1" name="Freeform 11"/>
                  <p:cNvSpPr>
                    <a:spLocks/>
                  </p:cNvSpPr>
                  <p:nvPr/>
                </p:nvSpPr>
                <p:spPr bwMode="auto">
                  <a:xfrm>
                    <a:off x="6833" y="9438"/>
                    <a:ext cx="1026" cy="920"/>
                  </a:xfrm>
                  <a:custGeom>
                    <a:avLst/>
                    <a:gdLst>
                      <a:gd name="T0" fmla="*/ 0 w 1026"/>
                      <a:gd name="T1" fmla="*/ 920 h 920"/>
                      <a:gd name="T2" fmla="*/ 0 w 1026"/>
                      <a:gd name="T3" fmla="*/ 597 h 920"/>
                      <a:gd name="T4" fmla="*/ 1026 w 1026"/>
                      <a:gd name="T5" fmla="*/ 0 h 920"/>
                      <a:gd name="T6" fmla="*/ 0 60000 65536"/>
                      <a:gd name="T7" fmla="*/ 0 60000 65536"/>
                      <a:gd name="T8" fmla="*/ 0 60000 65536"/>
                      <a:gd name="T9" fmla="*/ 0 w 1026"/>
                      <a:gd name="T10" fmla="*/ 0 h 920"/>
                      <a:gd name="T11" fmla="*/ 1026 w 1026"/>
                      <a:gd name="T12" fmla="*/ 920 h 9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6" h="920">
                        <a:moveTo>
                          <a:pt x="0" y="920"/>
                        </a:moveTo>
                        <a:lnTo>
                          <a:pt x="0" y="597"/>
                        </a:lnTo>
                        <a:lnTo>
                          <a:pt x="1026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2" name="Line 12"/>
                  <p:cNvSpPr>
                    <a:spLocks noChangeShapeType="1"/>
                  </p:cNvSpPr>
                  <p:nvPr/>
                </p:nvSpPr>
                <p:spPr bwMode="auto">
                  <a:xfrm rot="5852948" flipV="1">
                    <a:off x="7319" y="8850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3" name="Line 13"/>
                  <p:cNvSpPr>
                    <a:spLocks noChangeShapeType="1"/>
                  </p:cNvSpPr>
                  <p:nvPr/>
                </p:nvSpPr>
                <p:spPr bwMode="auto">
                  <a:xfrm rot="18407682" flipV="1">
                    <a:off x="7200" y="9735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4" name="Line 14"/>
                  <p:cNvSpPr>
                    <a:spLocks noChangeShapeType="1"/>
                  </p:cNvSpPr>
                  <p:nvPr/>
                </p:nvSpPr>
                <p:spPr bwMode="auto">
                  <a:xfrm rot="899359" flipV="1">
                    <a:off x="6930" y="9315"/>
                    <a:ext cx="930" cy="24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050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415" y="7943"/>
                  <a:ext cx="1208" cy="1852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0504" name="Group 16"/>
                <p:cNvGrpSpPr>
                  <a:grpSpLocks/>
                </p:cNvGrpSpPr>
                <p:nvPr/>
              </p:nvGrpSpPr>
              <p:grpSpPr bwMode="auto">
                <a:xfrm>
                  <a:off x="7845" y="9277"/>
                  <a:ext cx="900" cy="315"/>
                  <a:chOff x="7845" y="9277"/>
                  <a:chExt cx="900" cy="315"/>
                </a:xfrm>
              </p:grpSpPr>
              <p:sp>
                <p:nvSpPr>
                  <p:cNvPr id="205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845" y="9435"/>
                    <a:ext cx="9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6" name="AutoShape 18" descr="Cork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60" y="9255"/>
                    <a:ext cx="315" cy="360"/>
                  </a:xfrm>
                  <a:custGeom>
                    <a:avLst/>
                    <a:gdLst>
                      <a:gd name="T0" fmla="*/ 4 w 21600"/>
                      <a:gd name="T1" fmla="*/ 3 h 21600"/>
                      <a:gd name="T2" fmla="*/ 2 w 21600"/>
                      <a:gd name="T3" fmla="*/ 6 h 21600"/>
                      <a:gd name="T4" fmla="*/ 1 w 21600"/>
                      <a:gd name="T5" fmla="*/ 3 h 21600"/>
                      <a:gd name="T6" fmla="*/ 2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26 w 21600"/>
                      <a:gd name="T13" fmla="*/ 4500 h 21600"/>
                      <a:gd name="T14" fmla="*/ 17074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500" name="Line 19"/>
              <p:cNvSpPr>
                <a:spLocks noChangeShapeType="1"/>
              </p:cNvSpPr>
              <p:nvPr/>
            </p:nvSpPr>
            <p:spPr bwMode="auto">
              <a:xfrm>
                <a:off x="8445" y="5535"/>
                <a:ext cx="398" cy="13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498" name="Line 22"/>
            <p:cNvSpPr>
              <a:spLocks noChangeShapeType="1"/>
            </p:cNvSpPr>
            <p:nvPr/>
          </p:nvSpPr>
          <p:spPr bwMode="auto">
            <a:xfrm flipH="1" flipV="1">
              <a:off x="7345" y="11792"/>
              <a:ext cx="491" cy="6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56476" y="4596606"/>
            <a:ext cx="3484563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What is the length of the track proportional to? 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653088" y="1546225"/>
            <a:ext cx="3040062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Match the following labels to the tracks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27738" y="4340225"/>
            <a:ext cx="2073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Alpha source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80075" y="3451225"/>
            <a:ext cx="21240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Alpha collision with gas molecule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05475" y="2884488"/>
            <a:ext cx="27305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Cosmic ray track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69025" y="4919663"/>
            <a:ext cx="1803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Alpha particle track</a:t>
            </a:r>
          </a:p>
        </p:txBody>
      </p:sp>
      <p:sp>
        <p:nvSpPr>
          <p:cNvPr id="39" name="Up Arrow 38"/>
          <p:cNvSpPr/>
          <p:nvPr/>
        </p:nvSpPr>
        <p:spPr bwMode="auto">
          <a:xfrm rot="13552399">
            <a:off x="3441700" y="2219325"/>
            <a:ext cx="157163" cy="798513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Up Arrow 39"/>
          <p:cNvSpPr/>
          <p:nvPr/>
        </p:nvSpPr>
        <p:spPr bwMode="auto">
          <a:xfrm rot="9825507">
            <a:off x="1668463" y="1622425"/>
            <a:ext cx="168275" cy="588963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Up Arrow 40"/>
          <p:cNvSpPr/>
          <p:nvPr/>
        </p:nvSpPr>
        <p:spPr bwMode="auto">
          <a:xfrm rot="18604975">
            <a:off x="2353469" y="3540919"/>
            <a:ext cx="152400" cy="354012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Up Arrow 41"/>
          <p:cNvSpPr/>
          <p:nvPr/>
        </p:nvSpPr>
        <p:spPr bwMode="auto">
          <a:xfrm rot="13552399" flipV="1">
            <a:off x="1397794" y="2683669"/>
            <a:ext cx="130175" cy="1366837"/>
          </a:xfrm>
          <a:prstGeom prst="upArrow">
            <a:avLst>
              <a:gd name="adj1" fmla="val 50000"/>
              <a:gd name="adj2" fmla="val 5379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818" y="5344319"/>
            <a:ext cx="457200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The length of the track is proportional to the energy of the particle. 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661973" y="6192415"/>
            <a:ext cx="2640013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What shape are </a:t>
            </a:r>
            <a:r>
              <a:rPr lang="en-GB" dirty="0">
                <a:sym typeface="Symbol"/>
              </a:rPr>
              <a:t> tracks?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518150" y="6135418"/>
            <a:ext cx="35183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smtClean="0"/>
              <a:t>More “wispy”- easily deflected and less </a:t>
            </a:r>
            <a:r>
              <a:rPr lang="en-US" dirty="0" err="1" smtClean="0"/>
              <a:t>ionising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3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91 -0.03238 L -0.31528 -0.34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56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0.03053 C -0.20121 -0.15495 -0.25034 -0.27937 -0.31684 -0.31198 C -0.38333 -0.34459 -0.5118 -0.24006 -0.55069 -0.22572 " pathEditMode="relative" ptsTypes="a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7919E-6 C -0.06372 0.0673 -0.12726 0.13483 -0.18542 0.1457 C -0.24341 0.1568 -0.31823 0.07933 -0.34827 0.06383 C -0.3783 0.04834 -0.36285 0.05435 -0.3658 0.0522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78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3377 C -0.29566 0.09529 -0.5125 0.15704 -0.60711 0.12743 C -0.70173 0.09783 -0.63975 -0.09898 -0.64652 -0.1445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27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576" y="0"/>
            <a:ext cx="10440391" cy="1143000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discovery of the nucleus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056" y="2060848"/>
            <a:ext cx="8113713" cy="3773488"/>
          </a:xfrm>
          <a:noFill/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Contains protons and neutrons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are called nucleons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Protons and neutrons are made from quarks (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uud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udd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Protons and neutrons are baryons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nucleus has a diameter of around 10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-15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m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positively charged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Its composition determines:</a:t>
            </a:r>
          </a:p>
          <a:p>
            <a:pPr marL="857250" lvl="1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element</a:t>
            </a:r>
          </a:p>
          <a:p>
            <a:pPr marL="857250" lvl="1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Its stability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we know this?!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056" y="1276978"/>
            <a:ext cx="5596112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down 4 facts about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nuclei: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656" y="18159"/>
            <a:ext cx="9011344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Properties of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adiation Summary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659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11902489"/>
              </p:ext>
            </p:extLst>
          </p:nvPr>
        </p:nvGraphicFramePr>
        <p:xfrm>
          <a:off x="467544" y="1124744"/>
          <a:ext cx="8229600" cy="5614226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3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Radiation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Penetration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Ionisation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Effect of E or B field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Alpha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Helium nucleus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2p + 2n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 = + 2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Few cm air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Thin paper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Intense, about 10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ions per mm.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Slight deflection as it is a positive charge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Beta-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 speed electron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 = -1 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(or +1e for Beta+)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Few mm of aluminium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Less intense than a, about 10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ions per mm.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Strong deflection in opposite direction to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Gamma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Electro-magnetic wave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Several cm lead, couple of m of concrete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Weak interaction about 1 ion per mm.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effect.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95736" y="2348880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90578" y="2348880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3138" y="2348880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74515" y="2331012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95736" y="3725712"/>
            <a:ext cx="1440160" cy="16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90578" y="3725712"/>
            <a:ext cx="1440160" cy="16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86717" y="3725712"/>
            <a:ext cx="1440160" cy="16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79277" y="3725712"/>
            <a:ext cx="1440160" cy="16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99446" y="5543724"/>
            <a:ext cx="1436450" cy="115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94288" y="5543724"/>
            <a:ext cx="1436450" cy="115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90427" y="5543724"/>
            <a:ext cx="1436450" cy="115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102381" y="5543724"/>
            <a:ext cx="1436450" cy="115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6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Inverse square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650" y="1017588"/>
            <a:ext cx="52816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inverse square laws have you already met?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338" y="1906588"/>
            <a:ext cx="249872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intensity?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50" y="2909888"/>
            <a:ext cx="2808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unit would it have?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27" y="1598811"/>
            <a:ext cx="422433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Intensity is the radiation energy passing normally through unit area per second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0588" y="2884488"/>
            <a:ext cx="194468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Wm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or  Js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" y="3541713"/>
            <a:ext cx="314166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the equation for photon energy?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5675" y="3606800"/>
            <a:ext cx="914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 =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653" y="5651277"/>
            <a:ext cx="314166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the equation for the surface area of a sphere?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5990" y="5805264"/>
            <a:ext cx="112077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= 4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r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2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650" y="4401999"/>
            <a:ext cx="314166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2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number of photons per second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how much energy do we have per second?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539" y="4709775"/>
            <a:ext cx="386576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Energy per second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0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949" y="5301208"/>
            <a:ext cx="2952328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3" y="2333174"/>
                <a:ext cx="8229600" cy="438081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GB" sz="28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i="1" dirty="0">
                    <a:solidFill>
                      <a:srgbClr val="FF33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 Watts per metre squared (Wm</a:t>
                </a:r>
                <a:r>
                  <a:rPr lang="en-GB" sz="2800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i="1" dirty="0" smtClean="0">
                    <a:solidFill>
                      <a:srgbClr val="FF33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/>
                            <a:cs typeface="Calibri" panose="020F0502020204030204" pitchFamily="34" charset="0"/>
                          </a:rPr>
                          <m:t>𝑛h𝑓</m:t>
                        </m:r>
                      </m:num>
                      <m:den>
                        <m:r>
                          <a:rPr lang="en-GB" sz="2800" i="1" dirty="0">
                            <a:latin typeface="Cambria Math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800" i="1" dirty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 Watts (W)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i="1" dirty="0" smtClean="0">
                    <a:solidFill>
                      <a:srgbClr val="FF33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metres (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3000" b="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3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000" i="1" dirty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sSubSup>
                          <m:sSubSupPr>
                            <m:ctrlPr>
                              <a:rPr lang="en-GB" sz="30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30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30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3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000" i="1" dirty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num>
                      <m:den>
                        <m:sSubSup>
                          <m:sSubSupPr>
                            <m:ctrlPr>
                              <a:rPr lang="en-GB" sz="3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GB" sz="30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30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30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divide them: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3000" b="0" i="1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3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3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30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2333174"/>
                <a:ext cx="8229600" cy="4380810"/>
              </a:xfrm>
              <a:blipFill rotWithShape="1">
                <a:blip r:embed="rId4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 bwMode="auto">
          <a:xfrm>
            <a:off x="468313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Inverse square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813067"/>
            <a:ext cx="237626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Intensity is total energy per second per unit area: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813067"/>
                <a:ext cx="3865761" cy="69615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𝑛h𝑓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000" b="0" i="1" dirty="0" smtClean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813067"/>
                <a:ext cx="3865761" cy="6961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1979231"/>
            <a:ext cx="324036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more commonly, we use a proportionality constant </a:t>
            </a:r>
            <a:r>
              <a:rPr lang="en-GB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88400" y="1948376"/>
                <a:ext cx="3865761" cy="6961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GB" sz="20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00" y="1948376"/>
                <a:ext cx="3865761" cy="6961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876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587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</a:p>
        </p:txBody>
      </p:sp>
      <p:pic>
        <p:nvPicPr>
          <p:cNvPr id="4103" name="Picture 10" descr="inverse-square-law-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96975"/>
            <a:ext cx="4054475" cy="2546350"/>
          </a:xfrm>
          <a:noFill/>
        </p:spPr>
      </p:pic>
      <p:pic>
        <p:nvPicPr>
          <p:cNvPr id="4102" name="Picture 8" descr="inverse-square-la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7263" y="3754438"/>
            <a:ext cx="3106737" cy="272097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838" y="1268760"/>
                <a:ext cx="4005138" cy="48982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en-GB" sz="2400" dirty="0" smtClean="0"/>
                  <a:t>What is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at</a:t>
                </a:r>
              </a:p>
              <a:p>
                <a:pPr algn="l">
                  <a:defRPr/>
                </a:pPr>
                <a:endParaRPr lang="en-GB" sz="2400" dirty="0"/>
              </a:p>
              <a:p>
                <a:pPr marL="342900" indent="-342900" algn="l">
                  <a:buFontTx/>
                  <a:buAutoNum type="alphaLcParenR"/>
                  <a:defRPr/>
                </a:pPr>
                <a:r>
                  <a:rPr lang="en-GB" sz="2400" dirty="0" smtClean="0"/>
                  <a:t>r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= </a:t>
                </a:r>
                <a:r>
                  <a:rPr lang="en-GB" sz="2400" dirty="0" smtClean="0"/>
                  <a:t>2r</a:t>
                </a:r>
                <a:r>
                  <a:rPr lang="en-GB" sz="2400" baseline="-25000" dirty="0"/>
                  <a:t>1</a:t>
                </a:r>
                <a:endParaRPr lang="en-GB" sz="2400" baseline="-25000" dirty="0" smtClean="0"/>
              </a:p>
              <a:p>
                <a:pPr marL="342900" indent="-342900" algn="l">
                  <a:buFontTx/>
                  <a:buAutoNum type="alphaLcParenR"/>
                  <a:defRPr/>
                </a:pPr>
                <a:endParaRPr lang="en-GB" sz="2400" baseline="-25000" dirty="0"/>
              </a:p>
              <a:p>
                <a:pPr>
                  <a:defRPr/>
                </a:pPr>
                <a:r>
                  <a:rPr lang="en-GB" sz="2400" baseline="-25000" dirty="0"/>
                  <a:t>	</a:t>
                </a:r>
                <a:r>
                  <a:rPr lang="en-GB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2400" i="1" dirty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GB" sz="24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2400" i="1" dirty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dirty="0">
                                        <a:latin typeface="Cambria Math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  <m:r>
                                      <a:rPr lang="en-GB" sz="2400" i="1" dirty="0">
                                        <a:latin typeface="Cambria Math"/>
                                        <a:cs typeface="Calibri" panose="020F0502020204030204" pitchFamily="34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400" i="1" dirty="0">
                                        <a:latin typeface="Cambria Math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400" b="0" i="1" dirty="0" smtClean="0">
                                <a:latin typeface="Cambria Math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400" baseline="-25000" dirty="0" smtClean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baseline="-25000" dirty="0" smtClean="0"/>
              </a:p>
              <a:p>
                <a:pPr marL="342900" indent="-342900" algn="l">
                  <a:buFontTx/>
                  <a:buAutoNum type="alphaLcParenR"/>
                  <a:defRPr/>
                </a:pPr>
                <a:endParaRPr lang="en-GB" sz="2400" baseline="-25000" dirty="0" smtClean="0"/>
              </a:p>
              <a:p>
                <a:pPr algn="l">
                  <a:defRPr/>
                </a:pPr>
                <a:r>
                  <a:rPr lang="en-GB" sz="2400" dirty="0" smtClean="0"/>
                  <a:t>b) r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= </a:t>
                </a:r>
                <a:r>
                  <a:rPr lang="en-GB" sz="2400" dirty="0" smtClean="0"/>
                  <a:t>3r</a:t>
                </a:r>
                <a:r>
                  <a:rPr lang="en-GB" sz="2400" baseline="-25000" dirty="0" smtClean="0"/>
                  <a:t>1</a:t>
                </a:r>
              </a:p>
              <a:p>
                <a:pPr algn="l">
                  <a:defRPr/>
                </a:pPr>
                <a:endParaRPr lang="en-GB" sz="2400" baseline="-250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  <a:p>
                <a:pPr marL="342900" indent="-342900" algn="l"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8" y="1268760"/>
                <a:ext cx="4005138" cy="4898264"/>
              </a:xfrm>
              <a:prstGeom prst="rect">
                <a:avLst/>
              </a:prstGeom>
              <a:blipFill rotWithShape="1">
                <a:blip r:embed="rId5"/>
                <a:stretch>
                  <a:fillRect l="-2874" t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558881" y="5473700"/>
            <a:ext cx="606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2r</a:t>
            </a:r>
            <a:r>
              <a:rPr lang="en-GB" altLang="en-US" baseline="-25000" dirty="0"/>
              <a:t>0</a:t>
            </a:r>
            <a:endParaRPr lang="en-GB" altLang="en-US" dirty="0"/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7179468" y="6236557"/>
            <a:ext cx="682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3r</a:t>
            </a:r>
            <a:r>
              <a:rPr lang="en-GB" altLang="en-US" baseline="-25000" dirty="0"/>
              <a:t>0</a:t>
            </a:r>
            <a:endParaRPr lang="en-GB" altLang="en-US" dirty="0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8133080" y="4676140"/>
            <a:ext cx="412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/>
              <a:t>r</a:t>
            </a:r>
            <a:r>
              <a:rPr lang="en-GB" altLang="en-US" baseline="-25000" dirty="0"/>
              <a:t>0</a:t>
            </a:r>
            <a:endParaRPr lang="en-GB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8488" y="6069012"/>
            <a:ext cx="3071812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As </a:t>
            </a:r>
            <a:r>
              <a:rPr lang="en-GB" i="1" dirty="0">
                <a:solidFill>
                  <a:srgbClr val="FF0000"/>
                </a:solidFill>
              </a:rPr>
              <a:t>d</a:t>
            </a:r>
            <a:r>
              <a:rPr lang="en-GB" dirty="0"/>
              <a:t> increases, the intensity decreases as </a:t>
            </a:r>
            <a:r>
              <a:rPr lang="en-GB" dirty="0">
                <a:solidFill>
                  <a:srgbClr val="FF0000"/>
                </a:solidFill>
              </a:rPr>
              <a:t>1/r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2564904"/>
            <a:ext cx="12961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104" grpId="0" animBg="1"/>
      <p:bldP spid="4105" grpId="0" animBg="1"/>
      <p:bldP spid="4106" grpId="0" animBg="1"/>
      <p:bldP spid="17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48"/>
            <a:ext cx="8229600" cy="8509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1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1560" y="908720"/>
                <a:ext cx="8075613" cy="532859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GB" sz="33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At a distance of 2m from a gamma source, the intensity is 5 </a:t>
                </a:r>
                <a14:m>
                  <m:oMath xmlns:m="http://schemas.openxmlformats.org/officeDocument/2006/math">
                    <m:r>
                      <a:rPr lang="en-GB" sz="33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3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3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3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3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What distance would you need to be for the Intensity to be 1</a:t>
                </a:r>
                <a14:m>
                  <m:oMath xmlns:m="http://schemas.openxmlformats.org/officeDocument/2006/math">
                    <m:r>
                      <a:rPr lang="en-GB" sz="33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2 </m:t>
                    </m:r>
                    <m:r>
                      <a:rPr lang="en-GB" sz="33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300" i="1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3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3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3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b="0" i="0" dirty="0" smtClean="0">
                          <a:latin typeface="Cambria Math"/>
                          <a:cs typeface="Calibri" panose="020F0502020204030204" pitchFamily="34" charset="0"/>
                        </a:rPr>
                        <m:t>      →    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800" i="1" dirty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12</m:t>
                          </m:r>
                        </m:den>
                      </m:f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800" i="1" dirty="0" smtClean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i="1" dirty="0" smtClean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i="1" dirty="0" smtClean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1.6667</m:t>
                      </m:r>
                    </m:oMath>
                  </m:oMathPara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1.29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08720"/>
                <a:ext cx="8075613" cy="5328592"/>
              </a:xfrm>
              <a:blipFill>
                <a:blip r:embed="rId4"/>
                <a:stretch>
                  <a:fillRect l="-1509" t="-1030" r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98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48"/>
            <a:ext cx="8229600" cy="8509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1560" y="908720"/>
                <a:ext cx="8075613" cy="54726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GB" sz="31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At a distance of 20cm from a gamma source, the intensity is 1.6 </a:t>
                </a:r>
                <a14:m>
                  <m:oMath xmlns:m="http://schemas.openxmlformats.org/officeDocument/2006/math">
                    <m:r>
                      <a:rPr lang="en-GB" sz="31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𝜇</m:t>
                    </m:r>
                    <m:r>
                      <a:rPr lang="en-GB" sz="31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1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1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1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1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At what distance will the intensity drop to 0.1</a:t>
                </a:r>
                <a:r>
                  <a:rPr lang="en-GB" sz="3100" dirty="0">
                    <a:ea typeface="Cambria Math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1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𝜇</m:t>
                    </m:r>
                    <m:r>
                      <a:rPr lang="en-GB" sz="31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𝑊</m:t>
                    </m:r>
                    <m:sSup>
                      <m:sSupPr>
                        <m:ctrlPr>
                          <a:rPr lang="en-GB" sz="3100" i="1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1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31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1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i="1" dirty="0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b="0" i="0" dirty="0" smtClean="0">
                          <a:latin typeface="Cambria Math"/>
                          <a:cs typeface="Calibri" panose="020F0502020204030204" pitchFamily="34" charset="0"/>
                        </a:rPr>
                        <m:t>      →    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800" i="1" dirty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1.6</m:t>
                          </m:r>
                          <m:r>
                            <a:rPr lang="en-GB" sz="2800" i="1" dirty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0.1</m:t>
                          </m:r>
                          <m:r>
                            <a:rPr lang="en-GB" sz="2800" i="1" dirty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i="1" dirty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 dirty="0"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800" i="1" dirty="0" smtClean="0"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b="0" i="1" dirty="0" smtClean="0">
                              <a:latin typeface="Cambria Math"/>
                              <a:cs typeface="Calibri" panose="020F0502020204030204" pitchFamily="34" charset="0"/>
                            </a:rPr>
                            <m:t>0.2</m:t>
                          </m:r>
                        </m:e>
                        <m:sub/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800" i="1" dirty="0" smtClean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i="1" dirty="0" smtClean="0">
                  <a:latin typeface="Cambria Math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  <a:cs typeface="Calibri" panose="020F0502020204030204" pitchFamily="34" charset="0"/>
                        </a:rPr>
                        <m:t>0.64</m:t>
                      </m:r>
                    </m:oMath>
                  </m:oMathPara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i="1" dirty="0">
                              <a:latin typeface="Cambria Math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GB" sz="2800" i="1" dirty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0.8</m:t>
                      </m:r>
                      <m:r>
                        <a:rPr lang="en-GB" sz="2800" b="0" i="1" dirty="0" smtClean="0">
                          <a:latin typeface="Cambria Math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buFontTx/>
                  <a:buNone/>
                </a:pPr>
                <a:endParaRPr lang="en-GB" sz="2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08720"/>
                <a:ext cx="8075613" cy="5472608"/>
              </a:xfrm>
              <a:blipFill rotWithShape="1">
                <a:blip r:embed="rId4"/>
                <a:stretch>
                  <a:fillRect l="-1585" t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49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Dangers of radioactivity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776" y="5399385"/>
            <a:ext cx="31481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 smtClean="0"/>
              <a:t>Name </a:t>
            </a:r>
            <a:r>
              <a:rPr lang="en-GB" dirty="0"/>
              <a:t>two areas of work </a:t>
            </a:r>
            <a:endParaRPr lang="en-GB" dirty="0" smtClean="0"/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 smtClean="0"/>
              <a:t>where </a:t>
            </a:r>
            <a:r>
              <a:rPr lang="en-GB" dirty="0"/>
              <a:t>such a badge </a:t>
            </a:r>
            <a:r>
              <a:rPr lang="en-GB" dirty="0" smtClean="0"/>
              <a:t>might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 smtClean="0"/>
              <a:t>be used: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1338262"/>
            <a:ext cx="338137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Draw a diagram of a film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badge, explain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its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use, and how it works: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2408554"/>
            <a:ext cx="307181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 smtClean="0"/>
              <a:t>Different area of the film have different absorbers (different materials) of varying thicknesses in front of them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3988638"/>
            <a:ext cx="30718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 smtClean="0"/>
              <a:t>The amount of developed film can be used to estimate exposure to each type of radiation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6093"/>
            <a:ext cx="3923928" cy="388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Biological effects of radiation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974829"/>
            <a:ext cx="4572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Using the text on p 159-160 comment on the biological effects of each type of </a:t>
            </a:r>
            <a:r>
              <a:rPr lang="en-GB" dirty="0" smtClean="0"/>
              <a:t>radiation: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8600" y="5157192"/>
            <a:ext cx="34044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/>
              <a:t>Describe safe storage and handling of radioactive sources in the </a:t>
            </a:r>
            <a:r>
              <a:rPr lang="en-GB" dirty="0" smtClean="0"/>
              <a:t>laboratory:</a:t>
            </a:r>
            <a:endParaRPr lang="en-GB" dirty="0"/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27984" y="3995737"/>
            <a:ext cx="45466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GB" dirty="0"/>
              <a:t>replace sources in </a:t>
            </a:r>
            <a:r>
              <a:rPr lang="en-GB" dirty="0" smtClean="0"/>
              <a:t>sealed, lead-lined </a:t>
            </a:r>
            <a:r>
              <a:rPr lang="en-GB" dirty="0"/>
              <a:t>containers as soon as possible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 smtClean="0"/>
              <a:t>always </a:t>
            </a:r>
            <a:r>
              <a:rPr lang="en-GB" dirty="0"/>
              <a:t>handle sources with tongs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/>
              <a:t>point the sources away from your body (and not at any anybody else)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/>
              <a:t>fix the source in a holder which is not adjacent to where your body will be when you take measurements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GB" dirty="0" smtClean="0"/>
              <a:t>wash </a:t>
            </a:r>
            <a:r>
              <a:rPr lang="en-GB" dirty="0"/>
              <a:t>your hands when finished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436096" y="974829"/>
            <a:ext cx="307181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 smtClean="0"/>
              <a:t>Ionising radiation can destroy cell membranes</a:t>
            </a:r>
            <a:r>
              <a:rPr lang="en-US" dirty="0" smtClean="0">
                <a:solidFill>
                  <a:srgbClr val="FF0000"/>
                </a:solidFill>
              </a:rPr>
              <a:t>, or damage DNA</a:t>
            </a:r>
            <a:endParaRPr lang="en-GB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40824" y="1993900"/>
            <a:ext cx="850680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en-GB" dirty="0" smtClean="0"/>
              <a:t>Alpha radiation is the most damaging INSIDE the body, as it is the most ionising.</a:t>
            </a:r>
            <a:endParaRPr lang="en-GB" dirty="0"/>
          </a:p>
          <a:p>
            <a:pPr marL="285750" indent="-285750" algn="l">
              <a:buFontTx/>
              <a:buChar char="-"/>
              <a:defRPr/>
            </a:pPr>
            <a:r>
              <a:rPr lang="en-GB" dirty="0" smtClean="0"/>
              <a:t>However, Alpha is the least ionising OUTSIDE the body as it cannot penetrate dead skin cells</a:t>
            </a:r>
            <a:endParaRPr lang="en-GB" dirty="0"/>
          </a:p>
          <a:p>
            <a:pPr marL="285750" indent="-285750" algn="l">
              <a:buFontTx/>
              <a:buChar char="-"/>
              <a:defRPr/>
            </a:pPr>
            <a:r>
              <a:rPr lang="en-GB" dirty="0" smtClean="0"/>
              <a:t>Alpha radiation outside the body may get on hands, and then eaten, so safety precautions need to be taken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9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build="p" animBg="1"/>
      <p:bldP spid="17" grpId="0" animBg="1"/>
      <p:bldP spid="2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74844275"/>
              </p:ext>
            </p:extLst>
          </p:nvPr>
        </p:nvGraphicFramePr>
        <p:xfrm>
          <a:off x="564428" y="953036"/>
          <a:ext cx="7729565" cy="345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6064" y="4725144"/>
            <a:ext cx="392112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diagram shows how the annual radiation dose equivalent of 2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is made up for people living in the UK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Sievert (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Sv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 is the equivalent of your body absorbing 1 Joule of radioactive energy per kilogram of mass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5288" y="5281612"/>
            <a:ext cx="4772025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year following the Chernobyl accident, the average dose across the whole country increased by around 0.1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Background Radiation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ation d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8"/>
            <a:ext cx="3647727" cy="68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38114"/>
              </p:ext>
            </p:extLst>
          </p:nvPr>
        </p:nvGraphicFramePr>
        <p:xfrm>
          <a:off x="3971255" y="836712"/>
          <a:ext cx="4896544" cy="49915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6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80</a:t>
                      </a:r>
                      <a:r>
                        <a:rPr lang="en-GB" sz="1600" b="1" baseline="0" dirty="0" smtClean="0">
                          <a:effectLst/>
                        </a:rPr>
                        <a:t> </a:t>
                      </a:r>
                      <a:r>
                        <a:rPr lang="en-GB" sz="1600" b="1" dirty="0" err="1" smtClean="0"/>
                        <a:t>mSv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smtClean="0"/>
                        <a:t>6 months stay on the International Space Station</a:t>
                      </a:r>
                      <a:endParaRPr lang="en-GB" sz="1600"/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7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250</a:t>
                      </a:r>
                      <a:r>
                        <a:rPr lang="en-GB" sz="1600" b="1" baseline="0" dirty="0" smtClean="0">
                          <a:effectLst/>
                        </a:rPr>
                        <a:t> </a:t>
                      </a:r>
                      <a:r>
                        <a:rPr lang="en-GB" sz="1600" b="1" dirty="0" err="1" smtClean="0"/>
                        <a:t>mSv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6-month trip to Mars - radiation due to cosmic rays, which are very difficult to shield against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500 </a:t>
                      </a:r>
                      <a:r>
                        <a:rPr lang="en-GB" sz="1600" b="1" dirty="0" err="1" smtClean="0"/>
                        <a:t>mSv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The U.S</a:t>
                      </a:r>
                      <a:r>
                        <a:rPr lang="en-GB" sz="1600" dirty="0" smtClean="0"/>
                        <a:t>. occupational </a:t>
                      </a:r>
                      <a:r>
                        <a:rPr lang="en-GB" sz="1600" dirty="0"/>
                        <a:t>dose limit, shallow-dose equivalent to skin, per </a:t>
                      </a:r>
                      <a:r>
                        <a:rPr lang="en-GB" sz="1600" dirty="0" smtClean="0"/>
                        <a:t>annum</a:t>
                      </a:r>
                      <a:endParaRPr lang="en-GB" sz="1600" dirty="0"/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5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670 </a:t>
                      </a:r>
                      <a:r>
                        <a:rPr lang="en-GB" sz="1600" b="1" dirty="0" err="1" smtClean="0">
                          <a:effectLst/>
                        </a:rPr>
                        <a:t>m</a:t>
                      </a:r>
                      <a:r>
                        <a:rPr lang="en-GB" sz="1600" b="1" dirty="0" err="1" smtClean="0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Highest </a:t>
                      </a:r>
                      <a:r>
                        <a:rPr lang="en-GB" sz="1600" dirty="0"/>
                        <a:t>dose received by a worker responding to the Fukushima </a:t>
                      </a:r>
                      <a:r>
                        <a:rPr lang="en-GB" sz="1600" dirty="0" smtClean="0"/>
                        <a:t>emergency</a:t>
                      </a:r>
                      <a:endParaRPr lang="en-GB" sz="1600" dirty="0"/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5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1 </a:t>
                      </a:r>
                      <a:r>
                        <a:rPr lang="en-GB" sz="1600" b="1" dirty="0" err="1" smtClean="0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Maximum allowed radiation exposure for NASA astronauts over their career</a:t>
                      </a: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5</a:t>
                      </a:r>
                      <a:r>
                        <a:rPr lang="en-GB" sz="1600" b="1" baseline="0" dirty="0" smtClean="0">
                          <a:effectLst/>
                        </a:rPr>
                        <a:t> </a:t>
                      </a:r>
                      <a:r>
                        <a:rPr lang="en-GB" sz="1600" b="1" baseline="0" dirty="0" err="1" smtClean="0">
                          <a:effectLst/>
                        </a:rPr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Fatal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doses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during Chernobyl accident (5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per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hour!)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21 </a:t>
                      </a:r>
                      <a:r>
                        <a:rPr lang="en-GB" sz="1600" b="1" dirty="0" err="1" smtClean="0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Fatal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acute dose to 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Louis </a:t>
                      </a:r>
                      <a:r>
                        <a:rPr lang="en-GB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Slotin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 in 1946 criticality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accident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991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54</a:t>
                      </a:r>
                      <a:r>
                        <a:rPr lang="en-GB" sz="1600" b="1" baseline="0" dirty="0" smtClean="0">
                          <a:effectLst/>
                        </a:rPr>
                        <a:t> </a:t>
                      </a:r>
                      <a:r>
                        <a:rPr lang="en-GB" sz="1600" b="1" dirty="0" err="1" smtClean="0"/>
                        <a:t>Sv</a:t>
                      </a:r>
                      <a:endParaRPr lang="en-GB" sz="1600" b="1" dirty="0"/>
                    </a:p>
                  </a:txBody>
                  <a:tcPr marL="36796" marR="36796" marT="18398" marB="18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Fatal acute dose to </a:t>
                      </a: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Boris </a:t>
                      </a:r>
                      <a:r>
                        <a:rPr lang="en-GB" sz="16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Korchilov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 in 1961 after a reactor cooling system failed on the </a:t>
                      </a: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Soviet submarine K-19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 which required work in the reactor with no shielding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796" marR="36796" marT="18398" marB="1839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19708" y="-1116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Dose comparison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328" y="332656"/>
            <a:ext cx="3600400" cy="36004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637482"/>
            <a:ext cx="3600400" cy="36004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1" y="963966"/>
            <a:ext cx="3600400" cy="36004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4224" y="1488408"/>
            <a:ext cx="3600400" cy="64022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511" y="2071080"/>
            <a:ext cx="3600400" cy="64022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2806518"/>
            <a:ext cx="3600400" cy="910513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511" y="3867902"/>
            <a:ext cx="3791743" cy="910513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8328" y="4880093"/>
            <a:ext cx="3791743" cy="1977907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87982" y="712013"/>
            <a:ext cx="5082792" cy="64022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71254" y="1352237"/>
            <a:ext cx="5082792" cy="776395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3831" y="2711304"/>
            <a:ext cx="5082792" cy="522079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55582" y="2128632"/>
            <a:ext cx="5082792" cy="582672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87982" y="3233383"/>
            <a:ext cx="5082792" cy="533472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955582" y="3766854"/>
            <a:ext cx="5082792" cy="55630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71255" y="4323157"/>
            <a:ext cx="5082792" cy="490901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987982" y="4778414"/>
            <a:ext cx="5082792" cy="1090631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72008" y="-17140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Rutherford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494213" y="2949575"/>
            <a:ext cx="4519102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200" b="1" dirty="0">
                <a:latin typeface="Calibri" pitchFamily="34" charset="0"/>
              </a:rPr>
              <a:t>Alpha particles were considered to be nuclear sized bullets that would smash the atoms in the gold foil like </a:t>
            </a:r>
            <a:r>
              <a:rPr lang="en-GB" sz="2200" b="1" dirty="0" smtClean="0">
                <a:latin typeface="Calibri" pitchFamily="34" charset="0"/>
              </a:rPr>
              <a:t>watermelons, because they had too much energy to be deflected by the diffuse charges in the atom.</a:t>
            </a:r>
            <a:endParaRPr lang="en-GB" sz="2200" b="1" dirty="0">
              <a:latin typeface="Calibri" pitchFamily="34" charset="0"/>
            </a:endParaRPr>
          </a:p>
          <a:p>
            <a:pPr algn="l">
              <a:defRPr/>
            </a:pPr>
            <a:endParaRPr lang="en-GB" sz="2200" b="1" dirty="0">
              <a:latin typeface="Calibri" pitchFamily="34" charset="0"/>
            </a:endParaRPr>
          </a:p>
          <a:p>
            <a:pPr algn="l">
              <a:defRPr/>
            </a:pPr>
            <a:r>
              <a:rPr lang="en-GB" sz="2200" b="1" dirty="0" smtClean="0">
                <a:latin typeface="Calibri" pitchFamily="34" charset="0"/>
              </a:rPr>
              <a:t>Instead, </a:t>
            </a:r>
            <a:r>
              <a:rPr lang="en-GB" sz="2200" b="1" dirty="0">
                <a:latin typeface="Calibri" pitchFamily="34" charset="0"/>
              </a:rPr>
              <a:t>they found that many alpha particles were </a:t>
            </a:r>
            <a:r>
              <a:rPr lang="en-GB" sz="2200" b="1" dirty="0" smtClean="0">
                <a:latin typeface="Calibri" pitchFamily="34" charset="0"/>
              </a:rPr>
              <a:t>deflected slightly, </a:t>
            </a:r>
            <a:r>
              <a:rPr lang="en-GB" sz="2200" b="1" dirty="0">
                <a:latin typeface="Calibri" pitchFamily="34" charset="0"/>
              </a:rPr>
              <a:t>while a few came back in the direction they came from.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336800" y="6211888"/>
            <a:ext cx="2157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 dirty="0" smtClean="0">
                <a:hlinkClick r:id="rId3"/>
              </a:rPr>
              <a:t>http://phet.colorado.edu/en/simulation/rutherford-scattering</a:t>
            </a:r>
            <a:endParaRPr lang="en-GB" altLang="en-US" sz="1200" dirty="0"/>
          </a:p>
          <a:p>
            <a:pPr eaLnBrk="1" hangingPunct="1"/>
            <a:endParaRPr lang="en-GB" altLang="en-US" sz="1200" dirty="0"/>
          </a:p>
        </p:txBody>
      </p:sp>
      <p:pic>
        <p:nvPicPr>
          <p:cNvPr id="10" name="Picture 2" descr="http://upload.wikimedia.org/wikipedia/commons/thumb/f/ff/Plum_pudding_atom.svg/220px-Plum_pudding_atom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752" y="645317"/>
            <a:ext cx="2304256" cy="230425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4086" y="980728"/>
            <a:ext cx="4519102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200" b="1" dirty="0" smtClean="0">
                <a:latin typeface="Calibri" pitchFamily="34" charset="0"/>
              </a:rPr>
              <a:t>The previous idea was J.J. </a:t>
            </a:r>
            <a:r>
              <a:rPr lang="en-GB" sz="2200" b="1" dirty="0" err="1" smtClean="0">
                <a:latin typeface="Calibri" pitchFamily="34" charset="0"/>
              </a:rPr>
              <a:t>Thomsons</a:t>
            </a:r>
            <a:r>
              <a:rPr lang="en-GB" sz="2200" b="1" dirty="0" smtClean="0">
                <a:latin typeface="Calibri" pitchFamily="34" charset="0"/>
              </a:rPr>
              <a:t> “plum pudding” model, where a sphere of diffuse (spread out) positive charge had electrons randomly placed inside it.</a:t>
            </a:r>
            <a:endParaRPr lang="en-GB" sz="2200" b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381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1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3318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ernobyl Sie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67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nfo graphic Sieve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4"/>
          <a:stretch/>
        </p:blipFill>
        <p:spPr bwMode="auto">
          <a:xfrm>
            <a:off x="-26069" y="-315416"/>
            <a:ext cx="9137921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 smtClean="0"/>
              <a:t>Half-life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70159" cy="46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Half-life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If a warehouse has exactly two million copies of the game “half-life” in it, and it sells half each day, how many days will it take them to sell the final copy (it can only sell “whole” copies” of the game)?</a:t>
            </a:r>
            <a:endParaRPr lang="en-GB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http://freewallpaper.in/wallpaper4/10979-4-half_life_2_-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240360" cy="259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000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Randomness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Perhaps one of the weirdest things about radioactivity is its inherent “randomness”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currently have NO WAY of ever predicting when a particular, individual nuclei will actually decay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What’s more, there are theories (Bell’s Theorem) which seem to prove that we might never be able to know…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was particularly unsettling to many Physicists, including Einstein, who adamantly stood by the famous phrase: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33975"/>
            <a:ext cx="52006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0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Dice experiment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have 100 dice (between two), each one representing a radioactive atom</a:t>
            </a:r>
          </a:p>
          <a:p>
            <a:r>
              <a:rPr lang="en-GB" dirty="0" smtClean="0"/>
              <a:t>Roll the dice, and if any lands with the number 1 facing upwards, it has decayed (remove it from the sample)</a:t>
            </a:r>
          </a:p>
          <a:p>
            <a:r>
              <a:rPr lang="en-GB" dirty="0" smtClean="0"/>
              <a:t>Count how many are left and</a:t>
            </a:r>
          </a:p>
          <a:p>
            <a:pPr>
              <a:buNone/>
            </a:pPr>
            <a:r>
              <a:rPr lang="en-GB" dirty="0" smtClean="0"/>
              <a:t>record this in a table</a:t>
            </a:r>
          </a:p>
          <a:p>
            <a:r>
              <a:rPr lang="en-GB" dirty="0" smtClean="0"/>
              <a:t>Roll them again and repeat!</a:t>
            </a:r>
          </a:p>
          <a:p>
            <a:r>
              <a:rPr lang="en-GB" dirty="0" smtClean="0"/>
              <a:t>Also record the roll on which the special red dice lands on “one” (and remove it)</a:t>
            </a:r>
          </a:p>
          <a:p>
            <a:endParaRPr lang="en-GB" dirty="0"/>
          </a:p>
        </p:txBody>
      </p:sp>
      <p:pic>
        <p:nvPicPr>
          <p:cNvPr id="24578" name="Picture 2" descr="http://t0.gstatic.com/images?q=tbn:ANd9GcSRnyrOxuXz_xdw5x64p5u9Bbq9d9LJhVf-X3V8BL3qB_5wzgPyDo59lljl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44" y="3356992"/>
            <a:ext cx="2304256" cy="23042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4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408" y="4077072"/>
            <a:ext cx="7776864" cy="1338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08" y="1598066"/>
            <a:ext cx="7973024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It is impossible to predict when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one particular atom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will decay, but we can get an extraordinarily accurate guess at how many will decay when we use a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large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sample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half-life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1/2</a:t>
            </a:r>
            <a:r>
              <a:rPr lang="en-US" altLang="en-US" dirty="0" smtClean="0"/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 time taken for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half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radioactive atoms in a sample to decay</a:t>
            </a: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 plot this information on a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graph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Half-life </a:t>
            </a:r>
            <a:r>
              <a:rPr lang="en-US" altLang="en-US" u="sng" dirty="0"/>
              <a:t>T</a:t>
            </a:r>
            <a:r>
              <a:rPr lang="en-US" altLang="en-US" u="sng" baseline="-25000" dirty="0"/>
              <a:t>1/2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440160" cy="1253787"/>
          </a:xfrm>
          <a:prstGeom prst="rect">
            <a:avLst/>
          </a:prstGeom>
          <a:noFill/>
        </p:spPr>
      </p:pic>
      <p:pic>
        <p:nvPicPr>
          <p:cNvPr id="6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88640"/>
            <a:ext cx="1440160" cy="12537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2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Half-lives of some radioactive isotopes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258888" y="1125538"/>
            <a:ext cx="67579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Uranium 238 = 4500 million years</a:t>
            </a:r>
          </a:p>
          <a:p>
            <a:r>
              <a:rPr lang="en-US" sz="3200" dirty="0">
                <a:solidFill>
                  <a:srgbClr val="663300"/>
                </a:solidFill>
              </a:rPr>
              <a:t>Uranium 235 = 704 million years</a:t>
            </a:r>
          </a:p>
          <a:p>
            <a:r>
              <a:rPr lang="en-US" sz="3200" dirty="0">
                <a:solidFill>
                  <a:schemeClr val="hlink"/>
                </a:solidFill>
              </a:rPr>
              <a:t>Plutonium 239 = 24 100 years</a:t>
            </a:r>
          </a:p>
          <a:p>
            <a:r>
              <a:rPr lang="en-US" sz="3200" dirty="0">
                <a:solidFill>
                  <a:srgbClr val="FF3300"/>
                </a:solidFill>
              </a:rPr>
              <a:t>Carbon 14 = 5600 years</a:t>
            </a:r>
          </a:p>
          <a:p>
            <a:r>
              <a:rPr lang="en-US" sz="3200" dirty="0">
                <a:solidFill>
                  <a:srgbClr val="CC00CC"/>
                </a:solidFill>
              </a:rPr>
              <a:t>Strontium 90 = 29 years</a:t>
            </a:r>
          </a:p>
          <a:p>
            <a:r>
              <a:rPr lang="en-US" sz="3200" dirty="0">
                <a:solidFill>
                  <a:srgbClr val="00CC00"/>
                </a:solidFill>
              </a:rPr>
              <a:t>Hydrogen 3 (Tritium) = 12 years</a:t>
            </a:r>
          </a:p>
          <a:p>
            <a:r>
              <a:rPr lang="en-US" sz="3200" dirty="0">
                <a:solidFill>
                  <a:srgbClr val="0000CC"/>
                </a:solidFill>
              </a:rPr>
              <a:t>Cobalt 60 = 5.2 years</a:t>
            </a:r>
          </a:p>
          <a:p>
            <a:r>
              <a:rPr lang="en-GB" sz="3200" dirty="0"/>
              <a:t>Technetium 99m = 6 hours</a:t>
            </a:r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339933"/>
                </a:solidFill>
              </a:rPr>
              <a:t>Radon 224 = 60 seconds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Helium 5 = 1 x 10</a:t>
            </a:r>
            <a:r>
              <a:rPr lang="en-US" sz="3200" baseline="30000" dirty="0">
                <a:solidFill>
                  <a:srgbClr val="FF6600"/>
                </a:solidFill>
              </a:rPr>
              <a:t>-20</a:t>
            </a:r>
            <a:r>
              <a:rPr lang="en-US" sz="3200" dirty="0">
                <a:solidFill>
                  <a:srgbClr val="FF6600"/>
                </a:solidFill>
              </a:rPr>
              <a:t> seconds</a:t>
            </a:r>
            <a:endParaRPr lang="en-GB" sz="3200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4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Example 1 - The decay of 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 sample of strontium 90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433513"/>
            <a:ext cx="3937000" cy="2906712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Strontium 90 has a half-life of 29 years.</a:t>
            </a:r>
          </a:p>
          <a:p>
            <a:pPr marL="0" indent="0">
              <a:buFontTx/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2012 a sample contains 18.2g of strontium 90</a:t>
            </a:r>
          </a:p>
          <a:p>
            <a:pPr marL="0" indent="0">
              <a:buFontTx/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mass of strontium 90 in the sample halves every 29 years.</a:t>
            </a:r>
            <a:endParaRPr lang="en-GB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40009" name="Group 4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2772590"/>
              </p:ext>
            </p:extLst>
          </p:nvPr>
        </p:nvGraphicFramePr>
        <p:xfrm>
          <a:off x="4791075" y="1454150"/>
          <a:ext cx="3921125" cy="4319589"/>
        </p:xfrm>
        <a:graphic>
          <a:graphicData uri="http://schemas.openxmlformats.org/drawingml/2006/table">
            <a:tbl>
              <a:tblPr/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Mass of strontium 90 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6853238" y="52149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535" name="Text Box 47"/>
          <p:cNvSpPr txBox="1">
            <a:spLocks noChangeArrowheads="1"/>
          </p:cNvSpPr>
          <p:nvPr/>
        </p:nvSpPr>
        <p:spPr bwMode="auto">
          <a:xfrm>
            <a:off x="6853238" y="46386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1.14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536" name="Text Box 48"/>
          <p:cNvSpPr txBox="1">
            <a:spLocks noChangeArrowheads="1"/>
          </p:cNvSpPr>
          <p:nvPr/>
        </p:nvSpPr>
        <p:spPr bwMode="auto">
          <a:xfrm>
            <a:off x="6853238" y="406241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2.27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6853238" y="34877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4.55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6853238" y="29114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9.10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539" name="Text Box 51"/>
          <p:cNvSpPr txBox="1">
            <a:spLocks noChangeArrowheads="1"/>
          </p:cNvSpPr>
          <p:nvPr/>
        </p:nvSpPr>
        <p:spPr bwMode="auto">
          <a:xfrm>
            <a:off x="6780213" y="2335213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18.2</a:t>
            </a:r>
          </a:p>
        </p:txBody>
      </p:sp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482600" y="5984875"/>
            <a:ext cx="628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When will the mass have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fallen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0.15 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1547" name="Text Box 59"/>
          <p:cNvSpPr txBox="1">
            <a:spLocks noChangeArrowheads="1"/>
          </p:cNvSpPr>
          <p:nvPr/>
        </p:nvSpPr>
        <p:spPr bwMode="auto">
          <a:xfrm>
            <a:off x="6756400" y="598646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3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4" grpId="0"/>
      <p:bldP spid="191535" grpId="0"/>
      <p:bldP spid="191536" grpId="0"/>
      <p:bldP spid="191537" grpId="0"/>
      <p:bldP spid="191538" grpId="0"/>
      <p:bldP spid="191546" grpId="0"/>
      <p:bldP spid="1915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08624" y="2204865"/>
            <a:ext cx="4713064" cy="86409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Remaining mass (</a:t>
            </a:r>
            <a:r>
              <a:rPr lang="en-GB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32" y="2354704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 (0.5)</a:t>
            </a:r>
            <a:r>
              <a:rPr lang="en-GB" alt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	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Remaining </a:t>
            </a:r>
            <a:r>
              <a:rPr lang="en-GB" alt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measured in </a:t>
            </a:r>
            <a:r>
              <a:rPr lang="en-GB" altLang="en-U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kilograms (kg) </a:t>
            </a:r>
            <a:endParaRPr lang="en-GB" altLang="en-US" sz="2800" b="1" i="1" dirty="0" smtClean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mass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measured in </a:t>
            </a:r>
            <a:r>
              <a:rPr lang="en-GB" altLang="en-US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kilograms (kg)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half-lives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unitless</a:t>
            </a:r>
            <a:endParaRPr lang="en-GB" altLang="en-US" sz="2800" b="1" dirty="0" smtClean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7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  <p:bldP spid="266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72008" y="-17140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Rutherford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444225" y="1012866"/>
            <a:ext cx="3662361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100" b="1" dirty="0" smtClean="0">
                <a:latin typeface="Calibri" pitchFamily="34" charset="0"/>
              </a:rPr>
              <a:t>Conclusions:</a:t>
            </a:r>
            <a:endParaRPr lang="en-US" sz="2100" b="1" dirty="0" smtClean="0">
              <a:latin typeface="Calibri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2100" dirty="0">
                <a:latin typeface="Calibri" pitchFamily="34" charset="0"/>
              </a:rPr>
              <a:t>There is a positively charged nucleus, which is a very small, concentrated area of positive charge (necessary to have enough repulsion to bounce alpha particles backwards</a:t>
            </a:r>
            <a:r>
              <a:rPr lang="en-GB" sz="2100" dirty="0" smtClean="0">
                <a:latin typeface="Calibri" pitchFamily="34" charset="0"/>
              </a:rPr>
              <a:t>!)</a:t>
            </a:r>
          </a:p>
          <a:p>
            <a:pPr>
              <a:defRPr/>
            </a:pPr>
            <a:endParaRPr lang="en-GB" sz="2100" dirty="0" smtClean="0">
              <a:latin typeface="Calibri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2100" dirty="0">
                <a:latin typeface="Calibri" pitchFamily="34" charset="0"/>
              </a:rPr>
              <a:t>The nucleus is very tiny compared with the rest of the atom; most of the atom is just empty space</a:t>
            </a:r>
            <a:r>
              <a:rPr lang="en-GB" sz="2100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GB" sz="2100" dirty="0">
              <a:latin typeface="Calibri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100" dirty="0">
                <a:latin typeface="Calibri" pitchFamily="34" charset="0"/>
              </a:rPr>
              <a:t>The radius of a nucleus was in the order of  ~ 10</a:t>
            </a:r>
            <a:r>
              <a:rPr lang="en-US" sz="2100" baseline="30000" dirty="0">
                <a:latin typeface="Calibri" pitchFamily="34" charset="0"/>
              </a:rPr>
              <a:t>-15</a:t>
            </a:r>
            <a:r>
              <a:rPr lang="en-US" sz="2100" dirty="0">
                <a:latin typeface="Calibri" pitchFamily="34" charset="0"/>
              </a:rPr>
              <a:t> m.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264713" cy="561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69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/>
              <a:t>Question 1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755650" y="1125538"/>
            <a:ext cx="7559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At 10am in the morning a radioactive sample contains 160g of a radioactive isotope. If the isotope has a half-life of 20 minutes calculate the mass of the isotope remaining at 11:20am.</a:t>
            </a:r>
          </a:p>
          <a:p>
            <a:pPr>
              <a:spcBef>
                <a:spcPct val="20000"/>
              </a:spcBef>
            </a:pPr>
            <a:endParaRPr lang="en-US" sz="2400" dirty="0" smtClean="0"/>
          </a:p>
          <a:p>
            <a:pPr>
              <a:spcBef>
                <a:spcPct val="20000"/>
              </a:spcBef>
            </a:pPr>
            <a:r>
              <a:rPr lang="en-US" sz="2400" dirty="0" smtClean="0"/>
              <a:t>10am to 11:20am = 80 minutes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smtClean="0"/>
              <a:t>= 80 / 20 minutes = 4 half-lives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 smtClean="0"/>
              <a:t>Remaining mass of isotope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 =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(0.5)</a:t>
            </a:r>
            <a:r>
              <a:rPr lang="en-GB" altLang="en-US" sz="2400" b="1" baseline="30000" dirty="0" smtClean="0">
                <a:solidFill>
                  <a:srgbClr val="FF0000"/>
                </a:solidFill>
              </a:rPr>
              <a:t>n </a:t>
            </a:r>
            <a:r>
              <a:rPr lang="en-US" sz="2400" dirty="0">
                <a:cs typeface="Arial" charset="0"/>
              </a:rPr>
              <a:t>X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m</a:t>
            </a:r>
            <a:r>
              <a:rPr lang="en-GB" altLang="en-US" sz="2400" b="1" baseline="-25000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 = (</a:t>
            </a:r>
            <a:r>
              <a:rPr lang="en-US" sz="2400" dirty="0" smtClean="0">
                <a:cs typeface="Arial" charset="0"/>
              </a:rPr>
              <a:t>0.5)</a:t>
            </a:r>
            <a:r>
              <a:rPr lang="en-US" sz="2400" baseline="30000" dirty="0" smtClean="0">
                <a:cs typeface="Arial" charset="0"/>
              </a:rPr>
              <a:t>4</a:t>
            </a:r>
            <a:r>
              <a:rPr lang="en-US" sz="2400" dirty="0" smtClean="0">
                <a:cs typeface="Arial" charset="0"/>
              </a:rPr>
              <a:t> X </a:t>
            </a:r>
            <a:r>
              <a:rPr lang="en-US" sz="2400" dirty="0" smtClean="0"/>
              <a:t>160g</a:t>
            </a:r>
            <a:endParaRPr lang="en-US" sz="2400" dirty="0" smtClean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sz="2400" dirty="0" smtClean="0"/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FF3300"/>
                </a:solidFill>
              </a:rPr>
              <a:t>mass at 11:20 am = 10g</a:t>
            </a:r>
          </a:p>
          <a:p>
            <a:pPr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7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2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755650" y="1125538"/>
            <a:ext cx="7559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A sample contains 8 billion nuclei of </a:t>
            </a:r>
            <a:r>
              <a:rPr lang="en-US" altLang="en-US" sz="2400" dirty="0" smtClean="0"/>
              <a:t>hydrogen-3 </a:t>
            </a:r>
            <a:r>
              <a:rPr lang="en-US" altLang="en-US" sz="2400" dirty="0"/>
              <a:t>atoms. </a:t>
            </a:r>
            <a:r>
              <a:rPr lang="en-US" altLang="en-US" sz="2400" dirty="0" smtClean="0"/>
              <a:t>Hydrogen-3 </a:t>
            </a:r>
            <a:r>
              <a:rPr lang="en-US" altLang="en-US" sz="2400" dirty="0"/>
              <a:t>has a half-life of 12 years. How many nuclei should remain after a period </a:t>
            </a:r>
            <a:r>
              <a:rPr lang="en-US" altLang="en-US" sz="2400" dirty="0" smtClean="0"/>
              <a:t>60 </a:t>
            </a:r>
            <a:r>
              <a:rPr lang="en-US" altLang="en-US" sz="2400" dirty="0"/>
              <a:t>years?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n</a:t>
            </a:r>
            <a:r>
              <a:rPr lang="en-US" altLang="en-US" sz="2400" dirty="0" smtClean="0"/>
              <a:t> of half-lives = 60 / 12 = 5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n = 5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nuclei left = </a:t>
            </a:r>
            <a:r>
              <a:rPr lang="en-US" altLang="en-US" sz="2400" dirty="0" smtClean="0">
                <a:cs typeface="Arial" charset="0"/>
              </a:rPr>
              <a:t>(0.5)</a:t>
            </a:r>
            <a:r>
              <a:rPr lang="en-US" altLang="en-US" sz="2400" baseline="30000" dirty="0">
                <a:cs typeface="Arial" charset="0"/>
              </a:rPr>
              <a:t>5</a:t>
            </a:r>
            <a:r>
              <a:rPr lang="en-US" altLang="en-US" sz="2400" dirty="0" smtClean="0">
                <a:cs typeface="Arial" charset="0"/>
              </a:rPr>
              <a:t> </a:t>
            </a:r>
            <a:r>
              <a:rPr lang="en-US" altLang="en-US" sz="2400" dirty="0" smtClean="0"/>
              <a:t>x </a:t>
            </a:r>
            <a:r>
              <a:rPr lang="en-US" altLang="en-US" sz="2400" dirty="0"/>
              <a:t>8 billion</a:t>
            </a: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3300"/>
                </a:solidFill>
              </a:rPr>
              <a:t>nuclei left =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250 million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 smtClean="0">
                <a:solidFill>
                  <a:srgbClr val="FF3300"/>
                </a:solidFill>
              </a:rPr>
              <a:t>(The equation works with number of nuclei, rather than mass, as they are directly proportional!)</a:t>
            </a:r>
            <a:endParaRPr lang="en-US" altLang="en-US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7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/>
              <a:t>Question </a:t>
            </a:r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755650" y="1125538"/>
            <a:ext cx="7559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Calculate the half-life of the radioactive isotope in a source if its mass decreases from </a:t>
            </a:r>
            <a:r>
              <a:rPr lang="en-US" sz="2400" dirty="0" smtClean="0"/>
              <a:t>48g </a:t>
            </a:r>
            <a:r>
              <a:rPr lang="en-US" sz="2400" dirty="0"/>
              <a:t>to </a:t>
            </a:r>
            <a:r>
              <a:rPr lang="en-US" sz="2400" dirty="0" smtClean="0"/>
              <a:t>3g </a:t>
            </a:r>
            <a:r>
              <a:rPr lang="en-US" sz="2400" dirty="0"/>
              <a:t>over a period of 60 days.</a:t>
            </a:r>
          </a:p>
          <a:p>
            <a:pPr>
              <a:spcBef>
                <a:spcPct val="20000"/>
              </a:spcBef>
            </a:pPr>
            <a:endParaRPr lang="en-US" sz="2400" dirty="0" smtClean="0"/>
          </a:p>
          <a:p>
            <a:pPr>
              <a:spcBef>
                <a:spcPct val="20000"/>
              </a:spcBef>
            </a:pPr>
            <a:r>
              <a:rPr lang="en-US" sz="2400" dirty="0" smtClean="0"/>
              <a:t>48g </a:t>
            </a:r>
            <a:r>
              <a:rPr lang="en-US" sz="2400" dirty="0"/>
              <a:t>x </a:t>
            </a:r>
            <a:r>
              <a:rPr lang="en-US" sz="2400" dirty="0">
                <a:cs typeface="Arial" charset="0"/>
              </a:rPr>
              <a:t>½ = </a:t>
            </a:r>
            <a:r>
              <a:rPr lang="en-US" sz="2400" dirty="0" smtClean="0">
                <a:cs typeface="Arial" charset="0"/>
              </a:rPr>
              <a:t>24g</a:t>
            </a: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 smtClean="0"/>
              <a:t>24g </a:t>
            </a:r>
            <a:r>
              <a:rPr lang="en-US" sz="2400" dirty="0"/>
              <a:t>x </a:t>
            </a:r>
            <a:r>
              <a:rPr lang="en-US" sz="2400" dirty="0">
                <a:cs typeface="Arial" charset="0"/>
              </a:rPr>
              <a:t>½ = 12g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12g x ½ = </a:t>
            </a:r>
            <a:r>
              <a:rPr lang="en-US" sz="2400" dirty="0" smtClean="0"/>
              <a:t>6g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6</a:t>
            </a:r>
            <a:r>
              <a:rPr lang="en-US" sz="2400" dirty="0" smtClean="0"/>
              <a:t>g </a:t>
            </a:r>
            <a:r>
              <a:rPr lang="en-US" sz="2400" dirty="0"/>
              <a:t>x ½ = </a:t>
            </a:r>
            <a:r>
              <a:rPr lang="en-US" sz="2400" dirty="0" smtClean="0"/>
              <a:t>3g</a:t>
            </a: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therefore </a:t>
            </a:r>
            <a:r>
              <a:rPr lang="en-US" sz="2400" b="1" dirty="0" smtClean="0">
                <a:solidFill>
                  <a:schemeClr val="accent2"/>
                </a:solidFill>
              </a:rPr>
              <a:t>FOUR</a:t>
            </a:r>
            <a:r>
              <a:rPr lang="en-US" sz="2400" dirty="0" smtClean="0"/>
              <a:t> </a:t>
            </a:r>
            <a:r>
              <a:rPr lang="en-US" sz="2400" dirty="0"/>
              <a:t>half-lives occur in 60 </a:t>
            </a:r>
            <a:r>
              <a:rPr lang="en-US" sz="2400" dirty="0" smtClean="0"/>
              <a:t>days </a:t>
            </a:r>
            <a:r>
              <a:rPr lang="en-US" sz="2400" dirty="0" smtClean="0">
                <a:solidFill>
                  <a:srgbClr val="FF0000"/>
                </a:solidFill>
              </a:rPr>
              <a:t>(n = 4)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n-US" sz="2400" b="1" dirty="0">
              <a:solidFill>
                <a:srgbClr val="FF33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FF3300"/>
                </a:solidFill>
              </a:rPr>
              <a:t>half-life </a:t>
            </a: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1/2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>
                <a:solidFill>
                  <a:srgbClr val="FF3300"/>
                </a:solidFill>
              </a:rPr>
              <a:t>= </a:t>
            </a:r>
            <a:r>
              <a:rPr lang="en-US" sz="2400" dirty="0" smtClean="0"/>
              <a:t>60 / 4 </a:t>
            </a:r>
            <a:r>
              <a:rPr lang="en-US" sz="2400" b="1" dirty="0" smtClean="0">
                <a:solidFill>
                  <a:srgbClr val="FF3300"/>
                </a:solidFill>
              </a:rPr>
              <a:t>= 15 </a:t>
            </a:r>
            <a:r>
              <a:rPr lang="en-US" sz="2400" b="1" dirty="0">
                <a:solidFill>
                  <a:srgbClr val="FF3300"/>
                </a:solidFill>
              </a:rPr>
              <a:t>days</a:t>
            </a:r>
          </a:p>
          <a:p>
            <a:pPr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9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365104"/>
            <a:ext cx="309634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9"/>
                <a:ext cx="7559675" cy="3023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400" dirty="0" smtClean="0"/>
                  <a:t>Calculate the half-life of the radioactive isotope in a source if its mass decreases from 48g to 3g </a:t>
                </a:r>
                <a:r>
                  <a:rPr lang="en-US" sz="2400" dirty="0"/>
                  <a:t>over a period of 60 days</a:t>
                </a:r>
                <a:r>
                  <a:rPr lang="en-US" sz="2400" dirty="0" smtClean="0"/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b="1" dirty="0" smtClean="0">
                    <a:solidFill>
                      <a:srgbClr val="800080"/>
                    </a:solidFill>
                  </a:rPr>
                  <a:t>Alternate method for finding n: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b="0" i="1" dirty="0">
                          <a:latin typeface="Cambria Math"/>
                        </a:rPr>
                        <m:t> = </m:t>
                      </m:r>
                      <m:r>
                        <a:rPr lang="en-GB" altLang="en-US" sz="2400" b="0" i="1" dirty="0">
                          <a:solidFill>
                            <a:srgbClr val="FF0000"/>
                          </a:solidFill>
                          <a:latin typeface="Cambria Math"/>
                        </a:rPr>
                        <m:t>(0.5)</m:t>
                      </m:r>
                      <m:r>
                        <a:rPr lang="en-GB" altLang="en-US" sz="2400" b="0" i="1" baseline="30000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GB" altLang="en-US" sz="2400" b="0" i="1" baseline="30000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dirty="0">
                          <a:latin typeface="Cambria Math"/>
                          <a:cs typeface="Arial" charset="0"/>
                        </a:rPr>
                        <m:t>𝑋</m:t>
                      </m:r>
                      <m:r>
                        <a:rPr lang="en-US" sz="2400" b="0" i="1" dirty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GB" alt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GB" altLang="en-US" sz="24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altLang="en-US" sz="2400" i="1" baseline="-250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GB" altLang="en-US" sz="2400" i="1" baseline="-250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0.5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48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9"/>
                <a:ext cx="7559675" cy="3023542"/>
              </a:xfrm>
              <a:prstGeom prst="rect">
                <a:avLst/>
              </a:prstGeom>
              <a:blipFill rotWithShape="1">
                <a:blip r:embed="rId4"/>
                <a:stretch>
                  <a:fillRect l="-1290" t="-1411" b="-735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/>
              <a:t>Question </a:t>
            </a:r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Half-life Graphs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42695" y="1412776"/>
            <a:ext cx="33115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Estimate the half-life of the substance whose decay graph is shown opposite.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442695" y="3789040"/>
            <a:ext cx="3095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The half-life </a:t>
            </a:r>
            <a:r>
              <a:rPr lang="en-US" altLang="en-US" sz="2800" dirty="0" smtClean="0"/>
              <a:t>T</a:t>
            </a:r>
            <a:r>
              <a:rPr lang="en-US" altLang="en-US" sz="2800" baseline="-25000" dirty="0" smtClean="0"/>
              <a:t>1/2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is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approximately 20 seconds</a:t>
            </a:r>
            <a:endParaRPr lang="en-US" altLang="en-US" sz="2800" b="1" dirty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2" t="20585" r="11316" b="16491"/>
          <a:stretch/>
        </p:blipFill>
        <p:spPr bwMode="auto">
          <a:xfrm>
            <a:off x="3754220" y="1184036"/>
            <a:ext cx="5101390" cy="43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5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21625_492230074131342_1214920365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882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2" y="299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Half-life </a:t>
            </a:r>
            <a:r>
              <a:rPr lang="en-US" altLang="en-US" u="sng" dirty="0" smtClean="0"/>
              <a:t>T</a:t>
            </a:r>
            <a:r>
              <a:rPr lang="en-US" altLang="en-US" u="sng" baseline="-25000" dirty="0" smtClean="0"/>
              <a:t>1/2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GB" dirty="0" smtClean="0"/>
              <a:t>10% of the atoms in a radioactive substance decay every hour.</a:t>
            </a:r>
          </a:p>
          <a:p>
            <a:pPr lvl="1"/>
            <a:r>
              <a:rPr lang="en-GB" dirty="0" smtClean="0"/>
              <a:t>Make a table that shows the number of radioactive atoms left after every hour (for a total of ten hours) if we start with 1000 radioactive atoms</a:t>
            </a:r>
          </a:p>
          <a:p>
            <a:pPr lvl="1"/>
            <a:r>
              <a:rPr lang="en-GB" dirty="0" smtClean="0"/>
              <a:t>Plot this on a graph and calculate the half life from at least three points on the graph</a:t>
            </a:r>
          </a:p>
          <a:p>
            <a:endParaRPr lang="en-GB" dirty="0"/>
          </a:p>
        </p:txBody>
      </p:sp>
      <p:pic>
        <p:nvPicPr>
          <p:cNvPr id="5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440160" cy="1253787"/>
          </a:xfrm>
          <a:prstGeom prst="rect">
            <a:avLst/>
          </a:prstGeom>
          <a:noFill/>
        </p:spPr>
      </p:pic>
      <p:pic>
        <p:nvPicPr>
          <p:cNvPr id="6" name="Picture 2" descr="http://www.easyvectors.com/assets/images/vectors/afbig/010076f252a4affb910b96f09e7d3288-nuclear-zone-warning-sign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440160" cy="12537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8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276872"/>
            <a:ext cx="151216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79512" y="996950"/>
                <a:ext cx="5783138" cy="4929188"/>
              </a:xfrm>
            </p:spPr>
            <p:txBody>
              <a:bodyPr>
                <a:normAutofit fontScale="92500"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activity of a radioactive source is equal to the number of decays per second.</a:t>
                </a: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altLang="en-US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Activity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GB" altLang="en-US" sz="28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measured in </a:t>
                </a:r>
                <a:r>
                  <a:rPr lang="en-GB" altLang="en-US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Bequerels</a:t>
                </a:r>
                <a:r>
                  <a:rPr lang="en-GB" alt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GB" altLang="en-US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altLang="en-US" sz="28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 of decays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GB" alt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unitless</a:t>
                </a:r>
                <a:endParaRPr lang="en-GB" altLang="en-US" sz="2800" b="1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GB" altLang="en-US" sz="28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Change in time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measured in </a:t>
                </a:r>
                <a:r>
                  <a:rPr lang="en-GB" altLang="en-US" sz="28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Seconds (s)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GB" altLang="en-US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</a:t>
                </a:r>
                <a:r>
                  <a:rPr lang="en-GB" altLang="en-US" sz="28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GB" altLang="en-US" sz="2800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ecquerel = 1 decay per second)</a:t>
                </a:r>
              </a:p>
            </p:txBody>
          </p:sp>
        </mc:Choice>
        <mc:Fallback xmlns="">
          <p:sp>
            <p:nvSpPr>
              <p:cNvPr id="20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79512" y="996950"/>
                <a:ext cx="5783138" cy="4929188"/>
              </a:xfrm>
              <a:blipFill rotWithShape="1">
                <a:blip r:embed="rId4"/>
                <a:stretch>
                  <a:fillRect l="-2107" t="-1114" r="-843" b="-13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9736" name="Group 8"/>
          <p:cNvGrpSpPr>
            <a:grpSpLocks/>
          </p:cNvGrpSpPr>
          <p:nvPr/>
        </p:nvGrpSpPr>
        <p:grpSpPr bwMode="auto">
          <a:xfrm>
            <a:off x="6059488" y="1020763"/>
            <a:ext cx="2574925" cy="4532312"/>
            <a:chOff x="3863" y="747"/>
            <a:chExt cx="1622" cy="2855"/>
          </a:xfrm>
        </p:grpSpPr>
        <p:pic>
          <p:nvPicPr>
            <p:cNvPr id="7173" name="Picture 6" descr="becquerel_henr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747"/>
              <a:ext cx="1622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3891" y="3025"/>
              <a:ext cx="154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>
                  <a:latin typeface="Calibri" panose="020F0502020204030204" pitchFamily="34" charset="0"/>
                  <a:cs typeface="Calibri" panose="020F0502020204030204" pitchFamily="34" charset="0"/>
                </a:rPr>
                <a:t>Henri Becquerel discovered radioactivity in 1896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8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/>
              <a:t>Question 4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A radioactive source undergoes 72 000 decays over a ten minute period.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What is its average activity in </a:t>
                </a:r>
                <a:r>
                  <a:rPr lang="en-US" altLang="en-US" sz="2400" i="1" dirty="0" err="1"/>
                  <a:t>becquerels</a:t>
                </a:r>
                <a:r>
                  <a:rPr lang="en-US" altLang="en-US" sz="2400" i="1" dirty="0"/>
                  <a:t>?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dirty="0"/>
                  <a:t>Activity in </a:t>
                </a:r>
                <a:r>
                  <a:rPr lang="en-US" altLang="en-US" sz="2400" dirty="0" err="1"/>
                  <a:t>becquerels</a:t>
                </a:r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is </a:t>
                </a:r>
                <a:r>
                  <a:rPr lang="en-US" altLang="en-US" sz="2400" dirty="0"/>
                  <a:t>decays per second</a:t>
                </a:r>
                <a:r>
                  <a:rPr lang="en-US" altLang="en-US" sz="2400" dirty="0" smtClean="0"/>
                  <a:t>.</a:t>
                </a:r>
                <a:endParaRPr lang="en-GB" alt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400" dirty="0" smtClean="0"/>
                  <a:t>= 72 000</a:t>
                </a: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400" dirty="0" smtClean="0"/>
                  <a:t>= 10 X 60 = 600s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32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32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num>
                      <m:den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GB" alt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 smtClean="0"/>
                  <a:t> = </a:t>
                </a:r>
                <a:r>
                  <a:rPr lang="en-US" altLang="en-US" sz="2400" dirty="0"/>
                  <a:t>72 000 / 600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dirty="0"/>
                  <a:t>= 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120 </a:t>
                </a:r>
                <a:r>
                  <a:rPr lang="en-US" altLang="en-US" sz="2400" dirty="0" smtClean="0">
                    <a:solidFill>
                      <a:srgbClr val="002060"/>
                    </a:solidFill>
                  </a:rPr>
                  <a:t>decays per 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second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Activity = 120 </a:t>
                </a:r>
                <a:r>
                  <a:rPr lang="en-US" altLang="en-US" sz="2400" b="1" dirty="0" err="1" smtClean="0">
                    <a:solidFill>
                      <a:srgbClr val="FF0000"/>
                    </a:solidFill>
                  </a:rPr>
                  <a:t>Bq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90" t="-972" r="-1048" b="-24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5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</a:t>
            </a:r>
            <a:r>
              <a:rPr lang="en-US" altLang="en-US" sz="3600" dirty="0" smtClean="0"/>
              <a:t>5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 smtClean="0"/>
                  <a:t>A radioactive source has an activity of 25 </a:t>
                </a:r>
                <a:r>
                  <a:rPr lang="en-US" altLang="en-US" sz="2400" i="1" dirty="0" err="1"/>
                  <a:t>Bq</a:t>
                </a:r>
                <a:r>
                  <a:rPr lang="en-US" altLang="en-US" sz="2400" i="1" dirty="0"/>
                  <a:t>.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i="1" dirty="0"/>
                  <a:t>How many decays would be expected over a 3 hour period?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US" altLang="en-US" sz="2400" dirty="0" smtClean="0"/>
                  <a:t>25 </a:t>
                </a:r>
                <a:r>
                  <a:rPr lang="en-US" altLang="en-US" sz="2400" dirty="0" err="1" smtClean="0"/>
                  <a:t>Bq</a:t>
                </a:r>
                <a:endParaRPr lang="en-US" altLang="en-US" sz="2400" dirty="0" smtClean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en-US" sz="2400" dirty="0" smtClean="0"/>
                  <a:t> 3 X (60 X 60)= 10800s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400" dirty="0" smtClean="0"/>
                  <a:t>25 X 10800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b="1" dirty="0" smtClean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400" b="1" dirty="0" smtClean="0">
                    <a:solidFill>
                      <a:srgbClr val="FF0000"/>
                    </a:solidFill>
                  </a:rPr>
                  <a:t>Number 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of decays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24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270 000</a:t>
                </a: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559675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90" t="-972" b="-230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528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3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35696" y="1844824"/>
            <a:ext cx="5328592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43808" y="2936267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Radioactivity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0268" y="5157192"/>
            <a:ext cx="20886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8664" y="207511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 and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81220" y="2204864"/>
                <a:ext cx="8964488" cy="4402792"/>
              </a:xfrm>
            </p:spPr>
            <p:txBody>
              <a:bodyPr>
                <a:normAutofit lnSpcReduction="10000"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GB" altLang="en-US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a radioactive source of </a:t>
                </a:r>
                <a:r>
                  <a:rPr lang="en-GB" altLang="en-US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Activity A</a:t>
                </a:r>
                <a:r>
                  <a:rPr lang="en-GB" altLang="en-US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that emits particles (or photons) of the same </a:t>
                </a:r>
                <a:r>
                  <a:rPr lang="en-GB" altLang="en-US" sz="28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Energy E</a:t>
                </a:r>
                <a:r>
                  <a:rPr lang="en-GB" altLang="en-US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we can define the Power of the radioactive source:</a:t>
                </a:r>
              </a:p>
              <a:p>
                <a:pPr marL="0" indent="0" eaLnBrk="1" hangingPunct="1">
                  <a:buFontTx/>
                  <a:buNone/>
                </a:pPr>
                <a:endParaRPr lang="en-GB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𝐸𝑛𝑒𝑟𝑔𝑦</m:t>
                          </m:r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𝑡𝑖𝑚𝑒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  <m:r>
                            <a:rPr lang="en-GB" alt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𝐴𝐸</m:t>
                      </m:r>
                    </m:oMath>
                  </m:oMathPara>
                </a14:m>
                <a:endParaRPr lang="en-GB" altLang="en-US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endParaRPr lang="en-GB" altLang="en-US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𝐴𝐸</m:t>
                      </m:r>
                    </m:oMath>
                  </m:oMathPara>
                </a14:m>
                <a:endParaRPr lang="en-GB" altLang="en-US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endParaRPr lang="en-GB" altLang="en-US" sz="2800" dirty="0" smtClean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GB" altLang="en-US" sz="2800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(For the example above, each particle has Energy E = 5MeV!)</a:t>
                </a:r>
              </a:p>
            </p:txBody>
          </p:sp>
        </mc:Choice>
        <mc:Fallback xmlns="">
          <p:sp>
            <p:nvSpPr>
              <p:cNvPr id="20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81220" y="2204864"/>
                <a:ext cx="8964488" cy="4402792"/>
              </a:xfrm>
              <a:blipFill rotWithShape="1">
                <a:blip r:embed="rId4"/>
                <a:stretch>
                  <a:fillRect l="-1360" t="-1247" r="-952" b="-9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23528" y="1052736"/>
            <a:ext cx="1451248" cy="648072"/>
            <a:chOff x="323528" y="1052736"/>
            <a:chExt cx="1451248" cy="648072"/>
          </a:xfrm>
        </p:grpSpPr>
        <p:sp>
          <p:nvSpPr>
            <p:cNvPr id="3" name="Oval 2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5MeV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endCxn id="3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123728" y="1389802"/>
            <a:ext cx="1451248" cy="648072"/>
            <a:chOff x="323528" y="1052736"/>
            <a:chExt cx="1451248" cy="648072"/>
          </a:xfrm>
        </p:grpSpPr>
        <p:sp>
          <p:nvSpPr>
            <p:cNvPr id="14" name="Oval 13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5MeV</a:t>
              </a:r>
              <a:endParaRPr lang="en-GB" dirty="0"/>
            </a:p>
          </p:txBody>
        </p:sp>
        <p:cxnSp>
          <p:nvCxnSpPr>
            <p:cNvPr id="16" name="Straight Arrow Connector 15"/>
            <p:cNvCxnSpPr>
              <a:endCxn id="14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416864" y="1286084"/>
            <a:ext cx="1451248" cy="648072"/>
            <a:chOff x="323528" y="1052736"/>
            <a:chExt cx="1451248" cy="648072"/>
          </a:xfrm>
        </p:grpSpPr>
        <p:sp>
          <p:nvSpPr>
            <p:cNvPr id="18" name="Oval 17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5MeV</a:t>
              </a:r>
              <a:endParaRPr lang="en-GB" dirty="0"/>
            </a:p>
          </p:txBody>
        </p:sp>
        <p:cxnSp>
          <p:nvCxnSpPr>
            <p:cNvPr id="20" name="Straight Arrow Connector 19"/>
            <p:cNvCxnSpPr>
              <a:endCxn id="18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80268" y="914542"/>
            <a:ext cx="1451248" cy="648072"/>
            <a:chOff x="323528" y="1052736"/>
            <a:chExt cx="1451248" cy="648072"/>
          </a:xfrm>
        </p:grpSpPr>
        <p:sp>
          <p:nvSpPr>
            <p:cNvPr id="22" name="Oval 21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5MeV</a:t>
              </a:r>
              <a:endParaRPr lang="en-GB" dirty="0"/>
            </a:p>
          </p:txBody>
        </p:sp>
        <p:cxnSp>
          <p:nvCxnSpPr>
            <p:cNvPr id="24" name="Straight Arrow Connector 23"/>
            <p:cNvCxnSpPr>
              <a:endCxn id="22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092280" y="860830"/>
            <a:ext cx="1451248" cy="648072"/>
            <a:chOff x="323528" y="1052736"/>
            <a:chExt cx="1451248" cy="648072"/>
          </a:xfrm>
        </p:grpSpPr>
        <p:sp>
          <p:nvSpPr>
            <p:cNvPr id="26" name="Oval 25"/>
            <p:cNvSpPr/>
            <p:nvPr/>
          </p:nvSpPr>
          <p:spPr>
            <a:xfrm>
              <a:off x="827584" y="1052736"/>
              <a:ext cx="720080" cy="648072"/>
            </a:xfrm>
            <a:prstGeom prst="ellipse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672" y="11921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5MeV</a:t>
              </a:r>
              <a:endParaRPr lang="en-GB" dirty="0"/>
            </a:p>
          </p:txBody>
        </p:sp>
        <p:cxnSp>
          <p:nvCxnSpPr>
            <p:cNvPr id="28" name="Straight Arrow Connector 27"/>
            <p:cNvCxnSpPr>
              <a:endCxn id="26" idx="2"/>
            </p:cNvCxnSpPr>
            <p:nvPr/>
          </p:nvCxnSpPr>
          <p:spPr>
            <a:xfrm>
              <a:off x="323528" y="137677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52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17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Predicting randomness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229600" cy="3536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decay of each radioactive nuclei is a random process, and the probability of it happening depends of the half-life of the substance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nuclei that decay in a sample,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is proportional to: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nuclei in the sample</a:t>
                </a:r>
                <a:r>
                  <a:rPr lang="en-GB" altLang="en-US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400" i="1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endParaRPr lang="en-GB" altLang="en-US" sz="240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GB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 time interval </a:t>
                </a:r>
                <a14:m>
                  <m:oMath xmlns:m="http://schemas.openxmlformats.org/officeDocument/2006/math">
                    <m:r>
                      <a:rPr lang="en-GB" alt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  <m:r>
                      <a:rPr lang="en-GB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endParaRPr lang="en-GB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457200" eaLnBrk="1" hangingPunct="1">
                  <a:lnSpc>
                    <a:spcPct val="9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decay constant, and the negative sign (-) represents a </a:t>
                </a:r>
                <a:r>
                  <a:rPr lang="en-GB" altLang="en-US" sz="2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decrease</a:t>
                </a: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 the number of nuclei</a:t>
                </a:r>
              </a:p>
              <a:p>
                <a:pPr marL="514350" indent="-457200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What is the Unit?</a:t>
                </a: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      </a:t>
                </a:r>
                <a:r>
                  <a:rPr lang="en-GB" altLang="en-US" sz="28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GB" altLang="en-US" sz="2800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endParaRPr lang="en-GB" altLang="en-US" sz="2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r>
                  <a:rPr lang="en-GB" altLang="en-US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b="1" i="1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229600" cy="3536459"/>
              </a:xfrm>
              <a:prstGeom prst="rect">
                <a:avLst/>
              </a:prstGeom>
              <a:blipFill rotWithShape="1">
                <a:blip r:embed="rId4"/>
                <a:stretch>
                  <a:fillRect l="-1556" t="-2931" r="-1259" b="-732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477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5589240"/>
            <a:ext cx="309634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Decay equations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97360"/>
                <a:ext cx="8229600" cy="5760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So:</a:t>
                </a:r>
                <a:endParaRPr lang="en-GB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b="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14350" indent="-457200" eaLnBrk="1" hangingPunct="1">
                  <a:lnSpc>
                    <a:spcPct val="90000"/>
                  </a:lnSpc>
                  <a:buFontTx/>
                  <a:buChar char="-"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Solve for N:</a:t>
                </a: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</m:e>
                      </m:nary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280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</m:func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lang="en-GB" altLang="en-US" sz="2800" b="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sz="2800" b="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97360"/>
                <a:ext cx="8229600" cy="5760640"/>
              </a:xfrm>
              <a:prstGeom prst="rect">
                <a:avLst/>
              </a:prstGeom>
              <a:blipFill rotWithShape="1">
                <a:blip r:embed="rId4"/>
                <a:stretch>
                  <a:fillRect l="-1556" t="-179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44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4260" y="6137920"/>
            <a:ext cx="201622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4200" y="836712"/>
            <a:ext cx="30963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Decay equations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150000"/>
                  </a:lnSpc>
                  <a:buNone/>
                </a:pP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This tells us how many particles will be left (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from a sample of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i="1" baseline="-25000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after time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Also starting from the equation at the top of the previous page:	 </a:t>
                </a:r>
                <a:endParaRPr lang="en-GB" altLang="en-US" i="1" dirty="0" smtClean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GB" alt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indent="0" eaLnBrk="1" hangingPunct="1">
                  <a:lnSpc>
                    <a:spcPct val="90000"/>
                  </a:lnSpc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blipFill rotWithShape="1">
                <a:blip r:embed="rId4"/>
                <a:stretch>
                  <a:fillRect l="-889" r="-444" b="-1511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00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4260" y="6381328"/>
            <a:ext cx="2016224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04260" y="1946900"/>
            <a:ext cx="2016224" cy="548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324240" y="5373216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04260" y="3645024"/>
            <a:ext cx="2016224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4200" y="836712"/>
            <a:ext cx="30963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369" y="46753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Decay equations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d>
                        <m:dPr>
                          <m:ctrlPr>
                            <a:rPr lang="en-GB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𝜆</m:t>
                              </m:r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r>
                  <a:rPr lang="en-GB" altLang="en-US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Finally, as mass is proportional to the number of nuclei in a sample:</a:t>
                </a:r>
                <a:endParaRPr lang="en-GB" altLang="en-US" i="1" dirty="0" smtClean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72560"/>
                <a:ext cx="8229600" cy="2331640"/>
              </a:xfrm>
              <a:prstGeom prst="rect">
                <a:avLst/>
              </a:prstGeom>
              <a:blipFill rotWithShape="1">
                <a:blip r:embed="rId4"/>
                <a:stretch>
                  <a:fillRect l="-889" r="-1185" b="-1571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47088" y="203532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(Note: we usually quote Activity as a positive quantity, though as you can see here, it’s negative because there is a decrease in number of nuclei!)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47088" y="6419609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C=Count rate!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6</a:t>
            </a:r>
            <a:r>
              <a:rPr lang="en-US" altLang="en-US" sz="3600" dirty="0" smtClean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Calculate 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the activity of a radioactive source containing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40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r>
                      <a:rPr lang="en-GB" sz="2400" i="1" dirty="0" smtClean="0">
                        <a:latin typeface="Cambria Math"/>
                        <a:cs typeface="Calibri" panose="020F0502020204030204" pitchFamily="34" charset="0"/>
                      </a:rPr>
                      <m:t>10</m:t>
                    </m:r>
                    <m:r>
                      <a:rPr lang="en-GB" sz="2400" i="1" baseline="30000" dirty="0" smtClean="0">
                        <a:latin typeface="Cambria Math"/>
                        <a:cs typeface="Calibri" panose="020F0502020204030204" pitchFamily="34" charset="0"/>
                      </a:rPr>
                      <m:t>15</m:t>
                    </m:r>
                  </m:oMath>
                </a14:m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nuclei and with a decay constant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cs typeface="Calibri" panose="020F0502020204030204" pitchFamily="34" charset="0"/>
                      </a:rPr>
                      <m:t>3.0</m:t>
                    </m:r>
                    <m:r>
                      <a:rPr lang="en-GB" sz="2400" i="1" dirty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  <a:cs typeface="Calibri" panose="020F0502020204030204" pitchFamily="34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s</a:t>
                </a:r>
                <a:r>
                  <a:rPr lang="en-GB" sz="2400" baseline="30000" dirty="0">
                    <a:latin typeface="Calibri" pitchFamily="34" charset="0"/>
                    <a:cs typeface="Calibri" panose="020F0502020204030204" pitchFamily="34" charset="0"/>
                  </a:rPr>
                  <a:t>-1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algn="ctr" eaLnBrk="1" hangingPunct="1">
                  <a:lnSpc>
                    <a:spcPct val="90000"/>
                  </a:lnSpc>
                  <a:buNone/>
                </a:pPr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Calibri" panose="020F0502020204030204" pitchFamily="34" charset="0"/>
                            </a:rPr>
                            <m:t>3.0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−8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𝐴</m:t>
                    </m:r>
                    <m:r>
                      <a:rPr lang="en-GB" altLang="en-US" sz="28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80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GB" sz="2800" dirty="0">
                        <a:latin typeface="Calibri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GB" sz="2800" i="1" dirty="0">
                        <a:latin typeface="Cambria Math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800" i="1" dirty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 dirty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800" i="1" dirty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altLang="en-US" sz="28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</a:t>
                </a:r>
                <a:r>
                  <a:rPr lang="en-GB" altLang="en-US" sz="2800" i="1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Bq</a:t>
                </a:r>
                <a:endParaRPr lang="en-GB" altLang="en-US" sz="2800" i="1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111" r="-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8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7</a:t>
            </a:r>
            <a:r>
              <a:rPr lang="en-US" altLang="en-US" sz="3600" dirty="0" smtClean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A radioactive source with a decay constant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4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  <m:r>
                      <a:rPr lang="en-GB" sz="2400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s</a:t>
                </a:r>
                <a:r>
                  <a:rPr lang="en-GB" sz="2400" baseline="30000" dirty="0" smtClean="0">
                    <a:latin typeface="Calibri" pitchFamily="34" charset="0"/>
                    <a:cs typeface="Calibri" panose="020F0502020204030204" pitchFamily="34" charset="0"/>
                  </a:rPr>
                  <a:t>-1</a:t>
                </a: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cs typeface="Calibri" panose="020F0502020204030204" pitchFamily="34" charset="0"/>
                      </a:rPr>
                      <m:t>6</m:t>
                    </m:r>
                    <m:r>
                      <a:rPr lang="en-GB" sz="24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nuclei at time t=0. Find how many nuclei there are at:</a:t>
                </a:r>
              </a:p>
              <a:p>
                <a:pPr marL="514350" indent="-514350">
                  <a:buAutoNum type="romanLcParenBoth"/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t=200s</a:t>
                </a:r>
              </a:p>
              <a:p>
                <a:pPr marL="514350" indent="-514350">
                  <a:buAutoNum type="romanLcParenBoth"/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t=5 hours</a:t>
                </a:r>
              </a:p>
              <a:p>
                <a:pPr>
                  <a:defRPr/>
                </a:pPr>
                <a:endParaRPr lang="en-GB" altLang="en-US" sz="2400" i="1" dirty="0">
                  <a:solidFill>
                    <a:srgbClr val="FF0000"/>
                  </a:solidFill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 smtClean="0">
                    <a:latin typeface="Calibri" pitchFamily="34" charset="0"/>
                    <a:ea typeface="Cambria Math"/>
                    <a:cs typeface="Calibri" panose="020F0502020204030204" pitchFamily="34" charset="0"/>
                  </a:rPr>
                  <a:t>(i) </a:t>
                </a:r>
                <a14:m>
                  <m:oMath xmlns:m="http://schemas.openxmlformats.org/officeDocument/2006/math"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  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𝜆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solidFill>
                      <a:srgbClr val="FF0000"/>
                    </a:solidFill>
                    <a:ea typeface="Cambria Math"/>
                    <a:cs typeface="Calibri" panose="020F0502020204030204" pitchFamily="34" charset="0"/>
                  </a:rPr>
                  <a:t> </a:t>
                </a:r>
                <a:r>
                  <a:rPr lang="en-GB" altLang="en-US" sz="2800" dirty="0" smtClean="0">
                    <a:solidFill>
                      <a:srgbClr val="FF0000"/>
                    </a:solidFill>
                    <a:ea typeface="Cambria Math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20</m:t>
                            </m:r>
                          </m:sup>
                        </m:sSup>
                        <m:r>
                          <a:rPr lang="en-GB" sz="280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)(200)</m:t>
                        </m:r>
                      </m:sup>
                    </m:sSup>
                  </m:oMath>
                </a14:m>
                <a:endParaRPr lang="en-GB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</m:t>
                      </m:r>
                      <m:r>
                        <a:rPr lang="en-GB" altLang="en-US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=5.54×</m:t>
                      </m:r>
                      <m:sSup>
                        <m:sSupPr>
                          <m:ctrlPr>
                            <a:rPr lang="en-GB" alt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(ii)   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=5×60×60=18000</m:t>
                    </m:r>
                    <m:r>
                      <a:rPr lang="en-GB" alt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GB" altLang="en-US" sz="2800" i="1" dirty="0" smtClean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 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20</m:t>
                            </m:r>
                          </m:sup>
                        </m:sSup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8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  <a:ea typeface="Cambria Math"/>
                                <a:cs typeface="Calibri" panose="020F0502020204030204" pitchFamily="34" charset="0"/>
                              </a:rPr>
                              <m:t>−4</m:t>
                            </m:r>
                          </m:sup>
                        </m:sSup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)(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18000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en-GB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     </m:t>
                    </m:r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=4.48×</m:t>
                    </m:r>
                    <m:sSup>
                      <m:sSup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17</m:t>
                        </m:r>
                      </m:sup>
                    </m:sSup>
                  </m:oMath>
                </a14:m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663" t="-1111" r="-950" b="-302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10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Question </a:t>
            </a:r>
            <a:r>
              <a:rPr lang="en-US" altLang="en-US" sz="3600" dirty="0" smtClean="0"/>
              <a:t>8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A radioactive source starts with 14000 </a:t>
                </a:r>
                <a:r>
                  <a:rPr lang="en-GB" sz="2400" dirty="0" err="1" smtClean="0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activity at t=0, but has 4000 </a:t>
                </a:r>
                <a:r>
                  <a:rPr lang="en-GB" sz="2400" dirty="0" err="1" smtClean="0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at time t=100s. Find the decay constant:</a:t>
                </a: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280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    =</m:t>
                      </m:r>
                      <m:f>
                        <m:f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4000</m:t>
                                      </m:r>
                                    </m:num>
                                    <m:den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14000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 smtClean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  <m:r>
                      <a:rPr lang="en-GB" alt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80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mbria Math"/>
                        <a:cs typeface="Calibri" panose="020F0502020204030204" pitchFamily="34" charset="0"/>
                      </a:rPr>
                      <m:t>0.0125</m:t>
                    </m:r>
                  </m:oMath>
                </a14:m>
                <a:r>
                  <a:rPr lang="en-GB" altLang="en-US" sz="2800" i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s</a:t>
                </a:r>
                <a:r>
                  <a:rPr lang="en-GB" altLang="en-US" sz="2800" i="1" baseline="300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-1</a:t>
                </a:r>
                <a:endParaRPr lang="en-GB" altLang="en-US" sz="2800" i="1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111" r="-950" b="-28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85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ChangeArrowheads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dirty="0" smtClean="0"/>
                  <a:t>Decay constant</a:t>
                </a:r>
                <a14:m>
                  <m:oMath xmlns:m="http://schemas.openxmlformats.org/officeDocument/2006/math">
                    <m:r>
                      <a:rPr lang="en-GB" alt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819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blipFill rotWithShape="1">
                <a:blip r:embed="rId4"/>
                <a:stretch>
                  <a:fillRect t="-758" b="-189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lvl="1" indent="0" eaLnBrk="1" hangingPunct="1">
                  <a:buNone/>
                </a:pP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decay constant </a:t>
                </a: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the probability of an individual nucleus decaying per second.</a:t>
                </a:r>
              </a:p>
              <a:p>
                <a:pPr marL="57150" lvl="1" indent="0" eaLnBrk="1" hangingPunct="1">
                  <a:buNone/>
                </a:pPr>
                <a:endParaRPr lang="en-GB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buNone/>
                </a:pP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alt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LONGER </a:t>
                </a: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Half-life, the </a:t>
                </a:r>
                <a:r>
                  <a:rPr lang="en-GB" altLang="en-US" dirty="0" smtClean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SMALLER</a:t>
                </a: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 decay constant (probability of decay per second is </a:t>
                </a:r>
                <a:r>
                  <a:rPr lang="en-GB" altLang="en-US" dirty="0" smtClean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smaller</a:t>
                </a:r>
                <a:r>
                  <a:rPr lang="en-GB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!).</a:t>
                </a:r>
              </a:p>
              <a:p>
                <a:pPr marL="57150" lvl="1" indent="0" eaLnBrk="1" hangingPunct="1">
                  <a:buNone/>
                </a:pPr>
                <a:endParaRPr lang="en-GB" altLang="en-US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57150" lvl="1" indent="0" eaLnBrk="1" hangingPunct="1">
                  <a:buNone/>
                </a:pPr>
                <a:r>
                  <a:rPr lang="en-GB" altLang="en-US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We can define a relationship between the two:</a:t>
                </a: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blipFill rotWithShape="1">
                <a:blip r:embed="rId5"/>
                <a:stretch>
                  <a:fillRect l="-889" t="-2356" r="-815" b="-1426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45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5661248"/>
            <a:ext cx="2952328" cy="1196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ChangeArrowheads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dirty="0" smtClean="0"/>
                  <a:t>Decay constant</a:t>
                </a:r>
                <a14:m>
                  <m:oMath xmlns:m="http://schemas.openxmlformats.org/officeDocument/2006/math">
                    <m:r>
                      <a:rPr lang="en-GB" alt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819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-4445"/>
                <a:ext cx="7772400" cy="803275"/>
              </a:xfrm>
              <a:prstGeom prst="rect">
                <a:avLst/>
              </a:prstGeom>
              <a:blipFill rotWithShape="1">
                <a:blip r:embed="rId4"/>
                <a:stretch>
                  <a:fillRect t="-758" b="-189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r>
                  <a:rPr lang="en-GB" altLang="en-US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At one half-life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𝑡</m:t>
                    </m:r>
                    <m:r>
                      <a:rPr lang="en-GB" alt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alt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GB" altLang="en-US" b="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:</a:t>
                </a:r>
              </a:p>
              <a:p>
                <a:pPr marL="0" lvl="1" indent="0">
                  <a:buNone/>
                  <a:defRPr/>
                </a:pPr>
                <a:r>
                  <a:rPr lang="en-GB" altLang="en-US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Also, </a:t>
                </a: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GB" altLang="en-US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=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GB" alt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altLang="en-US" dirty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</a:t>
                </a:r>
                <a:r>
                  <a:rPr lang="en-GB" altLang="en-US" dirty="0" smtClean="0"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0.5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GB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GB" alt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 algn="ctr">
                  <a:buNone/>
                  <a:defRPr/>
                </a:pPr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0.5</m:t>
                                  </m:r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alt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−0.693</m:t>
                      </m:r>
                      <m:r>
                        <a:rPr lang="en-GB" alt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endParaRPr lang="en-GB" altLang="en-US" dirty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altLang="en-US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buNone/>
                  <a:defRPr/>
                </a:pPr>
                <a:endParaRPr lang="en-GB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820182"/>
                <a:ext cx="8229600" cy="2331640"/>
              </a:xfrm>
              <a:prstGeom prst="rect">
                <a:avLst/>
              </a:prstGeom>
              <a:blipFill rotWithShape="1">
                <a:blip r:embed="rId5"/>
                <a:stretch>
                  <a:fillRect l="-1556" b="-1486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403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GB" sz="3600"/>
              <a:t>Radioactivity and Ionising Radiation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321175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The nuclei of some isotopes are unstable and when they decay they give </a:t>
            </a:r>
            <a:r>
              <a:rPr lang="en-GB" sz="2400" dirty="0" smtClean="0"/>
              <a:t>off </a:t>
            </a:r>
            <a:r>
              <a:rPr lang="en-GB" sz="2400" dirty="0"/>
              <a:t>radiation that causes ionisation.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This phenomena is called </a:t>
            </a:r>
            <a:r>
              <a:rPr lang="en-GB" sz="2400" b="1" dirty="0">
                <a:solidFill>
                  <a:srgbClr val="FF0000"/>
                </a:solidFill>
              </a:rPr>
              <a:t>radioactivity </a:t>
            </a:r>
            <a:r>
              <a:rPr lang="en-GB" sz="2400" dirty="0"/>
              <a:t>and the radiation produced is called </a:t>
            </a:r>
            <a:r>
              <a:rPr lang="en-GB" sz="2400" b="1" dirty="0">
                <a:solidFill>
                  <a:srgbClr val="FF0000"/>
                </a:solidFill>
              </a:rPr>
              <a:t>ionising radiation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Radioactivity is a </a:t>
            </a:r>
            <a:r>
              <a:rPr lang="en-GB" sz="2400" b="1" dirty="0">
                <a:solidFill>
                  <a:schemeClr val="accent2"/>
                </a:solidFill>
              </a:rPr>
              <a:t>random </a:t>
            </a:r>
            <a:r>
              <a:rPr lang="en-GB" sz="2400" dirty="0"/>
              <a:t>process. When a particular nucleus decays cannot be predicted.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48263" y="1125538"/>
            <a:ext cx="3384550" cy="4240212"/>
            <a:chOff x="3243" y="709"/>
            <a:chExt cx="2132" cy="2671"/>
          </a:xfrm>
        </p:grpSpPr>
        <p:pic>
          <p:nvPicPr>
            <p:cNvPr id="274437" name="Picture 5" descr="180px-Becquerel_Henri_photograp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709"/>
              <a:ext cx="172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438" name="Text Box 6"/>
            <p:cNvSpPr txBox="1">
              <a:spLocks noChangeArrowheads="1"/>
            </p:cNvSpPr>
            <p:nvPr/>
          </p:nvSpPr>
          <p:spPr bwMode="auto">
            <a:xfrm>
              <a:off x="3243" y="2976"/>
              <a:ext cx="2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/>
                <a:t>Henri Becquerel discovered radioactivity in 1896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53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/>
              <a:t>Question 9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800" dirty="0" smtClean="0">
                    <a:latin typeface="Calibri" pitchFamily="34" charset="0"/>
                    <a:cs typeface="Calibri" panose="020F0502020204030204" pitchFamily="34" charset="0"/>
                  </a:rPr>
                  <a:t>What is the half life, in years, of a source of Carbon-14, if it has a decay constant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cs typeface="Calibri" panose="020F0502020204030204" pitchFamily="34" charset="0"/>
                      </a:rPr>
                      <m:t>3</m:t>
                    </m:r>
                    <m:r>
                      <a:rPr lang="en-GB" sz="2800" b="0" i="1" smtClean="0">
                        <a:latin typeface="Cambria Math"/>
                        <a:cs typeface="Calibri" panose="020F0502020204030204" pitchFamily="34" charset="0"/>
                      </a:rPr>
                      <m:t>.92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GB" sz="2800" dirty="0" smtClean="0">
                    <a:latin typeface="Calibri" pitchFamily="34" charset="0"/>
                    <a:cs typeface="Calibri" panose="020F0502020204030204" pitchFamily="34" charset="0"/>
                  </a:rPr>
                  <a:t> s</a:t>
                </a:r>
                <a:r>
                  <a:rPr lang="en-GB" sz="2800" baseline="30000" dirty="0" smtClean="0">
                    <a:latin typeface="Calibri" pitchFamily="34" charset="0"/>
                    <a:cs typeface="Calibri" panose="020F0502020204030204" pitchFamily="34" charset="0"/>
                  </a:rPr>
                  <a:t>-1</a:t>
                </a:r>
                <a:r>
                  <a:rPr lang="en-GB" sz="2800" dirty="0" smtClean="0">
                    <a:latin typeface="Calibri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defRPr/>
                </a:pPr>
                <a:endParaRPr lang="en-GB" sz="28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92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−1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altLang="en-US" sz="2400" dirty="0" smtClean="0">
                  <a:solidFill>
                    <a:srgbClr val="FF0000"/>
                  </a:solidFill>
                  <a:latin typeface="Calibri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1.7679×</m:t>
                      </m:r>
                      <m:sSup>
                        <m:sSupPr>
                          <m:ctrlP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GB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11</m:t>
                          </m:r>
                        </m:sup>
                      </m:sSup>
                      <m:r>
                        <a:rPr lang="en-GB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cs typeface="Calibri" panose="020F0502020204030204" pitchFamily="34" charset="0"/>
                      </a:rPr>
                      <m:t>(365</m:t>
                    </m:r>
                    <m:r>
                      <a:rPr lang="en-GB" sz="2400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×24×60×60)</m:t>
                    </m:r>
                  </m:oMath>
                </a14:m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>
                  <a:defRPr/>
                </a:pPr>
                <a:endParaRPr lang="en-GB" sz="24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1/2</m:t>
                          </m:r>
                        </m:sub>
                      </m:sSub>
                      <m:r>
                        <a:rPr lang="en-GB" alt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alt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5606 </m:t>
                      </m:r>
                      <m:r>
                        <a:rPr lang="en-GB" alt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𝑦𝑒𝑎𝑟𝑠</m:t>
                      </m:r>
                    </m:oMath>
                  </m:oMathPara>
                </a14:m>
                <a:endParaRPr lang="en-GB" sz="24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663" t="-1250" r="-554" b="-23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05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e\Documents\Sue's\School\Pictures\Radioactivity\Graph-Half-Lif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/>
          <a:stretch/>
        </p:blipFill>
        <p:spPr bwMode="auto">
          <a:xfrm>
            <a:off x="457200" y="836982"/>
            <a:ext cx="7181736" cy="58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1259632" y="1556792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7784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</a:t>
            </a:r>
            <a:r>
              <a:rPr lang="en-GB" sz="2400" baseline="-25000" dirty="0" smtClean="0"/>
              <a:t>0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176420" y="2636912"/>
            <a:ext cx="2531484" cy="1054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2406079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½ N</a:t>
            </a:r>
            <a:r>
              <a:rPr lang="en-GB" sz="2400" baseline="-25000" dirty="0" smtClean="0"/>
              <a:t>0</a:t>
            </a:r>
            <a:endParaRPr lang="en-GB" sz="2400" dirty="0"/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558560" y="4797152"/>
            <a:ext cx="72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</a:t>
            </a:r>
            <a:r>
              <a:rPr lang="en-GB" sz="2400" baseline="-25000" dirty="0" smtClean="0"/>
              <a:t>1/2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203848" y="5258817"/>
            <a:ext cx="504056" cy="8233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228950"/>
            <a:ext cx="414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Label the following: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90618" y="1475952"/>
                <a:ext cx="2048318" cy="1160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0.693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alt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18" y="1475952"/>
                <a:ext cx="2048318" cy="1160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6200000">
            <a:off x="-1541022" y="2221413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Nuclei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 smtClean="0"/>
              <a:t>Uses of Radioactivity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4463"/>
            <a:ext cx="4168105" cy="509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0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000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Uses of radioactivity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of you will have two lessons (plus prep) to prepare a 7 minute presentation on one of: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Carbon dating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Argon dating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Radioactive tracers (Medicine)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also need to prepare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side of A4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all of the important information as a </a:t>
            </a:r>
            <a:r>
              <a:rPr lang="en-GB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handout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the other students in your class (and me!)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can use books, the internet etc. to research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Feel free to be creative! Add a little quiz or fun competition and question the class, or ask for volunteers...!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7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Some uses…</a:t>
            </a:r>
          </a:p>
        </p:txBody>
      </p:sp>
      <p:sp>
        <p:nvSpPr>
          <p:cNvPr id="13315" name="TextBox 96"/>
          <p:cNvSpPr txBox="1">
            <a:spLocks noChangeArrowheads="1"/>
          </p:cNvSpPr>
          <p:nvPr/>
        </p:nvSpPr>
        <p:spPr bwMode="auto">
          <a:xfrm>
            <a:off x="463550" y="1108075"/>
            <a:ext cx="893298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000" dirty="0"/>
              <a:t>These materials have a variety of uses and a selection of these are listed below.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(a)	dating geological specimens, using uranium, rubidium or bismuth; 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(b)  	dating archaeological specimens, using carbon­ 14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(c) 	paper or plastic thickness measurement using beta radiation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(d) 	treatment of </a:t>
            </a:r>
            <a:r>
              <a:rPr lang="en-US" altLang="en-US" sz="2000" dirty="0" err="1"/>
              <a:t>tumours</a:t>
            </a:r>
            <a:r>
              <a:rPr lang="en-US" altLang="en-US" sz="2000" dirty="0"/>
              <a:t>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(e)	</a:t>
            </a:r>
            <a:r>
              <a:rPr lang="en-US" altLang="en-US" sz="2000" dirty="0" err="1"/>
              <a:t>sterilisation</a:t>
            </a:r>
            <a:r>
              <a:rPr lang="en-US" altLang="en-US" sz="2000" dirty="0"/>
              <a:t> of </a:t>
            </a:r>
            <a:r>
              <a:rPr lang="en-US" altLang="en-US" sz="2000" dirty="0" smtClean="0"/>
              <a:t>foods;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(f)	nuclear pacemakers for the heart;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(g)	liquid flow measurement;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(h)	tracing sewage or silt in the sea or rivers;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(i)	checking blood circulation and blood volume;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(j)	atomic lights using krypton 85;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(k)	checking the silver content of coins;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(I)	radiographs of castings and teeth;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(m)	</a:t>
            </a:r>
            <a:r>
              <a:rPr lang="en-US" altLang="en-US" sz="2000" dirty="0" smtClean="0"/>
              <a:t>testing </a:t>
            </a:r>
            <a:r>
              <a:rPr lang="en-US" altLang="en-US" sz="2000" dirty="0"/>
              <a:t>for leaks in pipes;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(n)	tracing phosphate </a:t>
            </a:r>
            <a:r>
              <a:rPr lang="en-US" altLang="en-US" sz="2000" dirty="0" err="1"/>
              <a:t>fertilisers</a:t>
            </a:r>
            <a:r>
              <a:rPr lang="en-US" altLang="en-US" sz="2000" dirty="0"/>
              <a:t> using phosphorus 32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(o) 	smoke alarms</a:t>
            </a:r>
            <a:endParaRPr lang="en-GB" altLang="en-US" sz="2000" dirty="0"/>
          </a:p>
          <a:p>
            <a:pPr algn="l" eaLnBrk="1" hangingPunct="1"/>
            <a:r>
              <a:rPr lang="en-US" altLang="en-US" sz="2000" dirty="0"/>
              <a:t>(p)	</a:t>
            </a:r>
            <a:r>
              <a:rPr lang="en-US" altLang="en-US" sz="2000" dirty="0" err="1"/>
              <a:t>sterilisation</a:t>
            </a:r>
            <a:r>
              <a:rPr lang="en-US" altLang="en-US" sz="2000" dirty="0"/>
              <a:t> of insects for pest control.</a:t>
            </a:r>
            <a:endParaRPr lang="en-GB" altLang="en-US" sz="2000" dirty="0"/>
          </a:p>
          <a:p>
            <a:pPr algn="l" eaLnBrk="1" hangingPunct="1"/>
            <a:endParaRPr lang="en-GB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9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3927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u="sng" dirty="0" smtClean="0"/>
              <a:t>N-Z diagrams and nuclear radius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76" y="1558829"/>
            <a:ext cx="4032448" cy="5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4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/>
              <a:t>Recap Question!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A radioactive source starts with </a:t>
                </a:r>
                <a:r>
                  <a:rPr lang="en-GB" sz="2400" dirty="0">
                    <a:latin typeface="Calibri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000 </a:t>
                </a:r>
                <a:r>
                  <a:rPr lang="en-GB" sz="2400" dirty="0" err="1" smtClean="0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activity at t=0, but has 2000 </a:t>
                </a:r>
                <a:r>
                  <a:rPr lang="en-GB" sz="2400" dirty="0" err="1" smtClean="0">
                    <a:latin typeface="Calibri" pitchFamily="34" charset="0"/>
                    <a:cs typeface="Calibri" panose="020F0502020204030204" pitchFamily="34" charset="0"/>
                  </a:rPr>
                  <a:t>Bq</a:t>
                </a:r>
                <a:r>
                  <a:rPr lang="en-GB" sz="2400" dirty="0" smtClean="0">
                    <a:latin typeface="Calibri" pitchFamily="34" charset="0"/>
                    <a:cs typeface="Calibri" panose="020F0502020204030204" pitchFamily="34" charset="0"/>
                  </a:rPr>
                  <a:t> at time t=10s. Find the decay constant:</a:t>
                </a:r>
              </a:p>
              <a:p>
                <a:pPr>
                  <a:defRPr/>
                </a:pPr>
                <a:endParaRPr lang="en-GB" sz="2400" dirty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𝜆</m:t>
                          </m:r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280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           =</m:t>
                      </m:r>
                      <m:f>
                        <m:fPr>
                          <m:ctrlP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2000</m:t>
                                      </m:r>
                                    </m:num>
                                    <m:den>
                                      <m:r>
                                        <a:rPr lang="en-GB" alt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cs typeface="Calibri" panose="020F0502020204030204" pitchFamily="34" charset="0"/>
                                        </a:rPr>
                                        <m:t>5000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alt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alt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 smtClean="0">
                  <a:solidFill>
                    <a:srgbClr val="FF0000"/>
                  </a:solidFill>
                  <a:latin typeface="Cambria Math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𝜆</m:t>
                    </m:r>
                    <m:r>
                      <a:rPr lang="en-GB" alt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altLang="en-US" sz="280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mbria Math"/>
                        <a:cs typeface="Calibri" panose="020F0502020204030204" pitchFamily="34" charset="0"/>
                      </a:rPr>
                      <m:t>0.0</m:t>
                    </m:r>
                    <m:r>
                      <m:rPr>
                        <m:nor/>
                      </m:rPr>
                      <a:rPr lang="en-GB" altLang="en-US" sz="2800" b="0" i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mbria Math"/>
                        <a:cs typeface="Calibri" panose="020F0502020204030204" pitchFamily="34" charset="0"/>
                      </a:rPr>
                      <m:t>916</m:t>
                    </m:r>
                  </m:oMath>
                </a14:m>
                <a:r>
                  <a:rPr lang="en-GB" altLang="en-US" sz="2800" i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 s</a:t>
                </a:r>
                <a:r>
                  <a:rPr lang="en-GB" altLang="en-US" sz="2800" i="1" baseline="300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mbria Math"/>
                    <a:cs typeface="Calibri" panose="020F0502020204030204" pitchFamily="34" charset="0"/>
                  </a:rPr>
                  <a:t>-1</a:t>
                </a:r>
                <a:endParaRPr lang="en-GB" altLang="en-US" sz="2800" i="1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lvl="1" indent="0">
                  <a:defRPr/>
                </a:pPr>
                <a:endParaRPr lang="en-GB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400" dirty="0" smtClean="0">
                  <a:latin typeface="Calibri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803275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111" b="-28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6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9.8 More about decay modes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638" y="1069974"/>
            <a:ext cx="389934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latin typeface="Calibri" pitchFamily="34" charset="0"/>
              </a:rPr>
              <a:t>How can we tell if a particular isotope of a nucleus is stable?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62" y="5661248"/>
            <a:ext cx="3554413" cy="922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How could you use this graph to determine which isotopes emit </a:t>
            </a:r>
            <a:r>
              <a:rPr lang="en-GB" dirty="0">
                <a:sym typeface="Symbol"/>
              </a:rPr>
              <a:t> radiation </a:t>
            </a:r>
            <a:r>
              <a:rPr lang="en-GB" dirty="0"/>
              <a:t>?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9195" r="27586" b="5418"/>
          <a:stretch>
            <a:fillRect/>
          </a:stretch>
        </p:blipFill>
        <p:spPr bwMode="auto">
          <a:xfrm>
            <a:off x="4610100" y="998538"/>
            <a:ext cx="4314825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5" t="28462" r="49942" b="62155"/>
          <a:stretch>
            <a:fillRect/>
          </a:stretch>
        </p:blipFill>
        <p:spPr bwMode="auto">
          <a:xfrm>
            <a:off x="5448300" y="2974975"/>
            <a:ext cx="1428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614363" y="2147888"/>
            <a:ext cx="3381573" cy="195438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i="1" dirty="0" smtClean="0">
                <a:latin typeface="Calibri" pitchFamily="34" charset="0"/>
              </a:rPr>
              <a:t>For atomic numbers Z up to 20, there are roughly the same number of protons/</a:t>
            </a:r>
            <a:r>
              <a:rPr lang="en-US" altLang="en-US" sz="2200" i="1" dirty="0">
                <a:latin typeface="Calibri" pitchFamily="34" charset="0"/>
              </a:rPr>
              <a:t>n</a:t>
            </a:r>
            <a:r>
              <a:rPr lang="en-US" altLang="en-US" sz="2200" i="1" dirty="0" smtClean="0">
                <a:latin typeface="Calibri" pitchFamily="34" charset="0"/>
              </a:rPr>
              <a:t>eutrons: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	</a:t>
            </a:r>
            <a:r>
              <a:rPr lang="en-US" altLang="en-US" sz="2200" i="1" dirty="0" smtClean="0">
                <a:latin typeface="Calibri" pitchFamily="34" charset="0"/>
              </a:rPr>
              <a:t>Z~N </a:t>
            </a:r>
            <a:endParaRPr lang="en-US" altLang="en-US" sz="2200" i="1" dirty="0">
              <a:latin typeface="Calibri" pitchFamily="34" charset="0"/>
            </a:endParaRPr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614363" y="4202834"/>
            <a:ext cx="3381573" cy="12772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For </a:t>
            </a:r>
            <a:r>
              <a:rPr lang="en-US" altLang="en-US" sz="2200" i="1" dirty="0" smtClean="0">
                <a:latin typeface="Calibri" pitchFamily="34" charset="0"/>
              </a:rPr>
              <a:t>Z &gt; </a:t>
            </a:r>
            <a:r>
              <a:rPr lang="en-US" altLang="en-US" sz="2200" i="1" dirty="0">
                <a:latin typeface="Calibri" pitchFamily="34" charset="0"/>
              </a:rPr>
              <a:t>20, there are </a:t>
            </a:r>
            <a:r>
              <a:rPr lang="en-US" altLang="en-US" sz="2200" i="1" dirty="0" smtClean="0">
                <a:latin typeface="Calibri" pitchFamily="34" charset="0"/>
              </a:rPr>
              <a:t>always more neutrons:</a:t>
            </a:r>
            <a:endParaRPr lang="en-US" altLang="en-US" sz="2200" i="1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latin typeface="Calibri" pitchFamily="34" charset="0"/>
              </a:rPr>
              <a:t>	</a:t>
            </a:r>
            <a:r>
              <a:rPr lang="en-US" altLang="en-US" sz="2200" i="1" dirty="0" smtClean="0">
                <a:latin typeface="Calibri" pitchFamily="34" charset="0"/>
              </a:rPr>
              <a:t>N </a:t>
            </a:r>
            <a:r>
              <a:rPr lang="en-US" altLang="en-US" sz="2200" i="1" dirty="0">
                <a:latin typeface="Calibri" pitchFamily="34" charset="0"/>
              </a:rPr>
              <a:t>&gt; Z </a:t>
            </a:r>
          </a:p>
        </p:txBody>
      </p:sp>
      <p:sp>
        <p:nvSpPr>
          <p:cNvPr id="19466" name="Rectangle 38"/>
          <p:cNvSpPr>
            <a:spLocks noChangeArrowheads="1"/>
          </p:cNvSpPr>
          <p:nvPr/>
        </p:nvSpPr>
        <p:spPr bwMode="auto">
          <a:xfrm>
            <a:off x="6259513" y="1376363"/>
            <a:ext cx="1236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 err="1"/>
              <a:t>Segrè</a:t>
            </a:r>
            <a:r>
              <a:rPr lang="en-GB" altLang="en-US" dirty="0"/>
              <a:t> plot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1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9464" grpId="0" animBg="1"/>
      <p:bldP spid="19465" grpId="0" animBg="1"/>
      <p:bldP spid="1946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Using the graph</a:t>
            </a:r>
          </a:p>
        </p:txBody>
      </p:sp>
      <p:grpSp>
        <p:nvGrpSpPr>
          <p:cNvPr id="20483" name="Group 35"/>
          <p:cNvGrpSpPr>
            <a:grpSpLocks/>
          </p:cNvGrpSpPr>
          <p:nvPr/>
        </p:nvGrpSpPr>
        <p:grpSpPr bwMode="auto">
          <a:xfrm>
            <a:off x="455612" y="1443038"/>
            <a:ext cx="5844580" cy="5178391"/>
            <a:chOff x="3740" y="8930"/>
            <a:chExt cx="5860" cy="5576"/>
          </a:xfrm>
        </p:grpSpPr>
        <p:grpSp>
          <p:nvGrpSpPr>
            <p:cNvPr id="20487" name="Group 36"/>
            <p:cNvGrpSpPr>
              <a:grpSpLocks/>
            </p:cNvGrpSpPr>
            <p:nvPr/>
          </p:nvGrpSpPr>
          <p:grpSpPr bwMode="auto">
            <a:xfrm>
              <a:off x="3740" y="8930"/>
              <a:ext cx="4904" cy="5576"/>
              <a:chOff x="3740" y="8930"/>
              <a:chExt cx="4904" cy="5576"/>
            </a:xfrm>
          </p:grpSpPr>
          <p:sp>
            <p:nvSpPr>
              <p:cNvPr id="20496" name="Text Box 37"/>
              <p:cNvSpPr txBox="1">
                <a:spLocks noChangeArrowheads="1"/>
              </p:cNvSpPr>
              <p:nvPr/>
            </p:nvSpPr>
            <p:spPr bwMode="auto">
              <a:xfrm>
                <a:off x="6893" y="14124"/>
                <a:ext cx="1751" cy="3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1600"/>
                  <a:t>Proton number</a:t>
                </a:r>
                <a:endParaRPr lang="en-US" altLang="en-US" sz="3600"/>
              </a:p>
            </p:txBody>
          </p:sp>
          <p:sp>
            <p:nvSpPr>
              <p:cNvPr id="20497" name="Text Box 38"/>
              <p:cNvSpPr txBox="1">
                <a:spLocks noChangeArrowheads="1"/>
              </p:cNvSpPr>
              <p:nvPr/>
            </p:nvSpPr>
            <p:spPr bwMode="auto">
              <a:xfrm>
                <a:off x="3740" y="8930"/>
                <a:ext cx="990" cy="7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rIns="18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altLang="en-US" sz="1600" dirty="0"/>
                  <a:t>Neutron number</a:t>
                </a:r>
                <a:endParaRPr lang="en-US" altLang="en-US" sz="3600" dirty="0"/>
              </a:p>
            </p:txBody>
          </p:sp>
          <p:grpSp>
            <p:nvGrpSpPr>
              <p:cNvPr id="20498" name="Group 39"/>
              <p:cNvGrpSpPr>
                <a:grpSpLocks/>
              </p:cNvGrpSpPr>
              <p:nvPr/>
            </p:nvGrpSpPr>
            <p:grpSpPr bwMode="auto">
              <a:xfrm>
                <a:off x="4684" y="9060"/>
                <a:ext cx="3468" cy="4938"/>
                <a:chOff x="2674" y="2880"/>
                <a:chExt cx="3468" cy="4938"/>
              </a:xfrm>
            </p:grpSpPr>
            <p:grpSp>
              <p:nvGrpSpPr>
                <p:cNvPr id="20499" name="Group 40"/>
                <p:cNvGrpSpPr>
                  <a:grpSpLocks/>
                </p:cNvGrpSpPr>
                <p:nvPr/>
              </p:nvGrpSpPr>
              <p:grpSpPr bwMode="auto">
                <a:xfrm>
                  <a:off x="2674" y="2880"/>
                  <a:ext cx="3401" cy="4938"/>
                  <a:chOff x="3208" y="3100"/>
                  <a:chExt cx="6322" cy="9180"/>
                </a:xfrm>
              </p:grpSpPr>
              <p:sp>
                <p:nvSpPr>
                  <p:cNvPr id="20511" name="Rectangle 41" descr="10%"/>
                  <p:cNvSpPr>
                    <a:spLocks noChangeArrowheads="1"/>
                  </p:cNvSpPr>
                  <p:nvPr/>
                </p:nvSpPr>
                <p:spPr bwMode="auto">
                  <a:xfrm>
                    <a:off x="5330" y="9750"/>
                    <a:ext cx="360" cy="360"/>
                  </a:xfrm>
                  <a:prstGeom prst="rect">
                    <a:avLst/>
                  </a:prstGeom>
                  <a:pattFill prst="pct10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2051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208" y="3100"/>
                    <a:ext cx="6322" cy="9180"/>
                    <a:chOff x="3208" y="3100"/>
                    <a:chExt cx="6322" cy="9180"/>
                  </a:xfrm>
                </p:grpSpPr>
                <p:sp>
                  <p:nvSpPr>
                    <p:cNvPr id="20513" name="Rectangle 43" descr="5%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0" y="3340"/>
                      <a:ext cx="510" cy="510"/>
                    </a:xfrm>
                    <a:prstGeom prst="rect">
                      <a:avLst/>
                    </a:prstGeom>
                    <a:pattFill prst="pct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2051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08" y="3100"/>
                      <a:ext cx="6233" cy="9180"/>
                      <a:chOff x="2760" y="1650"/>
                      <a:chExt cx="6600" cy="9720"/>
                    </a:xfrm>
                  </p:grpSpPr>
                  <p:grpSp>
                    <p:nvGrpSpPr>
                      <p:cNvPr id="20515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0" y="2160"/>
                        <a:ext cx="5910" cy="8730"/>
                        <a:chOff x="3450" y="2160"/>
                        <a:chExt cx="5910" cy="8730"/>
                      </a:xfrm>
                    </p:grpSpPr>
                    <p:sp>
                      <p:nvSpPr>
                        <p:cNvPr id="20522" name="Rectangle 46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0" y="645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3" name="Rectangle 47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40" y="597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4" name="Rectangle 48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50" y="21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5" name="Rectangle 49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60" y="282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6" name="Rectangle 50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70" y="54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7" name="Rectangle 51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0" y="477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8" name="Rectangle 52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60" y="501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29" name="Rectangle 53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30" y="243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0" name="Rectangle 54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10" y="384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1" name="Rectangle 55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70" y="432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2" name="Rectangle 56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00" y="720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3" name="Rectangle 57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30" y="684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4" name="Rectangle 58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20" y="834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5" name="Rectangle 59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70" y="78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6" name="Rectangle 60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0" y="897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7" name="Rectangle 61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50" y="756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8" name="Rectangle 62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60" y="330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39" name="Rectangle 63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60" y="5610"/>
                          <a:ext cx="510" cy="51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0" name="Rectangle 64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50" y="924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1" name="Rectangle 65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0" y="954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2" name="Rectangle 66" descr="10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50" y="9870"/>
                          <a:ext cx="360" cy="360"/>
                        </a:xfrm>
                        <a:prstGeom prst="rect">
                          <a:avLst/>
                        </a:prstGeom>
                        <a:pattFill prst="pct10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3" name="Rectangle 67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0" y="10530"/>
                          <a:ext cx="360" cy="36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0544" name="Rectangle 68" descr="5%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20" y="10170"/>
                          <a:ext cx="360" cy="360"/>
                        </a:xfrm>
                        <a:prstGeom prst="rect">
                          <a:avLst/>
                        </a:prstGeom>
                        <a:pattFill prst="pct5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  <p:grpSp>
                    <p:nvGrpSpPr>
                      <p:cNvPr id="20516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60" y="1650"/>
                        <a:ext cx="6570" cy="9720"/>
                        <a:chOff x="2760" y="1650"/>
                        <a:chExt cx="6570" cy="9720"/>
                      </a:xfrm>
                    </p:grpSpPr>
                    <p:grpSp>
                      <p:nvGrpSpPr>
                        <p:cNvPr id="20517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60" y="1650"/>
                          <a:ext cx="6300" cy="9720"/>
                          <a:chOff x="2760" y="1650"/>
                          <a:chExt cx="6300" cy="9720"/>
                        </a:xfrm>
                      </p:grpSpPr>
                      <p:sp>
                        <p:nvSpPr>
                          <p:cNvPr id="20520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60" y="1650"/>
                            <a:ext cx="0" cy="972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0521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60" y="11370"/>
                            <a:ext cx="6300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20518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70" y="5310"/>
                          <a:ext cx="6330" cy="606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0519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70" y="1950"/>
                          <a:ext cx="6360" cy="9420"/>
                        </a:xfrm>
                        <a:custGeom>
                          <a:avLst/>
                          <a:gdLst>
                            <a:gd name="T0" fmla="*/ 0 w 6360"/>
                            <a:gd name="T1" fmla="*/ 9420 h 9420"/>
                            <a:gd name="T2" fmla="*/ 3390 w 6360"/>
                            <a:gd name="T3" fmla="*/ 5430 h 9420"/>
                            <a:gd name="T4" fmla="*/ 6360 w 6360"/>
                            <a:gd name="T5" fmla="*/ 0 h 9420"/>
                            <a:gd name="T6" fmla="*/ 0 60000 65536"/>
                            <a:gd name="T7" fmla="*/ 0 60000 65536"/>
                            <a:gd name="T8" fmla="*/ 0 60000 65536"/>
                            <a:gd name="T9" fmla="*/ 0 w 6360"/>
                            <a:gd name="T10" fmla="*/ 0 h 9420"/>
                            <a:gd name="T11" fmla="*/ 6360 w 6360"/>
                            <a:gd name="T12" fmla="*/ 9420 h 942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360" h="9420">
                              <a:moveTo>
                                <a:pt x="0" y="9420"/>
                              </a:moveTo>
                              <a:cubicBezTo>
                                <a:pt x="565" y="8755"/>
                                <a:pt x="2330" y="7000"/>
                                <a:pt x="3390" y="5430"/>
                              </a:cubicBezTo>
                              <a:cubicBezTo>
                                <a:pt x="4450" y="3860"/>
                                <a:pt x="5741" y="1131"/>
                                <a:pt x="6360" y="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500" name="Group 75"/>
                <p:cNvGrpSpPr>
                  <a:grpSpLocks/>
                </p:cNvGrpSpPr>
                <p:nvPr/>
              </p:nvGrpSpPr>
              <p:grpSpPr bwMode="auto">
                <a:xfrm>
                  <a:off x="3917" y="4305"/>
                  <a:ext cx="2225" cy="1383"/>
                  <a:chOff x="3917" y="4305"/>
                  <a:chExt cx="2225" cy="1383"/>
                </a:xfrm>
              </p:grpSpPr>
              <p:sp>
                <p:nvSpPr>
                  <p:cNvPr id="2050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5333"/>
                    <a:ext cx="77" cy="7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2050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917" y="4305"/>
                    <a:ext cx="2225" cy="1383"/>
                    <a:chOff x="3917" y="4305"/>
                    <a:chExt cx="2225" cy="1383"/>
                  </a:xfrm>
                </p:grpSpPr>
                <p:sp>
                  <p:nvSpPr>
                    <p:cNvPr id="20503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6" y="4505"/>
                      <a:ext cx="77" cy="7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20504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7" y="4305"/>
                      <a:ext cx="2225" cy="1383"/>
                      <a:chOff x="3917" y="4305"/>
                      <a:chExt cx="2225" cy="1383"/>
                    </a:xfrm>
                  </p:grpSpPr>
                  <p:sp>
                    <p:nvSpPr>
                      <p:cNvPr id="20505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 rot="1930283">
                        <a:off x="4391" y="4698"/>
                        <a:ext cx="635" cy="151"/>
                      </a:xfrm>
                      <a:prstGeom prst="rightArrow">
                        <a:avLst>
                          <a:gd name="adj1" fmla="val 50000"/>
                          <a:gd name="adj2" fmla="val 105132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20506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 rot="1930283" flipH="1" flipV="1">
                        <a:off x="4983" y="5075"/>
                        <a:ext cx="635" cy="151"/>
                      </a:xfrm>
                      <a:prstGeom prst="rightArrow">
                        <a:avLst>
                          <a:gd name="adj1" fmla="val 50000"/>
                          <a:gd name="adj2" fmla="val 105132"/>
                        </a:avLst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20507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46" y="4699"/>
                        <a:ext cx="471" cy="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18000" rIns="18000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Aft>
                            <a:spcPts val="1000"/>
                          </a:spcAft>
                        </a:pPr>
                        <a:r>
                          <a:rPr lang="en-GB" altLang="en-US" sz="1100" b="1">
                            <a:latin typeface="Symbol" pitchFamily="18" charset="2"/>
                          </a:rPr>
                          <a:t>b</a:t>
                        </a:r>
                        <a:r>
                          <a:rPr lang="en-GB" altLang="en-US" sz="1100" b="1" baseline="30000">
                            <a:latin typeface="Calibri" pitchFamily="34" charset="0"/>
                          </a:rPr>
                          <a:t>+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20508" name="Text 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32" y="4305"/>
                        <a:ext cx="531" cy="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Aft>
                            <a:spcPts val="1000"/>
                          </a:spcAft>
                        </a:pPr>
                        <a:r>
                          <a:rPr lang="en-GB" altLang="en-US" sz="1100" b="1">
                            <a:latin typeface="Symbol" pitchFamily="18" charset="2"/>
                          </a:rPr>
                          <a:t>b</a:t>
                        </a:r>
                        <a:r>
                          <a:rPr lang="en-GB" altLang="en-US" sz="1100" b="1" baseline="30000">
                            <a:latin typeface="Times New Roman" pitchFamily="18" charset="0"/>
                          </a:rPr>
                          <a:t>-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20509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17" y="4311"/>
                        <a:ext cx="522" cy="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ts val="600"/>
                          </a:spcBef>
                        </a:pPr>
                        <a:r>
                          <a:rPr lang="en-GB" altLang="en-US" sz="1200" b="1">
                            <a:solidFill>
                              <a:srgbClr val="000000"/>
                            </a:solidFill>
                          </a:rPr>
                          <a:t>A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20510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50" y="5279"/>
                        <a:ext cx="492" cy="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ts val="600"/>
                          </a:spcBef>
                        </a:pPr>
                        <a:r>
                          <a:rPr lang="en-GB" altLang="en-US" sz="1200" b="1"/>
                          <a:t>B</a:t>
                        </a:r>
                        <a:endParaRPr lang="en-US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0488" name="Group 86"/>
            <p:cNvGrpSpPr>
              <a:grpSpLocks/>
            </p:cNvGrpSpPr>
            <p:nvPr/>
          </p:nvGrpSpPr>
          <p:grpSpPr bwMode="auto">
            <a:xfrm>
              <a:off x="4994" y="9920"/>
              <a:ext cx="4606" cy="2484"/>
              <a:chOff x="4994" y="9920"/>
              <a:chExt cx="4606" cy="2484"/>
            </a:xfrm>
          </p:grpSpPr>
          <p:grpSp>
            <p:nvGrpSpPr>
              <p:cNvPr id="20489" name="Group 87"/>
              <p:cNvGrpSpPr>
                <a:grpSpLocks/>
              </p:cNvGrpSpPr>
              <p:nvPr/>
            </p:nvGrpSpPr>
            <p:grpSpPr bwMode="auto">
              <a:xfrm>
                <a:off x="7319" y="11826"/>
                <a:ext cx="2281" cy="578"/>
                <a:chOff x="7319" y="11826"/>
                <a:chExt cx="2281" cy="578"/>
              </a:xfrm>
            </p:grpSpPr>
            <p:sp>
              <p:nvSpPr>
                <p:cNvPr id="2049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7319" y="11826"/>
                  <a:ext cx="2281" cy="57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GB" altLang="en-US" sz="1600" dirty="0"/>
                    <a:t>p</a:t>
                  </a:r>
                  <a:r>
                    <a:rPr lang="en-GB" altLang="en-US" sz="1600" dirty="0">
                      <a:latin typeface="Calibri" pitchFamily="34" charset="0"/>
                    </a:rPr>
                    <a:t>           </a:t>
                  </a:r>
                  <a:r>
                    <a:rPr lang="en-GB" altLang="en-US" sz="1600" dirty="0"/>
                    <a:t>   n </a:t>
                  </a:r>
                  <a:r>
                    <a:rPr lang="en-GB" altLang="en-US" sz="1600" dirty="0" smtClean="0"/>
                    <a:t>+ e</a:t>
                  </a:r>
                  <a:r>
                    <a:rPr lang="en-GB" altLang="en-US" sz="1600" baseline="30000" dirty="0" smtClean="0"/>
                    <a:t>+</a:t>
                  </a:r>
                  <a:r>
                    <a:rPr lang="en-GB" altLang="en-US" sz="1600" dirty="0" smtClean="0"/>
                    <a:t> </a:t>
                  </a:r>
                  <a:r>
                    <a:rPr lang="en-GB" altLang="en-US" sz="1600" dirty="0">
                      <a:latin typeface="Calibri" pitchFamily="34" charset="0"/>
                    </a:rPr>
                    <a:t>+ </a:t>
                  </a:r>
                  <a:r>
                    <a:rPr lang="en-GB" altLang="en-US" sz="1600" dirty="0">
                      <a:latin typeface="Symbol" pitchFamily="18" charset="2"/>
                    </a:rPr>
                    <a:t>n</a:t>
                  </a:r>
                  <a:endParaRPr lang="en-US" altLang="en-US" sz="3600" dirty="0"/>
                </a:p>
              </p:txBody>
            </p:sp>
            <p:sp>
              <p:nvSpPr>
                <p:cNvPr id="20495" name="AutoShape 89"/>
                <p:cNvSpPr>
                  <a:spLocks noChangeArrowheads="1"/>
                </p:cNvSpPr>
                <p:nvPr/>
              </p:nvSpPr>
              <p:spPr bwMode="auto">
                <a:xfrm>
                  <a:off x="7682" y="11965"/>
                  <a:ext cx="349" cy="110"/>
                </a:xfrm>
                <a:prstGeom prst="rightArrow">
                  <a:avLst>
                    <a:gd name="adj1" fmla="val 50000"/>
                    <a:gd name="adj2" fmla="val 79318"/>
                  </a:avLst>
                </a:prstGeom>
                <a:solidFill>
                  <a:srgbClr val="0000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490" name="Group 90"/>
              <p:cNvGrpSpPr>
                <a:grpSpLocks/>
              </p:cNvGrpSpPr>
              <p:nvPr/>
            </p:nvGrpSpPr>
            <p:grpSpPr bwMode="auto">
              <a:xfrm>
                <a:off x="4994" y="9920"/>
                <a:ext cx="2092" cy="445"/>
                <a:chOff x="4994" y="9920"/>
                <a:chExt cx="2092" cy="445"/>
              </a:xfrm>
            </p:grpSpPr>
            <p:sp>
              <p:nvSpPr>
                <p:cNvPr id="2049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994" y="9920"/>
                  <a:ext cx="2092" cy="445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GB" altLang="en-US" sz="1600" dirty="0"/>
                    <a:t>n</a:t>
                  </a:r>
                  <a:r>
                    <a:rPr lang="en-GB" altLang="en-US" sz="1600" dirty="0">
                      <a:latin typeface="Calibri" pitchFamily="34" charset="0"/>
                    </a:rPr>
                    <a:t>              p </a:t>
                  </a:r>
                  <a:r>
                    <a:rPr lang="en-GB" altLang="en-US" sz="1600" dirty="0" smtClean="0">
                      <a:latin typeface="Calibri" pitchFamily="34" charset="0"/>
                    </a:rPr>
                    <a:t>+ e</a:t>
                  </a:r>
                  <a:r>
                    <a:rPr lang="en-GB" altLang="en-US" sz="1600" baseline="30000" dirty="0" smtClean="0">
                      <a:latin typeface="Times New Roman" pitchFamily="18" charset="0"/>
                    </a:rPr>
                    <a:t>-</a:t>
                  </a:r>
                  <a:r>
                    <a:rPr lang="en-GB" altLang="en-US" sz="1600" dirty="0" smtClean="0">
                      <a:latin typeface="Calibri" pitchFamily="34" charset="0"/>
                    </a:rPr>
                    <a:t> </a:t>
                  </a:r>
                  <a:r>
                    <a:rPr lang="en-GB" altLang="en-US" sz="1600" dirty="0">
                      <a:latin typeface="Calibri" pitchFamily="34" charset="0"/>
                    </a:rPr>
                    <a:t>+ </a:t>
                  </a:r>
                  <a:r>
                    <a:rPr lang="en-GB" altLang="en-US" sz="1600" dirty="0">
                      <a:latin typeface="Symbol" pitchFamily="18" charset="2"/>
                    </a:rPr>
                    <a:t>n</a:t>
                  </a:r>
                  <a:endParaRPr lang="en-US" altLang="en-US" sz="3600" dirty="0"/>
                </a:p>
              </p:txBody>
            </p:sp>
            <p:sp>
              <p:nvSpPr>
                <p:cNvPr id="20492" name="AutoShape 92"/>
                <p:cNvSpPr>
                  <a:spLocks noChangeArrowheads="1"/>
                </p:cNvSpPr>
                <p:nvPr/>
              </p:nvSpPr>
              <p:spPr bwMode="auto">
                <a:xfrm>
                  <a:off x="5306" y="10049"/>
                  <a:ext cx="372" cy="118"/>
                </a:xfrm>
                <a:prstGeom prst="rightArrow">
                  <a:avLst>
                    <a:gd name="adj1" fmla="val 50000"/>
                    <a:gd name="adj2" fmla="val 78814"/>
                  </a:avLst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3" name="Line 93"/>
                <p:cNvSpPr>
                  <a:spLocks noChangeShapeType="1"/>
                </p:cNvSpPr>
                <p:nvPr/>
              </p:nvSpPr>
              <p:spPr bwMode="auto">
                <a:xfrm>
                  <a:off x="6483" y="10000"/>
                  <a:ext cx="11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6321765" y="4746080"/>
            <a:ext cx="258921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How would the arrows  be placed for alpha decay?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05960" y="1521030"/>
            <a:ext cx="2589213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Why are proton rich nuclei unstable?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56176" y="2411299"/>
            <a:ext cx="2589213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The strong nuclear force is insufficient to overcome </a:t>
            </a:r>
            <a:r>
              <a:rPr lang="en-GB" dirty="0" err="1"/>
              <a:t>coulombic</a:t>
            </a:r>
            <a:r>
              <a:rPr lang="en-GB" dirty="0"/>
              <a:t> repulsion</a:t>
            </a:r>
          </a:p>
        </p:txBody>
      </p:sp>
      <p:cxnSp>
        <p:nvCxnSpPr>
          <p:cNvPr id="3" name="Straight Arrow Connector 2"/>
          <p:cNvCxnSpPr>
            <a:endCxn id="20520" idx="0"/>
          </p:cNvCxnSpPr>
          <p:nvPr/>
        </p:nvCxnSpPr>
        <p:spPr>
          <a:xfrm flipV="1">
            <a:off x="1397128" y="1563768"/>
            <a:ext cx="0" cy="45858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397128" y="6149653"/>
            <a:ext cx="4254992" cy="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7303525">
            <a:off x="4257537" y="1479337"/>
            <a:ext cx="1934526" cy="11454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061759">
            <a:off x="4313953" y="1476076"/>
            <a:ext cx="223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</a:t>
            </a:r>
            <a:r>
              <a:rPr lang="el-GR" dirty="0" smtClean="0"/>
              <a:t>α</a:t>
            </a:r>
            <a:r>
              <a:rPr lang="en-GB" dirty="0" smtClean="0"/>
              <a:t> decay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5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6" grpId="0" animBg="1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6"/>
          <p:cNvGrpSpPr>
            <a:grpSpLocks noChangeAspect="1"/>
          </p:cNvGrpSpPr>
          <p:nvPr/>
        </p:nvGrpSpPr>
        <p:grpSpPr bwMode="auto">
          <a:xfrm>
            <a:off x="476250" y="2765425"/>
            <a:ext cx="5614988" cy="4092575"/>
            <a:chOff x="292" y="1525"/>
            <a:chExt cx="3537" cy="2578"/>
          </a:xfrm>
        </p:grpSpPr>
        <p:sp>
          <p:nvSpPr>
            <p:cNvPr id="215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2" y="1525"/>
              <a:ext cx="3537" cy="2578"/>
            </a:xfrm>
            <a:prstGeom prst="rect">
              <a:avLst/>
            </a:prstGeom>
            <a:noFill/>
            <a:ln w="9525" algn="ctr">
              <a:solidFill>
                <a:srgbClr val="D996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11" name="Group 207"/>
            <p:cNvGrpSpPr>
              <a:grpSpLocks/>
            </p:cNvGrpSpPr>
            <p:nvPr/>
          </p:nvGrpSpPr>
          <p:grpSpPr bwMode="auto">
            <a:xfrm>
              <a:off x="298" y="-28"/>
              <a:ext cx="3530" cy="2795"/>
              <a:chOff x="298" y="-28"/>
              <a:chExt cx="3530" cy="2795"/>
            </a:xfrm>
          </p:grpSpPr>
          <p:sp>
            <p:nvSpPr>
              <p:cNvPr id="89095" name="Freeform 7"/>
              <p:cNvSpPr>
                <a:spLocks/>
              </p:cNvSpPr>
              <p:nvPr/>
            </p:nvSpPr>
            <p:spPr bwMode="auto">
              <a:xfrm>
                <a:off x="298" y="203"/>
                <a:ext cx="3530" cy="1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2" y="0"/>
                  </a:cxn>
                  <a:cxn ang="0">
                    <a:pos x="1765" y="0"/>
                  </a:cxn>
                  <a:cxn ang="0">
                    <a:pos x="2647" y="0"/>
                  </a:cxn>
                  <a:cxn ang="0">
                    <a:pos x="3529" y="0"/>
                  </a:cxn>
                  <a:cxn ang="0">
                    <a:pos x="4412" y="0"/>
                  </a:cxn>
                  <a:cxn ang="0">
                    <a:pos x="5294" y="0"/>
                  </a:cxn>
                  <a:cxn ang="0">
                    <a:pos x="6177" y="0"/>
                  </a:cxn>
                  <a:cxn ang="0">
                    <a:pos x="7059" y="0"/>
                  </a:cxn>
                  <a:cxn ang="0">
                    <a:pos x="7059" y="1232"/>
                  </a:cxn>
                  <a:cxn ang="0">
                    <a:pos x="7059" y="2466"/>
                  </a:cxn>
                  <a:cxn ang="0">
                    <a:pos x="6177" y="2466"/>
                  </a:cxn>
                  <a:cxn ang="0">
                    <a:pos x="5294" y="2466"/>
                  </a:cxn>
                  <a:cxn ang="0">
                    <a:pos x="4412" y="2466"/>
                  </a:cxn>
                  <a:cxn ang="0">
                    <a:pos x="3529" y="2466"/>
                  </a:cxn>
                  <a:cxn ang="0">
                    <a:pos x="2647" y="2466"/>
                  </a:cxn>
                  <a:cxn ang="0">
                    <a:pos x="1765" y="2466"/>
                  </a:cxn>
                  <a:cxn ang="0">
                    <a:pos x="882" y="2466"/>
                  </a:cxn>
                  <a:cxn ang="0">
                    <a:pos x="0" y="2466"/>
                  </a:cxn>
                  <a:cxn ang="0">
                    <a:pos x="0" y="1232"/>
                  </a:cxn>
                  <a:cxn ang="0">
                    <a:pos x="0" y="0"/>
                  </a:cxn>
                </a:cxnLst>
                <a:rect l="0" t="0" r="r" b="b"/>
                <a:pathLst>
                  <a:path w="7059" h="2466">
                    <a:moveTo>
                      <a:pt x="0" y="0"/>
                    </a:moveTo>
                    <a:lnTo>
                      <a:pt x="882" y="0"/>
                    </a:lnTo>
                    <a:lnTo>
                      <a:pt x="1765" y="0"/>
                    </a:lnTo>
                    <a:lnTo>
                      <a:pt x="2647" y="0"/>
                    </a:lnTo>
                    <a:lnTo>
                      <a:pt x="3529" y="0"/>
                    </a:lnTo>
                    <a:lnTo>
                      <a:pt x="4412" y="0"/>
                    </a:lnTo>
                    <a:lnTo>
                      <a:pt x="5294" y="0"/>
                    </a:lnTo>
                    <a:lnTo>
                      <a:pt x="6177" y="0"/>
                    </a:lnTo>
                    <a:lnTo>
                      <a:pt x="7059" y="0"/>
                    </a:lnTo>
                    <a:lnTo>
                      <a:pt x="7059" y="1232"/>
                    </a:lnTo>
                    <a:lnTo>
                      <a:pt x="7059" y="2466"/>
                    </a:lnTo>
                    <a:lnTo>
                      <a:pt x="6177" y="2466"/>
                    </a:lnTo>
                    <a:lnTo>
                      <a:pt x="5294" y="2466"/>
                    </a:lnTo>
                    <a:lnTo>
                      <a:pt x="4412" y="2466"/>
                    </a:lnTo>
                    <a:lnTo>
                      <a:pt x="3529" y="2466"/>
                    </a:lnTo>
                    <a:lnTo>
                      <a:pt x="2647" y="2466"/>
                    </a:lnTo>
                    <a:lnTo>
                      <a:pt x="1765" y="2466"/>
                    </a:lnTo>
                    <a:lnTo>
                      <a:pt x="882" y="2466"/>
                    </a:lnTo>
                    <a:lnTo>
                      <a:pt x="0" y="2466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31" name="Freeform 8"/>
              <p:cNvSpPr>
                <a:spLocks/>
              </p:cNvSpPr>
              <p:nvPr/>
            </p:nvSpPr>
            <p:spPr bwMode="auto">
              <a:xfrm>
                <a:off x="952" y="431"/>
                <a:ext cx="793" cy="812"/>
              </a:xfrm>
              <a:custGeom>
                <a:avLst/>
                <a:gdLst>
                  <a:gd name="T0" fmla="*/ 0 w 1585"/>
                  <a:gd name="T1" fmla="*/ 0 h 1624"/>
                  <a:gd name="T2" fmla="*/ 199 w 1585"/>
                  <a:gd name="T3" fmla="*/ 0 h 1624"/>
                  <a:gd name="T4" fmla="*/ 397 w 1585"/>
                  <a:gd name="T5" fmla="*/ 0 h 1624"/>
                  <a:gd name="T6" fmla="*/ 397 w 1585"/>
                  <a:gd name="T7" fmla="*/ 203 h 1624"/>
                  <a:gd name="T8" fmla="*/ 397 w 1585"/>
                  <a:gd name="T9" fmla="*/ 406 h 1624"/>
                  <a:gd name="T10" fmla="*/ 199 w 1585"/>
                  <a:gd name="T11" fmla="*/ 406 h 1624"/>
                  <a:gd name="T12" fmla="*/ 0 w 1585"/>
                  <a:gd name="T13" fmla="*/ 406 h 1624"/>
                  <a:gd name="T14" fmla="*/ 0 w 1585"/>
                  <a:gd name="T15" fmla="*/ 203 h 1624"/>
                  <a:gd name="T16" fmla="*/ 0 w 1585"/>
                  <a:gd name="T17" fmla="*/ 0 h 1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5"/>
                  <a:gd name="T28" fmla="*/ 0 h 1624"/>
                  <a:gd name="T29" fmla="*/ 1585 w 1585"/>
                  <a:gd name="T30" fmla="*/ 1624 h 16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5" h="1624">
                    <a:moveTo>
                      <a:pt x="0" y="0"/>
                    </a:moveTo>
                    <a:lnTo>
                      <a:pt x="793" y="0"/>
                    </a:lnTo>
                    <a:lnTo>
                      <a:pt x="1585" y="0"/>
                    </a:lnTo>
                    <a:lnTo>
                      <a:pt x="1585" y="812"/>
                    </a:lnTo>
                    <a:lnTo>
                      <a:pt x="1585" y="1624"/>
                    </a:lnTo>
                    <a:lnTo>
                      <a:pt x="793" y="1624"/>
                    </a:lnTo>
                    <a:lnTo>
                      <a:pt x="0" y="1624"/>
                    </a:lnTo>
                    <a:lnTo>
                      <a:pt x="0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32" name="Rectangle 9"/>
              <p:cNvSpPr>
                <a:spLocks noChangeArrowheads="1"/>
              </p:cNvSpPr>
              <p:nvPr/>
            </p:nvSpPr>
            <p:spPr bwMode="auto">
              <a:xfrm>
                <a:off x="951" y="972"/>
                <a:ext cx="263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33" name="Rectangle 10"/>
              <p:cNvSpPr>
                <a:spLocks noChangeArrowheads="1"/>
              </p:cNvSpPr>
              <p:nvPr/>
            </p:nvSpPr>
            <p:spPr bwMode="auto">
              <a:xfrm>
                <a:off x="1481" y="430"/>
                <a:ext cx="263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34" name="Rectangle 11"/>
              <p:cNvSpPr>
                <a:spLocks noChangeArrowheads="1"/>
              </p:cNvSpPr>
              <p:nvPr/>
            </p:nvSpPr>
            <p:spPr bwMode="auto">
              <a:xfrm>
                <a:off x="304" y="-28"/>
                <a:ext cx="14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35" name="Rectangle 12"/>
              <p:cNvSpPr>
                <a:spLocks noChangeArrowheads="1"/>
              </p:cNvSpPr>
              <p:nvPr/>
            </p:nvSpPr>
            <p:spPr bwMode="auto">
              <a:xfrm>
                <a:off x="388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36" name="Rectangle 13"/>
              <p:cNvSpPr>
                <a:spLocks noChangeArrowheads="1"/>
              </p:cNvSpPr>
              <p:nvPr/>
            </p:nvSpPr>
            <p:spPr bwMode="auto">
              <a:xfrm>
                <a:off x="454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037" name="Rectangle 14"/>
              <p:cNvSpPr>
                <a:spLocks noChangeArrowheads="1"/>
              </p:cNvSpPr>
              <p:nvPr/>
            </p:nvSpPr>
            <p:spPr bwMode="auto">
              <a:xfrm>
                <a:off x="525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2038" name="Rectangle 15"/>
              <p:cNvSpPr>
                <a:spLocks noChangeArrowheads="1"/>
              </p:cNvSpPr>
              <p:nvPr/>
            </p:nvSpPr>
            <p:spPr bwMode="auto">
              <a:xfrm>
                <a:off x="557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39" name="Rectangle 16"/>
              <p:cNvSpPr>
                <a:spLocks noChangeArrowheads="1"/>
              </p:cNvSpPr>
              <p:nvPr/>
            </p:nvSpPr>
            <p:spPr bwMode="auto">
              <a:xfrm>
                <a:off x="629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40" name="Rectangle 17"/>
              <p:cNvSpPr>
                <a:spLocks noChangeArrowheads="1"/>
              </p:cNvSpPr>
              <p:nvPr/>
            </p:nvSpPr>
            <p:spPr bwMode="auto">
              <a:xfrm>
                <a:off x="695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41" name="Rectangle 18"/>
              <p:cNvSpPr>
                <a:spLocks noChangeArrowheads="1"/>
              </p:cNvSpPr>
              <p:nvPr/>
            </p:nvSpPr>
            <p:spPr bwMode="auto">
              <a:xfrm>
                <a:off x="760" y="-28"/>
                <a:ext cx="9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042" name="Rectangle 19"/>
              <p:cNvSpPr>
                <a:spLocks noChangeArrowheads="1"/>
              </p:cNvSpPr>
              <p:nvPr/>
            </p:nvSpPr>
            <p:spPr bwMode="auto">
              <a:xfrm>
                <a:off x="799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2043" name="Rectangle 20"/>
              <p:cNvSpPr>
                <a:spLocks noChangeArrowheads="1"/>
              </p:cNvSpPr>
              <p:nvPr/>
            </p:nvSpPr>
            <p:spPr bwMode="auto">
              <a:xfrm>
                <a:off x="831" y="-28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v</a:t>
                </a:r>
                <a:endParaRPr lang="en-US" altLang="en-US"/>
              </a:p>
            </p:txBody>
          </p:sp>
          <p:sp>
            <p:nvSpPr>
              <p:cNvPr id="22044" name="Rectangle 21"/>
              <p:cNvSpPr>
                <a:spLocks noChangeArrowheads="1"/>
              </p:cNvSpPr>
              <p:nvPr/>
            </p:nvSpPr>
            <p:spPr bwMode="auto">
              <a:xfrm>
                <a:off x="897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45" name="Rectangle 22"/>
              <p:cNvSpPr>
                <a:spLocks noChangeArrowheads="1"/>
              </p:cNvSpPr>
              <p:nvPr/>
            </p:nvSpPr>
            <p:spPr bwMode="auto">
              <a:xfrm>
                <a:off x="962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46" name="Rectangle 23"/>
              <p:cNvSpPr>
                <a:spLocks noChangeArrowheads="1"/>
              </p:cNvSpPr>
              <p:nvPr/>
            </p:nvSpPr>
            <p:spPr bwMode="auto">
              <a:xfrm>
                <a:off x="994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047" name="Rectangle 24"/>
              <p:cNvSpPr>
                <a:spLocks noChangeArrowheads="1"/>
              </p:cNvSpPr>
              <p:nvPr/>
            </p:nvSpPr>
            <p:spPr bwMode="auto">
              <a:xfrm>
                <a:off x="1066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48" name="Rectangle 25"/>
              <p:cNvSpPr>
                <a:spLocks noChangeArrowheads="1"/>
              </p:cNvSpPr>
              <p:nvPr/>
            </p:nvSpPr>
            <p:spPr bwMode="auto">
              <a:xfrm>
                <a:off x="1131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49" name="Rectangle 26"/>
              <p:cNvSpPr>
                <a:spLocks noChangeArrowheads="1"/>
              </p:cNvSpPr>
              <p:nvPr/>
            </p:nvSpPr>
            <p:spPr bwMode="auto">
              <a:xfrm>
                <a:off x="1196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50" name="Rectangle 27"/>
              <p:cNvSpPr>
                <a:spLocks noChangeArrowheads="1"/>
              </p:cNvSpPr>
              <p:nvPr/>
            </p:nvSpPr>
            <p:spPr bwMode="auto">
              <a:xfrm>
                <a:off x="1261" y="-28"/>
                <a:ext cx="12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2051" name="Rectangle 28"/>
              <p:cNvSpPr>
                <a:spLocks noChangeArrowheads="1"/>
              </p:cNvSpPr>
              <p:nvPr/>
            </p:nvSpPr>
            <p:spPr bwMode="auto">
              <a:xfrm>
                <a:off x="1327" y="-2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52" name="Rectangle 29"/>
              <p:cNvSpPr>
                <a:spLocks noChangeArrowheads="1"/>
              </p:cNvSpPr>
              <p:nvPr/>
            </p:nvSpPr>
            <p:spPr bwMode="auto">
              <a:xfrm>
                <a:off x="1359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053" name="Rectangle 30"/>
              <p:cNvSpPr>
                <a:spLocks noChangeArrowheads="1"/>
              </p:cNvSpPr>
              <p:nvPr/>
            </p:nvSpPr>
            <p:spPr bwMode="auto">
              <a:xfrm>
                <a:off x="1431" y="-28"/>
                <a:ext cx="10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54" name="Rectangle 31"/>
              <p:cNvSpPr>
                <a:spLocks noChangeArrowheads="1"/>
              </p:cNvSpPr>
              <p:nvPr/>
            </p:nvSpPr>
            <p:spPr bwMode="auto">
              <a:xfrm>
                <a:off x="1476" y="-28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55" name="Rectangle 32"/>
              <p:cNvSpPr>
                <a:spLocks noChangeArrowheads="1"/>
              </p:cNvSpPr>
              <p:nvPr/>
            </p:nvSpPr>
            <p:spPr bwMode="auto">
              <a:xfrm>
                <a:off x="1548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56" name="Rectangle 33"/>
              <p:cNvSpPr>
                <a:spLocks noChangeArrowheads="1"/>
              </p:cNvSpPr>
              <p:nvPr/>
            </p:nvSpPr>
            <p:spPr bwMode="auto">
              <a:xfrm>
                <a:off x="1614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57" name="Rectangle 34"/>
              <p:cNvSpPr>
                <a:spLocks noChangeArrowheads="1"/>
              </p:cNvSpPr>
              <p:nvPr/>
            </p:nvSpPr>
            <p:spPr bwMode="auto">
              <a:xfrm>
                <a:off x="1679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058" name="Rectangle 35"/>
              <p:cNvSpPr>
                <a:spLocks noChangeArrowheads="1"/>
              </p:cNvSpPr>
              <p:nvPr/>
            </p:nvSpPr>
            <p:spPr bwMode="auto">
              <a:xfrm>
                <a:off x="1744" y="-28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059" name="Rectangle 36"/>
              <p:cNvSpPr>
                <a:spLocks noChangeArrowheads="1"/>
              </p:cNvSpPr>
              <p:nvPr/>
            </p:nvSpPr>
            <p:spPr bwMode="auto">
              <a:xfrm>
                <a:off x="1871" y="-2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60" name="Rectangle 37"/>
              <p:cNvSpPr>
                <a:spLocks noChangeArrowheads="1"/>
              </p:cNvSpPr>
              <p:nvPr/>
            </p:nvSpPr>
            <p:spPr bwMode="auto">
              <a:xfrm>
                <a:off x="1936" y="-2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61" name="Rectangle 38"/>
              <p:cNvSpPr>
                <a:spLocks noChangeArrowheads="1"/>
              </p:cNvSpPr>
              <p:nvPr/>
            </p:nvSpPr>
            <p:spPr bwMode="auto">
              <a:xfrm>
                <a:off x="790" y="213"/>
                <a:ext cx="12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endParaRPr lang="en-US" altLang="en-US"/>
              </a:p>
            </p:txBody>
          </p:sp>
          <p:sp>
            <p:nvSpPr>
              <p:cNvPr id="22062" name="Rectangle 39"/>
              <p:cNvSpPr>
                <a:spLocks noChangeArrowheads="1"/>
              </p:cNvSpPr>
              <p:nvPr/>
            </p:nvSpPr>
            <p:spPr bwMode="auto">
              <a:xfrm>
                <a:off x="851" y="220"/>
                <a:ext cx="7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63" name="Rectangle 40"/>
              <p:cNvSpPr>
                <a:spLocks noChangeArrowheads="1"/>
              </p:cNvSpPr>
              <p:nvPr/>
            </p:nvSpPr>
            <p:spPr bwMode="auto">
              <a:xfrm>
                <a:off x="879" y="220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064" name="Rectangle 41"/>
              <p:cNvSpPr>
                <a:spLocks noChangeArrowheads="1"/>
              </p:cNvSpPr>
              <p:nvPr/>
            </p:nvSpPr>
            <p:spPr bwMode="auto">
              <a:xfrm>
                <a:off x="939" y="220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65" name="Rectangle 42"/>
              <p:cNvSpPr>
                <a:spLocks noChangeArrowheads="1"/>
              </p:cNvSpPr>
              <p:nvPr/>
            </p:nvSpPr>
            <p:spPr bwMode="auto">
              <a:xfrm>
                <a:off x="994" y="220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066" name="Rectangle 43"/>
              <p:cNvSpPr>
                <a:spLocks noChangeArrowheads="1"/>
              </p:cNvSpPr>
              <p:nvPr/>
            </p:nvSpPr>
            <p:spPr bwMode="auto">
              <a:xfrm>
                <a:off x="1049" y="220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067" name="Rectangle 44"/>
              <p:cNvSpPr>
                <a:spLocks noChangeArrowheads="1"/>
              </p:cNvSpPr>
              <p:nvPr/>
            </p:nvSpPr>
            <p:spPr bwMode="auto">
              <a:xfrm>
                <a:off x="1104" y="220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2068" name="Rectangle 45"/>
              <p:cNvSpPr>
                <a:spLocks noChangeArrowheads="1"/>
              </p:cNvSpPr>
              <p:nvPr/>
            </p:nvSpPr>
            <p:spPr bwMode="auto">
              <a:xfrm>
                <a:off x="952" y="429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69" name="Rectangle 46"/>
              <p:cNvSpPr>
                <a:spLocks noChangeArrowheads="1"/>
              </p:cNvSpPr>
              <p:nvPr/>
            </p:nvSpPr>
            <p:spPr bwMode="auto">
              <a:xfrm>
                <a:off x="1743" y="431"/>
                <a:ext cx="4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70" name="Freeform 47"/>
              <p:cNvSpPr>
                <a:spLocks/>
              </p:cNvSpPr>
              <p:nvPr/>
            </p:nvSpPr>
            <p:spPr bwMode="auto">
              <a:xfrm>
                <a:off x="1743" y="429"/>
                <a:ext cx="4" cy="5"/>
              </a:xfrm>
              <a:custGeom>
                <a:avLst/>
                <a:gdLst>
                  <a:gd name="T0" fmla="*/ 0 w 9"/>
                  <a:gd name="T1" fmla="*/ 0 h 9"/>
                  <a:gd name="T2" fmla="*/ 2 w 9"/>
                  <a:gd name="T3" fmla="*/ 0 h 9"/>
                  <a:gd name="T4" fmla="*/ 2 w 9"/>
                  <a:gd name="T5" fmla="*/ 1 h 9"/>
                  <a:gd name="T6" fmla="*/ 0 w 9"/>
                  <a:gd name="T7" fmla="*/ 1 h 9"/>
                  <a:gd name="T8" fmla="*/ 0 w 9"/>
                  <a:gd name="T9" fmla="*/ 3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3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1" name="Rectangle 48"/>
              <p:cNvSpPr>
                <a:spLocks noChangeArrowheads="1"/>
              </p:cNvSpPr>
              <p:nvPr/>
            </p:nvSpPr>
            <p:spPr bwMode="auto">
              <a:xfrm>
                <a:off x="952" y="1241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72" name="Freeform 49"/>
              <p:cNvSpPr>
                <a:spLocks/>
              </p:cNvSpPr>
              <p:nvPr/>
            </p:nvSpPr>
            <p:spPr bwMode="auto">
              <a:xfrm>
                <a:off x="1743" y="1241"/>
                <a:ext cx="4" cy="5"/>
              </a:xfrm>
              <a:custGeom>
                <a:avLst/>
                <a:gdLst>
                  <a:gd name="T0" fmla="*/ 2 w 9"/>
                  <a:gd name="T1" fmla="*/ 1 h 9"/>
                  <a:gd name="T2" fmla="*/ 2 w 9"/>
                  <a:gd name="T3" fmla="*/ 3 h 9"/>
                  <a:gd name="T4" fmla="*/ 0 w 9"/>
                  <a:gd name="T5" fmla="*/ 3 h 9"/>
                  <a:gd name="T6" fmla="*/ 0 w 9"/>
                  <a:gd name="T7" fmla="*/ 0 h 9"/>
                  <a:gd name="T8" fmla="*/ 0 w 9"/>
                  <a:gd name="T9" fmla="*/ 1 h 9"/>
                  <a:gd name="T10" fmla="*/ 2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4"/>
                    </a:moveTo>
                    <a:lnTo>
                      <a:pt x="9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3" name="Rectangle 50"/>
              <p:cNvSpPr>
                <a:spLocks noChangeArrowheads="1"/>
              </p:cNvSpPr>
              <p:nvPr/>
            </p:nvSpPr>
            <p:spPr bwMode="auto">
              <a:xfrm>
                <a:off x="950" y="431"/>
                <a:ext cx="5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74" name="Freeform 51"/>
              <p:cNvSpPr>
                <a:spLocks/>
              </p:cNvSpPr>
              <p:nvPr/>
            </p:nvSpPr>
            <p:spPr bwMode="auto">
              <a:xfrm>
                <a:off x="950" y="1241"/>
                <a:ext cx="5" cy="5"/>
              </a:xfrm>
              <a:custGeom>
                <a:avLst/>
                <a:gdLst>
                  <a:gd name="T0" fmla="*/ 1 w 9"/>
                  <a:gd name="T1" fmla="*/ 3 h 9"/>
                  <a:gd name="T2" fmla="*/ 0 w 9"/>
                  <a:gd name="T3" fmla="*/ 3 h 9"/>
                  <a:gd name="T4" fmla="*/ 0 w 9"/>
                  <a:gd name="T5" fmla="*/ 1 h 9"/>
                  <a:gd name="T6" fmla="*/ 3 w 9"/>
                  <a:gd name="T7" fmla="*/ 1 h 9"/>
                  <a:gd name="T8" fmla="*/ 1 w 9"/>
                  <a:gd name="T9" fmla="*/ 0 h 9"/>
                  <a:gd name="T10" fmla="*/ 1 w 9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5" name="Freeform 52"/>
              <p:cNvSpPr>
                <a:spLocks/>
              </p:cNvSpPr>
              <p:nvPr/>
            </p:nvSpPr>
            <p:spPr bwMode="auto">
              <a:xfrm>
                <a:off x="950" y="429"/>
                <a:ext cx="5" cy="5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1 w 9"/>
                  <a:gd name="T5" fmla="*/ 0 h 9"/>
                  <a:gd name="T6" fmla="*/ 1 w 9"/>
                  <a:gd name="T7" fmla="*/ 3 h 9"/>
                  <a:gd name="T8" fmla="*/ 3 w 9"/>
                  <a:gd name="T9" fmla="*/ 1 h 9"/>
                  <a:gd name="T10" fmla="*/ 0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6" name="Freeform 53"/>
              <p:cNvSpPr>
                <a:spLocks/>
              </p:cNvSpPr>
              <p:nvPr/>
            </p:nvSpPr>
            <p:spPr bwMode="auto">
              <a:xfrm>
                <a:off x="2792" y="690"/>
                <a:ext cx="85" cy="87"/>
              </a:xfrm>
              <a:custGeom>
                <a:avLst/>
                <a:gdLst>
                  <a:gd name="T0" fmla="*/ 11 w 170"/>
                  <a:gd name="T1" fmla="*/ 41 h 173"/>
                  <a:gd name="T2" fmla="*/ 9 w 170"/>
                  <a:gd name="T3" fmla="*/ 40 h 173"/>
                  <a:gd name="T4" fmla="*/ 7 w 170"/>
                  <a:gd name="T5" fmla="*/ 39 h 173"/>
                  <a:gd name="T6" fmla="*/ 5 w 170"/>
                  <a:gd name="T7" fmla="*/ 37 h 173"/>
                  <a:gd name="T8" fmla="*/ 5 w 170"/>
                  <a:gd name="T9" fmla="*/ 35 h 173"/>
                  <a:gd name="T10" fmla="*/ 3 w 170"/>
                  <a:gd name="T11" fmla="*/ 33 h 173"/>
                  <a:gd name="T12" fmla="*/ 3 w 170"/>
                  <a:gd name="T13" fmla="*/ 32 h 173"/>
                  <a:gd name="T14" fmla="*/ 1 w 170"/>
                  <a:gd name="T15" fmla="*/ 28 h 173"/>
                  <a:gd name="T16" fmla="*/ 1 w 170"/>
                  <a:gd name="T17" fmla="*/ 26 h 173"/>
                  <a:gd name="T18" fmla="*/ 0 w 170"/>
                  <a:gd name="T19" fmla="*/ 24 h 173"/>
                  <a:gd name="T20" fmla="*/ 0 w 170"/>
                  <a:gd name="T21" fmla="*/ 22 h 173"/>
                  <a:gd name="T22" fmla="*/ 1 w 170"/>
                  <a:gd name="T23" fmla="*/ 19 h 173"/>
                  <a:gd name="T24" fmla="*/ 1 w 170"/>
                  <a:gd name="T25" fmla="*/ 18 h 173"/>
                  <a:gd name="T26" fmla="*/ 1 w 170"/>
                  <a:gd name="T27" fmla="*/ 15 h 173"/>
                  <a:gd name="T28" fmla="*/ 1 w 170"/>
                  <a:gd name="T29" fmla="*/ 13 h 173"/>
                  <a:gd name="T30" fmla="*/ 3 w 170"/>
                  <a:gd name="T31" fmla="*/ 12 h 173"/>
                  <a:gd name="T32" fmla="*/ 4 w 170"/>
                  <a:gd name="T33" fmla="*/ 10 h 173"/>
                  <a:gd name="T34" fmla="*/ 5 w 170"/>
                  <a:gd name="T35" fmla="*/ 8 h 173"/>
                  <a:gd name="T36" fmla="*/ 6 w 170"/>
                  <a:gd name="T37" fmla="*/ 6 h 173"/>
                  <a:gd name="T38" fmla="*/ 9 w 170"/>
                  <a:gd name="T39" fmla="*/ 5 h 173"/>
                  <a:gd name="T40" fmla="*/ 10 w 170"/>
                  <a:gd name="T41" fmla="*/ 4 h 173"/>
                  <a:gd name="T42" fmla="*/ 11 w 170"/>
                  <a:gd name="T43" fmla="*/ 3 h 173"/>
                  <a:gd name="T44" fmla="*/ 16 w 170"/>
                  <a:gd name="T45" fmla="*/ 1 h 173"/>
                  <a:gd name="T46" fmla="*/ 18 w 170"/>
                  <a:gd name="T47" fmla="*/ 1 h 173"/>
                  <a:gd name="T48" fmla="*/ 20 w 170"/>
                  <a:gd name="T49" fmla="*/ 0 h 173"/>
                  <a:gd name="T50" fmla="*/ 22 w 170"/>
                  <a:gd name="T51" fmla="*/ 0 h 173"/>
                  <a:gd name="T52" fmla="*/ 23 w 170"/>
                  <a:gd name="T53" fmla="*/ 1 h 173"/>
                  <a:gd name="T54" fmla="*/ 26 w 170"/>
                  <a:gd name="T55" fmla="*/ 1 h 173"/>
                  <a:gd name="T56" fmla="*/ 27 w 170"/>
                  <a:gd name="T57" fmla="*/ 2 h 173"/>
                  <a:gd name="T58" fmla="*/ 30 w 170"/>
                  <a:gd name="T59" fmla="*/ 2 h 173"/>
                  <a:gd name="T60" fmla="*/ 32 w 170"/>
                  <a:gd name="T61" fmla="*/ 4 h 173"/>
                  <a:gd name="T62" fmla="*/ 34 w 170"/>
                  <a:gd name="T63" fmla="*/ 5 h 173"/>
                  <a:gd name="T64" fmla="*/ 36 w 170"/>
                  <a:gd name="T65" fmla="*/ 6 h 173"/>
                  <a:gd name="T66" fmla="*/ 37 w 170"/>
                  <a:gd name="T67" fmla="*/ 7 h 173"/>
                  <a:gd name="T68" fmla="*/ 39 w 170"/>
                  <a:gd name="T69" fmla="*/ 9 h 173"/>
                  <a:gd name="T70" fmla="*/ 40 w 170"/>
                  <a:gd name="T71" fmla="*/ 11 h 173"/>
                  <a:gd name="T72" fmla="*/ 41 w 170"/>
                  <a:gd name="T73" fmla="*/ 12 h 173"/>
                  <a:gd name="T74" fmla="*/ 42 w 170"/>
                  <a:gd name="T75" fmla="*/ 17 h 173"/>
                  <a:gd name="T76" fmla="*/ 42 w 170"/>
                  <a:gd name="T77" fmla="*/ 19 h 173"/>
                  <a:gd name="T78" fmla="*/ 43 w 170"/>
                  <a:gd name="T79" fmla="*/ 21 h 173"/>
                  <a:gd name="T80" fmla="*/ 43 w 170"/>
                  <a:gd name="T81" fmla="*/ 23 h 173"/>
                  <a:gd name="T82" fmla="*/ 43 w 170"/>
                  <a:gd name="T83" fmla="*/ 25 h 173"/>
                  <a:gd name="T84" fmla="*/ 42 w 170"/>
                  <a:gd name="T85" fmla="*/ 27 h 173"/>
                  <a:gd name="T86" fmla="*/ 42 w 170"/>
                  <a:gd name="T87" fmla="*/ 29 h 173"/>
                  <a:gd name="T88" fmla="*/ 41 w 170"/>
                  <a:gd name="T89" fmla="*/ 31 h 173"/>
                  <a:gd name="T90" fmla="*/ 40 w 170"/>
                  <a:gd name="T91" fmla="*/ 33 h 173"/>
                  <a:gd name="T92" fmla="*/ 39 w 170"/>
                  <a:gd name="T93" fmla="*/ 35 h 173"/>
                  <a:gd name="T94" fmla="*/ 37 w 170"/>
                  <a:gd name="T95" fmla="*/ 37 h 173"/>
                  <a:gd name="T96" fmla="*/ 36 w 170"/>
                  <a:gd name="T97" fmla="*/ 38 h 173"/>
                  <a:gd name="T98" fmla="*/ 35 w 170"/>
                  <a:gd name="T99" fmla="*/ 40 h 173"/>
                  <a:gd name="T100" fmla="*/ 33 w 170"/>
                  <a:gd name="T101" fmla="*/ 40 h 173"/>
                  <a:gd name="T102" fmla="*/ 30 w 170"/>
                  <a:gd name="T103" fmla="*/ 42 h 173"/>
                  <a:gd name="T104" fmla="*/ 27 w 170"/>
                  <a:gd name="T105" fmla="*/ 43 h 173"/>
                  <a:gd name="T106" fmla="*/ 24 w 170"/>
                  <a:gd name="T107" fmla="*/ 44 h 173"/>
                  <a:gd name="T108" fmla="*/ 22 w 170"/>
                  <a:gd name="T109" fmla="*/ 44 h 173"/>
                  <a:gd name="T110" fmla="*/ 21 w 170"/>
                  <a:gd name="T111" fmla="*/ 44 h 173"/>
                  <a:gd name="T112" fmla="*/ 19 w 170"/>
                  <a:gd name="T113" fmla="*/ 44 h 173"/>
                  <a:gd name="T114" fmla="*/ 17 w 170"/>
                  <a:gd name="T115" fmla="*/ 43 h 173"/>
                  <a:gd name="T116" fmla="*/ 14 w 170"/>
                  <a:gd name="T117" fmla="*/ 43 h 173"/>
                  <a:gd name="T118" fmla="*/ 12 w 170"/>
                  <a:gd name="T119" fmla="*/ 42 h 173"/>
                  <a:gd name="T120" fmla="*/ 11 w 170"/>
                  <a:gd name="T121" fmla="*/ 41 h 1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3"/>
                  <a:gd name="T185" fmla="*/ 170 w 170"/>
                  <a:gd name="T186" fmla="*/ 173 h 1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3">
                    <a:moveTo>
                      <a:pt x="42" y="162"/>
                    </a:moveTo>
                    <a:lnTo>
                      <a:pt x="35" y="158"/>
                    </a:lnTo>
                    <a:lnTo>
                      <a:pt x="29" y="153"/>
                    </a:lnTo>
                    <a:lnTo>
                      <a:pt x="22" y="145"/>
                    </a:lnTo>
                    <a:lnTo>
                      <a:pt x="18" y="140"/>
                    </a:lnTo>
                    <a:lnTo>
                      <a:pt x="13" y="132"/>
                    </a:lnTo>
                    <a:lnTo>
                      <a:pt x="9" y="125"/>
                    </a:lnTo>
                    <a:lnTo>
                      <a:pt x="3" y="110"/>
                    </a:lnTo>
                    <a:lnTo>
                      <a:pt x="2" y="102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9"/>
                    </a:lnTo>
                    <a:lnTo>
                      <a:pt x="5" y="59"/>
                    </a:lnTo>
                    <a:lnTo>
                      <a:pt x="7" y="52"/>
                    </a:lnTo>
                    <a:lnTo>
                      <a:pt x="11" y="45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7" y="24"/>
                    </a:lnTo>
                    <a:lnTo>
                      <a:pt x="35" y="18"/>
                    </a:lnTo>
                    <a:lnTo>
                      <a:pt x="40" y="13"/>
                    </a:lnTo>
                    <a:lnTo>
                      <a:pt x="47" y="9"/>
                    </a:lnTo>
                    <a:lnTo>
                      <a:pt x="64" y="3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4" y="3"/>
                    </a:lnTo>
                    <a:lnTo>
                      <a:pt x="111" y="5"/>
                    </a:lnTo>
                    <a:lnTo>
                      <a:pt x="121" y="7"/>
                    </a:lnTo>
                    <a:lnTo>
                      <a:pt x="128" y="13"/>
                    </a:lnTo>
                    <a:lnTo>
                      <a:pt x="135" y="17"/>
                    </a:lnTo>
                    <a:lnTo>
                      <a:pt x="143" y="22"/>
                    </a:lnTo>
                    <a:lnTo>
                      <a:pt x="148" y="28"/>
                    </a:lnTo>
                    <a:lnTo>
                      <a:pt x="154" y="35"/>
                    </a:lnTo>
                    <a:lnTo>
                      <a:pt x="157" y="43"/>
                    </a:lnTo>
                    <a:lnTo>
                      <a:pt x="161" y="48"/>
                    </a:lnTo>
                    <a:lnTo>
                      <a:pt x="168" y="65"/>
                    </a:lnTo>
                    <a:lnTo>
                      <a:pt x="168" y="73"/>
                    </a:lnTo>
                    <a:lnTo>
                      <a:pt x="170" y="82"/>
                    </a:lnTo>
                    <a:lnTo>
                      <a:pt x="170" y="89"/>
                    </a:lnTo>
                    <a:lnTo>
                      <a:pt x="170" y="99"/>
                    </a:lnTo>
                    <a:lnTo>
                      <a:pt x="168" y="106"/>
                    </a:lnTo>
                    <a:lnTo>
                      <a:pt x="166" y="115"/>
                    </a:lnTo>
                    <a:lnTo>
                      <a:pt x="163" y="123"/>
                    </a:lnTo>
                    <a:lnTo>
                      <a:pt x="159" y="130"/>
                    </a:lnTo>
                    <a:lnTo>
                      <a:pt x="154" y="138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7" y="157"/>
                    </a:lnTo>
                    <a:lnTo>
                      <a:pt x="130" y="160"/>
                    </a:lnTo>
                    <a:lnTo>
                      <a:pt x="122" y="166"/>
                    </a:lnTo>
                    <a:lnTo>
                      <a:pt x="108" y="171"/>
                    </a:lnTo>
                    <a:lnTo>
                      <a:pt x="99" y="173"/>
                    </a:lnTo>
                    <a:lnTo>
                      <a:pt x="91" y="173"/>
                    </a:lnTo>
                    <a:lnTo>
                      <a:pt x="82" y="173"/>
                    </a:lnTo>
                    <a:lnTo>
                      <a:pt x="75" y="173"/>
                    </a:lnTo>
                    <a:lnTo>
                      <a:pt x="66" y="171"/>
                    </a:lnTo>
                    <a:lnTo>
                      <a:pt x="58" y="170"/>
                    </a:lnTo>
                    <a:lnTo>
                      <a:pt x="51" y="166"/>
                    </a:lnTo>
                    <a:lnTo>
                      <a:pt x="42" y="16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7" name="Freeform 54"/>
              <p:cNvSpPr>
                <a:spLocks/>
              </p:cNvSpPr>
              <p:nvPr/>
            </p:nvSpPr>
            <p:spPr bwMode="auto">
              <a:xfrm>
                <a:off x="2749" y="766"/>
                <a:ext cx="85" cy="87"/>
              </a:xfrm>
              <a:custGeom>
                <a:avLst/>
                <a:gdLst>
                  <a:gd name="T0" fmla="*/ 11 w 170"/>
                  <a:gd name="T1" fmla="*/ 41 h 173"/>
                  <a:gd name="T2" fmla="*/ 9 w 170"/>
                  <a:gd name="T3" fmla="*/ 40 h 173"/>
                  <a:gd name="T4" fmla="*/ 7 w 170"/>
                  <a:gd name="T5" fmla="*/ 39 h 173"/>
                  <a:gd name="T6" fmla="*/ 5 w 170"/>
                  <a:gd name="T7" fmla="*/ 37 h 173"/>
                  <a:gd name="T8" fmla="*/ 5 w 170"/>
                  <a:gd name="T9" fmla="*/ 35 h 173"/>
                  <a:gd name="T10" fmla="*/ 3 w 170"/>
                  <a:gd name="T11" fmla="*/ 33 h 173"/>
                  <a:gd name="T12" fmla="*/ 3 w 170"/>
                  <a:gd name="T13" fmla="*/ 32 h 173"/>
                  <a:gd name="T14" fmla="*/ 1 w 170"/>
                  <a:gd name="T15" fmla="*/ 28 h 173"/>
                  <a:gd name="T16" fmla="*/ 1 w 170"/>
                  <a:gd name="T17" fmla="*/ 26 h 173"/>
                  <a:gd name="T18" fmla="*/ 0 w 170"/>
                  <a:gd name="T19" fmla="*/ 24 h 173"/>
                  <a:gd name="T20" fmla="*/ 0 w 170"/>
                  <a:gd name="T21" fmla="*/ 22 h 173"/>
                  <a:gd name="T22" fmla="*/ 1 w 170"/>
                  <a:gd name="T23" fmla="*/ 19 h 173"/>
                  <a:gd name="T24" fmla="*/ 1 w 170"/>
                  <a:gd name="T25" fmla="*/ 18 h 173"/>
                  <a:gd name="T26" fmla="*/ 1 w 170"/>
                  <a:gd name="T27" fmla="*/ 15 h 173"/>
                  <a:gd name="T28" fmla="*/ 1 w 170"/>
                  <a:gd name="T29" fmla="*/ 13 h 173"/>
                  <a:gd name="T30" fmla="*/ 3 w 170"/>
                  <a:gd name="T31" fmla="*/ 12 h 173"/>
                  <a:gd name="T32" fmla="*/ 4 w 170"/>
                  <a:gd name="T33" fmla="*/ 10 h 173"/>
                  <a:gd name="T34" fmla="*/ 5 w 170"/>
                  <a:gd name="T35" fmla="*/ 8 h 173"/>
                  <a:gd name="T36" fmla="*/ 6 w 170"/>
                  <a:gd name="T37" fmla="*/ 6 h 173"/>
                  <a:gd name="T38" fmla="*/ 9 w 170"/>
                  <a:gd name="T39" fmla="*/ 5 h 173"/>
                  <a:gd name="T40" fmla="*/ 10 w 170"/>
                  <a:gd name="T41" fmla="*/ 4 h 173"/>
                  <a:gd name="T42" fmla="*/ 11 w 170"/>
                  <a:gd name="T43" fmla="*/ 3 h 173"/>
                  <a:gd name="T44" fmla="*/ 16 w 170"/>
                  <a:gd name="T45" fmla="*/ 1 h 173"/>
                  <a:gd name="T46" fmla="*/ 18 w 170"/>
                  <a:gd name="T47" fmla="*/ 1 h 173"/>
                  <a:gd name="T48" fmla="*/ 20 w 170"/>
                  <a:gd name="T49" fmla="*/ 0 h 173"/>
                  <a:gd name="T50" fmla="*/ 22 w 170"/>
                  <a:gd name="T51" fmla="*/ 0 h 173"/>
                  <a:gd name="T52" fmla="*/ 23 w 170"/>
                  <a:gd name="T53" fmla="*/ 1 h 173"/>
                  <a:gd name="T54" fmla="*/ 26 w 170"/>
                  <a:gd name="T55" fmla="*/ 1 h 173"/>
                  <a:gd name="T56" fmla="*/ 27 w 170"/>
                  <a:gd name="T57" fmla="*/ 2 h 173"/>
                  <a:gd name="T58" fmla="*/ 30 w 170"/>
                  <a:gd name="T59" fmla="*/ 2 h 173"/>
                  <a:gd name="T60" fmla="*/ 32 w 170"/>
                  <a:gd name="T61" fmla="*/ 4 h 173"/>
                  <a:gd name="T62" fmla="*/ 34 w 170"/>
                  <a:gd name="T63" fmla="*/ 5 h 173"/>
                  <a:gd name="T64" fmla="*/ 36 w 170"/>
                  <a:gd name="T65" fmla="*/ 6 h 173"/>
                  <a:gd name="T66" fmla="*/ 37 w 170"/>
                  <a:gd name="T67" fmla="*/ 7 h 173"/>
                  <a:gd name="T68" fmla="*/ 39 w 170"/>
                  <a:gd name="T69" fmla="*/ 9 h 173"/>
                  <a:gd name="T70" fmla="*/ 40 w 170"/>
                  <a:gd name="T71" fmla="*/ 11 h 173"/>
                  <a:gd name="T72" fmla="*/ 41 w 170"/>
                  <a:gd name="T73" fmla="*/ 12 h 173"/>
                  <a:gd name="T74" fmla="*/ 42 w 170"/>
                  <a:gd name="T75" fmla="*/ 17 h 173"/>
                  <a:gd name="T76" fmla="*/ 43 w 170"/>
                  <a:gd name="T77" fmla="*/ 19 h 173"/>
                  <a:gd name="T78" fmla="*/ 43 w 170"/>
                  <a:gd name="T79" fmla="*/ 21 h 173"/>
                  <a:gd name="T80" fmla="*/ 43 w 170"/>
                  <a:gd name="T81" fmla="*/ 23 h 173"/>
                  <a:gd name="T82" fmla="*/ 43 w 170"/>
                  <a:gd name="T83" fmla="*/ 25 h 173"/>
                  <a:gd name="T84" fmla="*/ 42 w 170"/>
                  <a:gd name="T85" fmla="*/ 27 h 173"/>
                  <a:gd name="T86" fmla="*/ 42 w 170"/>
                  <a:gd name="T87" fmla="*/ 29 h 173"/>
                  <a:gd name="T88" fmla="*/ 41 w 170"/>
                  <a:gd name="T89" fmla="*/ 31 h 173"/>
                  <a:gd name="T90" fmla="*/ 40 w 170"/>
                  <a:gd name="T91" fmla="*/ 33 h 173"/>
                  <a:gd name="T92" fmla="*/ 39 w 170"/>
                  <a:gd name="T93" fmla="*/ 35 h 173"/>
                  <a:gd name="T94" fmla="*/ 37 w 170"/>
                  <a:gd name="T95" fmla="*/ 37 h 173"/>
                  <a:gd name="T96" fmla="*/ 36 w 170"/>
                  <a:gd name="T97" fmla="*/ 38 h 173"/>
                  <a:gd name="T98" fmla="*/ 35 w 170"/>
                  <a:gd name="T99" fmla="*/ 40 h 173"/>
                  <a:gd name="T100" fmla="*/ 33 w 170"/>
                  <a:gd name="T101" fmla="*/ 40 h 173"/>
                  <a:gd name="T102" fmla="*/ 30 w 170"/>
                  <a:gd name="T103" fmla="*/ 42 h 173"/>
                  <a:gd name="T104" fmla="*/ 27 w 170"/>
                  <a:gd name="T105" fmla="*/ 43 h 173"/>
                  <a:gd name="T106" fmla="*/ 24 w 170"/>
                  <a:gd name="T107" fmla="*/ 44 h 173"/>
                  <a:gd name="T108" fmla="*/ 22 w 170"/>
                  <a:gd name="T109" fmla="*/ 44 h 173"/>
                  <a:gd name="T110" fmla="*/ 21 w 170"/>
                  <a:gd name="T111" fmla="*/ 44 h 173"/>
                  <a:gd name="T112" fmla="*/ 19 w 170"/>
                  <a:gd name="T113" fmla="*/ 44 h 173"/>
                  <a:gd name="T114" fmla="*/ 17 w 170"/>
                  <a:gd name="T115" fmla="*/ 43 h 173"/>
                  <a:gd name="T116" fmla="*/ 14 w 170"/>
                  <a:gd name="T117" fmla="*/ 43 h 173"/>
                  <a:gd name="T118" fmla="*/ 12 w 170"/>
                  <a:gd name="T119" fmla="*/ 42 h 173"/>
                  <a:gd name="T120" fmla="*/ 11 w 170"/>
                  <a:gd name="T121" fmla="*/ 41 h 1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3"/>
                  <a:gd name="T185" fmla="*/ 170 w 170"/>
                  <a:gd name="T186" fmla="*/ 173 h 1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3">
                    <a:moveTo>
                      <a:pt x="42" y="162"/>
                    </a:moveTo>
                    <a:lnTo>
                      <a:pt x="35" y="159"/>
                    </a:lnTo>
                    <a:lnTo>
                      <a:pt x="29" y="153"/>
                    </a:lnTo>
                    <a:lnTo>
                      <a:pt x="22" y="145"/>
                    </a:lnTo>
                    <a:lnTo>
                      <a:pt x="18" y="140"/>
                    </a:lnTo>
                    <a:lnTo>
                      <a:pt x="13" y="132"/>
                    </a:lnTo>
                    <a:lnTo>
                      <a:pt x="9" y="125"/>
                    </a:lnTo>
                    <a:lnTo>
                      <a:pt x="3" y="110"/>
                    </a:lnTo>
                    <a:lnTo>
                      <a:pt x="2" y="103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2" y="76"/>
                    </a:lnTo>
                    <a:lnTo>
                      <a:pt x="2" y="69"/>
                    </a:lnTo>
                    <a:lnTo>
                      <a:pt x="5" y="60"/>
                    </a:lnTo>
                    <a:lnTo>
                      <a:pt x="7" y="52"/>
                    </a:lnTo>
                    <a:lnTo>
                      <a:pt x="11" y="45"/>
                    </a:lnTo>
                    <a:lnTo>
                      <a:pt x="16" y="37"/>
                    </a:lnTo>
                    <a:lnTo>
                      <a:pt x="22" y="30"/>
                    </a:lnTo>
                    <a:lnTo>
                      <a:pt x="27" y="24"/>
                    </a:lnTo>
                    <a:lnTo>
                      <a:pt x="35" y="19"/>
                    </a:lnTo>
                    <a:lnTo>
                      <a:pt x="40" y="13"/>
                    </a:lnTo>
                    <a:lnTo>
                      <a:pt x="47" y="9"/>
                    </a:lnTo>
                    <a:lnTo>
                      <a:pt x="64" y="4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4" y="2"/>
                    </a:lnTo>
                    <a:lnTo>
                      <a:pt x="111" y="6"/>
                    </a:lnTo>
                    <a:lnTo>
                      <a:pt x="121" y="7"/>
                    </a:lnTo>
                    <a:lnTo>
                      <a:pt x="128" y="13"/>
                    </a:lnTo>
                    <a:lnTo>
                      <a:pt x="135" y="17"/>
                    </a:lnTo>
                    <a:lnTo>
                      <a:pt x="143" y="22"/>
                    </a:lnTo>
                    <a:lnTo>
                      <a:pt x="148" y="28"/>
                    </a:lnTo>
                    <a:lnTo>
                      <a:pt x="154" y="35"/>
                    </a:lnTo>
                    <a:lnTo>
                      <a:pt x="157" y="43"/>
                    </a:lnTo>
                    <a:lnTo>
                      <a:pt x="161" y="48"/>
                    </a:lnTo>
                    <a:lnTo>
                      <a:pt x="168" y="65"/>
                    </a:lnTo>
                    <a:lnTo>
                      <a:pt x="170" y="73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9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3" y="123"/>
                    </a:lnTo>
                    <a:lnTo>
                      <a:pt x="159" y="131"/>
                    </a:lnTo>
                    <a:lnTo>
                      <a:pt x="154" y="138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7" y="157"/>
                    </a:lnTo>
                    <a:lnTo>
                      <a:pt x="130" y="160"/>
                    </a:lnTo>
                    <a:lnTo>
                      <a:pt x="122" y="166"/>
                    </a:lnTo>
                    <a:lnTo>
                      <a:pt x="108" y="172"/>
                    </a:lnTo>
                    <a:lnTo>
                      <a:pt x="99" y="173"/>
                    </a:lnTo>
                    <a:lnTo>
                      <a:pt x="91" y="173"/>
                    </a:lnTo>
                    <a:lnTo>
                      <a:pt x="82" y="173"/>
                    </a:lnTo>
                    <a:lnTo>
                      <a:pt x="75" y="173"/>
                    </a:lnTo>
                    <a:lnTo>
                      <a:pt x="66" y="172"/>
                    </a:lnTo>
                    <a:lnTo>
                      <a:pt x="58" y="170"/>
                    </a:lnTo>
                    <a:lnTo>
                      <a:pt x="51" y="166"/>
                    </a:lnTo>
                    <a:lnTo>
                      <a:pt x="42" y="16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8" name="Freeform 55"/>
              <p:cNvSpPr>
                <a:spLocks/>
              </p:cNvSpPr>
              <p:nvPr/>
            </p:nvSpPr>
            <p:spPr bwMode="auto">
              <a:xfrm>
                <a:off x="2733" y="708"/>
                <a:ext cx="85" cy="87"/>
              </a:xfrm>
              <a:custGeom>
                <a:avLst/>
                <a:gdLst>
                  <a:gd name="T0" fmla="*/ 11 w 168"/>
                  <a:gd name="T1" fmla="*/ 41 h 174"/>
                  <a:gd name="T2" fmla="*/ 9 w 168"/>
                  <a:gd name="T3" fmla="*/ 40 h 174"/>
                  <a:gd name="T4" fmla="*/ 7 w 168"/>
                  <a:gd name="T5" fmla="*/ 38 h 174"/>
                  <a:gd name="T6" fmla="*/ 6 w 168"/>
                  <a:gd name="T7" fmla="*/ 37 h 174"/>
                  <a:gd name="T8" fmla="*/ 4 w 168"/>
                  <a:gd name="T9" fmla="*/ 35 h 174"/>
                  <a:gd name="T10" fmla="*/ 3 w 168"/>
                  <a:gd name="T11" fmla="*/ 34 h 174"/>
                  <a:gd name="T12" fmla="*/ 2 w 168"/>
                  <a:gd name="T13" fmla="*/ 31 h 174"/>
                  <a:gd name="T14" fmla="*/ 1 w 168"/>
                  <a:gd name="T15" fmla="*/ 27 h 174"/>
                  <a:gd name="T16" fmla="*/ 0 w 168"/>
                  <a:gd name="T17" fmla="*/ 25 h 174"/>
                  <a:gd name="T18" fmla="*/ 0 w 168"/>
                  <a:gd name="T19" fmla="*/ 23 h 174"/>
                  <a:gd name="T20" fmla="*/ 0 w 168"/>
                  <a:gd name="T21" fmla="*/ 21 h 174"/>
                  <a:gd name="T22" fmla="*/ 0 w 168"/>
                  <a:gd name="T23" fmla="*/ 20 h 174"/>
                  <a:gd name="T24" fmla="*/ 1 w 168"/>
                  <a:gd name="T25" fmla="*/ 17 h 174"/>
                  <a:gd name="T26" fmla="*/ 1 w 168"/>
                  <a:gd name="T27" fmla="*/ 15 h 174"/>
                  <a:gd name="T28" fmla="*/ 2 w 168"/>
                  <a:gd name="T29" fmla="*/ 12 h 174"/>
                  <a:gd name="T30" fmla="*/ 3 w 168"/>
                  <a:gd name="T31" fmla="*/ 11 h 174"/>
                  <a:gd name="T32" fmla="*/ 4 w 168"/>
                  <a:gd name="T33" fmla="*/ 9 h 174"/>
                  <a:gd name="T34" fmla="*/ 5 w 168"/>
                  <a:gd name="T35" fmla="*/ 7 h 174"/>
                  <a:gd name="T36" fmla="*/ 7 w 168"/>
                  <a:gd name="T37" fmla="*/ 5 h 174"/>
                  <a:gd name="T38" fmla="*/ 9 w 168"/>
                  <a:gd name="T39" fmla="*/ 5 h 174"/>
                  <a:gd name="T40" fmla="*/ 10 w 168"/>
                  <a:gd name="T41" fmla="*/ 3 h 174"/>
                  <a:gd name="T42" fmla="*/ 12 w 168"/>
                  <a:gd name="T43" fmla="*/ 3 h 174"/>
                  <a:gd name="T44" fmla="*/ 16 w 168"/>
                  <a:gd name="T45" fmla="*/ 1 h 174"/>
                  <a:gd name="T46" fmla="*/ 18 w 168"/>
                  <a:gd name="T47" fmla="*/ 1 h 174"/>
                  <a:gd name="T48" fmla="*/ 20 w 168"/>
                  <a:gd name="T49" fmla="*/ 0 h 174"/>
                  <a:gd name="T50" fmla="*/ 22 w 168"/>
                  <a:gd name="T51" fmla="*/ 0 h 174"/>
                  <a:gd name="T52" fmla="*/ 24 w 168"/>
                  <a:gd name="T53" fmla="*/ 0 h 174"/>
                  <a:gd name="T54" fmla="*/ 26 w 168"/>
                  <a:gd name="T55" fmla="*/ 1 h 174"/>
                  <a:gd name="T56" fmla="*/ 28 w 168"/>
                  <a:gd name="T57" fmla="*/ 1 h 174"/>
                  <a:gd name="T58" fmla="*/ 30 w 168"/>
                  <a:gd name="T59" fmla="*/ 2 h 174"/>
                  <a:gd name="T60" fmla="*/ 32 w 168"/>
                  <a:gd name="T61" fmla="*/ 3 h 174"/>
                  <a:gd name="T62" fmla="*/ 34 w 168"/>
                  <a:gd name="T63" fmla="*/ 5 h 174"/>
                  <a:gd name="T64" fmla="*/ 36 w 168"/>
                  <a:gd name="T65" fmla="*/ 5 h 174"/>
                  <a:gd name="T66" fmla="*/ 37 w 168"/>
                  <a:gd name="T67" fmla="*/ 7 h 174"/>
                  <a:gd name="T68" fmla="*/ 39 w 168"/>
                  <a:gd name="T69" fmla="*/ 9 h 174"/>
                  <a:gd name="T70" fmla="*/ 40 w 168"/>
                  <a:gd name="T71" fmla="*/ 11 h 174"/>
                  <a:gd name="T72" fmla="*/ 41 w 168"/>
                  <a:gd name="T73" fmla="*/ 12 h 174"/>
                  <a:gd name="T74" fmla="*/ 43 w 168"/>
                  <a:gd name="T75" fmla="*/ 16 h 174"/>
                  <a:gd name="T76" fmla="*/ 43 w 168"/>
                  <a:gd name="T77" fmla="*/ 19 h 174"/>
                  <a:gd name="T78" fmla="*/ 43 w 168"/>
                  <a:gd name="T79" fmla="*/ 20 h 174"/>
                  <a:gd name="T80" fmla="*/ 43 w 168"/>
                  <a:gd name="T81" fmla="*/ 22 h 174"/>
                  <a:gd name="T82" fmla="*/ 43 w 168"/>
                  <a:gd name="T83" fmla="*/ 24 h 174"/>
                  <a:gd name="T84" fmla="*/ 43 w 168"/>
                  <a:gd name="T85" fmla="*/ 26 h 174"/>
                  <a:gd name="T86" fmla="*/ 42 w 168"/>
                  <a:gd name="T87" fmla="*/ 28 h 174"/>
                  <a:gd name="T88" fmla="*/ 41 w 168"/>
                  <a:gd name="T89" fmla="*/ 30 h 174"/>
                  <a:gd name="T90" fmla="*/ 40 w 168"/>
                  <a:gd name="T91" fmla="*/ 33 h 174"/>
                  <a:gd name="T92" fmla="*/ 39 w 168"/>
                  <a:gd name="T93" fmla="*/ 35 h 174"/>
                  <a:gd name="T94" fmla="*/ 38 w 168"/>
                  <a:gd name="T95" fmla="*/ 36 h 174"/>
                  <a:gd name="T96" fmla="*/ 36 w 168"/>
                  <a:gd name="T97" fmla="*/ 38 h 174"/>
                  <a:gd name="T98" fmla="*/ 34 w 168"/>
                  <a:gd name="T99" fmla="*/ 40 h 174"/>
                  <a:gd name="T100" fmla="*/ 33 w 168"/>
                  <a:gd name="T101" fmla="*/ 41 h 174"/>
                  <a:gd name="T102" fmla="*/ 31 w 168"/>
                  <a:gd name="T103" fmla="*/ 41 h 174"/>
                  <a:gd name="T104" fmla="*/ 27 w 168"/>
                  <a:gd name="T105" fmla="*/ 43 h 174"/>
                  <a:gd name="T106" fmla="*/ 25 w 168"/>
                  <a:gd name="T107" fmla="*/ 43 h 174"/>
                  <a:gd name="T108" fmla="*/ 23 w 168"/>
                  <a:gd name="T109" fmla="*/ 44 h 174"/>
                  <a:gd name="T110" fmla="*/ 21 w 168"/>
                  <a:gd name="T111" fmla="*/ 44 h 174"/>
                  <a:gd name="T112" fmla="*/ 19 w 168"/>
                  <a:gd name="T113" fmla="*/ 44 h 174"/>
                  <a:gd name="T114" fmla="*/ 17 w 168"/>
                  <a:gd name="T115" fmla="*/ 43 h 174"/>
                  <a:gd name="T116" fmla="*/ 14 w 168"/>
                  <a:gd name="T117" fmla="*/ 43 h 174"/>
                  <a:gd name="T118" fmla="*/ 13 w 168"/>
                  <a:gd name="T119" fmla="*/ 42 h 174"/>
                  <a:gd name="T120" fmla="*/ 11 w 168"/>
                  <a:gd name="T121" fmla="*/ 41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8"/>
                  <a:gd name="T184" fmla="*/ 0 h 174"/>
                  <a:gd name="T185" fmla="*/ 168 w 168"/>
                  <a:gd name="T186" fmla="*/ 174 h 1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8" h="174">
                    <a:moveTo>
                      <a:pt x="42" y="163"/>
                    </a:moveTo>
                    <a:lnTo>
                      <a:pt x="34" y="157"/>
                    </a:lnTo>
                    <a:lnTo>
                      <a:pt x="27" y="151"/>
                    </a:lnTo>
                    <a:lnTo>
                      <a:pt x="22" y="146"/>
                    </a:lnTo>
                    <a:lnTo>
                      <a:pt x="16" y="138"/>
                    </a:lnTo>
                    <a:lnTo>
                      <a:pt x="11" y="133"/>
                    </a:lnTo>
                    <a:lnTo>
                      <a:pt x="7" y="125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1" y="67"/>
                    </a:lnTo>
                    <a:lnTo>
                      <a:pt x="3" y="60"/>
                    </a:lnTo>
                    <a:lnTo>
                      <a:pt x="7" y="51"/>
                    </a:lnTo>
                    <a:lnTo>
                      <a:pt x="11" y="43"/>
                    </a:lnTo>
                    <a:lnTo>
                      <a:pt x="14" y="36"/>
                    </a:lnTo>
                    <a:lnTo>
                      <a:pt x="20" y="30"/>
                    </a:lnTo>
                    <a:lnTo>
                      <a:pt x="25" y="23"/>
                    </a:lnTo>
                    <a:lnTo>
                      <a:pt x="33" y="17"/>
                    </a:lnTo>
                    <a:lnTo>
                      <a:pt x="40" y="13"/>
                    </a:lnTo>
                    <a:lnTo>
                      <a:pt x="47" y="10"/>
                    </a:lnTo>
                    <a:lnTo>
                      <a:pt x="62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102" y="2"/>
                    </a:lnTo>
                    <a:lnTo>
                      <a:pt x="111" y="4"/>
                    </a:lnTo>
                    <a:lnTo>
                      <a:pt x="119" y="8"/>
                    </a:lnTo>
                    <a:lnTo>
                      <a:pt x="126" y="11"/>
                    </a:lnTo>
                    <a:lnTo>
                      <a:pt x="133" y="17"/>
                    </a:lnTo>
                    <a:lnTo>
                      <a:pt x="141" y="23"/>
                    </a:lnTo>
                    <a:lnTo>
                      <a:pt x="146" y="28"/>
                    </a:lnTo>
                    <a:lnTo>
                      <a:pt x="152" y="34"/>
                    </a:lnTo>
                    <a:lnTo>
                      <a:pt x="157" y="41"/>
                    </a:lnTo>
                    <a:lnTo>
                      <a:pt x="161" y="49"/>
                    </a:lnTo>
                    <a:lnTo>
                      <a:pt x="166" y="64"/>
                    </a:lnTo>
                    <a:lnTo>
                      <a:pt x="168" y="73"/>
                    </a:lnTo>
                    <a:lnTo>
                      <a:pt x="168" y="80"/>
                    </a:lnTo>
                    <a:lnTo>
                      <a:pt x="168" y="90"/>
                    </a:lnTo>
                    <a:lnTo>
                      <a:pt x="168" y="97"/>
                    </a:lnTo>
                    <a:lnTo>
                      <a:pt x="166" y="107"/>
                    </a:lnTo>
                    <a:lnTo>
                      <a:pt x="164" y="114"/>
                    </a:lnTo>
                    <a:lnTo>
                      <a:pt x="161" y="122"/>
                    </a:lnTo>
                    <a:lnTo>
                      <a:pt x="157" y="131"/>
                    </a:lnTo>
                    <a:lnTo>
                      <a:pt x="153" y="138"/>
                    </a:lnTo>
                    <a:lnTo>
                      <a:pt x="148" y="144"/>
                    </a:lnTo>
                    <a:lnTo>
                      <a:pt x="142" y="151"/>
                    </a:lnTo>
                    <a:lnTo>
                      <a:pt x="135" y="157"/>
                    </a:lnTo>
                    <a:lnTo>
                      <a:pt x="128" y="161"/>
                    </a:lnTo>
                    <a:lnTo>
                      <a:pt x="120" y="164"/>
                    </a:lnTo>
                    <a:lnTo>
                      <a:pt x="106" y="170"/>
                    </a:lnTo>
                    <a:lnTo>
                      <a:pt x="98" y="172"/>
                    </a:lnTo>
                    <a:lnTo>
                      <a:pt x="89" y="174"/>
                    </a:lnTo>
                    <a:lnTo>
                      <a:pt x="82" y="174"/>
                    </a:lnTo>
                    <a:lnTo>
                      <a:pt x="73" y="174"/>
                    </a:lnTo>
                    <a:lnTo>
                      <a:pt x="66" y="172"/>
                    </a:lnTo>
                    <a:lnTo>
                      <a:pt x="56" y="170"/>
                    </a:lnTo>
                    <a:lnTo>
                      <a:pt x="49" y="166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9" name="Freeform 56"/>
              <p:cNvSpPr>
                <a:spLocks/>
              </p:cNvSpPr>
              <p:nvPr/>
            </p:nvSpPr>
            <p:spPr bwMode="auto">
              <a:xfrm>
                <a:off x="2732" y="708"/>
                <a:ext cx="86" cy="87"/>
              </a:xfrm>
              <a:custGeom>
                <a:avLst/>
                <a:gdLst>
                  <a:gd name="T0" fmla="*/ 11 w 170"/>
                  <a:gd name="T1" fmla="*/ 41 h 174"/>
                  <a:gd name="T2" fmla="*/ 8 w 170"/>
                  <a:gd name="T3" fmla="*/ 38 h 174"/>
                  <a:gd name="T4" fmla="*/ 5 w 170"/>
                  <a:gd name="T5" fmla="*/ 35 h 174"/>
                  <a:gd name="T6" fmla="*/ 3 w 170"/>
                  <a:gd name="T7" fmla="*/ 31 h 174"/>
                  <a:gd name="T8" fmla="*/ 1 w 170"/>
                  <a:gd name="T9" fmla="*/ 27 h 174"/>
                  <a:gd name="T10" fmla="*/ 0 w 170"/>
                  <a:gd name="T11" fmla="*/ 23 h 174"/>
                  <a:gd name="T12" fmla="*/ 1 w 170"/>
                  <a:gd name="T13" fmla="*/ 20 h 174"/>
                  <a:gd name="T14" fmla="*/ 2 w 170"/>
                  <a:gd name="T15" fmla="*/ 15 h 174"/>
                  <a:gd name="T16" fmla="*/ 4 w 170"/>
                  <a:gd name="T17" fmla="*/ 11 h 174"/>
                  <a:gd name="T18" fmla="*/ 6 w 170"/>
                  <a:gd name="T19" fmla="*/ 7 h 174"/>
                  <a:gd name="T20" fmla="*/ 9 w 170"/>
                  <a:gd name="T21" fmla="*/ 5 h 174"/>
                  <a:gd name="T22" fmla="*/ 12 w 170"/>
                  <a:gd name="T23" fmla="*/ 3 h 174"/>
                  <a:gd name="T24" fmla="*/ 16 w 170"/>
                  <a:gd name="T25" fmla="*/ 1 h 174"/>
                  <a:gd name="T26" fmla="*/ 20 w 170"/>
                  <a:gd name="T27" fmla="*/ 0 h 174"/>
                  <a:gd name="T28" fmla="*/ 25 w 170"/>
                  <a:gd name="T29" fmla="*/ 0 h 174"/>
                  <a:gd name="T30" fmla="*/ 29 w 170"/>
                  <a:gd name="T31" fmla="*/ 1 h 174"/>
                  <a:gd name="T32" fmla="*/ 33 w 170"/>
                  <a:gd name="T33" fmla="*/ 3 h 174"/>
                  <a:gd name="T34" fmla="*/ 36 w 170"/>
                  <a:gd name="T35" fmla="*/ 5 h 174"/>
                  <a:gd name="T36" fmla="*/ 39 w 170"/>
                  <a:gd name="T37" fmla="*/ 9 h 174"/>
                  <a:gd name="T38" fmla="*/ 41 w 170"/>
                  <a:gd name="T39" fmla="*/ 12 h 174"/>
                  <a:gd name="T40" fmla="*/ 43 w 170"/>
                  <a:gd name="T41" fmla="*/ 16 h 174"/>
                  <a:gd name="T42" fmla="*/ 44 w 170"/>
                  <a:gd name="T43" fmla="*/ 20 h 174"/>
                  <a:gd name="T44" fmla="*/ 44 w 170"/>
                  <a:gd name="T45" fmla="*/ 24 h 174"/>
                  <a:gd name="T46" fmla="*/ 42 w 170"/>
                  <a:gd name="T47" fmla="*/ 28 h 174"/>
                  <a:gd name="T48" fmla="*/ 40 w 170"/>
                  <a:gd name="T49" fmla="*/ 33 h 174"/>
                  <a:gd name="T50" fmla="*/ 38 w 170"/>
                  <a:gd name="T51" fmla="*/ 36 h 174"/>
                  <a:gd name="T52" fmla="*/ 35 w 170"/>
                  <a:gd name="T53" fmla="*/ 39 h 174"/>
                  <a:gd name="T54" fmla="*/ 31 w 170"/>
                  <a:gd name="T55" fmla="*/ 41 h 174"/>
                  <a:gd name="T56" fmla="*/ 28 w 170"/>
                  <a:gd name="T57" fmla="*/ 43 h 174"/>
                  <a:gd name="T58" fmla="*/ 23 w 170"/>
                  <a:gd name="T59" fmla="*/ 44 h 174"/>
                  <a:gd name="T60" fmla="*/ 19 w 170"/>
                  <a:gd name="T61" fmla="*/ 43 h 174"/>
                  <a:gd name="T62" fmla="*/ 15 w 170"/>
                  <a:gd name="T63" fmla="*/ 42 h 174"/>
                  <a:gd name="T64" fmla="*/ 11 w 170"/>
                  <a:gd name="T65" fmla="*/ 41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0"/>
                  <a:gd name="T100" fmla="*/ 0 h 174"/>
                  <a:gd name="T101" fmla="*/ 170 w 170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0" h="174">
                    <a:moveTo>
                      <a:pt x="44" y="163"/>
                    </a:moveTo>
                    <a:lnTo>
                      <a:pt x="29" y="151"/>
                    </a:lnTo>
                    <a:lnTo>
                      <a:pt x="18" y="138"/>
                    </a:lnTo>
                    <a:lnTo>
                      <a:pt x="9" y="125"/>
                    </a:lnTo>
                    <a:lnTo>
                      <a:pt x="3" y="108"/>
                    </a:lnTo>
                    <a:lnTo>
                      <a:pt x="0" y="94"/>
                    </a:lnTo>
                    <a:lnTo>
                      <a:pt x="2" y="77"/>
                    </a:lnTo>
                    <a:lnTo>
                      <a:pt x="5" y="60"/>
                    </a:lnTo>
                    <a:lnTo>
                      <a:pt x="13" y="43"/>
                    </a:lnTo>
                    <a:lnTo>
                      <a:pt x="22" y="28"/>
                    </a:lnTo>
                    <a:lnTo>
                      <a:pt x="35" y="17"/>
                    </a:lnTo>
                    <a:lnTo>
                      <a:pt x="47" y="10"/>
                    </a:lnTo>
                    <a:lnTo>
                      <a:pt x="64" y="2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113" y="4"/>
                    </a:lnTo>
                    <a:lnTo>
                      <a:pt x="128" y="11"/>
                    </a:lnTo>
                    <a:lnTo>
                      <a:pt x="143" y="23"/>
                    </a:lnTo>
                    <a:lnTo>
                      <a:pt x="154" y="34"/>
                    </a:lnTo>
                    <a:lnTo>
                      <a:pt x="163" y="49"/>
                    </a:lnTo>
                    <a:lnTo>
                      <a:pt x="168" y="64"/>
                    </a:lnTo>
                    <a:lnTo>
                      <a:pt x="170" y="80"/>
                    </a:lnTo>
                    <a:lnTo>
                      <a:pt x="170" y="97"/>
                    </a:lnTo>
                    <a:lnTo>
                      <a:pt x="166" y="114"/>
                    </a:lnTo>
                    <a:lnTo>
                      <a:pt x="159" y="131"/>
                    </a:lnTo>
                    <a:lnTo>
                      <a:pt x="150" y="144"/>
                    </a:lnTo>
                    <a:lnTo>
                      <a:pt x="137" y="155"/>
                    </a:lnTo>
                    <a:lnTo>
                      <a:pt x="122" y="164"/>
                    </a:lnTo>
                    <a:lnTo>
                      <a:pt x="108" y="170"/>
                    </a:lnTo>
                    <a:lnTo>
                      <a:pt x="91" y="174"/>
                    </a:lnTo>
                    <a:lnTo>
                      <a:pt x="75" y="172"/>
                    </a:lnTo>
                    <a:lnTo>
                      <a:pt x="58" y="168"/>
                    </a:lnTo>
                    <a:lnTo>
                      <a:pt x="44" y="16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0" name="Freeform 57"/>
              <p:cNvSpPr>
                <a:spLocks/>
              </p:cNvSpPr>
              <p:nvPr/>
            </p:nvSpPr>
            <p:spPr bwMode="auto">
              <a:xfrm>
                <a:off x="2806" y="749"/>
                <a:ext cx="85" cy="87"/>
              </a:xfrm>
              <a:custGeom>
                <a:avLst/>
                <a:gdLst>
                  <a:gd name="T0" fmla="*/ 11 w 170"/>
                  <a:gd name="T1" fmla="*/ 41 h 174"/>
                  <a:gd name="T2" fmla="*/ 9 w 170"/>
                  <a:gd name="T3" fmla="*/ 40 h 174"/>
                  <a:gd name="T4" fmla="*/ 7 w 170"/>
                  <a:gd name="T5" fmla="*/ 38 h 174"/>
                  <a:gd name="T6" fmla="*/ 5 w 170"/>
                  <a:gd name="T7" fmla="*/ 37 h 174"/>
                  <a:gd name="T8" fmla="*/ 5 w 170"/>
                  <a:gd name="T9" fmla="*/ 35 h 174"/>
                  <a:gd name="T10" fmla="*/ 3 w 170"/>
                  <a:gd name="T11" fmla="*/ 34 h 174"/>
                  <a:gd name="T12" fmla="*/ 2 w 170"/>
                  <a:gd name="T13" fmla="*/ 31 h 174"/>
                  <a:gd name="T14" fmla="*/ 1 w 170"/>
                  <a:gd name="T15" fmla="*/ 27 h 174"/>
                  <a:gd name="T16" fmla="*/ 0 w 170"/>
                  <a:gd name="T17" fmla="*/ 25 h 174"/>
                  <a:gd name="T18" fmla="*/ 0 w 170"/>
                  <a:gd name="T19" fmla="*/ 23 h 174"/>
                  <a:gd name="T20" fmla="*/ 0 w 170"/>
                  <a:gd name="T21" fmla="*/ 21 h 174"/>
                  <a:gd name="T22" fmla="*/ 0 w 170"/>
                  <a:gd name="T23" fmla="*/ 20 h 174"/>
                  <a:gd name="T24" fmla="*/ 1 w 170"/>
                  <a:gd name="T25" fmla="*/ 17 h 174"/>
                  <a:gd name="T26" fmla="*/ 1 w 170"/>
                  <a:gd name="T27" fmla="*/ 15 h 174"/>
                  <a:gd name="T28" fmla="*/ 2 w 170"/>
                  <a:gd name="T29" fmla="*/ 12 h 174"/>
                  <a:gd name="T30" fmla="*/ 3 w 170"/>
                  <a:gd name="T31" fmla="*/ 11 h 174"/>
                  <a:gd name="T32" fmla="*/ 5 w 170"/>
                  <a:gd name="T33" fmla="*/ 9 h 174"/>
                  <a:gd name="T34" fmla="*/ 5 w 170"/>
                  <a:gd name="T35" fmla="*/ 7 h 174"/>
                  <a:gd name="T36" fmla="*/ 7 w 170"/>
                  <a:gd name="T37" fmla="*/ 5 h 174"/>
                  <a:gd name="T38" fmla="*/ 9 w 170"/>
                  <a:gd name="T39" fmla="*/ 5 h 174"/>
                  <a:gd name="T40" fmla="*/ 11 w 170"/>
                  <a:gd name="T41" fmla="*/ 3 h 174"/>
                  <a:gd name="T42" fmla="*/ 12 w 170"/>
                  <a:gd name="T43" fmla="*/ 3 h 174"/>
                  <a:gd name="T44" fmla="*/ 15 w 170"/>
                  <a:gd name="T45" fmla="*/ 1 h 174"/>
                  <a:gd name="T46" fmla="*/ 18 w 170"/>
                  <a:gd name="T47" fmla="*/ 1 h 174"/>
                  <a:gd name="T48" fmla="*/ 20 w 170"/>
                  <a:gd name="T49" fmla="*/ 0 h 174"/>
                  <a:gd name="T50" fmla="*/ 21 w 170"/>
                  <a:gd name="T51" fmla="*/ 0 h 174"/>
                  <a:gd name="T52" fmla="*/ 23 w 170"/>
                  <a:gd name="T53" fmla="*/ 0 h 174"/>
                  <a:gd name="T54" fmla="*/ 25 w 170"/>
                  <a:gd name="T55" fmla="*/ 1 h 174"/>
                  <a:gd name="T56" fmla="*/ 28 w 170"/>
                  <a:gd name="T57" fmla="*/ 1 h 174"/>
                  <a:gd name="T58" fmla="*/ 29 w 170"/>
                  <a:gd name="T59" fmla="*/ 2 h 174"/>
                  <a:gd name="T60" fmla="*/ 31 w 170"/>
                  <a:gd name="T61" fmla="*/ 3 h 174"/>
                  <a:gd name="T62" fmla="*/ 34 w 170"/>
                  <a:gd name="T63" fmla="*/ 5 h 174"/>
                  <a:gd name="T64" fmla="*/ 36 w 170"/>
                  <a:gd name="T65" fmla="*/ 5 h 174"/>
                  <a:gd name="T66" fmla="*/ 37 w 170"/>
                  <a:gd name="T67" fmla="*/ 7 h 174"/>
                  <a:gd name="T68" fmla="*/ 38 w 170"/>
                  <a:gd name="T69" fmla="*/ 9 h 174"/>
                  <a:gd name="T70" fmla="*/ 40 w 170"/>
                  <a:gd name="T71" fmla="*/ 11 h 174"/>
                  <a:gd name="T72" fmla="*/ 41 w 170"/>
                  <a:gd name="T73" fmla="*/ 12 h 174"/>
                  <a:gd name="T74" fmla="*/ 42 w 170"/>
                  <a:gd name="T75" fmla="*/ 16 h 174"/>
                  <a:gd name="T76" fmla="*/ 43 w 170"/>
                  <a:gd name="T77" fmla="*/ 19 h 174"/>
                  <a:gd name="T78" fmla="*/ 43 w 170"/>
                  <a:gd name="T79" fmla="*/ 21 h 174"/>
                  <a:gd name="T80" fmla="*/ 43 w 170"/>
                  <a:gd name="T81" fmla="*/ 22 h 174"/>
                  <a:gd name="T82" fmla="*/ 43 w 170"/>
                  <a:gd name="T83" fmla="*/ 24 h 174"/>
                  <a:gd name="T84" fmla="*/ 43 w 170"/>
                  <a:gd name="T85" fmla="*/ 26 h 174"/>
                  <a:gd name="T86" fmla="*/ 42 w 170"/>
                  <a:gd name="T87" fmla="*/ 28 h 174"/>
                  <a:gd name="T88" fmla="*/ 41 w 170"/>
                  <a:gd name="T89" fmla="*/ 30 h 174"/>
                  <a:gd name="T90" fmla="*/ 40 w 170"/>
                  <a:gd name="T91" fmla="*/ 33 h 174"/>
                  <a:gd name="T92" fmla="*/ 39 w 170"/>
                  <a:gd name="T93" fmla="*/ 35 h 174"/>
                  <a:gd name="T94" fmla="*/ 38 w 170"/>
                  <a:gd name="T95" fmla="*/ 36 h 174"/>
                  <a:gd name="T96" fmla="*/ 36 w 170"/>
                  <a:gd name="T97" fmla="*/ 38 h 174"/>
                  <a:gd name="T98" fmla="*/ 34 w 170"/>
                  <a:gd name="T99" fmla="*/ 40 h 174"/>
                  <a:gd name="T100" fmla="*/ 33 w 170"/>
                  <a:gd name="T101" fmla="*/ 41 h 174"/>
                  <a:gd name="T102" fmla="*/ 30 w 170"/>
                  <a:gd name="T103" fmla="*/ 42 h 174"/>
                  <a:gd name="T104" fmla="*/ 26 w 170"/>
                  <a:gd name="T105" fmla="*/ 43 h 174"/>
                  <a:gd name="T106" fmla="*/ 24 w 170"/>
                  <a:gd name="T107" fmla="*/ 43 h 174"/>
                  <a:gd name="T108" fmla="*/ 22 w 170"/>
                  <a:gd name="T109" fmla="*/ 44 h 174"/>
                  <a:gd name="T110" fmla="*/ 21 w 170"/>
                  <a:gd name="T111" fmla="*/ 44 h 174"/>
                  <a:gd name="T112" fmla="*/ 19 w 170"/>
                  <a:gd name="T113" fmla="*/ 44 h 174"/>
                  <a:gd name="T114" fmla="*/ 17 w 170"/>
                  <a:gd name="T115" fmla="*/ 43 h 174"/>
                  <a:gd name="T116" fmla="*/ 14 w 170"/>
                  <a:gd name="T117" fmla="*/ 43 h 174"/>
                  <a:gd name="T118" fmla="*/ 12 w 170"/>
                  <a:gd name="T119" fmla="*/ 42 h 174"/>
                  <a:gd name="T120" fmla="*/ 11 w 170"/>
                  <a:gd name="T121" fmla="*/ 41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4"/>
                  <a:gd name="T185" fmla="*/ 170 w 170"/>
                  <a:gd name="T186" fmla="*/ 174 h 1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4">
                    <a:moveTo>
                      <a:pt x="42" y="163"/>
                    </a:moveTo>
                    <a:lnTo>
                      <a:pt x="35" y="157"/>
                    </a:lnTo>
                    <a:lnTo>
                      <a:pt x="28" y="152"/>
                    </a:lnTo>
                    <a:lnTo>
                      <a:pt x="22" y="146"/>
                    </a:lnTo>
                    <a:lnTo>
                      <a:pt x="17" y="138"/>
                    </a:lnTo>
                    <a:lnTo>
                      <a:pt x="13" y="133"/>
                    </a:lnTo>
                    <a:lnTo>
                      <a:pt x="8" y="125"/>
                    </a:lnTo>
                    <a:lnTo>
                      <a:pt x="2" y="109"/>
                    </a:lnTo>
                    <a:lnTo>
                      <a:pt x="0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2" y="68"/>
                    </a:lnTo>
                    <a:lnTo>
                      <a:pt x="4" y="60"/>
                    </a:lnTo>
                    <a:lnTo>
                      <a:pt x="8" y="51"/>
                    </a:lnTo>
                    <a:lnTo>
                      <a:pt x="11" y="43"/>
                    </a:lnTo>
                    <a:lnTo>
                      <a:pt x="17" y="36"/>
                    </a:lnTo>
                    <a:lnTo>
                      <a:pt x="20" y="30"/>
                    </a:lnTo>
                    <a:lnTo>
                      <a:pt x="28" y="23"/>
                    </a:lnTo>
                    <a:lnTo>
                      <a:pt x="33" y="17"/>
                    </a:lnTo>
                    <a:lnTo>
                      <a:pt x="41" y="13"/>
                    </a:lnTo>
                    <a:lnTo>
                      <a:pt x="48" y="10"/>
                    </a:lnTo>
                    <a:lnTo>
                      <a:pt x="62" y="4"/>
                    </a:lnTo>
                    <a:lnTo>
                      <a:pt x="72" y="2"/>
                    </a:lnTo>
                    <a:lnTo>
                      <a:pt x="79" y="0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103" y="2"/>
                    </a:lnTo>
                    <a:lnTo>
                      <a:pt x="112" y="4"/>
                    </a:lnTo>
                    <a:lnTo>
                      <a:pt x="119" y="8"/>
                    </a:lnTo>
                    <a:lnTo>
                      <a:pt x="127" y="12"/>
                    </a:lnTo>
                    <a:lnTo>
                      <a:pt x="134" y="17"/>
                    </a:lnTo>
                    <a:lnTo>
                      <a:pt x="141" y="23"/>
                    </a:lnTo>
                    <a:lnTo>
                      <a:pt x="147" y="28"/>
                    </a:lnTo>
                    <a:lnTo>
                      <a:pt x="152" y="34"/>
                    </a:lnTo>
                    <a:lnTo>
                      <a:pt x="158" y="41"/>
                    </a:lnTo>
                    <a:lnTo>
                      <a:pt x="161" y="49"/>
                    </a:lnTo>
                    <a:lnTo>
                      <a:pt x="167" y="64"/>
                    </a:lnTo>
                    <a:lnTo>
                      <a:pt x="169" y="73"/>
                    </a:lnTo>
                    <a:lnTo>
                      <a:pt x="170" y="81"/>
                    </a:lnTo>
                    <a:lnTo>
                      <a:pt x="170" y="90"/>
                    </a:lnTo>
                    <a:lnTo>
                      <a:pt x="169" y="97"/>
                    </a:lnTo>
                    <a:lnTo>
                      <a:pt x="169" y="107"/>
                    </a:lnTo>
                    <a:lnTo>
                      <a:pt x="165" y="114"/>
                    </a:lnTo>
                    <a:lnTo>
                      <a:pt x="163" y="122"/>
                    </a:lnTo>
                    <a:lnTo>
                      <a:pt x="160" y="131"/>
                    </a:lnTo>
                    <a:lnTo>
                      <a:pt x="154" y="138"/>
                    </a:lnTo>
                    <a:lnTo>
                      <a:pt x="149" y="144"/>
                    </a:lnTo>
                    <a:lnTo>
                      <a:pt x="143" y="152"/>
                    </a:lnTo>
                    <a:lnTo>
                      <a:pt x="136" y="157"/>
                    </a:lnTo>
                    <a:lnTo>
                      <a:pt x="130" y="161"/>
                    </a:lnTo>
                    <a:lnTo>
                      <a:pt x="123" y="165"/>
                    </a:lnTo>
                    <a:lnTo>
                      <a:pt x="106" y="170"/>
                    </a:lnTo>
                    <a:lnTo>
                      <a:pt x="99" y="172"/>
                    </a:lnTo>
                    <a:lnTo>
                      <a:pt x="90" y="174"/>
                    </a:lnTo>
                    <a:lnTo>
                      <a:pt x="83" y="174"/>
                    </a:lnTo>
                    <a:lnTo>
                      <a:pt x="73" y="174"/>
                    </a:lnTo>
                    <a:lnTo>
                      <a:pt x="66" y="172"/>
                    </a:lnTo>
                    <a:lnTo>
                      <a:pt x="59" y="170"/>
                    </a:lnTo>
                    <a:lnTo>
                      <a:pt x="50" y="166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1" name="Freeform 58"/>
              <p:cNvSpPr>
                <a:spLocks/>
              </p:cNvSpPr>
              <p:nvPr/>
            </p:nvSpPr>
            <p:spPr bwMode="auto">
              <a:xfrm>
                <a:off x="2806" y="749"/>
                <a:ext cx="84" cy="87"/>
              </a:xfrm>
              <a:custGeom>
                <a:avLst/>
                <a:gdLst>
                  <a:gd name="T0" fmla="*/ 10 w 169"/>
                  <a:gd name="T1" fmla="*/ 41 h 174"/>
                  <a:gd name="T2" fmla="*/ 7 w 169"/>
                  <a:gd name="T3" fmla="*/ 38 h 174"/>
                  <a:gd name="T4" fmla="*/ 4 w 169"/>
                  <a:gd name="T5" fmla="*/ 35 h 174"/>
                  <a:gd name="T6" fmla="*/ 2 w 169"/>
                  <a:gd name="T7" fmla="*/ 31 h 174"/>
                  <a:gd name="T8" fmla="*/ 0 w 169"/>
                  <a:gd name="T9" fmla="*/ 27 h 174"/>
                  <a:gd name="T10" fmla="*/ 0 w 169"/>
                  <a:gd name="T11" fmla="*/ 23 h 174"/>
                  <a:gd name="T12" fmla="*/ 0 w 169"/>
                  <a:gd name="T13" fmla="*/ 20 h 174"/>
                  <a:gd name="T14" fmla="*/ 1 w 169"/>
                  <a:gd name="T15" fmla="*/ 15 h 174"/>
                  <a:gd name="T16" fmla="*/ 2 w 169"/>
                  <a:gd name="T17" fmla="*/ 11 h 174"/>
                  <a:gd name="T18" fmla="*/ 5 w 169"/>
                  <a:gd name="T19" fmla="*/ 7 h 174"/>
                  <a:gd name="T20" fmla="*/ 8 w 169"/>
                  <a:gd name="T21" fmla="*/ 5 h 174"/>
                  <a:gd name="T22" fmla="*/ 12 w 169"/>
                  <a:gd name="T23" fmla="*/ 3 h 174"/>
                  <a:gd name="T24" fmla="*/ 15 w 169"/>
                  <a:gd name="T25" fmla="*/ 1 h 174"/>
                  <a:gd name="T26" fmla="*/ 19 w 169"/>
                  <a:gd name="T27" fmla="*/ 0 h 174"/>
                  <a:gd name="T28" fmla="*/ 23 w 169"/>
                  <a:gd name="T29" fmla="*/ 0 h 174"/>
                  <a:gd name="T30" fmla="*/ 28 w 169"/>
                  <a:gd name="T31" fmla="*/ 1 h 174"/>
                  <a:gd name="T32" fmla="*/ 31 w 169"/>
                  <a:gd name="T33" fmla="*/ 3 h 174"/>
                  <a:gd name="T34" fmla="*/ 35 w 169"/>
                  <a:gd name="T35" fmla="*/ 5 h 174"/>
                  <a:gd name="T36" fmla="*/ 38 w 169"/>
                  <a:gd name="T37" fmla="*/ 9 h 174"/>
                  <a:gd name="T38" fmla="*/ 40 w 169"/>
                  <a:gd name="T39" fmla="*/ 12 h 174"/>
                  <a:gd name="T40" fmla="*/ 41 w 169"/>
                  <a:gd name="T41" fmla="*/ 16 h 174"/>
                  <a:gd name="T42" fmla="*/ 42 w 169"/>
                  <a:gd name="T43" fmla="*/ 21 h 174"/>
                  <a:gd name="T44" fmla="*/ 42 w 169"/>
                  <a:gd name="T45" fmla="*/ 24 h 174"/>
                  <a:gd name="T46" fmla="*/ 41 w 169"/>
                  <a:gd name="T47" fmla="*/ 28 h 174"/>
                  <a:gd name="T48" fmla="*/ 39 w 169"/>
                  <a:gd name="T49" fmla="*/ 33 h 174"/>
                  <a:gd name="T50" fmla="*/ 37 w 169"/>
                  <a:gd name="T51" fmla="*/ 36 h 174"/>
                  <a:gd name="T52" fmla="*/ 34 w 169"/>
                  <a:gd name="T53" fmla="*/ 39 h 174"/>
                  <a:gd name="T54" fmla="*/ 30 w 169"/>
                  <a:gd name="T55" fmla="*/ 42 h 174"/>
                  <a:gd name="T56" fmla="*/ 26 w 169"/>
                  <a:gd name="T57" fmla="*/ 43 h 174"/>
                  <a:gd name="T58" fmla="*/ 22 w 169"/>
                  <a:gd name="T59" fmla="*/ 44 h 174"/>
                  <a:gd name="T60" fmla="*/ 18 w 169"/>
                  <a:gd name="T61" fmla="*/ 43 h 174"/>
                  <a:gd name="T62" fmla="*/ 14 w 169"/>
                  <a:gd name="T63" fmla="*/ 42 h 174"/>
                  <a:gd name="T64" fmla="*/ 10 w 169"/>
                  <a:gd name="T65" fmla="*/ 41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9"/>
                  <a:gd name="T100" fmla="*/ 0 h 174"/>
                  <a:gd name="T101" fmla="*/ 169 w 169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9" h="174">
                    <a:moveTo>
                      <a:pt x="42" y="163"/>
                    </a:moveTo>
                    <a:lnTo>
                      <a:pt x="28" y="152"/>
                    </a:lnTo>
                    <a:lnTo>
                      <a:pt x="17" y="138"/>
                    </a:lnTo>
                    <a:lnTo>
                      <a:pt x="8" y="125"/>
                    </a:lnTo>
                    <a:lnTo>
                      <a:pt x="2" y="109"/>
                    </a:lnTo>
                    <a:lnTo>
                      <a:pt x="0" y="94"/>
                    </a:lnTo>
                    <a:lnTo>
                      <a:pt x="0" y="77"/>
                    </a:lnTo>
                    <a:lnTo>
                      <a:pt x="4" y="60"/>
                    </a:lnTo>
                    <a:lnTo>
                      <a:pt x="11" y="43"/>
                    </a:lnTo>
                    <a:lnTo>
                      <a:pt x="20" y="28"/>
                    </a:lnTo>
                    <a:lnTo>
                      <a:pt x="33" y="17"/>
                    </a:lnTo>
                    <a:lnTo>
                      <a:pt x="48" y="10"/>
                    </a:lnTo>
                    <a:lnTo>
                      <a:pt x="62" y="2"/>
                    </a:lnTo>
                    <a:lnTo>
                      <a:pt x="79" y="0"/>
                    </a:lnTo>
                    <a:lnTo>
                      <a:pt x="95" y="0"/>
                    </a:lnTo>
                    <a:lnTo>
                      <a:pt x="112" y="4"/>
                    </a:lnTo>
                    <a:lnTo>
                      <a:pt x="127" y="12"/>
                    </a:lnTo>
                    <a:lnTo>
                      <a:pt x="141" y="23"/>
                    </a:lnTo>
                    <a:lnTo>
                      <a:pt x="152" y="34"/>
                    </a:lnTo>
                    <a:lnTo>
                      <a:pt x="161" y="49"/>
                    </a:lnTo>
                    <a:lnTo>
                      <a:pt x="167" y="64"/>
                    </a:lnTo>
                    <a:lnTo>
                      <a:pt x="169" y="81"/>
                    </a:lnTo>
                    <a:lnTo>
                      <a:pt x="169" y="97"/>
                    </a:lnTo>
                    <a:lnTo>
                      <a:pt x="165" y="114"/>
                    </a:lnTo>
                    <a:lnTo>
                      <a:pt x="158" y="131"/>
                    </a:lnTo>
                    <a:lnTo>
                      <a:pt x="149" y="144"/>
                    </a:lnTo>
                    <a:lnTo>
                      <a:pt x="136" y="155"/>
                    </a:lnTo>
                    <a:lnTo>
                      <a:pt x="123" y="165"/>
                    </a:lnTo>
                    <a:lnTo>
                      <a:pt x="106" y="170"/>
                    </a:lnTo>
                    <a:lnTo>
                      <a:pt x="90" y="174"/>
                    </a:lnTo>
                    <a:lnTo>
                      <a:pt x="73" y="172"/>
                    </a:lnTo>
                    <a:lnTo>
                      <a:pt x="57" y="168"/>
                    </a:lnTo>
                    <a:lnTo>
                      <a:pt x="42" y="16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2" name="Rectangle 59"/>
              <p:cNvSpPr>
                <a:spLocks noChangeArrowheads="1"/>
              </p:cNvSpPr>
              <p:nvPr/>
            </p:nvSpPr>
            <p:spPr bwMode="auto">
              <a:xfrm>
                <a:off x="2646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083" name="Rectangle 60"/>
              <p:cNvSpPr>
                <a:spLocks noChangeArrowheads="1"/>
              </p:cNvSpPr>
              <p:nvPr/>
            </p:nvSpPr>
            <p:spPr bwMode="auto">
              <a:xfrm>
                <a:off x="2696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84" name="Rectangle 61"/>
              <p:cNvSpPr>
                <a:spLocks noChangeArrowheads="1"/>
              </p:cNvSpPr>
              <p:nvPr/>
            </p:nvSpPr>
            <p:spPr bwMode="auto">
              <a:xfrm>
                <a:off x="2720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2085" name="Rectangle 62"/>
              <p:cNvSpPr>
                <a:spLocks noChangeArrowheads="1"/>
              </p:cNvSpPr>
              <p:nvPr/>
            </p:nvSpPr>
            <p:spPr bwMode="auto">
              <a:xfrm>
                <a:off x="2745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86" name="Rectangle 63"/>
              <p:cNvSpPr>
                <a:spLocks noChangeArrowheads="1"/>
              </p:cNvSpPr>
              <p:nvPr/>
            </p:nvSpPr>
            <p:spPr bwMode="auto">
              <a:xfrm>
                <a:off x="2795" y="1191"/>
                <a:ext cx="10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w</a:t>
                </a:r>
                <a:endParaRPr lang="en-US" altLang="en-US"/>
              </a:p>
            </p:txBody>
          </p:sp>
          <p:sp>
            <p:nvSpPr>
              <p:cNvPr id="22087" name="Rectangle 64"/>
              <p:cNvSpPr>
                <a:spLocks noChangeArrowheads="1"/>
              </p:cNvSpPr>
              <p:nvPr/>
            </p:nvSpPr>
            <p:spPr bwMode="auto">
              <a:xfrm>
                <a:off x="2859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88" name="Rectangle 65"/>
              <p:cNvSpPr>
                <a:spLocks noChangeArrowheads="1"/>
              </p:cNvSpPr>
              <p:nvPr/>
            </p:nvSpPr>
            <p:spPr bwMode="auto">
              <a:xfrm>
                <a:off x="2908" y="119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89" name="Rectangle 66"/>
              <p:cNvSpPr>
                <a:spLocks noChangeArrowheads="1"/>
              </p:cNvSpPr>
              <p:nvPr/>
            </p:nvSpPr>
            <p:spPr bwMode="auto">
              <a:xfrm>
                <a:off x="2937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90" name="Rectangle 67"/>
              <p:cNvSpPr>
                <a:spLocks noChangeArrowheads="1"/>
              </p:cNvSpPr>
              <p:nvPr/>
            </p:nvSpPr>
            <p:spPr bwMode="auto">
              <a:xfrm>
                <a:off x="2962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091" name="Rectangle 68"/>
              <p:cNvSpPr>
                <a:spLocks noChangeArrowheads="1"/>
              </p:cNvSpPr>
              <p:nvPr/>
            </p:nvSpPr>
            <p:spPr bwMode="auto">
              <a:xfrm>
                <a:off x="3012" y="119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92" name="Rectangle 69"/>
              <p:cNvSpPr>
                <a:spLocks noChangeArrowheads="1"/>
              </p:cNvSpPr>
              <p:nvPr/>
            </p:nvSpPr>
            <p:spPr bwMode="auto">
              <a:xfrm>
                <a:off x="3042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93" name="Rectangle 70"/>
              <p:cNvSpPr>
                <a:spLocks noChangeArrowheads="1"/>
              </p:cNvSpPr>
              <p:nvPr/>
            </p:nvSpPr>
            <p:spPr bwMode="auto">
              <a:xfrm>
                <a:off x="3091" y="119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094" name="Rectangle 71"/>
              <p:cNvSpPr>
                <a:spLocks noChangeArrowheads="1"/>
              </p:cNvSpPr>
              <p:nvPr/>
            </p:nvSpPr>
            <p:spPr bwMode="auto">
              <a:xfrm>
                <a:off x="3116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095" name="Rectangle 72"/>
              <p:cNvSpPr>
                <a:spLocks noChangeArrowheads="1"/>
              </p:cNvSpPr>
              <p:nvPr/>
            </p:nvSpPr>
            <p:spPr bwMode="auto">
              <a:xfrm>
                <a:off x="3165" y="119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96" name="Rectangle 73"/>
              <p:cNvSpPr>
                <a:spLocks noChangeArrowheads="1"/>
              </p:cNvSpPr>
              <p:nvPr/>
            </p:nvSpPr>
            <p:spPr bwMode="auto">
              <a:xfrm>
                <a:off x="3215" y="1191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097" name="Rectangle 74"/>
              <p:cNvSpPr>
                <a:spLocks noChangeArrowheads="1"/>
              </p:cNvSpPr>
              <p:nvPr/>
            </p:nvSpPr>
            <p:spPr bwMode="auto">
              <a:xfrm>
                <a:off x="2646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098" name="Rectangle 75"/>
              <p:cNvSpPr>
                <a:spLocks noChangeArrowheads="1"/>
              </p:cNvSpPr>
              <p:nvPr/>
            </p:nvSpPr>
            <p:spPr bwMode="auto">
              <a:xfrm>
                <a:off x="2696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99" name="Rectangle 76"/>
              <p:cNvSpPr>
                <a:spLocks noChangeArrowheads="1"/>
              </p:cNvSpPr>
              <p:nvPr/>
            </p:nvSpPr>
            <p:spPr bwMode="auto">
              <a:xfrm>
                <a:off x="2720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2100" name="Rectangle 77"/>
              <p:cNvSpPr>
                <a:spLocks noChangeArrowheads="1"/>
              </p:cNvSpPr>
              <p:nvPr/>
            </p:nvSpPr>
            <p:spPr bwMode="auto">
              <a:xfrm>
                <a:off x="2745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01" name="Rectangle 78"/>
              <p:cNvSpPr>
                <a:spLocks noChangeArrowheads="1"/>
              </p:cNvSpPr>
              <p:nvPr/>
            </p:nvSpPr>
            <p:spPr bwMode="auto">
              <a:xfrm>
                <a:off x="2795" y="1290"/>
                <a:ext cx="10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w</a:t>
                </a:r>
                <a:endParaRPr lang="en-US" altLang="en-US"/>
              </a:p>
            </p:txBody>
          </p:sp>
          <p:sp>
            <p:nvSpPr>
              <p:cNvPr id="22102" name="Rectangle 79"/>
              <p:cNvSpPr>
                <a:spLocks noChangeArrowheads="1"/>
              </p:cNvSpPr>
              <p:nvPr/>
            </p:nvSpPr>
            <p:spPr bwMode="auto">
              <a:xfrm>
                <a:off x="2859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03" name="Rectangle 80"/>
              <p:cNvSpPr>
                <a:spLocks noChangeArrowheads="1"/>
              </p:cNvSpPr>
              <p:nvPr/>
            </p:nvSpPr>
            <p:spPr bwMode="auto">
              <a:xfrm>
                <a:off x="2908" y="129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04" name="Rectangle 81"/>
              <p:cNvSpPr>
                <a:spLocks noChangeArrowheads="1"/>
              </p:cNvSpPr>
              <p:nvPr/>
            </p:nvSpPr>
            <p:spPr bwMode="auto">
              <a:xfrm>
                <a:off x="2937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05" name="Rectangle 82"/>
              <p:cNvSpPr>
                <a:spLocks noChangeArrowheads="1"/>
              </p:cNvSpPr>
              <p:nvPr/>
            </p:nvSpPr>
            <p:spPr bwMode="auto">
              <a:xfrm>
                <a:off x="2962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06" name="Rectangle 83"/>
              <p:cNvSpPr>
                <a:spLocks noChangeArrowheads="1"/>
              </p:cNvSpPr>
              <p:nvPr/>
            </p:nvSpPr>
            <p:spPr bwMode="auto">
              <a:xfrm>
                <a:off x="3012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07" name="Rectangle 84"/>
              <p:cNvSpPr>
                <a:spLocks noChangeArrowheads="1"/>
              </p:cNvSpPr>
              <p:nvPr/>
            </p:nvSpPr>
            <p:spPr bwMode="auto">
              <a:xfrm>
                <a:off x="3061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108" name="Rectangle 85"/>
              <p:cNvSpPr>
                <a:spLocks noChangeArrowheads="1"/>
              </p:cNvSpPr>
              <p:nvPr/>
            </p:nvSpPr>
            <p:spPr bwMode="auto">
              <a:xfrm>
                <a:off x="3111" y="129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109" name="Rectangle 86"/>
              <p:cNvSpPr>
                <a:spLocks noChangeArrowheads="1"/>
              </p:cNvSpPr>
              <p:nvPr/>
            </p:nvSpPr>
            <p:spPr bwMode="auto">
              <a:xfrm>
                <a:off x="3135" y="129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10" name="Rectangle 87"/>
              <p:cNvSpPr>
                <a:spLocks noChangeArrowheads="1"/>
              </p:cNvSpPr>
              <p:nvPr/>
            </p:nvSpPr>
            <p:spPr bwMode="auto">
              <a:xfrm>
                <a:off x="3165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11" name="Rectangle 88"/>
              <p:cNvSpPr>
                <a:spLocks noChangeArrowheads="1"/>
              </p:cNvSpPr>
              <p:nvPr/>
            </p:nvSpPr>
            <p:spPr bwMode="auto">
              <a:xfrm>
                <a:off x="3215" y="129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12" name="Rectangle 89"/>
              <p:cNvSpPr>
                <a:spLocks noChangeArrowheads="1"/>
              </p:cNvSpPr>
              <p:nvPr/>
            </p:nvSpPr>
            <p:spPr bwMode="auto">
              <a:xfrm>
                <a:off x="3264" y="129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113" name="Freeform 90"/>
              <p:cNvSpPr>
                <a:spLocks/>
              </p:cNvSpPr>
              <p:nvPr/>
            </p:nvSpPr>
            <p:spPr bwMode="auto">
              <a:xfrm>
                <a:off x="2918" y="632"/>
                <a:ext cx="235" cy="120"/>
              </a:xfrm>
              <a:custGeom>
                <a:avLst/>
                <a:gdLst>
                  <a:gd name="T0" fmla="*/ 0 w 471"/>
                  <a:gd name="T1" fmla="*/ 58 h 241"/>
                  <a:gd name="T2" fmla="*/ 1 w 471"/>
                  <a:gd name="T3" fmla="*/ 60 h 241"/>
                  <a:gd name="T4" fmla="*/ 117 w 471"/>
                  <a:gd name="T5" fmla="*/ 2 h 241"/>
                  <a:gd name="T6" fmla="*/ 116 w 471"/>
                  <a:gd name="T7" fmla="*/ 0 h 241"/>
                  <a:gd name="T8" fmla="*/ 0 w 471"/>
                  <a:gd name="T9" fmla="*/ 58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1"/>
                  <a:gd name="T16" fmla="*/ 0 h 241"/>
                  <a:gd name="T17" fmla="*/ 471 w 471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1" h="241">
                    <a:moveTo>
                      <a:pt x="0" y="232"/>
                    </a:moveTo>
                    <a:lnTo>
                      <a:pt x="6" y="241"/>
                    </a:lnTo>
                    <a:lnTo>
                      <a:pt x="471" y="9"/>
                    </a:lnTo>
                    <a:lnTo>
                      <a:pt x="465" y="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4" name="Freeform 91"/>
              <p:cNvSpPr>
                <a:spLocks/>
              </p:cNvSpPr>
              <p:nvPr/>
            </p:nvSpPr>
            <p:spPr bwMode="auto">
              <a:xfrm>
                <a:off x="3135" y="619"/>
                <a:ext cx="47" cy="34"/>
              </a:xfrm>
              <a:custGeom>
                <a:avLst/>
                <a:gdLst>
                  <a:gd name="T0" fmla="*/ 9 w 94"/>
                  <a:gd name="T1" fmla="*/ 7 h 69"/>
                  <a:gd name="T2" fmla="*/ 0 w 94"/>
                  <a:gd name="T3" fmla="*/ 2 h 69"/>
                  <a:gd name="T4" fmla="*/ 24 w 94"/>
                  <a:gd name="T5" fmla="*/ 0 h 69"/>
                  <a:gd name="T6" fmla="*/ 7 w 94"/>
                  <a:gd name="T7" fmla="*/ 17 h 69"/>
                  <a:gd name="T8" fmla="*/ 9 w 94"/>
                  <a:gd name="T9" fmla="*/ 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69"/>
                  <a:gd name="T17" fmla="*/ 94 w 9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69">
                    <a:moveTo>
                      <a:pt x="35" y="30"/>
                    </a:moveTo>
                    <a:lnTo>
                      <a:pt x="0" y="9"/>
                    </a:lnTo>
                    <a:lnTo>
                      <a:pt x="94" y="0"/>
                    </a:lnTo>
                    <a:lnTo>
                      <a:pt x="30" y="69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5" name="Freeform 92"/>
              <p:cNvSpPr>
                <a:spLocks/>
              </p:cNvSpPr>
              <p:nvPr/>
            </p:nvSpPr>
            <p:spPr bwMode="auto">
              <a:xfrm>
                <a:off x="814" y="1165"/>
                <a:ext cx="52" cy="41"/>
              </a:xfrm>
              <a:custGeom>
                <a:avLst/>
                <a:gdLst>
                  <a:gd name="T0" fmla="*/ 26 w 104"/>
                  <a:gd name="T1" fmla="*/ 21 h 82"/>
                  <a:gd name="T2" fmla="*/ 1 w 104"/>
                  <a:gd name="T3" fmla="*/ 21 h 82"/>
                  <a:gd name="T4" fmla="*/ 1 w 104"/>
                  <a:gd name="T5" fmla="*/ 17 h 82"/>
                  <a:gd name="T6" fmla="*/ 4 w 104"/>
                  <a:gd name="T7" fmla="*/ 17 h 82"/>
                  <a:gd name="T8" fmla="*/ 3 w 104"/>
                  <a:gd name="T9" fmla="*/ 15 h 82"/>
                  <a:gd name="T10" fmla="*/ 3 w 104"/>
                  <a:gd name="T11" fmla="*/ 14 h 82"/>
                  <a:gd name="T12" fmla="*/ 1 w 104"/>
                  <a:gd name="T13" fmla="*/ 13 h 82"/>
                  <a:gd name="T14" fmla="*/ 0 w 104"/>
                  <a:gd name="T15" fmla="*/ 10 h 82"/>
                  <a:gd name="T16" fmla="*/ 0 w 104"/>
                  <a:gd name="T17" fmla="*/ 10 h 82"/>
                  <a:gd name="T18" fmla="*/ 0 w 104"/>
                  <a:gd name="T19" fmla="*/ 9 h 82"/>
                  <a:gd name="T20" fmla="*/ 0 w 104"/>
                  <a:gd name="T21" fmla="*/ 6 h 82"/>
                  <a:gd name="T22" fmla="*/ 1 w 104"/>
                  <a:gd name="T23" fmla="*/ 5 h 82"/>
                  <a:gd name="T24" fmla="*/ 2 w 104"/>
                  <a:gd name="T25" fmla="*/ 3 h 82"/>
                  <a:gd name="T26" fmla="*/ 3 w 104"/>
                  <a:gd name="T27" fmla="*/ 1 h 82"/>
                  <a:gd name="T28" fmla="*/ 3 w 104"/>
                  <a:gd name="T29" fmla="*/ 1 h 82"/>
                  <a:gd name="T30" fmla="*/ 5 w 104"/>
                  <a:gd name="T31" fmla="*/ 1 h 82"/>
                  <a:gd name="T32" fmla="*/ 6 w 104"/>
                  <a:gd name="T33" fmla="*/ 0 h 82"/>
                  <a:gd name="T34" fmla="*/ 11 w 104"/>
                  <a:gd name="T35" fmla="*/ 0 h 82"/>
                  <a:gd name="T36" fmla="*/ 26 w 104"/>
                  <a:gd name="T37" fmla="*/ 0 h 82"/>
                  <a:gd name="T38" fmla="*/ 26 w 104"/>
                  <a:gd name="T39" fmla="*/ 5 h 82"/>
                  <a:gd name="T40" fmla="*/ 11 w 104"/>
                  <a:gd name="T41" fmla="*/ 5 h 82"/>
                  <a:gd name="T42" fmla="*/ 8 w 104"/>
                  <a:gd name="T43" fmla="*/ 5 h 82"/>
                  <a:gd name="T44" fmla="*/ 7 w 104"/>
                  <a:gd name="T45" fmla="*/ 5 h 82"/>
                  <a:gd name="T46" fmla="*/ 6 w 104"/>
                  <a:gd name="T47" fmla="*/ 5 h 82"/>
                  <a:gd name="T48" fmla="*/ 6 w 104"/>
                  <a:gd name="T49" fmla="*/ 5 h 82"/>
                  <a:gd name="T50" fmla="*/ 5 w 104"/>
                  <a:gd name="T51" fmla="*/ 6 h 82"/>
                  <a:gd name="T52" fmla="*/ 4 w 104"/>
                  <a:gd name="T53" fmla="*/ 7 h 82"/>
                  <a:gd name="T54" fmla="*/ 3 w 104"/>
                  <a:gd name="T55" fmla="*/ 10 h 82"/>
                  <a:gd name="T56" fmla="*/ 3 w 104"/>
                  <a:gd name="T57" fmla="*/ 10 h 82"/>
                  <a:gd name="T58" fmla="*/ 4 w 104"/>
                  <a:gd name="T59" fmla="*/ 12 h 82"/>
                  <a:gd name="T60" fmla="*/ 5 w 104"/>
                  <a:gd name="T61" fmla="*/ 13 h 82"/>
                  <a:gd name="T62" fmla="*/ 6 w 104"/>
                  <a:gd name="T63" fmla="*/ 14 h 82"/>
                  <a:gd name="T64" fmla="*/ 7 w 104"/>
                  <a:gd name="T65" fmla="*/ 14 h 82"/>
                  <a:gd name="T66" fmla="*/ 8 w 104"/>
                  <a:gd name="T67" fmla="*/ 15 h 82"/>
                  <a:gd name="T68" fmla="*/ 10 w 104"/>
                  <a:gd name="T69" fmla="*/ 15 h 82"/>
                  <a:gd name="T70" fmla="*/ 13 w 104"/>
                  <a:gd name="T71" fmla="*/ 17 h 82"/>
                  <a:gd name="T72" fmla="*/ 26 w 104"/>
                  <a:gd name="T73" fmla="*/ 17 h 82"/>
                  <a:gd name="T74" fmla="*/ 26 w 104"/>
                  <a:gd name="T75" fmla="*/ 21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2"/>
                  <a:gd name="T116" fmla="*/ 104 w 104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2">
                    <a:moveTo>
                      <a:pt x="104" y="82"/>
                    </a:moveTo>
                    <a:lnTo>
                      <a:pt x="1" y="82"/>
                    </a:lnTo>
                    <a:lnTo>
                      <a:pt x="1" y="65"/>
                    </a:lnTo>
                    <a:lnTo>
                      <a:pt x="16" y="65"/>
                    </a:lnTo>
                    <a:lnTo>
                      <a:pt x="12" y="63"/>
                    </a:lnTo>
                    <a:lnTo>
                      <a:pt x="9" y="59"/>
                    </a:lnTo>
                    <a:lnTo>
                      <a:pt x="3" y="52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7"/>
                    </a:lnTo>
                    <a:lnTo>
                      <a:pt x="42" y="17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1" y="22"/>
                    </a:lnTo>
                    <a:lnTo>
                      <a:pt x="18" y="26"/>
                    </a:lnTo>
                    <a:lnTo>
                      <a:pt x="16" y="31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8"/>
                    </a:lnTo>
                    <a:lnTo>
                      <a:pt x="18" y="52"/>
                    </a:lnTo>
                    <a:lnTo>
                      <a:pt x="21" y="56"/>
                    </a:lnTo>
                    <a:lnTo>
                      <a:pt x="25" y="59"/>
                    </a:lnTo>
                    <a:lnTo>
                      <a:pt x="32" y="63"/>
                    </a:lnTo>
                    <a:lnTo>
                      <a:pt x="40" y="63"/>
                    </a:lnTo>
                    <a:lnTo>
                      <a:pt x="49" y="65"/>
                    </a:lnTo>
                    <a:lnTo>
                      <a:pt x="104" y="65"/>
                    </a:lnTo>
                    <a:lnTo>
                      <a:pt x="10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6" name="Freeform 93"/>
              <p:cNvSpPr>
                <a:spLocks noEditPoints="1"/>
              </p:cNvSpPr>
              <p:nvPr/>
            </p:nvSpPr>
            <p:spPr bwMode="auto">
              <a:xfrm>
                <a:off x="814" y="1106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2 h 97"/>
                  <a:gd name="T6" fmla="*/ 26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5 w 108"/>
                  <a:gd name="T13" fmla="*/ 19 h 97"/>
                  <a:gd name="T14" fmla="*/ 22 w 108"/>
                  <a:gd name="T15" fmla="*/ 22 h 97"/>
                  <a:gd name="T16" fmla="*/ 19 w 108"/>
                  <a:gd name="T17" fmla="*/ 23 h 97"/>
                  <a:gd name="T18" fmla="*/ 14 w 108"/>
                  <a:gd name="T19" fmla="*/ 24 h 97"/>
                  <a:gd name="T20" fmla="*/ 7 w 108"/>
                  <a:gd name="T21" fmla="*/ 23 h 97"/>
                  <a:gd name="T22" fmla="*/ 3 w 108"/>
                  <a:gd name="T23" fmla="*/ 21 h 97"/>
                  <a:gd name="T24" fmla="*/ 1 w 108"/>
                  <a:gd name="T25" fmla="*/ 16 h 97"/>
                  <a:gd name="T26" fmla="*/ 0 w 108"/>
                  <a:gd name="T27" fmla="*/ 14 h 97"/>
                  <a:gd name="T28" fmla="*/ 0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9 h 97"/>
                  <a:gd name="T44" fmla="*/ 21 w 108"/>
                  <a:gd name="T45" fmla="*/ 17 h 97"/>
                  <a:gd name="T46" fmla="*/ 22 w 108"/>
                  <a:gd name="T47" fmla="*/ 16 h 97"/>
                  <a:gd name="T48" fmla="*/ 23 w 108"/>
                  <a:gd name="T49" fmla="*/ 13 h 97"/>
                  <a:gd name="T50" fmla="*/ 24 w 108"/>
                  <a:gd name="T51" fmla="*/ 10 h 97"/>
                  <a:gd name="T52" fmla="*/ 22 w 108"/>
                  <a:gd name="T53" fmla="*/ 7 h 97"/>
                  <a:gd name="T54" fmla="*/ 20 w 108"/>
                  <a:gd name="T55" fmla="*/ 6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9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7 h 97"/>
                  <a:gd name="T70" fmla="*/ 7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9"/>
                    </a:move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6" y="30"/>
                    </a:lnTo>
                    <a:lnTo>
                      <a:pt x="106" y="39"/>
                    </a:lnTo>
                    <a:lnTo>
                      <a:pt x="108" y="47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7"/>
                    </a:lnTo>
                    <a:lnTo>
                      <a:pt x="93" y="84"/>
                    </a:lnTo>
                    <a:lnTo>
                      <a:pt x="86" y="90"/>
                    </a:lnTo>
                    <a:lnTo>
                      <a:pt x="82" y="92"/>
                    </a:lnTo>
                    <a:lnTo>
                      <a:pt x="76" y="94"/>
                    </a:lnTo>
                    <a:lnTo>
                      <a:pt x="65" y="97"/>
                    </a:lnTo>
                    <a:lnTo>
                      <a:pt x="54" y="97"/>
                    </a:lnTo>
                    <a:lnTo>
                      <a:pt x="42" y="97"/>
                    </a:lnTo>
                    <a:lnTo>
                      <a:pt x="31" y="94"/>
                    </a:lnTo>
                    <a:lnTo>
                      <a:pt x="21" y="90"/>
                    </a:lnTo>
                    <a:lnTo>
                      <a:pt x="14" y="84"/>
                    </a:lnTo>
                    <a:lnTo>
                      <a:pt x="7" y="77"/>
                    </a:lnTo>
                    <a:lnTo>
                      <a:pt x="3" y="67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3" y="28"/>
                    </a:lnTo>
                    <a:lnTo>
                      <a:pt x="7" y="21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9"/>
                    </a:lnTo>
                    <a:lnTo>
                      <a:pt x="65" y="79"/>
                    </a:lnTo>
                    <a:lnTo>
                      <a:pt x="73" y="77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4"/>
                    </a:lnTo>
                    <a:lnTo>
                      <a:pt x="91" y="60"/>
                    </a:lnTo>
                    <a:lnTo>
                      <a:pt x="91" y="53"/>
                    </a:lnTo>
                    <a:lnTo>
                      <a:pt x="93" y="47"/>
                    </a:lnTo>
                    <a:lnTo>
                      <a:pt x="93" y="41"/>
                    </a:lnTo>
                    <a:lnTo>
                      <a:pt x="91" y="38"/>
                    </a:lnTo>
                    <a:lnTo>
                      <a:pt x="87" y="30"/>
                    </a:lnTo>
                    <a:lnTo>
                      <a:pt x="84" y="26"/>
                    </a:lnTo>
                    <a:lnTo>
                      <a:pt x="80" y="25"/>
                    </a:lnTo>
                    <a:lnTo>
                      <a:pt x="71" y="19"/>
                    </a:lnTo>
                    <a:close/>
                    <a:moveTo>
                      <a:pt x="43" y="79"/>
                    </a:moveTo>
                    <a:lnTo>
                      <a:pt x="43" y="19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4" y="41"/>
                    </a:lnTo>
                    <a:lnTo>
                      <a:pt x="14" y="49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8" y="64"/>
                    </a:lnTo>
                    <a:lnTo>
                      <a:pt x="21" y="69"/>
                    </a:lnTo>
                    <a:lnTo>
                      <a:pt x="25" y="73"/>
                    </a:lnTo>
                    <a:lnTo>
                      <a:pt x="31" y="75"/>
                    </a:lnTo>
                    <a:lnTo>
                      <a:pt x="36" y="77"/>
                    </a:lnTo>
                    <a:lnTo>
                      <a:pt x="4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7" name="Freeform 94"/>
              <p:cNvSpPr>
                <a:spLocks/>
              </p:cNvSpPr>
              <p:nvPr/>
            </p:nvSpPr>
            <p:spPr bwMode="auto">
              <a:xfrm>
                <a:off x="815" y="1052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0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5" y="39"/>
                    </a:lnTo>
                    <a:lnTo>
                      <a:pt x="107" y="45"/>
                    </a:lnTo>
                    <a:lnTo>
                      <a:pt x="107" y="50"/>
                    </a:lnTo>
                    <a:lnTo>
                      <a:pt x="105" y="58"/>
                    </a:lnTo>
                    <a:lnTo>
                      <a:pt x="105" y="61"/>
                    </a:lnTo>
                    <a:lnTo>
                      <a:pt x="103" y="67"/>
                    </a:lnTo>
                    <a:lnTo>
                      <a:pt x="99" y="73"/>
                    </a:lnTo>
                    <a:lnTo>
                      <a:pt x="96" y="76"/>
                    </a:lnTo>
                    <a:lnTo>
                      <a:pt x="94" y="78"/>
                    </a:lnTo>
                    <a:lnTo>
                      <a:pt x="88" y="80"/>
                    </a:lnTo>
                    <a:lnTo>
                      <a:pt x="81" y="84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7" y="65"/>
                    </a:lnTo>
                    <a:lnTo>
                      <a:pt x="83" y="63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2"/>
                    </a:lnTo>
                    <a:lnTo>
                      <a:pt x="92" y="45"/>
                    </a:lnTo>
                    <a:lnTo>
                      <a:pt x="90" y="37"/>
                    </a:lnTo>
                    <a:lnTo>
                      <a:pt x="88" y="35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75" y="22"/>
                    </a:lnTo>
                    <a:lnTo>
                      <a:pt x="68" y="20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8" name="Freeform 95"/>
              <p:cNvSpPr>
                <a:spLocks/>
              </p:cNvSpPr>
              <p:nvPr/>
            </p:nvSpPr>
            <p:spPr bwMode="auto">
              <a:xfrm>
                <a:off x="796" y="1019"/>
                <a:ext cx="72" cy="25"/>
              </a:xfrm>
              <a:custGeom>
                <a:avLst/>
                <a:gdLst>
                  <a:gd name="T0" fmla="*/ 31 w 143"/>
                  <a:gd name="T1" fmla="*/ 1 h 50"/>
                  <a:gd name="T2" fmla="*/ 36 w 143"/>
                  <a:gd name="T3" fmla="*/ 0 h 50"/>
                  <a:gd name="T4" fmla="*/ 36 w 143"/>
                  <a:gd name="T5" fmla="*/ 2 h 50"/>
                  <a:gd name="T6" fmla="*/ 36 w 143"/>
                  <a:gd name="T7" fmla="*/ 3 h 50"/>
                  <a:gd name="T8" fmla="*/ 36 w 143"/>
                  <a:gd name="T9" fmla="*/ 5 h 50"/>
                  <a:gd name="T10" fmla="*/ 35 w 143"/>
                  <a:gd name="T11" fmla="*/ 7 h 50"/>
                  <a:gd name="T12" fmla="*/ 34 w 143"/>
                  <a:gd name="T13" fmla="*/ 7 h 50"/>
                  <a:gd name="T14" fmla="*/ 34 w 143"/>
                  <a:gd name="T15" fmla="*/ 9 h 50"/>
                  <a:gd name="T16" fmla="*/ 33 w 143"/>
                  <a:gd name="T17" fmla="*/ 9 h 50"/>
                  <a:gd name="T18" fmla="*/ 32 w 143"/>
                  <a:gd name="T19" fmla="*/ 9 h 50"/>
                  <a:gd name="T20" fmla="*/ 31 w 143"/>
                  <a:gd name="T21" fmla="*/ 9 h 50"/>
                  <a:gd name="T22" fmla="*/ 28 w 143"/>
                  <a:gd name="T23" fmla="*/ 10 h 50"/>
                  <a:gd name="T24" fmla="*/ 13 w 143"/>
                  <a:gd name="T25" fmla="*/ 10 h 50"/>
                  <a:gd name="T26" fmla="*/ 13 w 143"/>
                  <a:gd name="T27" fmla="*/ 13 h 50"/>
                  <a:gd name="T28" fmla="*/ 9 w 143"/>
                  <a:gd name="T29" fmla="*/ 13 h 50"/>
                  <a:gd name="T30" fmla="*/ 9 w 143"/>
                  <a:gd name="T31" fmla="*/ 10 h 50"/>
                  <a:gd name="T32" fmla="*/ 3 w 143"/>
                  <a:gd name="T33" fmla="*/ 10 h 50"/>
                  <a:gd name="T34" fmla="*/ 0 w 143"/>
                  <a:gd name="T35" fmla="*/ 5 h 50"/>
                  <a:gd name="T36" fmla="*/ 9 w 143"/>
                  <a:gd name="T37" fmla="*/ 5 h 50"/>
                  <a:gd name="T38" fmla="*/ 9 w 143"/>
                  <a:gd name="T39" fmla="*/ 1 h 50"/>
                  <a:gd name="T40" fmla="*/ 13 w 143"/>
                  <a:gd name="T41" fmla="*/ 1 h 50"/>
                  <a:gd name="T42" fmla="*/ 13 w 143"/>
                  <a:gd name="T43" fmla="*/ 5 h 50"/>
                  <a:gd name="T44" fmla="*/ 28 w 143"/>
                  <a:gd name="T45" fmla="*/ 5 h 50"/>
                  <a:gd name="T46" fmla="*/ 31 w 143"/>
                  <a:gd name="T47" fmla="*/ 5 h 50"/>
                  <a:gd name="T48" fmla="*/ 31 w 143"/>
                  <a:gd name="T49" fmla="*/ 5 h 50"/>
                  <a:gd name="T50" fmla="*/ 31 w 143"/>
                  <a:gd name="T51" fmla="*/ 3 h 50"/>
                  <a:gd name="T52" fmla="*/ 31 w 143"/>
                  <a:gd name="T53" fmla="*/ 3 h 50"/>
                  <a:gd name="T54" fmla="*/ 31 w 143"/>
                  <a:gd name="T55" fmla="*/ 3 h 50"/>
                  <a:gd name="T56" fmla="*/ 31 w 143"/>
                  <a:gd name="T57" fmla="*/ 1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50"/>
                  <a:gd name="T89" fmla="*/ 143 w 143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50">
                    <a:moveTo>
                      <a:pt x="124" y="2"/>
                    </a:moveTo>
                    <a:lnTo>
                      <a:pt x="141" y="0"/>
                    </a:lnTo>
                    <a:lnTo>
                      <a:pt x="143" y="5"/>
                    </a:lnTo>
                    <a:lnTo>
                      <a:pt x="143" y="13"/>
                    </a:lnTo>
                    <a:lnTo>
                      <a:pt x="141" y="20"/>
                    </a:lnTo>
                    <a:lnTo>
                      <a:pt x="139" y="28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2" y="35"/>
                    </a:lnTo>
                    <a:lnTo>
                      <a:pt x="128" y="35"/>
                    </a:lnTo>
                    <a:lnTo>
                      <a:pt x="124" y="35"/>
                    </a:lnTo>
                    <a:lnTo>
                      <a:pt x="110" y="37"/>
                    </a:lnTo>
                    <a:lnTo>
                      <a:pt x="51" y="37"/>
                    </a:lnTo>
                    <a:lnTo>
                      <a:pt x="51" y="50"/>
                    </a:lnTo>
                    <a:lnTo>
                      <a:pt x="36" y="50"/>
                    </a:lnTo>
                    <a:lnTo>
                      <a:pt x="36" y="37"/>
                    </a:lnTo>
                    <a:lnTo>
                      <a:pt x="11" y="37"/>
                    </a:lnTo>
                    <a:lnTo>
                      <a:pt x="0" y="18"/>
                    </a:lnTo>
                    <a:lnTo>
                      <a:pt x="36" y="18"/>
                    </a:lnTo>
                    <a:lnTo>
                      <a:pt x="36" y="2"/>
                    </a:lnTo>
                    <a:lnTo>
                      <a:pt x="51" y="2"/>
                    </a:lnTo>
                    <a:lnTo>
                      <a:pt x="51" y="18"/>
                    </a:lnTo>
                    <a:lnTo>
                      <a:pt x="111" y="18"/>
                    </a:lnTo>
                    <a:lnTo>
                      <a:pt x="121" y="18"/>
                    </a:lnTo>
                    <a:lnTo>
                      <a:pt x="122" y="17"/>
                    </a:lnTo>
                    <a:lnTo>
                      <a:pt x="124" y="15"/>
                    </a:lnTo>
                    <a:lnTo>
                      <a:pt x="124" y="13"/>
                    </a:lnTo>
                    <a:lnTo>
                      <a:pt x="124" y="9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9" name="Freeform 96"/>
              <p:cNvSpPr>
                <a:spLocks/>
              </p:cNvSpPr>
              <p:nvPr/>
            </p:nvSpPr>
            <p:spPr bwMode="auto">
              <a:xfrm>
                <a:off x="814" y="983"/>
                <a:ext cx="52" cy="27"/>
              </a:xfrm>
              <a:custGeom>
                <a:avLst/>
                <a:gdLst>
                  <a:gd name="T0" fmla="*/ 26 w 104"/>
                  <a:gd name="T1" fmla="*/ 14 h 54"/>
                  <a:gd name="T2" fmla="*/ 1 w 104"/>
                  <a:gd name="T3" fmla="*/ 14 h 54"/>
                  <a:gd name="T4" fmla="*/ 1 w 104"/>
                  <a:gd name="T5" fmla="*/ 10 h 54"/>
                  <a:gd name="T6" fmla="*/ 4 w 104"/>
                  <a:gd name="T7" fmla="*/ 10 h 54"/>
                  <a:gd name="T8" fmla="*/ 3 w 104"/>
                  <a:gd name="T9" fmla="*/ 9 h 54"/>
                  <a:gd name="T10" fmla="*/ 1 w 104"/>
                  <a:gd name="T11" fmla="*/ 7 h 54"/>
                  <a:gd name="T12" fmla="*/ 0 w 104"/>
                  <a:gd name="T13" fmla="*/ 6 h 54"/>
                  <a:gd name="T14" fmla="*/ 0 w 104"/>
                  <a:gd name="T15" fmla="*/ 5 h 54"/>
                  <a:gd name="T16" fmla="*/ 1 w 104"/>
                  <a:gd name="T17" fmla="*/ 2 h 54"/>
                  <a:gd name="T18" fmla="*/ 2 w 104"/>
                  <a:gd name="T19" fmla="*/ 0 h 54"/>
                  <a:gd name="T20" fmla="*/ 6 w 104"/>
                  <a:gd name="T21" fmla="*/ 2 h 54"/>
                  <a:gd name="T22" fmla="*/ 5 w 104"/>
                  <a:gd name="T23" fmla="*/ 3 h 54"/>
                  <a:gd name="T24" fmla="*/ 4 w 104"/>
                  <a:gd name="T25" fmla="*/ 5 h 54"/>
                  <a:gd name="T26" fmla="*/ 5 w 104"/>
                  <a:gd name="T27" fmla="*/ 6 h 54"/>
                  <a:gd name="T28" fmla="*/ 5 w 104"/>
                  <a:gd name="T29" fmla="*/ 6 h 54"/>
                  <a:gd name="T30" fmla="*/ 5 w 104"/>
                  <a:gd name="T31" fmla="*/ 7 h 54"/>
                  <a:gd name="T32" fmla="*/ 7 w 104"/>
                  <a:gd name="T33" fmla="*/ 8 h 54"/>
                  <a:gd name="T34" fmla="*/ 7 w 104"/>
                  <a:gd name="T35" fmla="*/ 9 h 54"/>
                  <a:gd name="T36" fmla="*/ 10 w 104"/>
                  <a:gd name="T37" fmla="*/ 9 h 54"/>
                  <a:gd name="T38" fmla="*/ 13 w 104"/>
                  <a:gd name="T39" fmla="*/ 9 h 54"/>
                  <a:gd name="T40" fmla="*/ 26 w 104"/>
                  <a:gd name="T41" fmla="*/ 9 h 54"/>
                  <a:gd name="T42" fmla="*/ 26 w 104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4"/>
                  <a:gd name="T68" fmla="*/ 104 w 104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4">
                    <a:moveTo>
                      <a:pt x="104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6" y="39"/>
                    </a:lnTo>
                    <a:lnTo>
                      <a:pt x="9" y="33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21" y="5"/>
                    </a:lnTo>
                    <a:lnTo>
                      <a:pt x="18" y="11"/>
                    </a:lnTo>
                    <a:lnTo>
                      <a:pt x="16" y="17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31" y="33"/>
                    </a:lnTo>
                    <a:lnTo>
                      <a:pt x="40" y="35"/>
                    </a:lnTo>
                    <a:lnTo>
                      <a:pt x="51" y="35"/>
                    </a:lnTo>
                    <a:lnTo>
                      <a:pt x="104" y="35"/>
                    </a:lnTo>
                    <a:lnTo>
                      <a:pt x="10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0" name="Freeform 97"/>
              <p:cNvSpPr>
                <a:spLocks noEditPoints="1"/>
              </p:cNvSpPr>
              <p:nvPr/>
            </p:nvSpPr>
            <p:spPr bwMode="auto">
              <a:xfrm>
                <a:off x="814" y="932"/>
                <a:ext cx="54" cy="49"/>
              </a:xfrm>
              <a:custGeom>
                <a:avLst/>
                <a:gdLst>
                  <a:gd name="T0" fmla="*/ 10 w 108"/>
                  <a:gd name="T1" fmla="*/ 24 h 97"/>
                  <a:gd name="T2" fmla="*/ 7 w 108"/>
                  <a:gd name="T3" fmla="*/ 24 h 97"/>
                  <a:gd name="T4" fmla="*/ 5 w 108"/>
                  <a:gd name="T5" fmla="*/ 22 h 97"/>
                  <a:gd name="T6" fmla="*/ 3 w 108"/>
                  <a:gd name="T7" fmla="*/ 20 h 97"/>
                  <a:gd name="T8" fmla="*/ 1 w 108"/>
                  <a:gd name="T9" fmla="*/ 17 h 97"/>
                  <a:gd name="T10" fmla="*/ 0 w 108"/>
                  <a:gd name="T11" fmla="*/ 13 h 97"/>
                  <a:gd name="T12" fmla="*/ 1 w 108"/>
                  <a:gd name="T13" fmla="*/ 8 h 97"/>
                  <a:gd name="T14" fmla="*/ 3 w 108"/>
                  <a:gd name="T15" fmla="*/ 4 h 97"/>
                  <a:gd name="T16" fmla="*/ 7 w 108"/>
                  <a:gd name="T17" fmla="*/ 2 h 97"/>
                  <a:gd name="T18" fmla="*/ 10 w 108"/>
                  <a:gd name="T19" fmla="*/ 1 h 97"/>
                  <a:gd name="T20" fmla="*/ 15 w 108"/>
                  <a:gd name="T21" fmla="*/ 0 h 97"/>
                  <a:gd name="T22" fmla="*/ 19 w 108"/>
                  <a:gd name="T23" fmla="*/ 1 h 97"/>
                  <a:gd name="T24" fmla="*/ 23 w 108"/>
                  <a:gd name="T25" fmla="*/ 3 h 97"/>
                  <a:gd name="T26" fmla="*/ 25 w 108"/>
                  <a:gd name="T27" fmla="*/ 5 h 97"/>
                  <a:gd name="T28" fmla="*/ 26 w 108"/>
                  <a:gd name="T29" fmla="*/ 8 h 97"/>
                  <a:gd name="T30" fmla="*/ 27 w 108"/>
                  <a:gd name="T31" fmla="*/ 11 h 97"/>
                  <a:gd name="T32" fmla="*/ 27 w 108"/>
                  <a:gd name="T33" fmla="*/ 15 h 97"/>
                  <a:gd name="T34" fmla="*/ 26 w 108"/>
                  <a:gd name="T35" fmla="*/ 18 h 97"/>
                  <a:gd name="T36" fmla="*/ 25 w 108"/>
                  <a:gd name="T37" fmla="*/ 20 h 97"/>
                  <a:gd name="T38" fmla="*/ 22 w 108"/>
                  <a:gd name="T39" fmla="*/ 23 h 97"/>
                  <a:gd name="T40" fmla="*/ 19 w 108"/>
                  <a:gd name="T41" fmla="*/ 24 h 97"/>
                  <a:gd name="T42" fmla="*/ 14 w 108"/>
                  <a:gd name="T43" fmla="*/ 25 h 97"/>
                  <a:gd name="T44" fmla="*/ 15 w 108"/>
                  <a:gd name="T45" fmla="*/ 20 h 97"/>
                  <a:gd name="T46" fmla="*/ 19 w 108"/>
                  <a:gd name="T47" fmla="*/ 19 h 97"/>
                  <a:gd name="T48" fmla="*/ 22 w 108"/>
                  <a:gd name="T49" fmla="*/ 17 h 97"/>
                  <a:gd name="T50" fmla="*/ 23 w 108"/>
                  <a:gd name="T51" fmla="*/ 15 h 97"/>
                  <a:gd name="T52" fmla="*/ 24 w 108"/>
                  <a:gd name="T53" fmla="*/ 13 h 97"/>
                  <a:gd name="T54" fmla="*/ 23 w 108"/>
                  <a:gd name="T55" fmla="*/ 10 h 97"/>
                  <a:gd name="T56" fmla="*/ 21 w 108"/>
                  <a:gd name="T57" fmla="*/ 7 h 97"/>
                  <a:gd name="T58" fmla="*/ 18 w 108"/>
                  <a:gd name="T59" fmla="*/ 6 h 97"/>
                  <a:gd name="T60" fmla="*/ 15 w 108"/>
                  <a:gd name="T61" fmla="*/ 5 h 97"/>
                  <a:gd name="T62" fmla="*/ 11 w 108"/>
                  <a:gd name="T63" fmla="*/ 5 h 97"/>
                  <a:gd name="T64" fmla="*/ 7 w 108"/>
                  <a:gd name="T65" fmla="*/ 6 h 97"/>
                  <a:gd name="T66" fmla="*/ 6 w 108"/>
                  <a:gd name="T67" fmla="*/ 8 h 97"/>
                  <a:gd name="T68" fmla="*/ 4 w 108"/>
                  <a:gd name="T69" fmla="*/ 10 h 97"/>
                  <a:gd name="T70" fmla="*/ 3 w 108"/>
                  <a:gd name="T71" fmla="*/ 13 h 97"/>
                  <a:gd name="T72" fmla="*/ 4 w 108"/>
                  <a:gd name="T73" fmla="*/ 15 h 97"/>
                  <a:gd name="T74" fmla="*/ 6 w 108"/>
                  <a:gd name="T75" fmla="*/ 18 h 97"/>
                  <a:gd name="T76" fmla="*/ 9 w 108"/>
                  <a:gd name="T77" fmla="*/ 20 h 97"/>
                  <a:gd name="T78" fmla="*/ 14 w 108"/>
                  <a:gd name="T79" fmla="*/ 2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3" y="97"/>
                    </a:moveTo>
                    <a:lnTo>
                      <a:pt x="40" y="95"/>
                    </a:lnTo>
                    <a:lnTo>
                      <a:pt x="34" y="95"/>
                    </a:lnTo>
                    <a:lnTo>
                      <a:pt x="29" y="93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4" y="84"/>
                    </a:lnTo>
                    <a:lnTo>
                      <a:pt x="11" y="80"/>
                    </a:lnTo>
                    <a:lnTo>
                      <a:pt x="5" y="75"/>
                    </a:lnTo>
                    <a:lnTo>
                      <a:pt x="1" y="67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30"/>
                    </a:lnTo>
                    <a:lnTo>
                      <a:pt x="7" y="21"/>
                    </a:lnTo>
                    <a:lnTo>
                      <a:pt x="12" y="13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6" y="4"/>
                    </a:lnTo>
                    <a:lnTo>
                      <a:pt x="84" y="6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7" y="19"/>
                    </a:lnTo>
                    <a:lnTo>
                      <a:pt x="100" y="24"/>
                    </a:lnTo>
                    <a:lnTo>
                      <a:pt x="104" y="30"/>
                    </a:lnTo>
                    <a:lnTo>
                      <a:pt x="106" y="36"/>
                    </a:lnTo>
                    <a:lnTo>
                      <a:pt x="108" y="41"/>
                    </a:lnTo>
                    <a:lnTo>
                      <a:pt x="108" y="49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4" y="69"/>
                    </a:lnTo>
                    <a:lnTo>
                      <a:pt x="98" y="77"/>
                    </a:lnTo>
                    <a:lnTo>
                      <a:pt x="97" y="80"/>
                    </a:lnTo>
                    <a:lnTo>
                      <a:pt x="93" y="84"/>
                    </a:lnTo>
                    <a:lnTo>
                      <a:pt x="86" y="90"/>
                    </a:lnTo>
                    <a:lnTo>
                      <a:pt x="80" y="92"/>
                    </a:lnTo>
                    <a:lnTo>
                      <a:pt x="76" y="93"/>
                    </a:lnTo>
                    <a:lnTo>
                      <a:pt x="65" y="97"/>
                    </a:lnTo>
                    <a:lnTo>
                      <a:pt x="53" y="97"/>
                    </a:lnTo>
                    <a:close/>
                    <a:moveTo>
                      <a:pt x="53" y="79"/>
                    </a:moveTo>
                    <a:lnTo>
                      <a:pt x="62" y="79"/>
                    </a:lnTo>
                    <a:lnTo>
                      <a:pt x="71" y="77"/>
                    </a:lnTo>
                    <a:lnTo>
                      <a:pt x="76" y="75"/>
                    </a:lnTo>
                    <a:lnTo>
                      <a:pt x="82" y="71"/>
                    </a:lnTo>
                    <a:lnTo>
                      <a:pt x="86" y="67"/>
                    </a:lnTo>
                    <a:lnTo>
                      <a:pt x="87" y="65"/>
                    </a:lnTo>
                    <a:lnTo>
                      <a:pt x="89" y="60"/>
                    </a:lnTo>
                    <a:lnTo>
                      <a:pt x="91" y="54"/>
                    </a:lnTo>
                    <a:lnTo>
                      <a:pt x="93" y="49"/>
                    </a:lnTo>
                    <a:lnTo>
                      <a:pt x="91" y="43"/>
                    </a:lnTo>
                    <a:lnTo>
                      <a:pt x="89" y="37"/>
                    </a:lnTo>
                    <a:lnTo>
                      <a:pt x="87" y="32"/>
                    </a:lnTo>
                    <a:lnTo>
                      <a:pt x="82" y="26"/>
                    </a:lnTo>
                    <a:lnTo>
                      <a:pt x="76" y="23"/>
                    </a:lnTo>
                    <a:lnTo>
                      <a:pt x="71" y="21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43" y="19"/>
                    </a:lnTo>
                    <a:lnTo>
                      <a:pt x="36" y="21"/>
                    </a:lnTo>
                    <a:lnTo>
                      <a:pt x="29" y="23"/>
                    </a:lnTo>
                    <a:lnTo>
                      <a:pt x="23" y="28"/>
                    </a:lnTo>
                    <a:lnTo>
                      <a:pt x="21" y="30"/>
                    </a:lnTo>
                    <a:lnTo>
                      <a:pt x="20" y="32"/>
                    </a:lnTo>
                    <a:lnTo>
                      <a:pt x="16" y="37"/>
                    </a:lnTo>
                    <a:lnTo>
                      <a:pt x="14" y="43"/>
                    </a:lnTo>
                    <a:lnTo>
                      <a:pt x="14" y="49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20" y="65"/>
                    </a:lnTo>
                    <a:lnTo>
                      <a:pt x="23" y="71"/>
                    </a:lnTo>
                    <a:lnTo>
                      <a:pt x="29" y="75"/>
                    </a:lnTo>
                    <a:lnTo>
                      <a:pt x="36" y="77"/>
                    </a:lnTo>
                    <a:lnTo>
                      <a:pt x="43" y="79"/>
                    </a:ln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1" name="Freeform 98"/>
              <p:cNvSpPr>
                <a:spLocks/>
              </p:cNvSpPr>
              <p:nvPr/>
            </p:nvSpPr>
            <p:spPr bwMode="auto">
              <a:xfrm>
                <a:off x="814" y="879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7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1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6 h 84"/>
                  <a:gd name="T50" fmla="*/ 5 w 104"/>
                  <a:gd name="T51" fmla="*/ 7 h 84"/>
                  <a:gd name="T52" fmla="*/ 4 w 104"/>
                  <a:gd name="T53" fmla="*/ 9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5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5"/>
                    </a:lnTo>
                    <a:lnTo>
                      <a:pt x="9" y="61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3" y="18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8" y="3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7" y="20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8" y="28"/>
                    </a:lnTo>
                    <a:lnTo>
                      <a:pt x="16" y="33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1"/>
                    </a:lnTo>
                    <a:lnTo>
                      <a:pt x="32" y="63"/>
                    </a:lnTo>
                    <a:lnTo>
                      <a:pt x="40" y="65"/>
                    </a:lnTo>
                    <a:lnTo>
                      <a:pt x="49" y="65"/>
                    </a:lnTo>
                    <a:lnTo>
                      <a:pt x="104" y="6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2" name="Freeform 99"/>
              <p:cNvSpPr>
                <a:spLocks/>
              </p:cNvSpPr>
              <p:nvPr/>
            </p:nvSpPr>
            <p:spPr bwMode="auto">
              <a:xfrm>
                <a:off x="814" y="795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7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1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6 h 84"/>
                  <a:gd name="T50" fmla="*/ 5 w 104"/>
                  <a:gd name="T51" fmla="*/ 7 h 84"/>
                  <a:gd name="T52" fmla="*/ 4 w 104"/>
                  <a:gd name="T53" fmla="*/ 9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5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5"/>
                    </a:lnTo>
                    <a:lnTo>
                      <a:pt x="9" y="61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3" y="18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8"/>
                    </a:lnTo>
                    <a:lnTo>
                      <a:pt x="42" y="18"/>
                    </a:lnTo>
                    <a:lnTo>
                      <a:pt x="32" y="18"/>
                    </a:lnTo>
                    <a:lnTo>
                      <a:pt x="27" y="20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8" y="28"/>
                    </a:lnTo>
                    <a:lnTo>
                      <a:pt x="16" y="33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1"/>
                    </a:lnTo>
                    <a:lnTo>
                      <a:pt x="32" y="63"/>
                    </a:lnTo>
                    <a:lnTo>
                      <a:pt x="40" y="65"/>
                    </a:lnTo>
                    <a:lnTo>
                      <a:pt x="49" y="65"/>
                    </a:lnTo>
                    <a:lnTo>
                      <a:pt x="104" y="6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3" name="Freeform 100"/>
              <p:cNvSpPr>
                <a:spLocks/>
              </p:cNvSpPr>
              <p:nvPr/>
            </p:nvSpPr>
            <p:spPr bwMode="auto">
              <a:xfrm>
                <a:off x="815" y="739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0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5" y="39"/>
                    </a:lnTo>
                    <a:lnTo>
                      <a:pt x="107" y="45"/>
                    </a:lnTo>
                    <a:lnTo>
                      <a:pt x="107" y="50"/>
                    </a:lnTo>
                    <a:lnTo>
                      <a:pt x="105" y="58"/>
                    </a:lnTo>
                    <a:lnTo>
                      <a:pt x="105" y="61"/>
                    </a:lnTo>
                    <a:lnTo>
                      <a:pt x="103" y="65"/>
                    </a:lnTo>
                    <a:lnTo>
                      <a:pt x="99" y="73"/>
                    </a:lnTo>
                    <a:lnTo>
                      <a:pt x="96" y="76"/>
                    </a:lnTo>
                    <a:lnTo>
                      <a:pt x="94" y="78"/>
                    </a:lnTo>
                    <a:lnTo>
                      <a:pt x="88" y="80"/>
                    </a:lnTo>
                    <a:lnTo>
                      <a:pt x="81" y="84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7" y="65"/>
                    </a:lnTo>
                    <a:lnTo>
                      <a:pt x="83" y="61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2"/>
                    </a:lnTo>
                    <a:lnTo>
                      <a:pt x="92" y="45"/>
                    </a:lnTo>
                    <a:lnTo>
                      <a:pt x="90" y="37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75" y="22"/>
                    </a:lnTo>
                    <a:lnTo>
                      <a:pt x="68" y="18"/>
                    </a:lnTo>
                    <a:lnTo>
                      <a:pt x="5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4" name="Freeform 101"/>
              <p:cNvSpPr>
                <a:spLocks/>
              </p:cNvSpPr>
              <p:nvPr/>
            </p:nvSpPr>
            <p:spPr bwMode="auto">
              <a:xfrm>
                <a:off x="814" y="654"/>
                <a:ext cx="52" cy="71"/>
              </a:xfrm>
              <a:custGeom>
                <a:avLst/>
                <a:gdLst>
                  <a:gd name="T0" fmla="*/ 1 w 104"/>
                  <a:gd name="T1" fmla="*/ 36 h 142"/>
                  <a:gd name="T2" fmla="*/ 4 w 104"/>
                  <a:gd name="T3" fmla="*/ 31 h 142"/>
                  <a:gd name="T4" fmla="*/ 3 w 104"/>
                  <a:gd name="T5" fmla="*/ 30 h 142"/>
                  <a:gd name="T6" fmla="*/ 0 w 104"/>
                  <a:gd name="T7" fmla="*/ 26 h 142"/>
                  <a:gd name="T8" fmla="*/ 0 w 104"/>
                  <a:gd name="T9" fmla="*/ 22 h 142"/>
                  <a:gd name="T10" fmla="*/ 1 w 104"/>
                  <a:gd name="T11" fmla="*/ 20 h 142"/>
                  <a:gd name="T12" fmla="*/ 2 w 104"/>
                  <a:gd name="T13" fmla="*/ 18 h 142"/>
                  <a:gd name="T14" fmla="*/ 3 w 104"/>
                  <a:gd name="T15" fmla="*/ 17 h 142"/>
                  <a:gd name="T16" fmla="*/ 3 w 104"/>
                  <a:gd name="T17" fmla="*/ 15 h 142"/>
                  <a:gd name="T18" fmla="*/ 1 w 104"/>
                  <a:gd name="T19" fmla="*/ 12 h 142"/>
                  <a:gd name="T20" fmla="*/ 0 w 104"/>
                  <a:gd name="T21" fmla="*/ 9 h 142"/>
                  <a:gd name="T22" fmla="*/ 0 w 104"/>
                  <a:gd name="T23" fmla="*/ 6 h 142"/>
                  <a:gd name="T24" fmla="*/ 1 w 104"/>
                  <a:gd name="T25" fmla="*/ 3 h 142"/>
                  <a:gd name="T26" fmla="*/ 3 w 104"/>
                  <a:gd name="T27" fmla="*/ 1 h 142"/>
                  <a:gd name="T28" fmla="*/ 7 w 104"/>
                  <a:gd name="T29" fmla="*/ 1 h 142"/>
                  <a:gd name="T30" fmla="*/ 26 w 104"/>
                  <a:gd name="T31" fmla="*/ 0 h 142"/>
                  <a:gd name="T32" fmla="*/ 10 w 104"/>
                  <a:gd name="T33" fmla="*/ 4 h 142"/>
                  <a:gd name="T34" fmla="*/ 7 w 104"/>
                  <a:gd name="T35" fmla="*/ 5 h 142"/>
                  <a:gd name="T36" fmla="*/ 5 w 104"/>
                  <a:gd name="T37" fmla="*/ 6 h 142"/>
                  <a:gd name="T38" fmla="*/ 3 w 104"/>
                  <a:gd name="T39" fmla="*/ 9 h 142"/>
                  <a:gd name="T40" fmla="*/ 4 w 104"/>
                  <a:gd name="T41" fmla="*/ 11 h 142"/>
                  <a:gd name="T42" fmla="*/ 6 w 104"/>
                  <a:gd name="T43" fmla="*/ 14 h 142"/>
                  <a:gd name="T44" fmla="*/ 7 w 104"/>
                  <a:gd name="T45" fmla="*/ 15 h 142"/>
                  <a:gd name="T46" fmla="*/ 12 w 104"/>
                  <a:gd name="T47" fmla="*/ 15 h 142"/>
                  <a:gd name="T48" fmla="*/ 26 w 104"/>
                  <a:gd name="T49" fmla="*/ 20 h 142"/>
                  <a:gd name="T50" fmla="*/ 7 w 104"/>
                  <a:gd name="T51" fmla="*/ 20 h 142"/>
                  <a:gd name="T52" fmla="*/ 5 w 104"/>
                  <a:gd name="T53" fmla="*/ 22 h 142"/>
                  <a:gd name="T54" fmla="*/ 3 w 104"/>
                  <a:gd name="T55" fmla="*/ 23 h 142"/>
                  <a:gd name="T56" fmla="*/ 4 w 104"/>
                  <a:gd name="T57" fmla="*/ 26 h 142"/>
                  <a:gd name="T58" fmla="*/ 6 w 104"/>
                  <a:gd name="T59" fmla="*/ 29 h 142"/>
                  <a:gd name="T60" fmla="*/ 10 w 104"/>
                  <a:gd name="T61" fmla="*/ 30 h 142"/>
                  <a:gd name="T62" fmla="*/ 26 w 104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142"/>
                  <a:gd name="T98" fmla="*/ 104 w 104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142">
                    <a:moveTo>
                      <a:pt x="104" y="142"/>
                    </a:moveTo>
                    <a:lnTo>
                      <a:pt x="1" y="142"/>
                    </a:lnTo>
                    <a:lnTo>
                      <a:pt x="1" y="127"/>
                    </a:lnTo>
                    <a:lnTo>
                      <a:pt x="16" y="127"/>
                    </a:lnTo>
                    <a:lnTo>
                      <a:pt x="12" y="123"/>
                    </a:lnTo>
                    <a:lnTo>
                      <a:pt x="9" y="121"/>
                    </a:lnTo>
                    <a:lnTo>
                      <a:pt x="3" y="114"/>
                    </a:lnTo>
                    <a:lnTo>
                      <a:pt x="0" y="104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1" y="80"/>
                    </a:lnTo>
                    <a:lnTo>
                      <a:pt x="3" y="76"/>
                    </a:lnTo>
                    <a:lnTo>
                      <a:pt x="7" y="73"/>
                    </a:lnTo>
                    <a:lnTo>
                      <a:pt x="11" y="69"/>
                    </a:lnTo>
                    <a:lnTo>
                      <a:pt x="14" y="67"/>
                    </a:lnTo>
                    <a:lnTo>
                      <a:pt x="18" y="65"/>
                    </a:lnTo>
                    <a:lnTo>
                      <a:pt x="12" y="62"/>
                    </a:lnTo>
                    <a:lnTo>
                      <a:pt x="9" y="58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5" y="2"/>
                    </a:lnTo>
                    <a:lnTo>
                      <a:pt x="34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5" y="20"/>
                    </a:lnTo>
                    <a:lnTo>
                      <a:pt x="21" y="22"/>
                    </a:lnTo>
                    <a:lnTo>
                      <a:pt x="18" y="26"/>
                    </a:lnTo>
                    <a:lnTo>
                      <a:pt x="16" y="32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7"/>
                    </a:lnTo>
                    <a:lnTo>
                      <a:pt x="18" y="52"/>
                    </a:lnTo>
                    <a:lnTo>
                      <a:pt x="21" y="56"/>
                    </a:lnTo>
                    <a:lnTo>
                      <a:pt x="25" y="58"/>
                    </a:lnTo>
                    <a:lnTo>
                      <a:pt x="31" y="62"/>
                    </a:lnTo>
                    <a:lnTo>
                      <a:pt x="38" y="62"/>
                    </a:lnTo>
                    <a:lnTo>
                      <a:pt x="45" y="63"/>
                    </a:lnTo>
                    <a:lnTo>
                      <a:pt x="104" y="63"/>
                    </a:lnTo>
                    <a:lnTo>
                      <a:pt x="104" y="80"/>
                    </a:lnTo>
                    <a:lnTo>
                      <a:pt x="38" y="80"/>
                    </a:lnTo>
                    <a:lnTo>
                      <a:pt x="27" y="82"/>
                    </a:lnTo>
                    <a:lnTo>
                      <a:pt x="20" y="86"/>
                    </a:lnTo>
                    <a:lnTo>
                      <a:pt x="18" y="88"/>
                    </a:lnTo>
                    <a:lnTo>
                      <a:pt x="16" y="91"/>
                    </a:lnTo>
                    <a:lnTo>
                      <a:pt x="14" y="95"/>
                    </a:lnTo>
                    <a:lnTo>
                      <a:pt x="14" y="99"/>
                    </a:lnTo>
                    <a:lnTo>
                      <a:pt x="16" y="106"/>
                    </a:lnTo>
                    <a:lnTo>
                      <a:pt x="18" y="112"/>
                    </a:lnTo>
                    <a:lnTo>
                      <a:pt x="23" y="118"/>
                    </a:lnTo>
                    <a:lnTo>
                      <a:pt x="31" y="121"/>
                    </a:lnTo>
                    <a:lnTo>
                      <a:pt x="38" y="123"/>
                    </a:lnTo>
                    <a:lnTo>
                      <a:pt x="51" y="125"/>
                    </a:lnTo>
                    <a:lnTo>
                      <a:pt x="104" y="125"/>
                    </a:lnTo>
                    <a:lnTo>
                      <a:pt x="10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5" name="Freeform 102"/>
              <p:cNvSpPr>
                <a:spLocks noEditPoints="1"/>
              </p:cNvSpPr>
              <p:nvPr/>
            </p:nvSpPr>
            <p:spPr bwMode="auto">
              <a:xfrm>
                <a:off x="795" y="596"/>
                <a:ext cx="73" cy="46"/>
              </a:xfrm>
              <a:custGeom>
                <a:avLst/>
                <a:gdLst>
                  <a:gd name="T0" fmla="*/ 36 w 145"/>
                  <a:gd name="T1" fmla="*/ 23 h 92"/>
                  <a:gd name="T2" fmla="*/ 0 w 145"/>
                  <a:gd name="T3" fmla="*/ 19 h 92"/>
                  <a:gd name="T4" fmla="*/ 11 w 145"/>
                  <a:gd name="T5" fmla="*/ 17 h 92"/>
                  <a:gd name="T6" fmla="*/ 10 w 145"/>
                  <a:gd name="T7" fmla="*/ 13 h 92"/>
                  <a:gd name="T8" fmla="*/ 10 w 145"/>
                  <a:gd name="T9" fmla="*/ 9 h 92"/>
                  <a:gd name="T10" fmla="*/ 10 w 145"/>
                  <a:gd name="T11" fmla="*/ 6 h 92"/>
                  <a:gd name="T12" fmla="*/ 13 w 145"/>
                  <a:gd name="T13" fmla="*/ 3 h 92"/>
                  <a:gd name="T14" fmla="*/ 17 w 145"/>
                  <a:gd name="T15" fmla="*/ 1 h 92"/>
                  <a:gd name="T16" fmla="*/ 22 w 145"/>
                  <a:gd name="T17" fmla="*/ 0 h 92"/>
                  <a:gd name="T18" fmla="*/ 28 w 145"/>
                  <a:gd name="T19" fmla="*/ 1 h 92"/>
                  <a:gd name="T20" fmla="*/ 33 w 145"/>
                  <a:gd name="T21" fmla="*/ 3 h 92"/>
                  <a:gd name="T22" fmla="*/ 36 w 145"/>
                  <a:gd name="T23" fmla="*/ 7 h 92"/>
                  <a:gd name="T24" fmla="*/ 37 w 145"/>
                  <a:gd name="T25" fmla="*/ 12 h 92"/>
                  <a:gd name="T26" fmla="*/ 36 w 145"/>
                  <a:gd name="T27" fmla="*/ 15 h 92"/>
                  <a:gd name="T28" fmla="*/ 34 w 145"/>
                  <a:gd name="T29" fmla="*/ 18 h 92"/>
                  <a:gd name="T30" fmla="*/ 32 w 145"/>
                  <a:gd name="T31" fmla="*/ 19 h 92"/>
                  <a:gd name="T32" fmla="*/ 23 w 145"/>
                  <a:gd name="T33" fmla="*/ 19 h 92"/>
                  <a:gd name="T34" fmla="*/ 27 w 145"/>
                  <a:gd name="T35" fmla="*/ 19 h 92"/>
                  <a:gd name="T36" fmla="*/ 29 w 145"/>
                  <a:gd name="T37" fmla="*/ 18 h 92"/>
                  <a:gd name="T38" fmla="*/ 32 w 145"/>
                  <a:gd name="T39" fmla="*/ 15 h 92"/>
                  <a:gd name="T40" fmla="*/ 33 w 145"/>
                  <a:gd name="T41" fmla="*/ 12 h 92"/>
                  <a:gd name="T42" fmla="*/ 32 w 145"/>
                  <a:gd name="T43" fmla="*/ 9 h 92"/>
                  <a:gd name="T44" fmla="*/ 30 w 145"/>
                  <a:gd name="T45" fmla="*/ 7 h 92"/>
                  <a:gd name="T46" fmla="*/ 27 w 145"/>
                  <a:gd name="T47" fmla="*/ 6 h 92"/>
                  <a:gd name="T48" fmla="*/ 23 w 145"/>
                  <a:gd name="T49" fmla="*/ 5 h 92"/>
                  <a:gd name="T50" fmla="*/ 19 w 145"/>
                  <a:gd name="T51" fmla="*/ 6 h 92"/>
                  <a:gd name="T52" fmla="*/ 15 w 145"/>
                  <a:gd name="T53" fmla="*/ 6 h 92"/>
                  <a:gd name="T54" fmla="*/ 14 w 145"/>
                  <a:gd name="T55" fmla="*/ 9 h 92"/>
                  <a:gd name="T56" fmla="*/ 13 w 145"/>
                  <a:gd name="T57" fmla="*/ 12 h 92"/>
                  <a:gd name="T58" fmla="*/ 14 w 145"/>
                  <a:gd name="T59" fmla="*/ 14 h 92"/>
                  <a:gd name="T60" fmla="*/ 15 w 145"/>
                  <a:gd name="T61" fmla="*/ 17 h 92"/>
                  <a:gd name="T62" fmla="*/ 19 w 145"/>
                  <a:gd name="T63" fmla="*/ 19 h 92"/>
                  <a:gd name="T64" fmla="*/ 23 w 145"/>
                  <a:gd name="T65" fmla="*/ 19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92"/>
                  <a:gd name="T101" fmla="*/ 145 w 145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92">
                    <a:moveTo>
                      <a:pt x="141" y="75"/>
                    </a:moveTo>
                    <a:lnTo>
                      <a:pt x="141" y="92"/>
                    </a:lnTo>
                    <a:lnTo>
                      <a:pt x="0" y="92"/>
                    </a:lnTo>
                    <a:lnTo>
                      <a:pt x="0" y="73"/>
                    </a:lnTo>
                    <a:lnTo>
                      <a:pt x="49" y="73"/>
                    </a:lnTo>
                    <a:lnTo>
                      <a:pt x="44" y="67"/>
                    </a:lnTo>
                    <a:lnTo>
                      <a:pt x="40" y="62"/>
                    </a:lnTo>
                    <a:lnTo>
                      <a:pt x="37" y="54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38" y="32"/>
                    </a:lnTo>
                    <a:lnTo>
                      <a:pt x="40" y="26"/>
                    </a:lnTo>
                    <a:lnTo>
                      <a:pt x="44" y="19"/>
                    </a:lnTo>
                    <a:lnTo>
                      <a:pt x="51" y="13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7" y="2"/>
                    </a:lnTo>
                    <a:lnTo>
                      <a:pt x="88" y="0"/>
                    </a:lnTo>
                    <a:lnTo>
                      <a:pt x="101" y="2"/>
                    </a:lnTo>
                    <a:lnTo>
                      <a:pt x="112" y="4"/>
                    </a:lnTo>
                    <a:lnTo>
                      <a:pt x="121" y="8"/>
                    </a:lnTo>
                    <a:lnTo>
                      <a:pt x="130" y="13"/>
                    </a:lnTo>
                    <a:lnTo>
                      <a:pt x="135" y="21"/>
                    </a:lnTo>
                    <a:lnTo>
                      <a:pt x="141" y="28"/>
                    </a:lnTo>
                    <a:lnTo>
                      <a:pt x="143" y="38"/>
                    </a:lnTo>
                    <a:lnTo>
                      <a:pt x="145" y="45"/>
                    </a:lnTo>
                    <a:lnTo>
                      <a:pt x="143" y="54"/>
                    </a:lnTo>
                    <a:lnTo>
                      <a:pt x="141" y="62"/>
                    </a:lnTo>
                    <a:lnTo>
                      <a:pt x="137" y="66"/>
                    </a:lnTo>
                    <a:lnTo>
                      <a:pt x="135" y="69"/>
                    </a:lnTo>
                    <a:lnTo>
                      <a:pt x="132" y="71"/>
                    </a:lnTo>
                    <a:lnTo>
                      <a:pt x="128" y="75"/>
                    </a:lnTo>
                    <a:lnTo>
                      <a:pt x="141" y="75"/>
                    </a:lnTo>
                    <a:close/>
                    <a:moveTo>
                      <a:pt x="90" y="75"/>
                    </a:moveTo>
                    <a:lnTo>
                      <a:pt x="99" y="75"/>
                    </a:lnTo>
                    <a:lnTo>
                      <a:pt x="106" y="75"/>
                    </a:lnTo>
                    <a:lnTo>
                      <a:pt x="112" y="73"/>
                    </a:lnTo>
                    <a:lnTo>
                      <a:pt x="115" y="71"/>
                    </a:lnTo>
                    <a:lnTo>
                      <a:pt x="123" y="66"/>
                    </a:lnTo>
                    <a:lnTo>
                      <a:pt x="126" y="60"/>
                    </a:lnTo>
                    <a:lnTo>
                      <a:pt x="128" y="54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4" y="32"/>
                    </a:lnTo>
                    <a:lnTo>
                      <a:pt x="119" y="28"/>
                    </a:lnTo>
                    <a:lnTo>
                      <a:pt x="113" y="24"/>
                    </a:lnTo>
                    <a:lnTo>
                      <a:pt x="108" y="21"/>
                    </a:lnTo>
                    <a:lnTo>
                      <a:pt x="99" y="19"/>
                    </a:lnTo>
                    <a:lnTo>
                      <a:pt x="90" y="19"/>
                    </a:lnTo>
                    <a:lnTo>
                      <a:pt x="80" y="19"/>
                    </a:lnTo>
                    <a:lnTo>
                      <a:pt x="73" y="21"/>
                    </a:lnTo>
                    <a:lnTo>
                      <a:pt x="66" y="23"/>
                    </a:lnTo>
                    <a:lnTo>
                      <a:pt x="60" y="26"/>
                    </a:lnTo>
                    <a:lnTo>
                      <a:pt x="57" y="32"/>
                    </a:lnTo>
                    <a:lnTo>
                      <a:pt x="53" y="36"/>
                    </a:lnTo>
                    <a:lnTo>
                      <a:pt x="51" y="41"/>
                    </a:lnTo>
                    <a:lnTo>
                      <a:pt x="51" y="47"/>
                    </a:lnTo>
                    <a:lnTo>
                      <a:pt x="51" y="52"/>
                    </a:lnTo>
                    <a:lnTo>
                      <a:pt x="53" y="58"/>
                    </a:lnTo>
                    <a:lnTo>
                      <a:pt x="57" y="62"/>
                    </a:lnTo>
                    <a:lnTo>
                      <a:pt x="60" y="67"/>
                    </a:lnTo>
                    <a:lnTo>
                      <a:pt x="66" y="71"/>
                    </a:lnTo>
                    <a:lnTo>
                      <a:pt x="73" y="73"/>
                    </a:lnTo>
                    <a:lnTo>
                      <a:pt x="80" y="75"/>
                    </a:lnTo>
                    <a:lnTo>
                      <a:pt x="9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6" name="Freeform 103"/>
              <p:cNvSpPr>
                <a:spLocks noEditPoints="1"/>
              </p:cNvSpPr>
              <p:nvPr/>
            </p:nvSpPr>
            <p:spPr bwMode="auto">
              <a:xfrm>
                <a:off x="814" y="540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3 h 97"/>
                  <a:gd name="T6" fmla="*/ 26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5 w 108"/>
                  <a:gd name="T13" fmla="*/ 20 h 97"/>
                  <a:gd name="T14" fmla="*/ 22 w 108"/>
                  <a:gd name="T15" fmla="*/ 23 h 97"/>
                  <a:gd name="T16" fmla="*/ 19 w 108"/>
                  <a:gd name="T17" fmla="*/ 24 h 97"/>
                  <a:gd name="T18" fmla="*/ 14 w 108"/>
                  <a:gd name="T19" fmla="*/ 25 h 97"/>
                  <a:gd name="T20" fmla="*/ 7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0 w 108"/>
                  <a:gd name="T27" fmla="*/ 15 h 97"/>
                  <a:gd name="T28" fmla="*/ 0 w 108"/>
                  <a:gd name="T29" fmla="*/ 10 h 97"/>
                  <a:gd name="T30" fmla="*/ 1 w 108"/>
                  <a:gd name="T31" fmla="*/ 8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20 h 97"/>
                  <a:gd name="T44" fmla="*/ 21 w 108"/>
                  <a:gd name="T45" fmla="*/ 18 h 97"/>
                  <a:gd name="T46" fmla="*/ 22 w 108"/>
                  <a:gd name="T47" fmla="*/ 16 h 97"/>
                  <a:gd name="T48" fmla="*/ 23 w 108"/>
                  <a:gd name="T49" fmla="*/ 14 h 97"/>
                  <a:gd name="T50" fmla="*/ 24 w 108"/>
                  <a:gd name="T51" fmla="*/ 11 h 97"/>
                  <a:gd name="T52" fmla="*/ 22 w 108"/>
                  <a:gd name="T53" fmla="*/ 8 h 97"/>
                  <a:gd name="T54" fmla="*/ 20 w 108"/>
                  <a:gd name="T55" fmla="*/ 7 h 97"/>
                  <a:gd name="T56" fmla="*/ 11 w 108"/>
                  <a:gd name="T57" fmla="*/ 20 h 97"/>
                  <a:gd name="T58" fmla="*/ 8 w 108"/>
                  <a:gd name="T59" fmla="*/ 6 h 97"/>
                  <a:gd name="T60" fmla="*/ 6 w 108"/>
                  <a:gd name="T61" fmla="*/ 7 h 97"/>
                  <a:gd name="T62" fmla="*/ 4 w 108"/>
                  <a:gd name="T63" fmla="*/ 9 h 97"/>
                  <a:gd name="T64" fmla="*/ 3 w 108"/>
                  <a:gd name="T65" fmla="*/ 13 h 97"/>
                  <a:gd name="T66" fmla="*/ 4 w 108"/>
                  <a:gd name="T67" fmla="*/ 15 h 97"/>
                  <a:gd name="T68" fmla="*/ 6 w 108"/>
                  <a:gd name="T69" fmla="*/ 18 h 97"/>
                  <a:gd name="T70" fmla="*/ 7 w 108"/>
                  <a:gd name="T71" fmla="*/ 19 h 97"/>
                  <a:gd name="T72" fmla="*/ 11 w 108"/>
                  <a:gd name="T73" fmla="*/ 2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9"/>
                    </a:move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6" y="30"/>
                    </a:lnTo>
                    <a:lnTo>
                      <a:pt x="106" y="39"/>
                    </a:lnTo>
                    <a:lnTo>
                      <a:pt x="108" y="47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7"/>
                    </a:lnTo>
                    <a:lnTo>
                      <a:pt x="93" y="84"/>
                    </a:lnTo>
                    <a:lnTo>
                      <a:pt x="86" y="90"/>
                    </a:lnTo>
                    <a:lnTo>
                      <a:pt x="82" y="92"/>
                    </a:lnTo>
                    <a:lnTo>
                      <a:pt x="76" y="94"/>
                    </a:lnTo>
                    <a:lnTo>
                      <a:pt x="65" y="97"/>
                    </a:lnTo>
                    <a:lnTo>
                      <a:pt x="54" y="97"/>
                    </a:lnTo>
                    <a:lnTo>
                      <a:pt x="42" y="97"/>
                    </a:lnTo>
                    <a:lnTo>
                      <a:pt x="31" y="94"/>
                    </a:lnTo>
                    <a:lnTo>
                      <a:pt x="21" y="90"/>
                    </a:lnTo>
                    <a:lnTo>
                      <a:pt x="14" y="84"/>
                    </a:lnTo>
                    <a:lnTo>
                      <a:pt x="7" y="77"/>
                    </a:lnTo>
                    <a:lnTo>
                      <a:pt x="3" y="67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3" y="30"/>
                    </a:lnTo>
                    <a:lnTo>
                      <a:pt x="7" y="21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9"/>
                    </a:lnTo>
                    <a:lnTo>
                      <a:pt x="65" y="79"/>
                    </a:lnTo>
                    <a:lnTo>
                      <a:pt x="73" y="77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4"/>
                    </a:lnTo>
                    <a:lnTo>
                      <a:pt x="91" y="60"/>
                    </a:lnTo>
                    <a:lnTo>
                      <a:pt x="91" y="53"/>
                    </a:lnTo>
                    <a:lnTo>
                      <a:pt x="93" y="47"/>
                    </a:lnTo>
                    <a:lnTo>
                      <a:pt x="93" y="41"/>
                    </a:lnTo>
                    <a:lnTo>
                      <a:pt x="91" y="38"/>
                    </a:lnTo>
                    <a:lnTo>
                      <a:pt x="87" y="30"/>
                    </a:lnTo>
                    <a:lnTo>
                      <a:pt x="84" y="26"/>
                    </a:lnTo>
                    <a:lnTo>
                      <a:pt x="80" y="25"/>
                    </a:lnTo>
                    <a:lnTo>
                      <a:pt x="71" y="19"/>
                    </a:lnTo>
                    <a:close/>
                    <a:moveTo>
                      <a:pt x="43" y="79"/>
                    </a:moveTo>
                    <a:lnTo>
                      <a:pt x="43" y="19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4" y="41"/>
                    </a:lnTo>
                    <a:lnTo>
                      <a:pt x="14" y="49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8" y="64"/>
                    </a:lnTo>
                    <a:lnTo>
                      <a:pt x="21" y="69"/>
                    </a:lnTo>
                    <a:lnTo>
                      <a:pt x="25" y="73"/>
                    </a:lnTo>
                    <a:lnTo>
                      <a:pt x="31" y="75"/>
                    </a:lnTo>
                    <a:lnTo>
                      <a:pt x="36" y="77"/>
                    </a:lnTo>
                    <a:lnTo>
                      <a:pt x="4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7" name="Freeform 104"/>
              <p:cNvSpPr>
                <a:spLocks/>
              </p:cNvSpPr>
              <p:nvPr/>
            </p:nvSpPr>
            <p:spPr bwMode="auto">
              <a:xfrm>
                <a:off x="814" y="502"/>
                <a:ext cx="52" cy="27"/>
              </a:xfrm>
              <a:custGeom>
                <a:avLst/>
                <a:gdLst>
                  <a:gd name="T0" fmla="*/ 26 w 104"/>
                  <a:gd name="T1" fmla="*/ 14 h 54"/>
                  <a:gd name="T2" fmla="*/ 1 w 104"/>
                  <a:gd name="T3" fmla="*/ 14 h 54"/>
                  <a:gd name="T4" fmla="*/ 1 w 104"/>
                  <a:gd name="T5" fmla="*/ 10 h 54"/>
                  <a:gd name="T6" fmla="*/ 4 w 104"/>
                  <a:gd name="T7" fmla="*/ 10 h 54"/>
                  <a:gd name="T8" fmla="*/ 3 w 104"/>
                  <a:gd name="T9" fmla="*/ 9 h 54"/>
                  <a:gd name="T10" fmla="*/ 1 w 104"/>
                  <a:gd name="T11" fmla="*/ 7 h 54"/>
                  <a:gd name="T12" fmla="*/ 0 w 104"/>
                  <a:gd name="T13" fmla="*/ 6 h 54"/>
                  <a:gd name="T14" fmla="*/ 0 w 104"/>
                  <a:gd name="T15" fmla="*/ 5 h 54"/>
                  <a:gd name="T16" fmla="*/ 1 w 104"/>
                  <a:gd name="T17" fmla="*/ 2 h 54"/>
                  <a:gd name="T18" fmla="*/ 2 w 104"/>
                  <a:gd name="T19" fmla="*/ 0 h 54"/>
                  <a:gd name="T20" fmla="*/ 6 w 104"/>
                  <a:gd name="T21" fmla="*/ 2 h 54"/>
                  <a:gd name="T22" fmla="*/ 5 w 104"/>
                  <a:gd name="T23" fmla="*/ 3 h 54"/>
                  <a:gd name="T24" fmla="*/ 4 w 104"/>
                  <a:gd name="T25" fmla="*/ 5 h 54"/>
                  <a:gd name="T26" fmla="*/ 5 w 104"/>
                  <a:gd name="T27" fmla="*/ 6 h 54"/>
                  <a:gd name="T28" fmla="*/ 5 w 104"/>
                  <a:gd name="T29" fmla="*/ 6 h 54"/>
                  <a:gd name="T30" fmla="*/ 5 w 104"/>
                  <a:gd name="T31" fmla="*/ 7 h 54"/>
                  <a:gd name="T32" fmla="*/ 7 w 104"/>
                  <a:gd name="T33" fmla="*/ 7 h 54"/>
                  <a:gd name="T34" fmla="*/ 7 w 104"/>
                  <a:gd name="T35" fmla="*/ 9 h 54"/>
                  <a:gd name="T36" fmla="*/ 10 w 104"/>
                  <a:gd name="T37" fmla="*/ 9 h 54"/>
                  <a:gd name="T38" fmla="*/ 13 w 104"/>
                  <a:gd name="T39" fmla="*/ 9 h 54"/>
                  <a:gd name="T40" fmla="*/ 26 w 104"/>
                  <a:gd name="T41" fmla="*/ 9 h 54"/>
                  <a:gd name="T42" fmla="*/ 26 w 104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4"/>
                  <a:gd name="T68" fmla="*/ 104 w 104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4">
                    <a:moveTo>
                      <a:pt x="104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6" y="39"/>
                    </a:lnTo>
                    <a:lnTo>
                      <a:pt x="9" y="33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21" y="5"/>
                    </a:lnTo>
                    <a:lnTo>
                      <a:pt x="18" y="11"/>
                    </a:lnTo>
                    <a:lnTo>
                      <a:pt x="16" y="17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5" y="31"/>
                    </a:lnTo>
                    <a:lnTo>
                      <a:pt x="31" y="33"/>
                    </a:lnTo>
                    <a:lnTo>
                      <a:pt x="40" y="35"/>
                    </a:lnTo>
                    <a:lnTo>
                      <a:pt x="51" y="35"/>
                    </a:lnTo>
                    <a:lnTo>
                      <a:pt x="104" y="35"/>
                    </a:lnTo>
                    <a:lnTo>
                      <a:pt x="10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8" name="Freeform 105"/>
              <p:cNvSpPr>
                <a:spLocks/>
              </p:cNvSpPr>
              <p:nvPr/>
            </p:nvSpPr>
            <p:spPr bwMode="auto">
              <a:xfrm>
                <a:off x="795" y="399"/>
                <a:ext cx="71" cy="71"/>
              </a:xfrm>
              <a:custGeom>
                <a:avLst/>
                <a:gdLst>
                  <a:gd name="T0" fmla="*/ 36 w 141"/>
                  <a:gd name="T1" fmla="*/ 36 h 142"/>
                  <a:gd name="T2" fmla="*/ 0 w 141"/>
                  <a:gd name="T3" fmla="*/ 28 h 142"/>
                  <a:gd name="T4" fmla="*/ 0 w 141"/>
                  <a:gd name="T5" fmla="*/ 23 h 142"/>
                  <a:gd name="T6" fmla="*/ 14 w 141"/>
                  <a:gd name="T7" fmla="*/ 18 h 142"/>
                  <a:gd name="T8" fmla="*/ 24 w 141"/>
                  <a:gd name="T9" fmla="*/ 12 h 142"/>
                  <a:gd name="T10" fmla="*/ 31 w 141"/>
                  <a:gd name="T11" fmla="*/ 10 h 142"/>
                  <a:gd name="T12" fmla="*/ 21 w 141"/>
                  <a:gd name="T13" fmla="*/ 9 h 142"/>
                  <a:gd name="T14" fmla="*/ 0 w 141"/>
                  <a:gd name="T15" fmla="*/ 4 h 142"/>
                  <a:gd name="T16" fmla="*/ 0 w 141"/>
                  <a:gd name="T17" fmla="*/ 0 h 142"/>
                  <a:gd name="T18" fmla="*/ 36 w 141"/>
                  <a:gd name="T19" fmla="*/ 7 h 142"/>
                  <a:gd name="T20" fmla="*/ 36 w 141"/>
                  <a:gd name="T21" fmla="*/ 12 h 142"/>
                  <a:gd name="T22" fmla="*/ 15 w 141"/>
                  <a:gd name="T23" fmla="*/ 20 h 142"/>
                  <a:gd name="T24" fmla="*/ 10 w 141"/>
                  <a:gd name="T25" fmla="*/ 23 h 142"/>
                  <a:gd name="T26" fmla="*/ 5 w 141"/>
                  <a:gd name="T27" fmla="*/ 24 h 142"/>
                  <a:gd name="T28" fmla="*/ 14 w 141"/>
                  <a:gd name="T29" fmla="*/ 26 h 142"/>
                  <a:gd name="T30" fmla="*/ 36 w 141"/>
                  <a:gd name="T31" fmla="*/ 31 h 142"/>
                  <a:gd name="T32" fmla="*/ 36 w 141"/>
                  <a:gd name="T33" fmla="*/ 36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142"/>
                  <a:gd name="T53" fmla="*/ 141 w 141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142">
                    <a:moveTo>
                      <a:pt x="141" y="142"/>
                    </a:moveTo>
                    <a:lnTo>
                      <a:pt x="0" y="112"/>
                    </a:lnTo>
                    <a:lnTo>
                      <a:pt x="0" y="92"/>
                    </a:lnTo>
                    <a:lnTo>
                      <a:pt x="53" y="69"/>
                    </a:lnTo>
                    <a:lnTo>
                      <a:pt x="95" y="51"/>
                    </a:lnTo>
                    <a:lnTo>
                      <a:pt x="121" y="43"/>
                    </a:lnTo>
                    <a:lnTo>
                      <a:pt x="84" y="36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1" y="28"/>
                    </a:lnTo>
                    <a:lnTo>
                      <a:pt x="141" y="49"/>
                    </a:lnTo>
                    <a:lnTo>
                      <a:pt x="60" y="83"/>
                    </a:lnTo>
                    <a:lnTo>
                      <a:pt x="38" y="92"/>
                    </a:lnTo>
                    <a:lnTo>
                      <a:pt x="18" y="99"/>
                    </a:lnTo>
                    <a:lnTo>
                      <a:pt x="55" y="105"/>
                    </a:lnTo>
                    <a:lnTo>
                      <a:pt x="141" y="124"/>
                    </a:lnTo>
                    <a:lnTo>
                      <a:pt x="141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9" name="Rectangle 106"/>
              <p:cNvSpPr>
                <a:spLocks noChangeArrowheads="1"/>
              </p:cNvSpPr>
              <p:nvPr/>
            </p:nvSpPr>
            <p:spPr bwMode="auto">
              <a:xfrm>
                <a:off x="1926" y="1241"/>
                <a:ext cx="6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30" name="Rectangle 107"/>
              <p:cNvSpPr>
                <a:spLocks noChangeArrowheads="1"/>
              </p:cNvSpPr>
              <p:nvPr/>
            </p:nvSpPr>
            <p:spPr bwMode="auto">
              <a:xfrm>
                <a:off x="1992" y="592"/>
                <a:ext cx="5" cy="6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31" name="Freeform 108"/>
              <p:cNvSpPr>
                <a:spLocks/>
              </p:cNvSpPr>
              <p:nvPr/>
            </p:nvSpPr>
            <p:spPr bwMode="auto">
              <a:xfrm>
                <a:off x="1978" y="1185"/>
                <a:ext cx="33" cy="45"/>
              </a:xfrm>
              <a:custGeom>
                <a:avLst/>
                <a:gdLst>
                  <a:gd name="T0" fmla="*/ 8 w 66"/>
                  <a:gd name="T1" fmla="*/ 6 h 90"/>
                  <a:gd name="T2" fmla="*/ 17 w 66"/>
                  <a:gd name="T3" fmla="*/ 0 h 90"/>
                  <a:gd name="T4" fmla="*/ 8 w 66"/>
                  <a:gd name="T5" fmla="*/ 23 h 90"/>
                  <a:gd name="T6" fmla="*/ 0 w 66"/>
                  <a:gd name="T7" fmla="*/ 0 h 90"/>
                  <a:gd name="T8" fmla="*/ 8 w 66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90"/>
                  <a:gd name="T17" fmla="*/ 66 w 66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90">
                    <a:moveTo>
                      <a:pt x="33" y="22"/>
                    </a:moveTo>
                    <a:lnTo>
                      <a:pt x="66" y="0"/>
                    </a:lnTo>
                    <a:lnTo>
                      <a:pt x="33" y="90"/>
                    </a:lnTo>
                    <a:lnTo>
                      <a:pt x="0" y="0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32" name="Rectangle 109"/>
              <p:cNvSpPr>
                <a:spLocks noChangeArrowheads="1"/>
              </p:cNvSpPr>
              <p:nvPr/>
            </p:nvSpPr>
            <p:spPr bwMode="auto">
              <a:xfrm>
                <a:off x="971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133" name="Rectangle 110"/>
              <p:cNvSpPr>
                <a:spLocks noChangeArrowheads="1"/>
              </p:cNvSpPr>
              <p:nvPr/>
            </p:nvSpPr>
            <p:spPr bwMode="auto">
              <a:xfrm>
                <a:off x="1026" y="1285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34" name="Rectangle 111"/>
              <p:cNvSpPr>
                <a:spLocks noChangeArrowheads="1"/>
              </p:cNvSpPr>
              <p:nvPr/>
            </p:nvSpPr>
            <p:spPr bwMode="auto">
              <a:xfrm>
                <a:off x="1059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35" name="Rectangle 112"/>
              <p:cNvSpPr>
                <a:spLocks noChangeArrowheads="1"/>
              </p:cNvSpPr>
              <p:nvPr/>
            </p:nvSpPr>
            <p:spPr bwMode="auto">
              <a:xfrm>
                <a:off x="1114" y="128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136" name="Rectangle 113"/>
              <p:cNvSpPr>
                <a:spLocks noChangeArrowheads="1"/>
              </p:cNvSpPr>
              <p:nvPr/>
            </p:nvSpPr>
            <p:spPr bwMode="auto">
              <a:xfrm>
                <a:off x="1141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37" name="Rectangle 114"/>
              <p:cNvSpPr>
                <a:spLocks noChangeArrowheads="1"/>
              </p:cNvSpPr>
              <p:nvPr/>
            </p:nvSpPr>
            <p:spPr bwMode="auto">
              <a:xfrm>
                <a:off x="1196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38" name="Rectangle 115"/>
              <p:cNvSpPr>
                <a:spLocks noChangeArrowheads="1"/>
              </p:cNvSpPr>
              <p:nvPr/>
            </p:nvSpPr>
            <p:spPr bwMode="auto">
              <a:xfrm>
                <a:off x="1251" y="128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39" name="Rectangle 116"/>
              <p:cNvSpPr>
                <a:spLocks noChangeArrowheads="1"/>
              </p:cNvSpPr>
              <p:nvPr/>
            </p:nvSpPr>
            <p:spPr bwMode="auto">
              <a:xfrm>
                <a:off x="1279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40" name="Rectangle 117"/>
              <p:cNvSpPr>
                <a:spLocks noChangeArrowheads="1"/>
              </p:cNvSpPr>
              <p:nvPr/>
            </p:nvSpPr>
            <p:spPr bwMode="auto">
              <a:xfrm>
                <a:off x="1334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141" name="Rectangle 118"/>
              <p:cNvSpPr>
                <a:spLocks noChangeArrowheads="1"/>
              </p:cNvSpPr>
              <p:nvPr/>
            </p:nvSpPr>
            <p:spPr bwMode="auto">
              <a:xfrm>
                <a:off x="1389" y="1285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2142" name="Rectangle 119"/>
              <p:cNvSpPr>
                <a:spLocks noChangeArrowheads="1"/>
              </p:cNvSpPr>
              <p:nvPr/>
            </p:nvSpPr>
            <p:spPr bwMode="auto">
              <a:xfrm>
                <a:off x="1471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2143" name="Rectangle 120"/>
              <p:cNvSpPr>
                <a:spLocks noChangeArrowheads="1"/>
              </p:cNvSpPr>
              <p:nvPr/>
            </p:nvSpPr>
            <p:spPr bwMode="auto">
              <a:xfrm>
                <a:off x="1526" y="128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44" name="Rectangle 121"/>
              <p:cNvSpPr>
                <a:spLocks noChangeArrowheads="1"/>
              </p:cNvSpPr>
              <p:nvPr/>
            </p:nvSpPr>
            <p:spPr bwMode="auto">
              <a:xfrm>
                <a:off x="1581" y="1285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45" name="Rectangle 122"/>
              <p:cNvSpPr>
                <a:spLocks noChangeArrowheads="1"/>
              </p:cNvSpPr>
              <p:nvPr/>
            </p:nvSpPr>
            <p:spPr bwMode="auto">
              <a:xfrm>
                <a:off x="1614" y="128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46" name="Rectangle 123"/>
              <p:cNvSpPr>
                <a:spLocks noChangeArrowheads="1"/>
              </p:cNvSpPr>
              <p:nvPr/>
            </p:nvSpPr>
            <p:spPr bwMode="auto">
              <a:xfrm>
                <a:off x="1641" y="128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147" name="Rectangle 124"/>
              <p:cNvSpPr>
                <a:spLocks noChangeArrowheads="1"/>
              </p:cNvSpPr>
              <p:nvPr/>
            </p:nvSpPr>
            <p:spPr bwMode="auto">
              <a:xfrm>
                <a:off x="956" y="700"/>
                <a:ext cx="788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48" name="Rectangle 125"/>
              <p:cNvSpPr>
                <a:spLocks noChangeArrowheads="1"/>
              </p:cNvSpPr>
              <p:nvPr/>
            </p:nvSpPr>
            <p:spPr bwMode="auto">
              <a:xfrm>
                <a:off x="951" y="970"/>
                <a:ext cx="791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49" name="Rectangle 126"/>
              <p:cNvSpPr>
                <a:spLocks noChangeArrowheads="1"/>
              </p:cNvSpPr>
              <p:nvPr/>
            </p:nvSpPr>
            <p:spPr bwMode="auto">
              <a:xfrm>
                <a:off x="1216" y="434"/>
                <a:ext cx="4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50" name="Rectangle 127"/>
              <p:cNvSpPr>
                <a:spLocks noChangeArrowheads="1"/>
              </p:cNvSpPr>
              <p:nvPr/>
            </p:nvSpPr>
            <p:spPr bwMode="auto">
              <a:xfrm>
                <a:off x="1479" y="430"/>
                <a:ext cx="5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51" name="Freeform 128"/>
              <p:cNvSpPr>
                <a:spLocks/>
              </p:cNvSpPr>
              <p:nvPr/>
            </p:nvSpPr>
            <p:spPr bwMode="auto">
              <a:xfrm>
                <a:off x="1262" y="709"/>
                <a:ext cx="209" cy="216"/>
              </a:xfrm>
              <a:custGeom>
                <a:avLst/>
                <a:gdLst>
                  <a:gd name="T0" fmla="*/ 105 w 417"/>
                  <a:gd name="T1" fmla="*/ 3 h 431"/>
                  <a:gd name="T2" fmla="*/ 102 w 417"/>
                  <a:gd name="T3" fmla="*/ 0 h 431"/>
                  <a:gd name="T4" fmla="*/ 0 w 417"/>
                  <a:gd name="T5" fmla="*/ 106 h 431"/>
                  <a:gd name="T6" fmla="*/ 3 w 417"/>
                  <a:gd name="T7" fmla="*/ 108 h 431"/>
                  <a:gd name="T8" fmla="*/ 105 w 417"/>
                  <a:gd name="T9" fmla="*/ 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431"/>
                  <a:gd name="T17" fmla="*/ 417 w 417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431">
                    <a:moveTo>
                      <a:pt x="417" y="9"/>
                    </a:moveTo>
                    <a:lnTo>
                      <a:pt x="406" y="0"/>
                    </a:lnTo>
                    <a:lnTo>
                      <a:pt x="0" y="422"/>
                    </a:lnTo>
                    <a:lnTo>
                      <a:pt x="11" y="431"/>
                    </a:lnTo>
                    <a:lnTo>
                      <a:pt x="417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52" name="Freeform 129"/>
              <p:cNvSpPr>
                <a:spLocks/>
              </p:cNvSpPr>
              <p:nvPr/>
            </p:nvSpPr>
            <p:spPr bwMode="auto">
              <a:xfrm>
                <a:off x="1239" y="900"/>
                <a:ext cx="47" cy="49"/>
              </a:xfrm>
              <a:custGeom>
                <a:avLst/>
                <a:gdLst>
                  <a:gd name="T0" fmla="*/ 13 w 93"/>
                  <a:gd name="T1" fmla="*/ 11 h 97"/>
                  <a:gd name="T2" fmla="*/ 24 w 93"/>
                  <a:gd name="T3" fmla="*/ 13 h 97"/>
                  <a:gd name="T4" fmla="*/ 0 w 93"/>
                  <a:gd name="T5" fmla="*/ 25 h 97"/>
                  <a:gd name="T6" fmla="*/ 11 w 93"/>
                  <a:gd name="T7" fmla="*/ 0 h 97"/>
                  <a:gd name="T8" fmla="*/ 13 w 93"/>
                  <a:gd name="T9" fmla="*/ 11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7"/>
                  <a:gd name="T17" fmla="*/ 93 w 93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7">
                    <a:moveTo>
                      <a:pt x="51" y="43"/>
                    </a:moveTo>
                    <a:lnTo>
                      <a:pt x="93" y="52"/>
                    </a:lnTo>
                    <a:lnTo>
                      <a:pt x="0" y="97"/>
                    </a:lnTo>
                    <a:lnTo>
                      <a:pt x="42" y="0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53" name="Rectangle 130"/>
              <p:cNvSpPr>
                <a:spLocks noChangeArrowheads="1"/>
              </p:cNvSpPr>
              <p:nvPr/>
            </p:nvSpPr>
            <p:spPr bwMode="auto">
              <a:xfrm>
                <a:off x="1581" y="449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154" name="Rectangle 131"/>
              <p:cNvSpPr>
                <a:spLocks noChangeArrowheads="1"/>
              </p:cNvSpPr>
              <p:nvPr/>
            </p:nvSpPr>
            <p:spPr bwMode="auto">
              <a:xfrm>
                <a:off x="1581" y="560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55" name="Rectangle 132"/>
              <p:cNvSpPr>
                <a:spLocks noChangeArrowheads="1"/>
              </p:cNvSpPr>
              <p:nvPr/>
            </p:nvSpPr>
            <p:spPr bwMode="auto">
              <a:xfrm>
                <a:off x="1000" y="99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156" name="Rectangle 133"/>
              <p:cNvSpPr>
                <a:spLocks noChangeArrowheads="1"/>
              </p:cNvSpPr>
              <p:nvPr/>
            </p:nvSpPr>
            <p:spPr bwMode="auto">
              <a:xfrm>
                <a:off x="1060" y="99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157" name="Rectangle 134"/>
              <p:cNvSpPr>
                <a:spLocks noChangeArrowheads="1"/>
              </p:cNvSpPr>
              <p:nvPr/>
            </p:nvSpPr>
            <p:spPr bwMode="auto">
              <a:xfrm>
                <a:off x="1115" y="99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158" name="Rectangle 135"/>
              <p:cNvSpPr>
                <a:spLocks noChangeArrowheads="1"/>
              </p:cNvSpPr>
              <p:nvPr/>
            </p:nvSpPr>
            <p:spPr bwMode="auto">
              <a:xfrm>
                <a:off x="1000" y="1106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59" name="Rectangle 136"/>
              <p:cNvSpPr>
                <a:spLocks noChangeArrowheads="1"/>
              </p:cNvSpPr>
              <p:nvPr/>
            </p:nvSpPr>
            <p:spPr bwMode="auto">
              <a:xfrm>
                <a:off x="1071" y="110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160" name="Rectangle 137"/>
              <p:cNvSpPr>
                <a:spLocks noChangeArrowheads="1"/>
              </p:cNvSpPr>
              <p:nvPr/>
            </p:nvSpPr>
            <p:spPr bwMode="auto">
              <a:xfrm>
                <a:off x="1126" y="110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2161" name="Rectangle 138"/>
              <p:cNvSpPr>
                <a:spLocks noChangeArrowheads="1"/>
              </p:cNvSpPr>
              <p:nvPr/>
            </p:nvSpPr>
            <p:spPr bwMode="auto">
              <a:xfrm>
                <a:off x="3001" y="537"/>
                <a:ext cx="12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endParaRPr lang="en-US" altLang="en-US"/>
              </a:p>
            </p:txBody>
          </p:sp>
          <p:sp>
            <p:nvSpPr>
              <p:cNvPr id="22162" name="Rectangle 139"/>
              <p:cNvSpPr>
                <a:spLocks noChangeArrowheads="1"/>
              </p:cNvSpPr>
              <p:nvPr/>
            </p:nvSpPr>
            <p:spPr bwMode="auto">
              <a:xfrm>
                <a:off x="1924" y="582"/>
                <a:ext cx="61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63" name="Freeform 140"/>
              <p:cNvSpPr>
                <a:spLocks/>
              </p:cNvSpPr>
              <p:nvPr/>
            </p:nvSpPr>
            <p:spPr bwMode="auto">
              <a:xfrm>
                <a:off x="302" y="1534"/>
                <a:ext cx="3526" cy="1233"/>
              </a:xfrm>
              <a:custGeom>
                <a:avLst/>
                <a:gdLst>
                  <a:gd name="T0" fmla="*/ 0 w 7052"/>
                  <a:gd name="T1" fmla="*/ 0 h 2466"/>
                  <a:gd name="T2" fmla="*/ 220 w 7052"/>
                  <a:gd name="T3" fmla="*/ 0 h 2466"/>
                  <a:gd name="T4" fmla="*/ 441 w 7052"/>
                  <a:gd name="T5" fmla="*/ 0 h 2466"/>
                  <a:gd name="T6" fmla="*/ 661 w 7052"/>
                  <a:gd name="T7" fmla="*/ 0 h 2466"/>
                  <a:gd name="T8" fmla="*/ 882 w 7052"/>
                  <a:gd name="T9" fmla="*/ 0 h 2466"/>
                  <a:gd name="T10" fmla="*/ 1102 w 7052"/>
                  <a:gd name="T11" fmla="*/ 0 h 2466"/>
                  <a:gd name="T12" fmla="*/ 1323 w 7052"/>
                  <a:gd name="T13" fmla="*/ 0 h 2466"/>
                  <a:gd name="T14" fmla="*/ 1543 w 7052"/>
                  <a:gd name="T15" fmla="*/ 0 h 2466"/>
                  <a:gd name="T16" fmla="*/ 1763 w 7052"/>
                  <a:gd name="T17" fmla="*/ 0 h 2466"/>
                  <a:gd name="T18" fmla="*/ 1763 w 7052"/>
                  <a:gd name="T19" fmla="*/ 308 h 2466"/>
                  <a:gd name="T20" fmla="*/ 1763 w 7052"/>
                  <a:gd name="T21" fmla="*/ 617 h 2466"/>
                  <a:gd name="T22" fmla="*/ 1543 w 7052"/>
                  <a:gd name="T23" fmla="*/ 617 h 2466"/>
                  <a:gd name="T24" fmla="*/ 1323 w 7052"/>
                  <a:gd name="T25" fmla="*/ 617 h 2466"/>
                  <a:gd name="T26" fmla="*/ 1102 w 7052"/>
                  <a:gd name="T27" fmla="*/ 617 h 2466"/>
                  <a:gd name="T28" fmla="*/ 882 w 7052"/>
                  <a:gd name="T29" fmla="*/ 617 h 2466"/>
                  <a:gd name="T30" fmla="*/ 661 w 7052"/>
                  <a:gd name="T31" fmla="*/ 617 h 2466"/>
                  <a:gd name="T32" fmla="*/ 441 w 7052"/>
                  <a:gd name="T33" fmla="*/ 617 h 2466"/>
                  <a:gd name="T34" fmla="*/ 220 w 7052"/>
                  <a:gd name="T35" fmla="*/ 617 h 2466"/>
                  <a:gd name="T36" fmla="*/ 0 w 7052"/>
                  <a:gd name="T37" fmla="*/ 617 h 2466"/>
                  <a:gd name="T38" fmla="*/ 0 w 7052"/>
                  <a:gd name="T39" fmla="*/ 308 h 2466"/>
                  <a:gd name="T40" fmla="*/ 0 w 7052"/>
                  <a:gd name="T41" fmla="*/ 0 h 24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2"/>
                  <a:gd name="T64" fmla="*/ 0 h 2466"/>
                  <a:gd name="T65" fmla="*/ 7052 w 7052"/>
                  <a:gd name="T66" fmla="*/ 2466 h 24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2" h="2466">
                    <a:moveTo>
                      <a:pt x="0" y="0"/>
                    </a:moveTo>
                    <a:lnTo>
                      <a:pt x="881" y="0"/>
                    </a:lnTo>
                    <a:lnTo>
                      <a:pt x="1763" y="0"/>
                    </a:lnTo>
                    <a:lnTo>
                      <a:pt x="2644" y="0"/>
                    </a:lnTo>
                    <a:lnTo>
                      <a:pt x="3526" y="0"/>
                    </a:lnTo>
                    <a:lnTo>
                      <a:pt x="4407" y="0"/>
                    </a:lnTo>
                    <a:lnTo>
                      <a:pt x="5289" y="0"/>
                    </a:lnTo>
                    <a:lnTo>
                      <a:pt x="6170" y="0"/>
                    </a:lnTo>
                    <a:lnTo>
                      <a:pt x="7052" y="0"/>
                    </a:lnTo>
                    <a:lnTo>
                      <a:pt x="7052" y="1232"/>
                    </a:lnTo>
                    <a:lnTo>
                      <a:pt x="7052" y="2466"/>
                    </a:lnTo>
                    <a:lnTo>
                      <a:pt x="6170" y="2466"/>
                    </a:lnTo>
                    <a:lnTo>
                      <a:pt x="5289" y="2466"/>
                    </a:lnTo>
                    <a:lnTo>
                      <a:pt x="4407" y="2466"/>
                    </a:lnTo>
                    <a:lnTo>
                      <a:pt x="3526" y="2466"/>
                    </a:lnTo>
                    <a:lnTo>
                      <a:pt x="2644" y="2466"/>
                    </a:lnTo>
                    <a:lnTo>
                      <a:pt x="1763" y="2466"/>
                    </a:lnTo>
                    <a:lnTo>
                      <a:pt x="881" y="2466"/>
                    </a:lnTo>
                    <a:lnTo>
                      <a:pt x="0" y="2466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64" name="Freeform 141"/>
              <p:cNvSpPr>
                <a:spLocks/>
              </p:cNvSpPr>
              <p:nvPr/>
            </p:nvSpPr>
            <p:spPr bwMode="auto">
              <a:xfrm>
                <a:off x="952" y="1761"/>
                <a:ext cx="793" cy="813"/>
              </a:xfrm>
              <a:custGeom>
                <a:avLst/>
                <a:gdLst>
                  <a:gd name="T0" fmla="*/ 0 w 1585"/>
                  <a:gd name="T1" fmla="*/ 0 h 1625"/>
                  <a:gd name="T2" fmla="*/ 199 w 1585"/>
                  <a:gd name="T3" fmla="*/ 0 h 1625"/>
                  <a:gd name="T4" fmla="*/ 397 w 1585"/>
                  <a:gd name="T5" fmla="*/ 0 h 1625"/>
                  <a:gd name="T6" fmla="*/ 397 w 1585"/>
                  <a:gd name="T7" fmla="*/ 203 h 1625"/>
                  <a:gd name="T8" fmla="*/ 397 w 1585"/>
                  <a:gd name="T9" fmla="*/ 407 h 1625"/>
                  <a:gd name="T10" fmla="*/ 199 w 1585"/>
                  <a:gd name="T11" fmla="*/ 407 h 1625"/>
                  <a:gd name="T12" fmla="*/ 0 w 1585"/>
                  <a:gd name="T13" fmla="*/ 407 h 1625"/>
                  <a:gd name="T14" fmla="*/ 0 w 1585"/>
                  <a:gd name="T15" fmla="*/ 203 h 1625"/>
                  <a:gd name="T16" fmla="*/ 0 w 1585"/>
                  <a:gd name="T17" fmla="*/ 0 h 1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5"/>
                  <a:gd name="T28" fmla="*/ 0 h 1625"/>
                  <a:gd name="T29" fmla="*/ 1585 w 1585"/>
                  <a:gd name="T30" fmla="*/ 1625 h 16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5" h="1625">
                    <a:moveTo>
                      <a:pt x="0" y="0"/>
                    </a:moveTo>
                    <a:lnTo>
                      <a:pt x="793" y="0"/>
                    </a:lnTo>
                    <a:lnTo>
                      <a:pt x="1585" y="0"/>
                    </a:lnTo>
                    <a:lnTo>
                      <a:pt x="1585" y="811"/>
                    </a:lnTo>
                    <a:lnTo>
                      <a:pt x="1585" y="1625"/>
                    </a:lnTo>
                    <a:lnTo>
                      <a:pt x="793" y="1625"/>
                    </a:lnTo>
                    <a:lnTo>
                      <a:pt x="0" y="1625"/>
                    </a:lnTo>
                    <a:lnTo>
                      <a:pt x="0" y="8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65" name="Rectangle 142"/>
              <p:cNvSpPr>
                <a:spLocks noChangeArrowheads="1"/>
              </p:cNvSpPr>
              <p:nvPr/>
            </p:nvSpPr>
            <p:spPr bwMode="auto">
              <a:xfrm>
                <a:off x="1217" y="2028"/>
                <a:ext cx="263" cy="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66" name="Rectangle 143"/>
              <p:cNvSpPr>
                <a:spLocks noChangeArrowheads="1"/>
              </p:cNvSpPr>
              <p:nvPr/>
            </p:nvSpPr>
            <p:spPr bwMode="auto">
              <a:xfrm>
                <a:off x="955" y="1764"/>
                <a:ext cx="262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67" name="Rectangle 144"/>
              <p:cNvSpPr>
                <a:spLocks noChangeArrowheads="1"/>
              </p:cNvSpPr>
              <p:nvPr/>
            </p:nvSpPr>
            <p:spPr bwMode="auto">
              <a:xfrm>
                <a:off x="790" y="1543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2168" name="Rectangle 145"/>
              <p:cNvSpPr>
                <a:spLocks noChangeArrowheads="1"/>
              </p:cNvSpPr>
              <p:nvPr/>
            </p:nvSpPr>
            <p:spPr bwMode="auto">
              <a:xfrm>
                <a:off x="844" y="150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169" name="Rectangle 146"/>
              <p:cNvSpPr>
                <a:spLocks noChangeArrowheads="1"/>
              </p:cNvSpPr>
              <p:nvPr/>
            </p:nvSpPr>
            <p:spPr bwMode="auto">
              <a:xfrm>
                <a:off x="899" y="1508"/>
                <a:ext cx="7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70" name="Rectangle 147"/>
              <p:cNvSpPr>
                <a:spLocks noChangeArrowheads="1"/>
              </p:cNvSpPr>
              <p:nvPr/>
            </p:nvSpPr>
            <p:spPr bwMode="auto">
              <a:xfrm>
                <a:off x="926" y="1551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2171" name="Rectangle 148"/>
              <p:cNvSpPr>
                <a:spLocks noChangeArrowheads="1"/>
              </p:cNvSpPr>
              <p:nvPr/>
            </p:nvSpPr>
            <p:spPr bwMode="auto">
              <a:xfrm>
                <a:off x="987" y="155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72" name="Rectangle 149"/>
              <p:cNvSpPr>
                <a:spLocks noChangeArrowheads="1"/>
              </p:cNvSpPr>
              <p:nvPr/>
            </p:nvSpPr>
            <p:spPr bwMode="auto">
              <a:xfrm>
                <a:off x="1042" y="155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2173" name="Rectangle 150"/>
              <p:cNvSpPr>
                <a:spLocks noChangeArrowheads="1"/>
              </p:cNvSpPr>
              <p:nvPr/>
            </p:nvSpPr>
            <p:spPr bwMode="auto">
              <a:xfrm>
                <a:off x="1097" y="155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2174" name="Rectangle 151"/>
              <p:cNvSpPr>
                <a:spLocks noChangeArrowheads="1"/>
              </p:cNvSpPr>
              <p:nvPr/>
            </p:nvSpPr>
            <p:spPr bwMode="auto">
              <a:xfrm>
                <a:off x="1152" y="1551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2175" name="Rectangle 152"/>
              <p:cNvSpPr>
                <a:spLocks noChangeArrowheads="1"/>
              </p:cNvSpPr>
              <p:nvPr/>
            </p:nvSpPr>
            <p:spPr bwMode="auto">
              <a:xfrm>
                <a:off x="952" y="1759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76" name="Rectangle 153"/>
              <p:cNvSpPr>
                <a:spLocks noChangeArrowheads="1"/>
              </p:cNvSpPr>
              <p:nvPr/>
            </p:nvSpPr>
            <p:spPr bwMode="auto">
              <a:xfrm>
                <a:off x="1743" y="1761"/>
                <a:ext cx="4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77" name="Freeform 154"/>
              <p:cNvSpPr>
                <a:spLocks/>
              </p:cNvSpPr>
              <p:nvPr/>
            </p:nvSpPr>
            <p:spPr bwMode="auto">
              <a:xfrm>
                <a:off x="1743" y="1759"/>
                <a:ext cx="4" cy="5"/>
              </a:xfrm>
              <a:custGeom>
                <a:avLst/>
                <a:gdLst>
                  <a:gd name="T0" fmla="*/ 0 w 9"/>
                  <a:gd name="T1" fmla="*/ 0 h 9"/>
                  <a:gd name="T2" fmla="*/ 2 w 9"/>
                  <a:gd name="T3" fmla="*/ 0 h 9"/>
                  <a:gd name="T4" fmla="*/ 2 w 9"/>
                  <a:gd name="T5" fmla="*/ 1 h 9"/>
                  <a:gd name="T6" fmla="*/ 0 w 9"/>
                  <a:gd name="T7" fmla="*/ 1 h 9"/>
                  <a:gd name="T8" fmla="*/ 0 w 9"/>
                  <a:gd name="T9" fmla="*/ 3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3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78" name="Rectangle 155"/>
              <p:cNvSpPr>
                <a:spLocks noChangeArrowheads="1"/>
              </p:cNvSpPr>
              <p:nvPr/>
            </p:nvSpPr>
            <p:spPr bwMode="auto">
              <a:xfrm>
                <a:off x="952" y="2572"/>
                <a:ext cx="793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79" name="Freeform 156"/>
              <p:cNvSpPr>
                <a:spLocks/>
              </p:cNvSpPr>
              <p:nvPr/>
            </p:nvSpPr>
            <p:spPr bwMode="auto">
              <a:xfrm>
                <a:off x="1743" y="2572"/>
                <a:ext cx="4" cy="4"/>
              </a:xfrm>
              <a:custGeom>
                <a:avLst/>
                <a:gdLst>
                  <a:gd name="T0" fmla="*/ 2 w 9"/>
                  <a:gd name="T1" fmla="*/ 1 h 10"/>
                  <a:gd name="T2" fmla="*/ 2 w 9"/>
                  <a:gd name="T3" fmla="*/ 2 h 10"/>
                  <a:gd name="T4" fmla="*/ 0 w 9"/>
                  <a:gd name="T5" fmla="*/ 2 h 10"/>
                  <a:gd name="T6" fmla="*/ 0 w 9"/>
                  <a:gd name="T7" fmla="*/ 0 h 10"/>
                  <a:gd name="T8" fmla="*/ 0 w 9"/>
                  <a:gd name="T9" fmla="*/ 1 h 10"/>
                  <a:gd name="T10" fmla="*/ 2 w 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9" y="4"/>
                    </a:moveTo>
                    <a:lnTo>
                      <a:pt x="9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80" name="Rectangle 157"/>
              <p:cNvSpPr>
                <a:spLocks noChangeArrowheads="1"/>
              </p:cNvSpPr>
              <p:nvPr/>
            </p:nvSpPr>
            <p:spPr bwMode="auto">
              <a:xfrm>
                <a:off x="950" y="1761"/>
                <a:ext cx="5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181" name="Freeform 158"/>
              <p:cNvSpPr>
                <a:spLocks/>
              </p:cNvSpPr>
              <p:nvPr/>
            </p:nvSpPr>
            <p:spPr bwMode="auto">
              <a:xfrm>
                <a:off x="950" y="2572"/>
                <a:ext cx="5" cy="4"/>
              </a:xfrm>
              <a:custGeom>
                <a:avLst/>
                <a:gdLst>
                  <a:gd name="T0" fmla="*/ 1 w 9"/>
                  <a:gd name="T1" fmla="*/ 2 h 10"/>
                  <a:gd name="T2" fmla="*/ 0 w 9"/>
                  <a:gd name="T3" fmla="*/ 2 h 10"/>
                  <a:gd name="T4" fmla="*/ 0 w 9"/>
                  <a:gd name="T5" fmla="*/ 1 h 10"/>
                  <a:gd name="T6" fmla="*/ 3 w 9"/>
                  <a:gd name="T7" fmla="*/ 1 h 10"/>
                  <a:gd name="T8" fmla="*/ 1 w 9"/>
                  <a:gd name="T9" fmla="*/ 0 h 10"/>
                  <a:gd name="T10" fmla="*/ 1 w 9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4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82" name="Freeform 159"/>
              <p:cNvSpPr>
                <a:spLocks/>
              </p:cNvSpPr>
              <p:nvPr/>
            </p:nvSpPr>
            <p:spPr bwMode="auto">
              <a:xfrm>
                <a:off x="950" y="1759"/>
                <a:ext cx="5" cy="5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1 w 9"/>
                  <a:gd name="T5" fmla="*/ 0 h 9"/>
                  <a:gd name="T6" fmla="*/ 1 w 9"/>
                  <a:gd name="T7" fmla="*/ 3 h 9"/>
                  <a:gd name="T8" fmla="*/ 3 w 9"/>
                  <a:gd name="T9" fmla="*/ 1 h 9"/>
                  <a:gd name="T10" fmla="*/ 0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83" name="Rectangle 160"/>
              <p:cNvSpPr>
                <a:spLocks noChangeArrowheads="1"/>
              </p:cNvSpPr>
              <p:nvPr/>
            </p:nvSpPr>
            <p:spPr bwMode="auto">
              <a:xfrm>
                <a:off x="2681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2184" name="Rectangle 161"/>
              <p:cNvSpPr>
                <a:spLocks noChangeArrowheads="1"/>
              </p:cNvSpPr>
              <p:nvPr/>
            </p:nvSpPr>
            <p:spPr bwMode="auto">
              <a:xfrm>
                <a:off x="2731" y="2532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85" name="Rectangle 162"/>
              <p:cNvSpPr>
                <a:spLocks noChangeArrowheads="1"/>
              </p:cNvSpPr>
              <p:nvPr/>
            </p:nvSpPr>
            <p:spPr bwMode="auto">
              <a:xfrm>
                <a:off x="2755" y="2532"/>
                <a:ext cx="12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2186" name="Rectangle 163"/>
              <p:cNvSpPr>
                <a:spLocks noChangeArrowheads="1"/>
              </p:cNvSpPr>
              <p:nvPr/>
            </p:nvSpPr>
            <p:spPr bwMode="auto">
              <a:xfrm>
                <a:off x="2828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87" name="Rectangle 164"/>
              <p:cNvSpPr>
                <a:spLocks noChangeArrowheads="1"/>
              </p:cNvSpPr>
              <p:nvPr/>
            </p:nvSpPr>
            <p:spPr bwMode="auto">
              <a:xfrm>
                <a:off x="2879" y="2532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88" name="Rectangle 165"/>
              <p:cNvSpPr>
                <a:spLocks noChangeArrowheads="1"/>
              </p:cNvSpPr>
              <p:nvPr/>
            </p:nvSpPr>
            <p:spPr bwMode="auto">
              <a:xfrm>
                <a:off x="2908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189" name="Rectangle 166"/>
              <p:cNvSpPr>
                <a:spLocks noChangeArrowheads="1"/>
              </p:cNvSpPr>
              <p:nvPr/>
            </p:nvSpPr>
            <p:spPr bwMode="auto">
              <a:xfrm>
                <a:off x="2958" y="2532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90" name="Rectangle 167"/>
              <p:cNvSpPr>
                <a:spLocks noChangeArrowheads="1"/>
              </p:cNvSpPr>
              <p:nvPr/>
            </p:nvSpPr>
            <p:spPr bwMode="auto">
              <a:xfrm>
                <a:off x="2982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191" name="Rectangle 168"/>
              <p:cNvSpPr>
                <a:spLocks noChangeArrowheads="1"/>
              </p:cNvSpPr>
              <p:nvPr/>
            </p:nvSpPr>
            <p:spPr bwMode="auto">
              <a:xfrm>
                <a:off x="3032" y="2532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192" name="Rectangle 169"/>
              <p:cNvSpPr>
                <a:spLocks noChangeArrowheads="1"/>
              </p:cNvSpPr>
              <p:nvPr/>
            </p:nvSpPr>
            <p:spPr bwMode="auto">
              <a:xfrm>
                <a:off x="3061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93" name="Rectangle 170"/>
              <p:cNvSpPr>
                <a:spLocks noChangeArrowheads="1"/>
              </p:cNvSpPr>
              <p:nvPr/>
            </p:nvSpPr>
            <p:spPr bwMode="auto">
              <a:xfrm>
                <a:off x="3110" y="2532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194" name="Rectangle 171"/>
              <p:cNvSpPr>
                <a:spLocks noChangeArrowheads="1"/>
              </p:cNvSpPr>
              <p:nvPr/>
            </p:nvSpPr>
            <p:spPr bwMode="auto">
              <a:xfrm>
                <a:off x="3135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195" name="Rectangle 172"/>
              <p:cNvSpPr>
                <a:spLocks noChangeArrowheads="1"/>
              </p:cNvSpPr>
              <p:nvPr/>
            </p:nvSpPr>
            <p:spPr bwMode="auto">
              <a:xfrm>
                <a:off x="3185" y="2532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196" name="Rectangle 173"/>
              <p:cNvSpPr>
                <a:spLocks noChangeArrowheads="1"/>
              </p:cNvSpPr>
              <p:nvPr/>
            </p:nvSpPr>
            <p:spPr bwMode="auto">
              <a:xfrm>
                <a:off x="2681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2197" name="Rectangle 174"/>
              <p:cNvSpPr>
                <a:spLocks noChangeArrowheads="1"/>
              </p:cNvSpPr>
              <p:nvPr/>
            </p:nvSpPr>
            <p:spPr bwMode="auto">
              <a:xfrm>
                <a:off x="2731" y="263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198" name="Rectangle 175"/>
              <p:cNvSpPr>
                <a:spLocks noChangeArrowheads="1"/>
              </p:cNvSpPr>
              <p:nvPr/>
            </p:nvSpPr>
            <p:spPr bwMode="auto">
              <a:xfrm>
                <a:off x="2755" y="2631"/>
                <a:ext cx="6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2199" name="Rectangle 176"/>
              <p:cNvSpPr>
                <a:spLocks noChangeArrowheads="1"/>
              </p:cNvSpPr>
              <p:nvPr/>
            </p:nvSpPr>
            <p:spPr bwMode="auto">
              <a:xfrm>
                <a:off x="2774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200" name="Rectangle 177"/>
              <p:cNvSpPr>
                <a:spLocks noChangeArrowheads="1"/>
              </p:cNvSpPr>
              <p:nvPr/>
            </p:nvSpPr>
            <p:spPr bwMode="auto">
              <a:xfrm>
                <a:off x="2824" y="2631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201" name="Rectangle 178"/>
              <p:cNvSpPr>
                <a:spLocks noChangeArrowheads="1"/>
              </p:cNvSpPr>
              <p:nvPr/>
            </p:nvSpPr>
            <p:spPr bwMode="auto">
              <a:xfrm>
                <a:off x="2869" y="2631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2202" name="Rectangle 179"/>
              <p:cNvSpPr>
                <a:spLocks noChangeArrowheads="1"/>
              </p:cNvSpPr>
              <p:nvPr/>
            </p:nvSpPr>
            <p:spPr bwMode="auto">
              <a:xfrm>
                <a:off x="2914" y="263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203" name="Rectangle 180"/>
              <p:cNvSpPr>
                <a:spLocks noChangeArrowheads="1"/>
              </p:cNvSpPr>
              <p:nvPr/>
            </p:nvSpPr>
            <p:spPr bwMode="auto">
              <a:xfrm>
                <a:off x="2937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204" name="Rectangle 181"/>
              <p:cNvSpPr>
                <a:spLocks noChangeArrowheads="1"/>
              </p:cNvSpPr>
              <p:nvPr/>
            </p:nvSpPr>
            <p:spPr bwMode="auto">
              <a:xfrm>
                <a:off x="2987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205" name="Rectangle 182"/>
              <p:cNvSpPr>
                <a:spLocks noChangeArrowheads="1"/>
              </p:cNvSpPr>
              <p:nvPr/>
            </p:nvSpPr>
            <p:spPr bwMode="auto">
              <a:xfrm>
                <a:off x="3037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206" name="Rectangle 183"/>
              <p:cNvSpPr>
                <a:spLocks noChangeArrowheads="1"/>
              </p:cNvSpPr>
              <p:nvPr/>
            </p:nvSpPr>
            <p:spPr bwMode="auto">
              <a:xfrm>
                <a:off x="3087" y="2631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2207" name="Rectangle 184"/>
              <p:cNvSpPr>
                <a:spLocks noChangeArrowheads="1"/>
              </p:cNvSpPr>
              <p:nvPr/>
            </p:nvSpPr>
            <p:spPr bwMode="auto">
              <a:xfrm>
                <a:off x="3111" y="263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208" name="Rectangle 185"/>
              <p:cNvSpPr>
                <a:spLocks noChangeArrowheads="1"/>
              </p:cNvSpPr>
              <p:nvPr/>
            </p:nvSpPr>
            <p:spPr bwMode="auto">
              <a:xfrm>
                <a:off x="3141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2209" name="Rectangle 186"/>
              <p:cNvSpPr>
                <a:spLocks noChangeArrowheads="1"/>
              </p:cNvSpPr>
              <p:nvPr/>
            </p:nvSpPr>
            <p:spPr bwMode="auto">
              <a:xfrm>
                <a:off x="3190" y="2631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210" name="Freeform 187"/>
              <p:cNvSpPr>
                <a:spLocks/>
              </p:cNvSpPr>
              <p:nvPr/>
            </p:nvSpPr>
            <p:spPr bwMode="auto">
              <a:xfrm>
                <a:off x="814" y="2495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6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0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2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5 h 84"/>
                  <a:gd name="T50" fmla="*/ 5 w 104"/>
                  <a:gd name="T51" fmla="*/ 7 h 84"/>
                  <a:gd name="T52" fmla="*/ 4 w 104"/>
                  <a:gd name="T53" fmla="*/ 9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6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8"/>
                    </a:lnTo>
                    <a:lnTo>
                      <a:pt x="16" y="68"/>
                    </a:lnTo>
                    <a:lnTo>
                      <a:pt x="12" y="64"/>
                    </a:lnTo>
                    <a:lnTo>
                      <a:pt x="9" y="62"/>
                    </a:lnTo>
                    <a:lnTo>
                      <a:pt x="3" y="55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8" y="28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18" y="55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4" y="66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1" name="Freeform 188"/>
              <p:cNvSpPr>
                <a:spLocks noEditPoints="1"/>
              </p:cNvSpPr>
              <p:nvPr/>
            </p:nvSpPr>
            <p:spPr bwMode="auto">
              <a:xfrm>
                <a:off x="814" y="2436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3 h 97"/>
                  <a:gd name="T6" fmla="*/ 26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5 w 108"/>
                  <a:gd name="T13" fmla="*/ 19 h 97"/>
                  <a:gd name="T14" fmla="*/ 22 w 108"/>
                  <a:gd name="T15" fmla="*/ 22 h 97"/>
                  <a:gd name="T16" fmla="*/ 19 w 108"/>
                  <a:gd name="T17" fmla="*/ 24 h 97"/>
                  <a:gd name="T18" fmla="*/ 14 w 108"/>
                  <a:gd name="T19" fmla="*/ 25 h 97"/>
                  <a:gd name="T20" fmla="*/ 7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0 w 108"/>
                  <a:gd name="T27" fmla="*/ 15 h 97"/>
                  <a:gd name="T28" fmla="*/ 0 w 108"/>
                  <a:gd name="T29" fmla="*/ 10 h 97"/>
                  <a:gd name="T30" fmla="*/ 1 w 108"/>
                  <a:gd name="T31" fmla="*/ 7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19 h 97"/>
                  <a:gd name="T44" fmla="*/ 21 w 108"/>
                  <a:gd name="T45" fmla="*/ 18 h 97"/>
                  <a:gd name="T46" fmla="*/ 22 w 108"/>
                  <a:gd name="T47" fmla="*/ 16 h 97"/>
                  <a:gd name="T48" fmla="*/ 23 w 108"/>
                  <a:gd name="T49" fmla="*/ 13 h 97"/>
                  <a:gd name="T50" fmla="*/ 24 w 108"/>
                  <a:gd name="T51" fmla="*/ 11 h 97"/>
                  <a:gd name="T52" fmla="*/ 22 w 108"/>
                  <a:gd name="T53" fmla="*/ 7 h 97"/>
                  <a:gd name="T54" fmla="*/ 20 w 108"/>
                  <a:gd name="T55" fmla="*/ 6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9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7 h 97"/>
                  <a:gd name="T70" fmla="*/ 7 w 108"/>
                  <a:gd name="T71" fmla="*/ 19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8"/>
                    </a:moveTo>
                    <a:lnTo>
                      <a:pt x="75" y="0"/>
                    </a:lnTo>
                    <a:lnTo>
                      <a:pt x="82" y="2"/>
                    </a:lnTo>
                    <a:lnTo>
                      <a:pt x="87" y="5"/>
                    </a:lnTo>
                    <a:lnTo>
                      <a:pt x="91" y="7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6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4"/>
                    </a:lnTo>
                    <a:lnTo>
                      <a:pt x="93" y="82"/>
                    </a:lnTo>
                    <a:lnTo>
                      <a:pt x="86" y="88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8"/>
                    </a:lnTo>
                    <a:lnTo>
                      <a:pt x="14" y="82"/>
                    </a:lnTo>
                    <a:lnTo>
                      <a:pt x="7" y="74"/>
                    </a:lnTo>
                    <a:lnTo>
                      <a:pt x="3" y="67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4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6"/>
                    </a:lnTo>
                    <a:lnTo>
                      <a:pt x="73" y="74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58"/>
                    </a:lnTo>
                    <a:lnTo>
                      <a:pt x="91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28"/>
                    </a:lnTo>
                    <a:lnTo>
                      <a:pt x="84" y="26"/>
                    </a:lnTo>
                    <a:lnTo>
                      <a:pt x="80" y="22"/>
                    </a:lnTo>
                    <a:lnTo>
                      <a:pt x="71" y="18"/>
                    </a:lnTo>
                    <a:close/>
                    <a:moveTo>
                      <a:pt x="43" y="76"/>
                    </a:moveTo>
                    <a:lnTo>
                      <a:pt x="43" y="17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0" y="30"/>
                    </a:lnTo>
                    <a:lnTo>
                      <a:pt x="16" y="33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52"/>
                    </a:lnTo>
                    <a:lnTo>
                      <a:pt x="16" y="58"/>
                    </a:lnTo>
                    <a:lnTo>
                      <a:pt x="18" y="63"/>
                    </a:lnTo>
                    <a:lnTo>
                      <a:pt x="21" y="67"/>
                    </a:lnTo>
                    <a:lnTo>
                      <a:pt x="25" y="71"/>
                    </a:lnTo>
                    <a:lnTo>
                      <a:pt x="31" y="74"/>
                    </a:lnTo>
                    <a:lnTo>
                      <a:pt x="36" y="76"/>
                    </a:lnTo>
                    <a:lnTo>
                      <a:pt x="4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2" name="Freeform 189"/>
              <p:cNvSpPr>
                <a:spLocks/>
              </p:cNvSpPr>
              <p:nvPr/>
            </p:nvSpPr>
            <p:spPr bwMode="auto">
              <a:xfrm>
                <a:off x="815" y="2383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5 h 84"/>
                  <a:gd name="T8" fmla="*/ 24 w 107"/>
                  <a:gd name="T9" fmla="*/ 6 h 84"/>
                  <a:gd name="T10" fmla="*/ 25 w 107"/>
                  <a:gd name="T11" fmla="*/ 7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6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7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21"/>
                    </a:lnTo>
                    <a:lnTo>
                      <a:pt x="96" y="23"/>
                    </a:lnTo>
                    <a:lnTo>
                      <a:pt x="99" y="27"/>
                    </a:lnTo>
                    <a:lnTo>
                      <a:pt x="101" y="30"/>
                    </a:lnTo>
                    <a:lnTo>
                      <a:pt x="105" y="40"/>
                    </a:lnTo>
                    <a:lnTo>
                      <a:pt x="107" y="43"/>
                    </a:lnTo>
                    <a:lnTo>
                      <a:pt x="107" y="49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6" y="75"/>
                    </a:lnTo>
                    <a:lnTo>
                      <a:pt x="94" y="77"/>
                    </a:lnTo>
                    <a:lnTo>
                      <a:pt x="88" y="81"/>
                    </a:lnTo>
                    <a:lnTo>
                      <a:pt x="81" y="83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7" y="66"/>
                    </a:lnTo>
                    <a:lnTo>
                      <a:pt x="77" y="64"/>
                    </a:lnTo>
                    <a:lnTo>
                      <a:pt x="83" y="62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3" y="25"/>
                    </a:lnTo>
                    <a:lnTo>
                      <a:pt x="75" y="21"/>
                    </a:lnTo>
                    <a:lnTo>
                      <a:pt x="68" y="19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3" name="Freeform 190"/>
              <p:cNvSpPr>
                <a:spLocks/>
              </p:cNvSpPr>
              <p:nvPr/>
            </p:nvSpPr>
            <p:spPr bwMode="auto">
              <a:xfrm>
                <a:off x="796" y="2349"/>
                <a:ext cx="72" cy="26"/>
              </a:xfrm>
              <a:custGeom>
                <a:avLst/>
                <a:gdLst>
                  <a:gd name="T0" fmla="*/ 31 w 143"/>
                  <a:gd name="T1" fmla="*/ 0 h 53"/>
                  <a:gd name="T2" fmla="*/ 36 w 143"/>
                  <a:gd name="T3" fmla="*/ 0 h 53"/>
                  <a:gd name="T4" fmla="*/ 36 w 143"/>
                  <a:gd name="T5" fmla="*/ 2 h 53"/>
                  <a:gd name="T6" fmla="*/ 36 w 143"/>
                  <a:gd name="T7" fmla="*/ 3 h 53"/>
                  <a:gd name="T8" fmla="*/ 36 w 143"/>
                  <a:gd name="T9" fmla="*/ 5 h 53"/>
                  <a:gd name="T10" fmla="*/ 35 w 143"/>
                  <a:gd name="T11" fmla="*/ 7 h 53"/>
                  <a:gd name="T12" fmla="*/ 34 w 143"/>
                  <a:gd name="T13" fmla="*/ 8 h 53"/>
                  <a:gd name="T14" fmla="*/ 34 w 143"/>
                  <a:gd name="T15" fmla="*/ 9 h 53"/>
                  <a:gd name="T16" fmla="*/ 33 w 143"/>
                  <a:gd name="T17" fmla="*/ 9 h 53"/>
                  <a:gd name="T18" fmla="*/ 32 w 143"/>
                  <a:gd name="T19" fmla="*/ 9 h 53"/>
                  <a:gd name="T20" fmla="*/ 31 w 143"/>
                  <a:gd name="T21" fmla="*/ 9 h 53"/>
                  <a:gd name="T22" fmla="*/ 28 w 143"/>
                  <a:gd name="T23" fmla="*/ 9 h 53"/>
                  <a:gd name="T24" fmla="*/ 13 w 143"/>
                  <a:gd name="T25" fmla="*/ 9 h 53"/>
                  <a:gd name="T26" fmla="*/ 13 w 143"/>
                  <a:gd name="T27" fmla="*/ 13 h 53"/>
                  <a:gd name="T28" fmla="*/ 9 w 143"/>
                  <a:gd name="T29" fmla="*/ 13 h 53"/>
                  <a:gd name="T30" fmla="*/ 9 w 143"/>
                  <a:gd name="T31" fmla="*/ 9 h 53"/>
                  <a:gd name="T32" fmla="*/ 3 w 143"/>
                  <a:gd name="T33" fmla="*/ 9 h 53"/>
                  <a:gd name="T34" fmla="*/ 0 w 143"/>
                  <a:gd name="T35" fmla="*/ 5 h 53"/>
                  <a:gd name="T36" fmla="*/ 9 w 143"/>
                  <a:gd name="T37" fmla="*/ 5 h 53"/>
                  <a:gd name="T38" fmla="*/ 9 w 143"/>
                  <a:gd name="T39" fmla="*/ 0 h 53"/>
                  <a:gd name="T40" fmla="*/ 13 w 143"/>
                  <a:gd name="T41" fmla="*/ 0 h 53"/>
                  <a:gd name="T42" fmla="*/ 13 w 143"/>
                  <a:gd name="T43" fmla="*/ 5 h 53"/>
                  <a:gd name="T44" fmla="*/ 28 w 143"/>
                  <a:gd name="T45" fmla="*/ 5 h 53"/>
                  <a:gd name="T46" fmla="*/ 31 w 143"/>
                  <a:gd name="T47" fmla="*/ 4 h 53"/>
                  <a:gd name="T48" fmla="*/ 31 w 143"/>
                  <a:gd name="T49" fmla="*/ 4 h 53"/>
                  <a:gd name="T50" fmla="*/ 31 w 143"/>
                  <a:gd name="T51" fmla="*/ 4 h 53"/>
                  <a:gd name="T52" fmla="*/ 31 w 143"/>
                  <a:gd name="T53" fmla="*/ 3 h 53"/>
                  <a:gd name="T54" fmla="*/ 31 w 143"/>
                  <a:gd name="T55" fmla="*/ 2 h 53"/>
                  <a:gd name="T56" fmla="*/ 31 w 143"/>
                  <a:gd name="T57" fmla="*/ 0 h 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3"/>
                  <a:gd name="T88" fmla="*/ 0 h 53"/>
                  <a:gd name="T89" fmla="*/ 143 w 143"/>
                  <a:gd name="T90" fmla="*/ 53 h 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3" h="53">
                    <a:moveTo>
                      <a:pt x="124" y="2"/>
                    </a:moveTo>
                    <a:lnTo>
                      <a:pt x="141" y="0"/>
                    </a:lnTo>
                    <a:lnTo>
                      <a:pt x="143" y="8"/>
                    </a:lnTo>
                    <a:lnTo>
                      <a:pt x="143" y="13"/>
                    </a:lnTo>
                    <a:lnTo>
                      <a:pt x="141" y="23"/>
                    </a:lnTo>
                    <a:lnTo>
                      <a:pt x="139" y="28"/>
                    </a:lnTo>
                    <a:lnTo>
                      <a:pt x="135" y="34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28" y="38"/>
                    </a:lnTo>
                    <a:lnTo>
                      <a:pt x="124" y="38"/>
                    </a:lnTo>
                    <a:lnTo>
                      <a:pt x="110" y="38"/>
                    </a:lnTo>
                    <a:lnTo>
                      <a:pt x="51" y="38"/>
                    </a:lnTo>
                    <a:lnTo>
                      <a:pt x="51" y="53"/>
                    </a:lnTo>
                    <a:lnTo>
                      <a:pt x="36" y="53"/>
                    </a:lnTo>
                    <a:lnTo>
                      <a:pt x="36" y="38"/>
                    </a:lnTo>
                    <a:lnTo>
                      <a:pt x="11" y="38"/>
                    </a:lnTo>
                    <a:lnTo>
                      <a:pt x="0" y="21"/>
                    </a:lnTo>
                    <a:lnTo>
                      <a:pt x="36" y="21"/>
                    </a:lnTo>
                    <a:lnTo>
                      <a:pt x="36" y="2"/>
                    </a:lnTo>
                    <a:lnTo>
                      <a:pt x="51" y="2"/>
                    </a:lnTo>
                    <a:lnTo>
                      <a:pt x="51" y="21"/>
                    </a:lnTo>
                    <a:lnTo>
                      <a:pt x="111" y="21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7"/>
                    </a:lnTo>
                    <a:lnTo>
                      <a:pt x="124" y="13"/>
                    </a:lnTo>
                    <a:lnTo>
                      <a:pt x="124" y="1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4" name="Freeform 191"/>
              <p:cNvSpPr>
                <a:spLocks/>
              </p:cNvSpPr>
              <p:nvPr/>
            </p:nvSpPr>
            <p:spPr bwMode="auto">
              <a:xfrm>
                <a:off x="814" y="2313"/>
                <a:ext cx="52" cy="28"/>
              </a:xfrm>
              <a:custGeom>
                <a:avLst/>
                <a:gdLst>
                  <a:gd name="T0" fmla="*/ 26 w 104"/>
                  <a:gd name="T1" fmla="*/ 14 h 56"/>
                  <a:gd name="T2" fmla="*/ 1 w 104"/>
                  <a:gd name="T3" fmla="*/ 14 h 56"/>
                  <a:gd name="T4" fmla="*/ 1 w 104"/>
                  <a:gd name="T5" fmla="*/ 10 h 56"/>
                  <a:gd name="T6" fmla="*/ 4 w 104"/>
                  <a:gd name="T7" fmla="*/ 10 h 56"/>
                  <a:gd name="T8" fmla="*/ 3 w 104"/>
                  <a:gd name="T9" fmla="*/ 9 h 56"/>
                  <a:gd name="T10" fmla="*/ 1 w 104"/>
                  <a:gd name="T11" fmla="*/ 7 h 56"/>
                  <a:gd name="T12" fmla="*/ 0 w 104"/>
                  <a:gd name="T13" fmla="*/ 7 h 56"/>
                  <a:gd name="T14" fmla="*/ 0 w 104"/>
                  <a:gd name="T15" fmla="*/ 5 h 56"/>
                  <a:gd name="T16" fmla="*/ 1 w 104"/>
                  <a:gd name="T17" fmla="*/ 3 h 56"/>
                  <a:gd name="T18" fmla="*/ 2 w 104"/>
                  <a:gd name="T19" fmla="*/ 0 h 56"/>
                  <a:gd name="T20" fmla="*/ 6 w 104"/>
                  <a:gd name="T21" fmla="*/ 2 h 56"/>
                  <a:gd name="T22" fmla="*/ 5 w 104"/>
                  <a:gd name="T23" fmla="*/ 4 h 56"/>
                  <a:gd name="T24" fmla="*/ 4 w 104"/>
                  <a:gd name="T25" fmla="*/ 5 h 56"/>
                  <a:gd name="T26" fmla="*/ 5 w 104"/>
                  <a:gd name="T27" fmla="*/ 7 h 56"/>
                  <a:gd name="T28" fmla="*/ 5 w 104"/>
                  <a:gd name="T29" fmla="*/ 7 h 56"/>
                  <a:gd name="T30" fmla="*/ 5 w 104"/>
                  <a:gd name="T31" fmla="*/ 7 h 56"/>
                  <a:gd name="T32" fmla="*/ 7 w 104"/>
                  <a:gd name="T33" fmla="*/ 8 h 56"/>
                  <a:gd name="T34" fmla="*/ 7 w 104"/>
                  <a:gd name="T35" fmla="*/ 9 h 56"/>
                  <a:gd name="T36" fmla="*/ 10 w 104"/>
                  <a:gd name="T37" fmla="*/ 10 h 56"/>
                  <a:gd name="T38" fmla="*/ 13 w 104"/>
                  <a:gd name="T39" fmla="*/ 10 h 56"/>
                  <a:gd name="T40" fmla="*/ 26 w 104"/>
                  <a:gd name="T41" fmla="*/ 10 h 56"/>
                  <a:gd name="T42" fmla="*/ 26 w 104"/>
                  <a:gd name="T43" fmla="*/ 14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6"/>
                  <a:gd name="T68" fmla="*/ 104 w 104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6">
                    <a:moveTo>
                      <a:pt x="104" y="56"/>
                    </a:moveTo>
                    <a:lnTo>
                      <a:pt x="1" y="56"/>
                    </a:lnTo>
                    <a:lnTo>
                      <a:pt x="1" y="40"/>
                    </a:lnTo>
                    <a:lnTo>
                      <a:pt x="16" y="40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3"/>
                    </a:lnTo>
                    <a:lnTo>
                      <a:pt x="16" y="19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31" y="36"/>
                    </a:lnTo>
                    <a:lnTo>
                      <a:pt x="40" y="38"/>
                    </a:lnTo>
                    <a:lnTo>
                      <a:pt x="51" y="38"/>
                    </a:lnTo>
                    <a:lnTo>
                      <a:pt x="104" y="38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5" name="Freeform 192"/>
              <p:cNvSpPr>
                <a:spLocks noEditPoints="1"/>
              </p:cNvSpPr>
              <p:nvPr/>
            </p:nvSpPr>
            <p:spPr bwMode="auto">
              <a:xfrm>
                <a:off x="814" y="2263"/>
                <a:ext cx="54" cy="48"/>
              </a:xfrm>
              <a:custGeom>
                <a:avLst/>
                <a:gdLst>
                  <a:gd name="T0" fmla="*/ 10 w 108"/>
                  <a:gd name="T1" fmla="*/ 23 h 97"/>
                  <a:gd name="T2" fmla="*/ 7 w 108"/>
                  <a:gd name="T3" fmla="*/ 22 h 97"/>
                  <a:gd name="T4" fmla="*/ 5 w 108"/>
                  <a:gd name="T5" fmla="*/ 21 h 97"/>
                  <a:gd name="T6" fmla="*/ 3 w 108"/>
                  <a:gd name="T7" fmla="*/ 20 h 97"/>
                  <a:gd name="T8" fmla="*/ 1 w 108"/>
                  <a:gd name="T9" fmla="*/ 16 h 97"/>
                  <a:gd name="T10" fmla="*/ 0 w 108"/>
                  <a:gd name="T11" fmla="*/ 12 h 97"/>
                  <a:gd name="T12" fmla="*/ 1 w 108"/>
                  <a:gd name="T13" fmla="*/ 7 h 97"/>
                  <a:gd name="T14" fmla="*/ 3 w 108"/>
                  <a:gd name="T15" fmla="*/ 3 h 97"/>
                  <a:gd name="T16" fmla="*/ 7 w 108"/>
                  <a:gd name="T17" fmla="*/ 1 h 97"/>
                  <a:gd name="T18" fmla="*/ 10 w 108"/>
                  <a:gd name="T19" fmla="*/ 0 h 97"/>
                  <a:gd name="T20" fmla="*/ 15 w 108"/>
                  <a:gd name="T21" fmla="*/ 0 h 97"/>
                  <a:gd name="T22" fmla="*/ 19 w 108"/>
                  <a:gd name="T23" fmla="*/ 0 h 97"/>
                  <a:gd name="T24" fmla="*/ 23 w 108"/>
                  <a:gd name="T25" fmla="*/ 2 h 97"/>
                  <a:gd name="T26" fmla="*/ 25 w 108"/>
                  <a:gd name="T27" fmla="*/ 4 h 97"/>
                  <a:gd name="T28" fmla="*/ 26 w 108"/>
                  <a:gd name="T29" fmla="*/ 7 h 97"/>
                  <a:gd name="T30" fmla="*/ 27 w 108"/>
                  <a:gd name="T31" fmla="*/ 10 h 97"/>
                  <a:gd name="T32" fmla="*/ 27 w 108"/>
                  <a:gd name="T33" fmla="*/ 14 h 97"/>
                  <a:gd name="T34" fmla="*/ 26 w 108"/>
                  <a:gd name="T35" fmla="*/ 16 h 97"/>
                  <a:gd name="T36" fmla="*/ 25 w 108"/>
                  <a:gd name="T37" fmla="*/ 20 h 97"/>
                  <a:gd name="T38" fmla="*/ 22 w 108"/>
                  <a:gd name="T39" fmla="*/ 22 h 97"/>
                  <a:gd name="T40" fmla="*/ 19 w 108"/>
                  <a:gd name="T41" fmla="*/ 23 h 97"/>
                  <a:gd name="T42" fmla="*/ 14 w 108"/>
                  <a:gd name="T43" fmla="*/ 24 h 97"/>
                  <a:gd name="T44" fmla="*/ 15 w 108"/>
                  <a:gd name="T45" fmla="*/ 19 h 97"/>
                  <a:gd name="T46" fmla="*/ 19 w 108"/>
                  <a:gd name="T47" fmla="*/ 18 h 97"/>
                  <a:gd name="T48" fmla="*/ 22 w 108"/>
                  <a:gd name="T49" fmla="*/ 16 h 97"/>
                  <a:gd name="T50" fmla="*/ 23 w 108"/>
                  <a:gd name="T51" fmla="*/ 14 h 97"/>
                  <a:gd name="T52" fmla="*/ 24 w 108"/>
                  <a:gd name="T53" fmla="*/ 12 h 97"/>
                  <a:gd name="T54" fmla="*/ 23 w 108"/>
                  <a:gd name="T55" fmla="*/ 8 h 97"/>
                  <a:gd name="T56" fmla="*/ 21 w 108"/>
                  <a:gd name="T57" fmla="*/ 6 h 97"/>
                  <a:gd name="T58" fmla="*/ 18 w 108"/>
                  <a:gd name="T59" fmla="*/ 5 h 97"/>
                  <a:gd name="T60" fmla="*/ 15 w 108"/>
                  <a:gd name="T61" fmla="*/ 4 h 97"/>
                  <a:gd name="T62" fmla="*/ 11 w 108"/>
                  <a:gd name="T63" fmla="*/ 4 h 97"/>
                  <a:gd name="T64" fmla="*/ 7 w 108"/>
                  <a:gd name="T65" fmla="*/ 5 h 97"/>
                  <a:gd name="T66" fmla="*/ 6 w 108"/>
                  <a:gd name="T67" fmla="*/ 7 h 97"/>
                  <a:gd name="T68" fmla="*/ 4 w 108"/>
                  <a:gd name="T69" fmla="*/ 8 h 97"/>
                  <a:gd name="T70" fmla="*/ 3 w 108"/>
                  <a:gd name="T71" fmla="*/ 12 h 97"/>
                  <a:gd name="T72" fmla="*/ 4 w 108"/>
                  <a:gd name="T73" fmla="*/ 14 h 97"/>
                  <a:gd name="T74" fmla="*/ 6 w 108"/>
                  <a:gd name="T75" fmla="*/ 17 h 97"/>
                  <a:gd name="T76" fmla="*/ 9 w 108"/>
                  <a:gd name="T77" fmla="*/ 19 h 97"/>
                  <a:gd name="T78" fmla="*/ 14 w 108"/>
                  <a:gd name="T79" fmla="*/ 19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3" y="97"/>
                    </a:moveTo>
                    <a:lnTo>
                      <a:pt x="40" y="95"/>
                    </a:lnTo>
                    <a:lnTo>
                      <a:pt x="34" y="93"/>
                    </a:lnTo>
                    <a:lnTo>
                      <a:pt x="29" y="91"/>
                    </a:lnTo>
                    <a:lnTo>
                      <a:pt x="23" y="89"/>
                    </a:lnTo>
                    <a:lnTo>
                      <a:pt x="18" y="87"/>
                    </a:lnTo>
                    <a:lnTo>
                      <a:pt x="14" y="84"/>
                    </a:lnTo>
                    <a:lnTo>
                      <a:pt x="11" y="80"/>
                    </a:lnTo>
                    <a:lnTo>
                      <a:pt x="5" y="72"/>
                    </a:lnTo>
                    <a:lnTo>
                      <a:pt x="1" y="65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40" y="0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6" y="3"/>
                    </a:lnTo>
                    <a:lnTo>
                      <a:pt x="84" y="5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7" y="16"/>
                    </a:lnTo>
                    <a:lnTo>
                      <a:pt x="100" y="22"/>
                    </a:lnTo>
                    <a:lnTo>
                      <a:pt x="104" y="28"/>
                    </a:lnTo>
                    <a:lnTo>
                      <a:pt x="106" y="35"/>
                    </a:lnTo>
                    <a:lnTo>
                      <a:pt x="108" y="41"/>
                    </a:lnTo>
                    <a:lnTo>
                      <a:pt x="108" y="48"/>
                    </a:lnTo>
                    <a:lnTo>
                      <a:pt x="106" y="58"/>
                    </a:lnTo>
                    <a:lnTo>
                      <a:pt x="106" y="63"/>
                    </a:lnTo>
                    <a:lnTo>
                      <a:pt x="104" y="67"/>
                    </a:lnTo>
                    <a:lnTo>
                      <a:pt x="98" y="76"/>
                    </a:lnTo>
                    <a:lnTo>
                      <a:pt x="97" y="80"/>
                    </a:lnTo>
                    <a:lnTo>
                      <a:pt x="93" y="82"/>
                    </a:lnTo>
                    <a:lnTo>
                      <a:pt x="86" y="89"/>
                    </a:lnTo>
                    <a:lnTo>
                      <a:pt x="80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3" y="97"/>
                    </a:lnTo>
                    <a:close/>
                    <a:moveTo>
                      <a:pt x="53" y="78"/>
                    </a:moveTo>
                    <a:lnTo>
                      <a:pt x="62" y="78"/>
                    </a:lnTo>
                    <a:lnTo>
                      <a:pt x="71" y="76"/>
                    </a:lnTo>
                    <a:lnTo>
                      <a:pt x="76" y="72"/>
                    </a:lnTo>
                    <a:lnTo>
                      <a:pt x="82" y="69"/>
                    </a:lnTo>
                    <a:lnTo>
                      <a:pt x="86" y="67"/>
                    </a:lnTo>
                    <a:lnTo>
                      <a:pt x="87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3" y="48"/>
                    </a:lnTo>
                    <a:lnTo>
                      <a:pt x="91" y="41"/>
                    </a:lnTo>
                    <a:lnTo>
                      <a:pt x="89" y="35"/>
                    </a:lnTo>
                    <a:lnTo>
                      <a:pt x="87" y="30"/>
                    </a:lnTo>
                    <a:lnTo>
                      <a:pt x="82" y="26"/>
                    </a:lnTo>
                    <a:lnTo>
                      <a:pt x="76" y="22"/>
                    </a:lnTo>
                    <a:lnTo>
                      <a:pt x="71" y="20"/>
                    </a:lnTo>
                    <a:lnTo>
                      <a:pt x="65" y="18"/>
                    </a:lnTo>
                    <a:lnTo>
                      <a:pt x="62" y="18"/>
                    </a:lnTo>
                    <a:lnTo>
                      <a:pt x="53" y="16"/>
                    </a:lnTo>
                    <a:lnTo>
                      <a:pt x="43" y="18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20" y="31"/>
                    </a:lnTo>
                    <a:lnTo>
                      <a:pt x="16" y="35"/>
                    </a:lnTo>
                    <a:lnTo>
                      <a:pt x="14" y="41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59"/>
                    </a:lnTo>
                    <a:lnTo>
                      <a:pt x="20" y="65"/>
                    </a:lnTo>
                    <a:lnTo>
                      <a:pt x="23" y="69"/>
                    </a:lnTo>
                    <a:lnTo>
                      <a:pt x="29" y="72"/>
                    </a:lnTo>
                    <a:lnTo>
                      <a:pt x="36" y="76"/>
                    </a:lnTo>
                    <a:lnTo>
                      <a:pt x="43" y="78"/>
                    </a:ln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6" name="Freeform 193"/>
              <p:cNvSpPr>
                <a:spLocks/>
              </p:cNvSpPr>
              <p:nvPr/>
            </p:nvSpPr>
            <p:spPr bwMode="auto">
              <a:xfrm>
                <a:off x="814" y="2210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6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0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5 h 84"/>
                  <a:gd name="T50" fmla="*/ 5 w 104"/>
                  <a:gd name="T51" fmla="*/ 7 h 84"/>
                  <a:gd name="T52" fmla="*/ 4 w 104"/>
                  <a:gd name="T53" fmla="*/ 8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6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4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6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4" y="66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7" name="Freeform 194"/>
              <p:cNvSpPr>
                <a:spLocks/>
              </p:cNvSpPr>
              <p:nvPr/>
            </p:nvSpPr>
            <p:spPr bwMode="auto">
              <a:xfrm>
                <a:off x="814" y="2126"/>
                <a:ext cx="52" cy="42"/>
              </a:xfrm>
              <a:custGeom>
                <a:avLst/>
                <a:gdLst>
                  <a:gd name="T0" fmla="*/ 26 w 104"/>
                  <a:gd name="T1" fmla="*/ 21 h 84"/>
                  <a:gd name="T2" fmla="*/ 1 w 104"/>
                  <a:gd name="T3" fmla="*/ 21 h 84"/>
                  <a:gd name="T4" fmla="*/ 1 w 104"/>
                  <a:gd name="T5" fmla="*/ 17 h 84"/>
                  <a:gd name="T6" fmla="*/ 4 w 104"/>
                  <a:gd name="T7" fmla="*/ 17 h 84"/>
                  <a:gd name="T8" fmla="*/ 3 w 104"/>
                  <a:gd name="T9" fmla="*/ 16 h 84"/>
                  <a:gd name="T10" fmla="*/ 3 w 104"/>
                  <a:gd name="T11" fmla="*/ 15 h 84"/>
                  <a:gd name="T12" fmla="*/ 1 w 104"/>
                  <a:gd name="T13" fmla="*/ 13 h 84"/>
                  <a:gd name="T14" fmla="*/ 0 w 104"/>
                  <a:gd name="T15" fmla="*/ 11 h 84"/>
                  <a:gd name="T16" fmla="*/ 0 w 104"/>
                  <a:gd name="T17" fmla="*/ 10 h 84"/>
                  <a:gd name="T18" fmla="*/ 0 w 104"/>
                  <a:gd name="T19" fmla="*/ 9 h 84"/>
                  <a:gd name="T20" fmla="*/ 0 w 104"/>
                  <a:gd name="T21" fmla="*/ 6 h 84"/>
                  <a:gd name="T22" fmla="*/ 1 w 104"/>
                  <a:gd name="T23" fmla="*/ 5 h 84"/>
                  <a:gd name="T24" fmla="*/ 2 w 104"/>
                  <a:gd name="T25" fmla="*/ 3 h 84"/>
                  <a:gd name="T26" fmla="*/ 3 w 104"/>
                  <a:gd name="T27" fmla="*/ 3 h 84"/>
                  <a:gd name="T28" fmla="*/ 3 w 104"/>
                  <a:gd name="T29" fmla="*/ 1 h 84"/>
                  <a:gd name="T30" fmla="*/ 5 w 104"/>
                  <a:gd name="T31" fmla="*/ 1 h 84"/>
                  <a:gd name="T32" fmla="*/ 6 w 104"/>
                  <a:gd name="T33" fmla="*/ 1 h 84"/>
                  <a:gd name="T34" fmla="*/ 11 w 104"/>
                  <a:gd name="T35" fmla="*/ 0 h 84"/>
                  <a:gd name="T36" fmla="*/ 26 w 104"/>
                  <a:gd name="T37" fmla="*/ 0 h 84"/>
                  <a:gd name="T38" fmla="*/ 26 w 104"/>
                  <a:gd name="T39" fmla="*/ 5 h 84"/>
                  <a:gd name="T40" fmla="*/ 11 w 104"/>
                  <a:gd name="T41" fmla="*/ 5 h 84"/>
                  <a:gd name="T42" fmla="*/ 8 w 104"/>
                  <a:gd name="T43" fmla="*/ 5 h 84"/>
                  <a:gd name="T44" fmla="*/ 7 w 104"/>
                  <a:gd name="T45" fmla="*/ 5 h 84"/>
                  <a:gd name="T46" fmla="*/ 6 w 104"/>
                  <a:gd name="T47" fmla="*/ 5 h 84"/>
                  <a:gd name="T48" fmla="*/ 6 w 104"/>
                  <a:gd name="T49" fmla="*/ 5 h 84"/>
                  <a:gd name="T50" fmla="*/ 5 w 104"/>
                  <a:gd name="T51" fmla="*/ 7 h 84"/>
                  <a:gd name="T52" fmla="*/ 4 w 104"/>
                  <a:gd name="T53" fmla="*/ 8 h 84"/>
                  <a:gd name="T54" fmla="*/ 3 w 104"/>
                  <a:gd name="T55" fmla="*/ 10 h 84"/>
                  <a:gd name="T56" fmla="*/ 3 w 104"/>
                  <a:gd name="T57" fmla="*/ 11 h 84"/>
                  <a:gd name="T58" fmla="*/ 4 w 104"/>
                  <a:gd name="T59" fmla="*/ 12 h 84"/>
                  <a:gd name="T60" fmla="*/ 5 w 104"/>
                  <a:gd name="T61" fmla="*/ 13 h 84"/>
                  <a:gd name="T62" fmla="*/ 6 w 104"/>
                  <a:gd name="T63" fmla="*/ 14 h 84"/>
                  <a:gd name="T64" fmla="*/ 7 w 104"/>
                  <a:gd name="T65" fmla="*/ 15 h 84"/>
                  <a:gd name="T66" fmla="*/ 8 w 104"/>
                  <a:gd name="T67" fmla="*/ 16 h 84"/>
                  <a:gd name="T68" fmla="*/ 10 w 104"/>
                  <a:gd name="T69" fmla="*/ 17 h 84"/>
                  <a:gd name="T70" fmla="*/ 13 w 104"/>
                  <a:gd name="T71" fmla="*/ 17 h 84"/>
                  <a:gd name="T72" fmla="*/ 26 w 104"/>
                  <a:gd name="T73" fmla="*/ 17 h 84"/>
                  <a:gd name="T74" fmla="*/ 26 w 104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4"/>
                  <a:gd name="T115" fmla="*/ 0 h 84"/>
                  <a:gd name="T116" fmla="*/ 104 w 104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4" h="84">
                    <a:moveTo>
                      <a:pt x="104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4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6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42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18" y="54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4" y="66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8" name="Freeform 195"/>
              <p:cNvSpPr>
                <a:spLocks/>
              </p:cNvSpPr>
              <p:nvPr/>
            </p:nvSpPr>
            <p:spPr bwMode="auto">
              <a:xfrm>
                <a:off x="815" y="2070"/>
                <a:ext cx="53" cy="42"/>
              </a:xfrm>
              <a:custGeom>
                <a:avLst/>
                <a:gdLst>
                  <a:gd name="T0" fmla="*/ 25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5 h 84"/>
                  <a:gd name="T8" fmla="*/ 24 w 107"/>
                  <a:gd name="T9" fmla="*/ 6 h 84"/>
                  <a:gd name="T10" fmla="*/ 25 w 107"/>
                  <a:gd name="T11" fmla="*/ 7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6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7 h 84"/>
                  <a:gd name="T60" fmla="*/ 21 w 107"/>
                  <a:gd name="T61" fmla="*/ 7 h 84"/>
                  <a:gd name="T62" fmla="*/ 20 w 107"/>
                  <a:gd name="T63" fmla="*/ 6 h 84"/>
                  <a:gd name="T64" fmla="*/ 18 w 107"/>
                  <a:gd name="T65" fmla="*/ 5 h 84"/>
                  <a:gd name="T66" fmla="*/ 17 w 107"/>
                  <a:gd name="T67" fmla="*/ 5 h 84"/>
                  <a:gd name="T68" fmla="*/ 13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5 w 107"/>
                  <a:gd name="T75" fmla="*/ 0 h 84"/>
                  <a:gd name="T76" fmla="*/ 25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4" y="19"/>
                    </a:lnTo>
                    <a:lnTo>
                      <a:pt x="96" y="23"/>
                    </a:lnTo>
                    <a:lnTo>
                      <a:pt x="99" y="26"/>
                    </a:lnTo>
                    <a:lnTo>
                      <a:pt x="101" y="30"/>
                    </a:lnTo>
                    <a:lnTo>
                      <a:pt x="105" y="39"/>
                    </a:lnTo>
                    <a:lnTo>
                      <a:pt x="107" y="43"/>
                    </a:lnTo>
                    <a:lnTo>
                      <a:pt x="107" y="49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6" y="75"/>
                    </a:lnTo>
                    <a:lnTo>
                      <a:pt x="94" y="77"/>
                    </a:lnTo>
                    <a:lnTo>
                      <a:pt x="88" y="81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7" y="66"/>
                    </a:lnTo>
                    <a:lnTo>
                      <a:pt x="77" y="64"/>
                    </a:lnTo>
                    <a:lnTo>
                      <a:pt x="83" y="62"/>
                    </a:lnTo>
                    <a:lnTo>
                      <a:pt x="85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3" y="25"/>
                    </a:lnTo>
                    <a:lnTo>
                      <a:pt x="75" y="21"/>
                    </a:lnTo>
                    <a:lnTo>
                      <a:pt x="68" y="19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9" name="Freeform 196"/>
              <p:cNvSpPr>
                <a:spLocks/>
              </p:cNvSpPr>
              <p:nvPr/>
            </p:nvSpPr>
            <p:spPr bwMode="auto">
              <a:xfrm>
                <a:off x="814" y="1985"/>
                <a:ext cx="52" cy="71"/>
              </a:xfrm>
              <a:custGeom>
                <a:avLst/>
                <a:gdLst>
                  <a:gd name="T0" fmla="*/ 1 w 104"/>
                  <a:gd name="T1" fmla="*/ 36 h 142"/>
                  <a:gd name="T2" fmla="*/ 4 w 104"/>
                  <a:gd name="T3" fmla="*/ 31 h 142"/>
                  <a:gd name="T4" fmla="*/ 3 w 104"/>
                  <a:gd name="T5" fmla="*/ 30 h 142"/>
                  <a:gd name="T6" fmla="*/ 0 w 104"/>
                  <a:gd name="T7" fmla="*/ 26 h 142"/>
                  <a:gd name="T8" fmla="*/ 0 w 104"/>
                  <a:gd name="T9" fmla="*/ 22 h 142"/>
                  <a:gd name="T10" fmla="*/ 1 w 104"/>
                  <a:gd name="T11" fmla="*/ 19 h 142"/>
                  <a:gd name="T12" fmla="*/ 2 w 104"/>
                  <a:gd name="T13" fmla="*/ 18 h 142"/>
                  <a:gd name="T14" fmla="*/ 3 w 104"/>
                  <a:gd name="T15" fmla="*/ 17 h 142"/>
                  <a:gd name="T16" fmla="*/ 3 w 104"/>
                  <a:gd name="T17" fmla="*/ 15 h 142"/>
                  <a:gd name="T18" fmla="*/ 1 w 104"/>
                  <a:gd name="T19" fmla="*/ 12 h 142"/>
                  <a:gd name="T20" fmla="*/ 0 w 104"/>
                  <a:gd name="T21" fmla="*/ 9 h 142"/>
                  <a:gd name="T22" fmla="*/ 0 w 104"/>
                  <a:gd name="T23" fmla="*/ 6 h 142"/>
                  <a:gd name="T24" fmla="*/ 1 w 104"/>
                  <a:gd name="T25" fmla="*/ 3 h 142"/>
                  <a:gd name="T26" fmla="*/ 3 w 104"/>
                  <a:gd name="T27" fmla="*/ 1 h 142"/>
                  <a:gd name="T28" fmla="*/ 7 w 104"/>
                  <a:gd name="T29" fmla="*/ 0 h 142"/>
                  <a:gd name="T30" fmla="*/ 26 w 104"/>
                  <a:gd name="T31" fmla="*/ 0 h 142"/>
                  <a:gd name="T32" fmla="*/ 10 w 104"/>
                  <a:gd name="T33" fmla="*/ 4 h 142"/>
                  <a:gd name="T34" fmla="*/ 7 w 104"/>
                  <a:gd name="T35" fmla="*/ 4 h 142"/>
                  <a:gd name="T36" fmla="*/ 5 w 104"/>
                  <a:gd name="T37" fmla="*/ 6 h 142"/>
                  <a:gd name="T38" fmla="*/ 3 w 104"/>
                  <a:gd name="T39" fmla="*/ 9 h 142"/>
                  <a:gd name="T40" fmla="*/ 4 w 104"/>
                  <a:gd name="T41" fmla="*/ 11 h 142"/>
                  <a:gd name="T42" fmla="*/ 6 w 104"/>
                  <a:gd name="T43" fmla="*/ 13 h 142"/>
                  <a:gd name="T44" fmla="*/ 7 w 104"/>
                  <a:gd name="T45" fmla="*/ 15 h 142"/>
                  <a:gd name="T46" fmla="*/ 12 w 104"/>
                  <a:gd name="T47" fmla="*/ 15 h 142"/>
                  <a:gd name="T48" fmla="*/ 26 w 104"/>
                  <a:gd name="T49" fmla="*/ 20 h 142"/>
                  <a:gd name="T50" fmla="*/ 7 w 104"/>
                  <a:gd name="T51" fmla="*/ 20 h 142"/>
                  <a:gd name="T52" fmla="*/ 5 w 104"/>
                  <a:gd name="T53" fmla="*/ 21 h 142"/>
                  <a:gd name="T54" fmla="*/ 3 w 104"/>
                  <a:gd name="T55" fmla="*/ 23 h 142"/>
                  <a:gd name="T56" fmla="*/ 4 w 104"/>
                  <a:gd name="T57" fmla="*/ 26 h 142"/>
                  <a:gd name="T58" fmla="*/ 6 w 104"/>
                  <a:gd name="T59" fmla="*/ 29 h 142"/>
                  <a:gd name="T60" fmla="*/ 10 w 104"/>
                  <a:gd name="T61" fmla="*/ 31 h 142"/>
                  <a:gd name="T62" fmla="*/ 26 w 104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142"/>
                  <a:gd name="T98" fmla="*/ 104 w 104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142">
                    <a:moveTo>
                      <a:pt x="104" y="142"/>
                    </a:moveTo>
                    <a:lnTo>
                      <a:pt x="1" y="142"/>
                    </a:lnTo>
                    <a:lnTo>
                      <a:pt x="1" y="126"/>
                    </a:lnTo>
                    <a:lnTo>
                      <a:pt x="16" y="126"/>
                    </a:lnTo>
                    <a:lnTo>
                      <a:pt x="12" y="124"/>
                    </a:lnTo>
                    <a:lnTo>
                      <a:pt x="9" y="120"/>
                    </a:lnTo>
                    <a:lnTo>
                      <a:pt x="3" y="112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1" y="79"/>
                    </a:lnTo>
                    <a:lnTo>
                      <a:pt x="3" y="75"/>
                    </a:lnTo>
                    <a:lnTo>
                      <a:pt x="7" y="71"/>
                    </a:lnTo>
                    <a:lnTo>
                      <a:pt x="11" y="70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12" y="62"/>
                    </a:lnTo>
                    <a:lnTo>
                      <a:pt x="9" y="58"/>
                    </a:lnTo>
                    <a:lnTo>
                      <a:pt x="3" y="51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104" y="0"/>
                    </a:lnTo>
                    <a:lnTo>
                      <a:pt x="104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5" y="19"/>
                    </a:lnTo>
                    <a:lnTo>
                      <a:pt x="21" y="23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4" y="36"/>
                    </a:lnTo>
                    <a:lnTo>
                      <a:pt x="14" y="42"/>
                    </a:lnTo>
                    <a:lnTo>
                      <a:pt x="16" y="47"/>
                    </a:lnTo>
                    <a:lnTo>
                      <a:pt x="18" y="51"/>
                    </a:lnTo>
                    <a:lnTo>
                      <a:pt x="21" y="55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8" y="62"/>
                    </a:lnTo>
                    <a:lnTo>
                      <a:pt x="45" y="62"/>
                    </a:lnTo>
                    <a:lnTo>
                      <a:pt x="104" y="62"/>
                    </a:lnTo>
                    <a:lnTo>
                      <a:pt x="104" y="81"/>
                    </a:lnTo>
                    <a:lnTo>
                      <a:pt x="38" y="81"/>
                    </a:lnTo>
                    <a:lnTo>
                      <a:pt x="27" y="81"/>
                    </a:lnTo>
                    <a:lnTo>
                      <a:pt x="20" y="84"/>
                    </a:lnTo>
                    <a:lnTo>
                      <a:pt x="18" y="86"/>
                    </a:lnTo>
                    <a:lnTo>
                      <a:pt x="16" y="90"/>
                    </a:lnTo>
                    <a:lnTo>
                      <a:pt x="14" y="94"/>
                    </a:lnTo>
                    <a:lnTo>
                      <a:pt x="14" y="99"/>
                    </a:lnTo>
                    <a:lnTo>
                      <a:pt x="16" y="105"/>
                    </a:lnTo>
                    <a:lnTo>
                      <a:pt x="18" y="112"/>
                    </a:lnTo>
                    <a:lnTo>
                      <a:pt x="23" y="118"/>
                    </a:lnTo>
                    <a:lnTo>
                      <a:pt x="31" y="122"/>
                    </a:lnTo>
                    <a:lnTo>
                      <a:pt x="38" y="124"/>
                    </a:lnTo>
                    <a:lnTo>
                      <a:pt x="51" y="124"/>
                    </a:lnTo>
                    <a:lnTo>
                      <a:pt x="104" y="124"/>
                    </a:lnTo>
                    <a:lnTo>
                      <a:pt x="10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0" name="Freeform 197"/>
              <p:cNvSpPr>
                <a:spLocks noEditPoints="1"/>
              </p:cNvSpPr>
              <p:nvPr/>
            </p:nvSpPr>
            <p:spPr bwMode="auto">
              <a:xfrm>
                <a:off x="795" y="1927"/>
                <a:ext cx="73" cy="46"/>
              </a:xfrm>
              <a:custGeom>
                <a:avLst/>
                <a:gdLst>
                  <a:gd name="T0" fmla="*/ 36 w 145"/>
                  <a:gd name="T1" fmla="*/ 23 h 91"/>
                  <a:gd name="T2" fmla="*/ 0 w 145"/>
                  <a:gd name="T3" fmla="*/ 19 h 91"/>
                  <a:gd name="T4" fmla="*/ 11 w 145"/>
                  <a:gd name="T5" fmla="*/ 17 h 91"/>
                  <a:gd name="T6" fmla="*/ 10 w 145"/>
                  <a:gd name="T7" fmla="*/ 13 h 91"/>
                  <a:gd name="T8" fmla="*/ 10 w 145"/>
                  <a:gd name="T9" fmla="*/ 9 h 91"/>
                  <a:gd name="T10" fmla="*/ 10 w 145"/>
                  <a:gd name="T11" fmla="*/ 7 h 91"/>
                  <a:gd name="T12" fmla="*/ 13 w 145"/>
                  <a:gd name="T13" fmla="*/ 3 h 91"/>
                  <a:gd name="T14" fmla="*/ 17 w 145"/>
                  <a:gd name="T15" fmla="*/ 1 h 91"/>
                  <a:gd name="T16" fmla="*/ 22 w 145"/>
                  <a:gd name="T17" fmla="*/ 0 h 91"/>
                  <a:gd name="T18" fmla="*/ 28 w 145"/>
                  <a:gd name="T19" fmla="*/ 1 h 91"/>
                  <a:gd name="T20" fmla="*/ 33 w 145"/>
                  <a:gd name="T21" fmla="*/ 4 h 91"/>
                  <a:gd name="T22" fmla="*/ 36 w 145"/>
                  <a:gd name="T23" fmla="*/ 7 h 91"/>
                  <a:gd name="T24" fmla="*/ 37 w 145"/>
                  <a:gd name="T25" fmla="*/ 12 h 91"/>
                  <a:gd name="T26" fmla="*/ 36 w 145"/>
                  <a:gd name="T27" fmla="*/ 16 h 91"/>
                  <a:gd name="T28" fmla="*/ 34 w 145"/>
                  <a:gd name="T29" fmla="*/ 17 h 91"/>
                  <a:gd name="T30" fmla="*/ 32 w 145"/>
                  <a:gd name="T31" fmla="*/ 19 h 91"/>
                  <a:gd name="T32" fmla="*/ 23 w 145"/>
                  <a:gd name="T33" fmla="*/ 19 h 91"/>
                  <a:gd name="T34" fmla="*/ 27 w 145"/>
                  <a:gd name="T35" fmla="*/ 19 h 91"/>
                  <a:gd name="T36" fmla="*/ 29 w 145"/>
                  <a:gd name="T37" fmla="*/ 18 h 91"/>
                  <a:gd name="T38" fmla="*/ 32 w 145"/>
                  <a:gd name="T39" fmla="*/ 15 h 91"/>
                  <a:gd name="T40" fmla="*/ 33 w 145"/>
                  <a:gd name="T41" fmla="*/ 12 h 91"/>
                  <a:gd name="T42" fmla="*/ 32 w 145"/>
                  <a:gd name="T43" fmla="*/ 9 h 91"/>
                  <a:gd name="T44" fmla="*/ 30 w 145"/>
                  <a:gd name="T45" fmla="*/ 7 h 91"/>
                  <a:gd name="T46" fmla="*/ 27 w 145"/>
                  <a:gd name="T47" fmla="*/ 5 h 91"/>
                  <a:gd name="T48" fmla="*/ 23 w 145"/>
                  <a:gd name="T49" fmla="*/ 5 h 91"/>
                  <a:gd name="T50" fmla="*/ 19 w 145"/>
                  <a:gd name="T51" fmla="*/ 5 h 91"/>
                  <a:gd name="T52" fmla="*/ 15 w 145"/>
                  <a:gd name="T53" fmla="*/ 7 h 91"/>
                  <a:gd name="T54" fmla="*/ 14 w 145"/>
                  <a:gd name="T55" fmla="*/ 9 h 91"/>
                  <a:gd name="T56" fmla="*/ 13 w 145"/>
                  <a:gd name="T57" fmla="*/ 12 h 91"/>
                  <a:gd name="T58" fmla="*/ 14 w 145"/>
                  <a:gd name="T59" fmla="*/ 14 h 91"/>
                  <a:gd name="T60" fmla="*/ 15 w 145"/>
                  <a:gd name="T61" fmla="*/ 17 h 91"/>
                  <a:gd name="T62" fmla="*/ 19 w 145"/>
                  <a:gd name="T63" fmla="*/ 19 h 91"/>
                  <a:gd name="T64" fmla="*/ 23 w 145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91"/>
                  <a:gd name="T101" fmla="*/ 145 w 145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91">
                    <a:moveTo>
                      <a:pt x="141" y="73"/>
                    </a:moveTo>
                    <a:lnTo>
                      <a:pt x="141" y="91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49" y="73"/>
                    </a:lnTo>
                    <a:lnTo>
                      <a:pt x="44" y="67"/>
                    </a:lnTo>
                    <a:lnTo>
                      <a:pt x="40" y="59"/>
                    </a:lnTo>
                    <a:lnTo>
                      <a:pt x="37" y="52"/>
                    </a:lnTo>
                    <a:lnTo>
                      <a:pt x="37" y="45"/>
                    </a:lnTo>
                    <a:lnTo>
                      <a:pt x="37" y="35"/>
                    </a:lnTo>
                    <a:lnTo>
                      <a:pt x="38" y="30"/>
                    </a:lnTo>
                    <a:lnTo>
                      <a:pt x="40" y="26"/>
                    </a:lnTo>
                    <a:lnTo>
                      <a:pt x="44" y="18"/>
                    </a:lnTo>
                    <a:lnTo>
                      <a:pt x="51" y="11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101" y="0"/>
                    </a:lnTo>
                    <a:lnTo>
                      <a:pt x="112" y="3"/>
                    </a:lnTo>
                    <a:lnTo>
                      <a:pt x="121" y="7"/>
                    </a:lnTo>
                    <a:lnTo>
                      <a:pt x="130" y="13"/>
                    </a:lnTo>
                    <a:lnTo>
                      <a:pt x="135" y="20"/>
                    </a:lnTo>
                    <a:lnTo>
                      <a:pt x="141" y="28"/>
                    </a:lnTo>
                    <a:lnTo>
                      <a:pt x="143" y="35"/>
                    </a:lnTo>
                    <a:lnTo>
                      <a:pt x="145" y="45"/>
                    </a:lnTo>
                    <a:lnTo>
                      <a:pt x="143" y="54"/>
                    </a:lnTo>
                    <a:lnTo>
                      <a:pt x="141" y="61"/>
                    </a:lnTo>
                    <a:lnTo>
                      <a:pt x="137" y="65"/>
                    </a:lnTo>
                    <a:lnTo>
                      <a:pt x="135" y="67"/>
                    </a:lnTo>
                    <a:lnTo>
                      <a:pt x="132" y="71"/>
                    </a:lnTo>
                    <a:lnTo>
                      <a:pt x="128" y="73"/>
                    </a:lnTo>
                    <a:lnTo>
                      <a:pt x="141" y="73"/>
                    </a:lnTo>
                    <a:close/>
                    <a:moveTo>
                      <a:pt x="90" y="74"/>
                    </a:moveTo>
                    <a:lnTo>
                      <a:pt x="99" y="74"/>
                    </a:lnTo>
                    <a:lnTo>
                      <a:pt x="106" y="73"/>
                    </a:lnTo>
                    <a:lnTo>
                      <a:pt x="112" y="71"/>
                    </a:lnTo>
                    <a:lnTo>
                      <a:pt x="115" y="69"/>
                    </a:lnTo>
                    <a:lnTo>
                      <a:pt x="123" y="65"/>
                    </a:lnTo>
                    <a:lnTo>
                      <a:pt x="126" y="59"/>
                    </a:lnTo>
                    <a:lnTo>
                      <a:pt x="128" y="54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4" y="30"/>
                    </a:lnTo>
                    <a:lnTo>
                      <a:pt x="119" y="26"/>
                    </a:lnTo>
                    <a:lnTo>
                      <a:pt x="113" y="22"/>
                    </a:lnTo>
                    <a:lnTo>
                      <a:pt x="108" y="20"/>
                    </a:lnTo>
                    <a:lnTo>
                      <a:pt x="99" y="18"/>
                    </a:lnTo>
                    <a:lnTo>
                      <a:pt x="90" y="18"/>
                    </a:lnTo>
                    <a:lnTo>
                      <a:pt x="80" y="18"/>
                    </a:lnTo>
                    <a:lnTo>
                      <a:pt x="73" y="20"/>
                    </a:lnTo>
                    <a:lnTo>
                      <a:pt x="66" y="22"/>
                    </a:lnTo>
                    <a:lnTo>
                      <a:pt x="60" y="26"/>
                    </a:lnTo>
                    <a:lnTo>
                      <a:pt x="57" y="30"/>
                    </a:lnTo>
                    <a:lnTo>
                      <a:pt x="53" y="35"/>
                    </a:lnTo>
                    <a:lnTo>
                      <a:pt x="51" y="39"/>
                    </a:lnTo>
                    <a:lnTo>
                      <a:pt x="51" y="45"/>
                    </a:lnTo>
                    <a:lnTo>
                      <a:pt x="51" y="50"/>
                    </a:lnTo>
                    <a:lnTo>
                      <a:pt x="53" y="56"/>
                    </a:lnTo>
                    <a:lnTo>
                      <a:pt x="57" y="61"/>
                    </a:lnTo>
                    <a:lnTo>
                      <a:pt x="60" y="65"/>
                    </a:lnTo>
                    <a:lnTo>
                      <a:pt x="66" y="69"/>
                    </a:lnTo>
                    <a:lnTo>
                      <a:pt x="73" y="73"/>
                    </a:lnTo>
                    <a:lnTo>
                      <a:pt x="80" y="74"/>
                    </a:lnTo>
                    <a:lnTo>
                      <a:pt x="9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1" name="Freeform 198"/>
              <p:cNvSpPr>
                <a:spLocks noEditPoints="1"/>
              </p:cNvSpPr>
              <p:nvPr/>
            </p:nvSpPr>
            <p:spPr bwMode="auto">
              <a:xfrm>
                <a:off x="814" y="1871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1 h 97"/>
                  <a:gd name="T4" fmla="*/ 24 w 108"/>
                  <a:gd name="T5" fmla="*/ 2 h 97"/>
                  <a:gd name="T6" fmla="*/ 26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5 w 108"/>
                  <a:gd name="T13" fmla="*/ 18 h 97"/>
                  <a:gd name="T14" fmla="*/ 22 w 108"/>
                  <a:gd name="T15" fmla="*/ 21 h 97"/>
                  <a:gd name="T16" fmla="*/ 19 w 108"/>
                  <a:gd name="T17" fmla="*/ 23 h 97"/>
                  <a:gd name="T18" fmla="*/ 14 w 108"/>
                  <a:gd name="T19" fmla="*/ 24 h 97"/>
                  <a:gd name="T20" fmla="*/ 7 w 108"/>
                  <a:gd name="T21" fmla="*/ 23 h 97"/>
                  <a:gd name="T22" fmla="*/ 3 w 108"/>
                  <a:gd name="T23" fmla="*/ 20 h 97"/>
                  <a:gd name="T24" fmla="*/ 1 w 108"/>
                  <a:gd name="T25" fmla="*/ 16 h 97"/>
                  <a:gd name="T26" fmla="*/ 0 w 108"/>
                  <a:gd name="T27" fmla="*/ 14 h 97"/>
                  <a:gd name="T28" fmla="*/ 0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1 h 97"/>
                  <a:gd name="T36" fmla="*/ 7 w 108"/>
                  <a:gd name="T37" fmla="*/ 0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8 h 97"/>
                  <a:gd name="T44" fmla="*/ 21 w 108"/>
                  <a:gd name="T45" fmla="*/ 17 h 97"/>
                  <a:gd name="T46" fmla="*/ 22 w 108"/>
                  <a:gd name="T47" fmla="*/ 15 h 97"/>
                  <a:gd name="T48" fmla="*/ 23 w 108"/>
                  <a:gd name="T49" fmla="*/ 13 h 97"/>
                  <a:gd name="T50" fmla="*/ 24 w 108"/>
                  <a:gd name="T51" fmla="*/ 10 h 97"/>
                  <a:gd name="T52" fmla="*/ 22 w 108"/>
                  <a:gd name="T53" fmla="*/ 7 h 97"/>
                  <a:gd name="T54" fmla="*/ 20 w 108"/>
                  <a:gd name="T55" fmla="*/ 5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8 h 97"/>
                  <a:gd name="T64" fmla="*/ 3 w 108"/>
                  <a:gd name="T65" fmla="*/ 11 h 97"/>
                  <a:gd name="T66" fmla="*/ 4 w 108"/>
                  <a:gd name="T67" fmla="*/ 14 h 97"/>
                  <a:gd name="T68" fmla="*/ 6 w 108"/>
                  <a:gd name="T69" fmla="*/ 16 h 97"/>
                  <a:gd name="T70" fmla="*/ 7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1" y="18"/>
                    </a:moveTo>
                    <a:lnTo>
                      <a:pt x="75" y="0"/>
                    </a:lnTo>
                    <a:lnTo>
                      <a:pt x="82" y="2"/>
                    </a:lnTo>
                    <a:lnTo>
                      <a:pt x="87" y="5"/>
                    </a:lnTo>
                    <a:lnTo>
                      <a:pt x="91" y="9"/>
                    </a:lnTo>
                    <a:lnTo>
                      <a:pt x="93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6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98" y="74"/>
                    </a:lnTo>
                    <a:lnTo>
                      <a:pt x="93" y="82"/>
                    </a:lnTo>
                    <a:lnTo>
                      <a:pt x="86" y="87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7"/>
                    </a:lnTo>
                    <a:lnTo>
                      <a:pt x="14" y="82"/>
                    </a:lnTo>
                    <a:lnTo>
                      <a:pt x="7" y="74"/>
                    </a:lnTo>
                    <a:lnTo>
                      <a:pt x="3" y="67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3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6"/>
                    </a:lnTo>
                    <a:lnTo>
                      <a:pt x="73" y="74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58"/>
                    </a:lnTo>
                    <a:lnTo>
                      <a:pt x="91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30"/>
                    </a:lnTo>
                    <a:lnTo>
                      <a:pt x="84" y="26"/>
                    </a:lnTo>
                    <a:lnTo>
                      <a:pt x="80" y="22"/>
                    </a:lnTo>
                    <a:lnTo>
                      <a:pt x="71" y="18"/>
                    </a:lnTo>
                    <a:close/>
                    <a:moveTo>
                      <a:pt x="43" y="76"/>
                    </a:moveTo>
                    <a:lnTo>
                      <a:pt x="43" y="17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0" y="30"/>
                    </a:lnTo>
                    <a:lnTo>
                      <a:pt x="16" y="33"/>
                    </a:lnTo>
                    <a:lnTo>
                      <a:pt x="14" y="41"/>
                    </a:lnTo>
                    <a:lnTo>
                      <a:pt x="14" y="46"/>
                    </a:lnTo>
                    <a:lnTo>
                      <a:pt x="14" y="52"/>
                    </a:lnTo>
                    <a:lnTo>
                      <a:pt x="16" y="58"/>
                    </a:lnTo>
                    <a:lnTo>
                      <a:pt x="18" y="63"/>
                    </a:lnTo>
                    <a:lnTo>
                      <a:pt x="21" y="67"/>
                    </a:lnTo>
                    <a:lnTo>
                      <a:pt x="25" y="71"/>
                    </a:lnTo>
                    <a:lnTo>
                      <a:pt x="31" y="74"/>
                    </a:lnTo>
                    <a:lnTo>
                      <a:pt x="36" y="76"/>
                    </a:lnTo>
                    <a:lnTo>
                      <a:pt x="4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2" name="Freeform 199"/>
              <p:cNvSpPr>
                <a:spLocks/>
              </p:cNvSpPr>
              <p:nvPr/>
            </p:nvSpPr>
            <p:spPr bwMode="auto">
              <a:xfrm>
                <a:off x="814" y="1832"/>
                <a:ext cx="52" cy="28"/>
              </a:xfrm>
              <a:custGeom>
                <a:avLst/>
                <a:gdLst>
                  <a:gd name="T0" fmla="*/ 26 w 104"/>
                  <a:gd name="T1" fmla="*/ 14 h 56"/>
                  <a:gd name="T2" fmla="*/ 1 w 104"/>
                  <a:gd name="T3" fmla="*/ 14 h 56"/>
                  <a:gd name="T4" fmla="*/ 1 w 104"/>
                  <a:gd name="T5" fmla="*/ 10 h 56"/>
                  <a:gd name="T6" fmla="*/ 4 w 104"/>
                  <a:gd name="T7" fmla="*/ 10 h 56"/>
                  <a:gd name="T8" fmla="*/ 3 w 104"/>
                  <a:gd name="T9" fmla="*/ 9 h 56"/>
                  <a:gd name="T10" fmla="*/ 1 w 104"/>
                  <a:gd name="T11" fmla="*/ 7 h 56"/>
                  <a:gd name="T12" fmla="*/ 0 w 104"/>
                  <a:gd name="T13" fmla="*/ 7 h 56"/>
                  <a:gd name="T14" fmla="*/ 0 w 104"/>
                  <a:gd name="T15" fmla="*/ 5 h 56"/>
                  <a:gd name="T16" fmla="*/ 1 w 104"/>
                  <a:gd name="T17" fmla="*/ 3 h 56"/>
                  <a:gd name="T18" fmla="*/ 2 w 104"/>
                  <a:gd name="T19" fmla="*/ 0 h 56"/>
                  <a:gd name="T20" fmla="*/ 6 w 104"/>
                  <a:gd name="T21" fmla="*/ 2 h 56"/>
                  <a:gd name="T22" fmla="*/ 5 w 104"/>
                  <a:gd name="T23" fmla="*/ 4 h 56"/>
                  <a:gd name="T24" fmla="*/ 4 w 104"/>
                  <a:gd name="T25" fmla="*/ 5 h 56"/>
                  <a:gd name="T26" fmla="*/ 5 w 104"/>
                  <a:gd name="T27" fmla="*/ 7 h 56"/>
                  <a:gd name="T28" fmla="*/ 5 w 104"/>
                  <a:gd name="T29" fmla="*/ 7 h 56"/>
                  <a:gd name="T30" fmla="*/ 5 w 104"/>
                  <a:gd name="T31" fmla="*/ 7 h 56"/>
                  <a:gd name="T32" fmla="*/ 7 w 104"/>
                  <a:gd name="T33" fmla="*/ 8 h 56"/>
                  <a:gd name="T34" fmla="*/ 7 w 104"/>
                  <a:gd name="T35" fmla="*/ 9 h 56"/>
                  <a:gd name="T36" fmla="*/ 10 w 104"/>
                  <a:gd name="T37" fmla="*/ 10 h 56"/>
                  <a:gd name="T38" fmla="*/ 13 w 104"/>
                  <a:gd name="T39" fmla="*/ 10 h 56"/>
                  <a:gd name="T40" fmla="*/ 26 w 104"/>
                  <a:gd name="T41" fmla="*/ 10 h 56"/>
                  <a:gd name="T42" fmla="*/ 26 w 104"/>
                  <a:gd name="T43" fmla="*/ 14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56"/>
                  <a:gd name="T68" fmla="*/ 104 w 104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56">
                    <a:moveTo>
                      <a:pt x="104" y="56"/>
                    </a:moveTo>
                    <a:lnTo>
                      <a:pt x="1" y="56"/>
                    </a:lnTo>
                    <a:lnTo>
                      <a:pt x="1" y="40"/>
                    </a:lnTo>
                    <a:lnTo>
                      <a:pt x="16" y="40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3"/>
                    </a:lnTo>
                    <a:lnTo>
                      <a:pt x="16" y="19"/>
                    </a:lnTo>
                    <a:lnTo>
                      <a:pt x="18" y="25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31" y="36"/>
                    </a:lnTo>
                    <a:lnTo>
                      <a:pt x="40" y="38"/>
                    </a:lnTo>
                    <a:lnTo>
                      <a:pt x="51" y="38"/>
                    </a:lnTo>
                    <a:lnTo>
                      <a:pt x="104" y="38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3" name="Freeform 200"/>
              <p:cNvSpPr>
                <a:spLocks/>
              </p:cNvSpPr>
              <p:nvPr/>
            </p:nvSpPr>
            <p:spPr bwMode="auto">
              <a:xfrm>
                <a:off x="795" y="1729"/>
                <a:ext cx="71" cy="72"/>
              </a:xfrm>
              <a:custGeom>
                <a:avLst/>
                <a:gdLst>
                  <a:gd name="T0" fmla="*/ 36 w 141"/>
                  <a:gd name="T1" fmla="*/ 36 h 144"/>
                  <a:gd name="T2" fmla="*/ 0 w 141"/>
                  <a:gd name="T3" fmla="*/ 28 h 144"/>
                  <a:gd name="T4" fmla="*/ 0 w 141"/>
                  <a:gd name="T5" fmla="*/ 23 h 144"/>
                  <a:gd name="T6" fmla="*/ 14 w 141"/>
                  <a:gd name="T7" fmla="*/ 18 h 144"/>
                  <a:gd name="T8" fmla="*/ 24 w 141"/>
                  <a:gd name="T9" fmla="*/ 13 h 144"/>
                  <a:gd name="T10" fmla="*/ 31 w 141"/>
                  <a:gd name="T11" fmla="*/ 11 h 144"/>
                  <a:gd name="T12" fmla="*/ 21 w 141"/>
                  <a:gd name="T13" fmla="*/ 9 h 144"/>
                  <a:gd name="T14" fmla="*/ 0 w 141"/>
                  <a:gd name="T15" fmla="*/ 5 h 144"/>
                  <a:gd name="T16" fmla="*/ 0 w 141"/>
                  <a:gd name="T17" fmla="*/ 0 h 144"/>
                  <a:gd name="T18" fmla="*/ 36 w 141"/>
                  <a:gd name="T19" fmla="*/ 7 h 144"/>
                  <a:gd name="T20" fmla="*/ 36 w 141"/>
                  <a:gd name="T21" fmla="*/ 12 h 144"/>
                  <a:gd name="T22" fmla="*/ 15 w 141"/>
                  <a:gd name="T23" fmla="*/ 21 h 144"/>
                  <a:gd name="T24" fmla="*/ 10 w 141"/>
                  <a:gd name="T25" fmla="*/ 23 h 144"/>
                  <a:gd name="T26" fmla="*/ 5 w 141"/>
                  <a:gd name="T27" fmla="*/ 24 h 144"/>
                  <a:gd name="T28" fmla="*/ 14 w 141"/>
                  <a:gd name="T29" fmla="*/ 26 h 144"/>
                  <a:gd name="T30" fmla="*/ 36 w 141"/>
                  <a:gd name="T31" fmla="*/ 30 h 144"/>
                  <a:gd name="T32" fmla="*/ 36 w 141"/>
                  <a:gd name="T33" fmla="*/ 36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144"/>
                  <a:gd name="T53" fmla="*/ 141 w 141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144">
                    <a:moveTo>
                      <a:pt x="141" y="144"/>
                    </a:moveTo>
                    <a:lnTo>
                      <a:pt x="0" y="114"/>
                    </a:lnTo>
                    <a:lnTo>
                      <a:pt x="0" y="93"/>
                    </a:lnTo>
                    <a:lnTo>
                      <a:pt x="53" y="69"/>
                    </a:lnTo>
                    <a:lnTo>
                      <a:pt x="95" y="52"/>
                    </a:lnTo>
                    <a:lnTo>
                      <a:pt x="121" y="45"/>
                    </a:lnTo>
                    <a:lnTo>
                      <a:pt x="84" y="37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41" y="30"/>
                    </a:lnTo>
                    <a:lnTo>
                      <a:pt x="141" y="50"/>
                    </a:lnTo>
                    <a:lnTo>
                      <a:pt x="60" y="84"/>
                    </a:lnTo>
                    <a:lnTo>
                      <a:pt x="38" y="93"/>
                    </a:lnTo>
                    <a:lnTo>
                      <a:pt x="18" y="99"/>
                    </a:lnTo>
                    <a:lnTo>
                      <a:pt x="55" y="106"/>
                    </a:lnTo>
                    <a:lnTo>
                      <a:pt x="141" y="123"/>
                    </a:lnTo>
                    <a:lnTo>
                      <a:pt x="141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4" name="Rectangle 201"/>
              <p:cNvSpPr>
                <a:spLocks noChangeArrowheads="1"/>
              </p:cNvSpPr>
              <p:nvPr/>
            </p:nvSpPr>
            <p:spPr bwMode="auto">
              <a:xfrm>
                <a:off x="1926" y="2563"/>
                <a:ext cx="60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225" name="Rectangle 202"/>
              <p:cNvSpPr>
                <a:spLocks noChangeArrowheads="1"/>
              </p:cNvSpPr>
              <p:nvPr/>
            </p:nvSpPr>
            <p:spPr bwMode="auto">
              <a:xfrm>
                <a:off x="1992" y="1915"/>
                <a:ext cx="5" cy="59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226" name="Freeform 203"/>
              <p:cNvSpPr>
                <a:spLocks/>
              </p:cNvSpPr>
              <p:nvPr/>
            </p:nvSpPr>
            <p:spPr bwMode="auto">
              <a:xfrm>
                <a:off x="1978" y="2494"/>
                <a:ext cx="33" cy="44"/>
              </a:xfrm>
              <a:custGeom>
                <a:avLst/>
                <a:gdLst>
                  <a:gd name="T0" fmla="*/ 8 w 66"/>
                  <a:gd name="T1" fmla="*/ 6 h 87"/>
                  <a:gd name="T2" fmla="*/ 17 w 66"/>
                  <a:gd name="T3" fmla="*/ 0 h 87"/>
                  <a:gd name="T4" fmla="*/ 8 w 66"/>
                  <a:gd name="T5" fmla="*/ 22 h 87"/>
                  <a:gd name="T6" fmla="*/ 0 w 66"/>
                  <a:gd name="T7" fmla="*/ 0 h 87"/>
                  <a:gd name="T8" fmla="*/ 8 w 66"/>
                  <a:gd name="T9" fmla="*/ 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7"/>
                  <a:gd name="T17" fmla="*/ 66 w 66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7">
                    <a:moveTo>
                      <a:pt x="33" y="22"/>
                    </a:moveTo>
                    <a:lnTo>
                      <a:pt x="66" y="0"/>
                    </a:lnTo>
                    <a:lnTo>
                      <a:pt x="33" y="87"/>
                    </a:lnTo>
                    <a:lnTo>
                      <a:pt x="0" y="0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27" name="Rectangle 204"/>
              <p:cNvSpPr>
                <a:spLocks noChangeArrowheads="1"/>
              </p:cNvSpPr>
              <p:nvPr/>
            </p:nvSpPr>
            <p:spPr bwMode="auto">
              <a:xfrm>
                <a:off x="971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2228" name="Rectangle 205"/>
              <p:cNvSpPr>
                <a:spLocks noChangeArrowheads="1"/>
              </p:cNvSpPr>
              <p:nvPr/>
            </p:nvSpPr>
            <p:spPr bwMode="auto">
              <a:xfrm>
                <a:off x="1026" y="261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229" name="Rectangle 206"/>
              <p:cNvSpPr>
                <a:spLocks noChangeArrowheads="1"/>
              </p:cNvSpPr>
              <p:nvPr/>
            </p:nvSpPr>
            <p:spPr bwMode="auto">
              <a:xfrm>
                <a:off x="1059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</p:grpSp>
        <p:grpSp>
          <p:nvGrpSpPr>
            <p:cNvPr id="21512" name="Group 408"/>
            <p:cNvGrpSpPr>
              <a:grpSpLocks/>
            </p:cNvGrpSpPr>
            <p:nvPr/>
          </p:nvGrpSpPr>
          <p:grpSpPr bwMode="auto">
            <a:xfrm>
              <a:off x="298" y="1745"/>
              <a:ext cx="3530" cy="3659"/>
              <a:chOff x="298" y="1745"/>
              <a:chExt cx="3530" cy="3659"/>
            </a:xfrm>
          </p:grpSpPr>
          <p:sp>
            <p:nvSpPr>
              <p:cNvPr id="21832" name="Rectangle 208"/>
              <p:cNvSpPr>
                <a:spLocks noChangeArrowheads="1"/>
              </p:cNvSpPr>
              <p:nvPr/>
            </p:nvSpPr>
            <p:spPr bwMode="auto">
              <a:xfrm>
                <a:off x="1114" y="261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833" name="Rectangle 209"/>
              <p:cNvSpPr>
                <a:spLocks noChangeArrowheads="1"/>
              </p:cNvSpPr>
              <p:nvPr/>
            </p:nvSpPr>
            <p:spPr bwMode="auto">
              <a:xfrm>
                <a:off x="1141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34" name="Rectangle 210"/>
              <p:cNvSpPr>
                <a:spLocks noChangeArrowheads="1"/>
              </p:cNvSpPr>
              <p:nvPr/>
            </p:nvSpPr>
            <p:spPr bwMode="auto">
              <a:xfrm>
                <a:off x="1196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35" name="Rectangle 211"/>
              <p:cNvSpPr>
                <a:spLocks noChangeArrowheads="1"/>
              </p:cNvSpPr>
              <p:nvPr/>
            </p:nvSpPr>
            <p:spPr bwMode="auto">
              <a:xfrm>
                <a:off x="1251" y="261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36" name="Rectangle 212"/>
              <p:cNvSpPr>
                <a:spLocks noChangeArrowheads="1"/>
              </p:cNvSpPr>
              <p:nvPr/>
            </p:nvSpPr>
            <p:spPr bwMode="auto">
              <a:xfrm>
                <a:off x="1279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37" name="Rectangle 213"/>
              <p:cNvSpPr>
                <a:spLocks noChangeArrowheads="1"/>
              </p:cNvSpPr>
              <p:nvPr/>
            </p:nvSpPr>
            <p:spPr bwMode="auto">
              <a:xfrm>
                <a:off x="1334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838" name="Rectangle 214"/>
              <p:cNvSpPr>
                <a:spLocks noChangeArrowheads="1"/>
              </p:cNvSpPr>
              <p:nvPr/>
            </p:nvSpPr>
            <p:spPr bwMode="auto">
              <a:xfrm>
                <a:off x="1389" y="2616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839" name="Rectangle 215"/>
              <p:cNvSpPr>
                <a:spLocks noChangeArrowheads="1"/>
              </p:cNvSpPr>
              <p:nvPr/>
            </p:nvSpPr>
            <p:spPr bwMode="auto">
              <a:xfrm>
                <a:off x="1471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1840" name="Rectangle 216"/>
              <p:cNvSpPr>
                <a:spLocks noChangeArrowheads="1"/>
              </p:cNvSpPr>
              <p:nvPr/>
            </p:nvSpPr>
            <p:spPr bwMode="auto">
              <a:xfrm>
                <a:off x="1526" y="261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41" name="Rectangle 217"/>
              <p:cNvSpPr>
                <a:spLocks noChangeArrowheads="1"/>
              </p:cNvSpPr>
              <p:nvPr/>
            </p:nvSpPr>
            <p:spPr bwMode="auto">
              <a:xfrm>
                <a:off x="1581" y="261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42" name="Rectangle 218"/>
              <p:cNvSpPr>
                <a:spLocks noChangeArrowheads="1"/>
              </p:cNvSpPr>
              <p:nvPr/>
            </p:nvSpPr>
            <p:spPr bwMode="auto">
              <a:xfrm>
                <a:off x="1614" y="261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43" name="Rectangle 219"/>
              <p:cNvSpPr>
                <a:spLocks noChangeArrowheads="1"/>
              </p:cNvSpPr>
              <p:nvPr/>
            </p:nvSpPr>
            <p:spPr bwMode="auto">
              <a:xfrm>
                <a:off x="1641" y="2616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844" name="Rectangle 220"/>
              <p:cNvSpPr>
                <a:spLocks noChangeArrowheads="1"/>
              </p:cNvSpPr>
              <p:nvPr/>
            </p:nvSpPr>
            <p:spPr bwMode="auto">
              <a:xfrm>
                <a:off x="956" y="2030"/>
                <a:ext cx="788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5" name="Rectangle 221"/>
              <p:cNvSpPr>
                <a:spLocks noChangeArrowheads="1"/>
              </p:cNvSpPr>
              <p:nvPr/>
            </p:nvSpPr>
            <p:spPr bwMode="auto">
              <a:xfrm>
                <a:off x="951" y="2301"/>
                <a:ext cx="791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6" name="Rectangle 222"/>
              <p:cNvSpPr>
                <a:spLocks noChangeArrowheads="1"/>
              </p:cNvSpPr>
              <p:nvPr/>
            </p:nvSpPr>
            <p:spPr bwMode="auto">
              <a:xfrm>
                <a:off x="1216" y="1764"/>
                <a:ext cx="4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7" name="Rectangle 223"/>
              <p:cNvSpPr>
                <a:spLocks noChangeArrowheads="1"/>
              </p:cNvSpPr>
              <p:nvPr/>
            </p:nvSpPr>
            <p:spPr bwMode="auto">
              <a:xfrm>
                <a:off x="1479" y="1761"/>
                <a:ext cx="5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8" name="Rectangle 224"/>
              <p:cNvSpPr>
                <a:spLocks noChangeArrowheads="1"/>
              </p:cNvSpPr>
              <p:nvPr/>
            </p:nvSpPr>
            <p:spPr bwMode="auto">
              <a:xfrm>
                <a:off x="1924" y="1912"/>
                <a:ext cx="61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49" name="Freeform 226"/>
              <p:cNvSpPr>
                <a:spLocks/>
              </p:cNvSpPr>
              <p:nvPr/>
            </p:nvSpPr>
            <p:spPr bwMode="auto">
              <a:xfrm>
                <a:off x="1310" y="2121"/>
                <a:ext cx="48" cy="48"/>
              </a:xfrm>
              <a:custGeom>
                <a:avLst/>
                <a:gdLst>
                  <a:gd name="T0" fmla="*/ 10 w 97"/>
                  <a:gd name="T1" fmla="*/ 12 h 95"/>
                  <a:gd name="T2" fmla="*/ 12 w 97"/>
                  <a:gd name="T3" fmla="*/ 0 h 95"/>
                  <a:gd name="T4" fmla="*/ 24 w 97"/>
                  <a:gd name="T5" fmla="*/ 24 h 95"/>
                  <a:gd name="T6" fmla="*/ 0 w 97"/>
                  <a:gd name="T7" fmla="*/ 14 h 95"/>
                  <a:gd name="T8" fmla="*/ 10 w 97"/>
                  <a:gd name="T9" fmla="*/ 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95"/>
                  <a:gd name="T17" fmla="*/ 97 w 9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95">
                    <a:moveTo>
                      <a:pt x="42" y="45"/>
                    </a:moveTo>
                    <a:lnTo>
                      <a:pt x="49" y="0"/>
                    </a:lnTo>
                    <a:lnTo>
                      <a:pt x="97" y="95"/>
                    </a:lnTo>
                    <a:lnTo>
                      <a:pt x="0" y="56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0" name="Freeform 227"/>
              <p:cNvSpPr>
                <a:spLocks/>
              </p:cNvSpPr>
              <p:nvPr/>
            </p:nvSpPr>
            <p:spPr bwMode="auto">
              <a:xfrm>
                <a:off x="303" y="2854"/>
                <a:ext cx="3525" cy="1233"/>
              </a:xfrm>
              <a:custGeom>
                <a:avLst/>
                <a:gdLst>
                  <a:gd name="T0" fmla="*/ 0 w 7050"/>
                  <a:gd name="T1" fmla="*/ 0 h 2465"/>
                  <a:gd name="T2" fmla="*/ 220 w 7050"/>
                  <a:gd name="T3" fmla="*/ 0 h 2465"/>
                  <a:gd name="T4" fmla="*/ 441 w 7050"/>
                  <a:gd name="T5" fmla="*/ 0 h 2465"/>
                  <a:gd name="T6" fmla="*/ 661 w 7050"/>
                  <a:gd name="T7" fmla="*/ 0 h 2465"/>
                  <a:gd name="T8" fmla="*/ 881 w 7050"/>
                  <a:gd name="T9" fmla="*/ 0 h 2465"/>
                  <a:gd name="T10" fmla="*/ 1102 w 7050"/>
                  <a:gd name="T11" fmla="*/ 0 h 2465"/>
                  <a:gd name="T12" fmla="*/ 1322 w 7050"/>
                  <a:gd name="T13" fmla="*/ 0 h 2465"/>
                  <a:gd name="T14" fmla="*/ 1542 w 7050"/>
                  <a:gd name="T15" fmla="*/ 0 h 2465"/>
                  <a:gd name="T16" fmla="*/ 1763 w 7050"/>
                  <a:gd name="T17" fmla="*/ 0 h 2465"/>
                  <a:gd name="T18" fmla="*/ 1763 w 7050"/>
                  <a:gd name="T19" fmla="*/ 308 h 2465"/>
                  <a:gd name="T20" fmla="*/ 1763 w 7050"/>
                  <a:gd name="T21" fmla="*/ 617 h 2465"/>
                  <a:gd name="T22" fmla="*/ 1542 w 7050"/>
                  <a:gd name="T23" fmla="*/ 617 h 2465"/>
                  <a:gd name="T24" fmla="*/ 1322 w 7050"/>
                  <a:gd name="T25" fmla="*/ 617 h 2465"/>
                  <a:gd name="T26" fmla="*/ 1102 w 7050"/>
                  <a:gd name="T27" fmla="*/ 617 h 2465"/>
                  <a:gd name="T28" fmla="*/ 881 w 7050"/>
                  <a:gd name="T29" fmla="*/ 617 h 2465"/>
                  <a:gd name="T30" fmla="*/ 661 w 7050"/>
                  <a:gd name="T31" fmla="*/ 617 h 2465"/>
                  <a:gd name="T32" fmla="*/ 441 w 7050"/>
                  <a:gd name="T33" fmla="*/ 617 h 2465"/>
                  <a:gd name="T34" fmla="*/ 220 w 7050"/>
                  <a:gd name="T35" fmla="*/ 617 h 2465"/>
                  <a:gd name="T36" fmla="*/ 0 w 7050"/>
                  <a:gd name="T37" fmla="*/ 617 h 2465"/>
                  <a:gd name="T38" fmla="*/ 0 w 7050"/>
                  <a:gd name="T39" fmla="*/ 308 h 2465"/>
                  <a:gd name="T40" fmla="*/ 0 w 7050"/>
                  <a:gd name="T41" fmla="*/ 0 h 24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0"/>
                  <a:gd name="T64" fmla="*/ 0 h 2465"/>
                  <a:gd name="T65" fmla="*/ 7050 w 7050"/>
                  <a:gd name="T66" fmla="*/ 2465 h 24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0" h="2465">
                    <a:moveTo>
                      <a:pt x="0" y="0"/>
                    </a:moveTo>
                    <a:lnTo>
                      <a:pt x="881" y="0"/>
                    </a:lnTo>
                    <a:lnTo>
                      <a:pt x="1761" y="0"/>
                    </a:lnTo>
                    <a:lnTo>
                      <a:pt x="2642" y="0"/>
                    </a:lnTo>
                    <a:lnTo>
                      <a:pt x="3524" y="0"/>
                    </a:lnTo>
                    <a:lnTo>
                      <a:pt x="4405" y="0"/>
                    </a:lnTo>
                    <a:lnTo>
                      <a:pt x="5287" y="0"/>
                    </a:lnTo>
                    <a:lnTo>
                      <a:pt x="6168" y="0"/>
                    </a:lnTo>
                    <a:lnTo>
                      <a:pt x="7050" y="0"/>
                    </a:lnTo>
                    <a:lnTo>
                      <a:pt x="7050" y="1232"/>
                    </a:lnTo>
                    <a:lnTo>
                      <a:pt x="7050" y="2465"/>
                    </a:lnTo>
                    <a:lnTo>
                      <a:pt x="6168" y="2465"/>
                    </a:lnTo>
                    <a:lnTo>
                      <a:pt x="5287" y="2465"/>
                    </a:lnTo>
                    <a:lnTo>
                      <a:pt x="4405" y="2465"/>
                    </a:lnTo>
                    <a:lnTo>
                      <a:pt x="3524" y="2465"/>
                    </a:lnTo>
                    <a:lnTo>
                      <a:pt x="2642" y="2465"/>
                    </a:lnTo>
                    <a:lnTo>
                      <a:pt x="1761" y="2465"/>
                    </a:lnTo>
                    <a:lnTo>
                      <a:pt x="881" y="2465"/>
                    </a:lnTo>
                    <a:lnTo>
                      <a:pt x="0" y="2465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1" name="Freeform 228"/>
              <p:cNvSpPr>
                <a:spLocks/>
              </p:cNvSpPr>
              <p:nvPr/>
            </p:nvSpPr>
            <p:spPr bwMode="auto">
              <a:xfrm>
                <a:off x="952" y="3082"/>
                <a:ext cx="793" cy="812"/>
              </a:xfrm>
              <a:custGeom>
                <a:avLst/>
                <a:gdLst>
                  <a:gd name="T0" fmla="*/ 0 w 1585"/>
                  <a:gd name="T1" fmla="*/ 0 h 1624"/>
                  <a:gd name="T2" fmla="*/ 199 w 1585"/>
                  <a:gd name="T3" fmla="*/ 0 h 1624"/>
                  <a:gd name="T4" fmla="*/ 397 w 1585"/>
                  <a:gd name="T5" fmla="*/ 0 h 1624"/>
                  <a:gd name="T6" fmla="*/ 397 w 1585"/>
                  <a:gd name="T7" fmla="*/ 203 h 1624"/>
                  <a:gd name="T8" fmla="*/ 397 w 1585"/>
                  <a:gd name="T9" fmla="*/ 406 h 1624"/>
                  <a:gd name="T10" fmla="*/ 199 w 1585"/>
                  <a:gd name="T11" fmla="*/ 406 h 1624"/>
                  <a:gd name="T12" fmla="*/ 0 w 1585"/>
                  <a:gd name="T13" fmla="*/ 406 h 1624"/>
                  <a:gd name="T14" fmla="*/ 0 w 1585"/>
                  <a:gd name="T15" fmla="*/ 203 h 1624"/>
                  <a:gd name="T16" fmla="*/ 0 w 1585"/>
                  <a:gd name="T17" fmla="*/ 0 h 1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5"/>
                  <a:gd name="T28" fmla="*/ 0 h 1624"/>
                  <a:gd name="T29" fmla="*/ 1585 w 1585"/>
                  <a:gd name="T30" fmla="*/ 1624 h 16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5" h="1624">
                    <a:moveTo>
                      <a:pt x="0" y="0"/>
                    </a:moveTo>
                    <a:lnTo>
                      <a:pt x="793" y="0"/>
                    </a:lnTo>
                    <a:lnTo>
                      <a:pt x="1585" y="0"/>
                    </a:lnTo>
                    <a:lnTo>
                      <a:pt x="1585" y="812"/>
                    </a:lnTo>
                    <a:lnTo>
                      <a:pt x="1585" y="1624"/>
                    </a:lnTo>
                    <a:lnTo>
                      <a:pt x="793" y="1624"/>
                    </a:lnTo>
                    <a:lnTo>
                      <a:pt x="0" y="1624"/>
                    </a:lnTo>
                    <a:lnTo>
                      <a:pt x="0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2" name="Rectangle 229"/>
              <p:cNvSpPr>
                <a:spLocks noChangeArrowheads="1"/>
              </p:cNvSpPr>
              <p:nvPr/>
            </p:nvSpPr>
            <p:spPr bwMode="auto">
              <a:xfrm>
                <a:off x="1217" y="3348"/>
                <a:ext cx="264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53" name="Rectangle 230"/>
              <p:cNvSpPr>
                <a:spLocks noChangeArrowheads="1"/>
              </p:cNvSpPr>
              <p:nvPr/>
            </p:nvSpPr>
            <p:spPr bwMode="auto">
              <a:xfrm>
                <a:off x="1489" y="3623"/>
                <a:ext cx="263" cy="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54" name="Rectangle 231"/>
              <p:cNvSpPr>
                <a:spLocks noChangeArrowheads="1"/>
              </p:cNvSpPr>
              <p:nvPr/>
            </p:nvSpPr>
            <p:spPr bwMode="auto">
              <a:xfrm>
                <a:off x="790" y="2864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1855" name="Rectangle 232"/>
              <p:cNvSpPr>
                <a:spLocks noChangeArrowheads="1"/>
              </p:cNvSpPr>
              <p:nvPr/>
            </p:nvSpPr>
            <p:spPr bwMode="auto">
              <a:xfrm>
                <a:off x="844" y="2853"/>
                <a:ext cx="83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856" name="Rectangle 233"/>
              <p:cNvSpPr>
                <a:spLocks noChangeArrowheads="1"/>
              </p:cNvSpPr>
              <p:nvPr/>
            </p:nvSpPr>
            <p:spPr bwMode="auto">
              <a:xfrm>
                <a:off x="887" y="2853"/>
                <a:ext cx="5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57" name="Rectangle 234"/>
              <p:cNvSpPr>
                <a:spLocks noChangeArrowheads="1"/>
              </p:cNvSpPr>
              <p:nvPr/>
            </p:nvSpPr>
            <p:spPr bwMode="auto">
              <a:xfrm>
                <a:off x="908" y="2871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1858" name="Rectangle 235"/>
              <p:cNvSpPr>
                <a:spLocks noChangeArrowheads="1"/>
              </p:cNvSpPr>
              <p:nvPr/>
            </p:nvSpPr>
            <p:spPr bwMode="auto">
              <a:xfrm>
                <a:off x="968" y="287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59" name="Rectangle 236"/>
              <p:cNvSpPr>
                <a:spLocks noChangeArrowheads="1"/>
              </p:cNvSpPr>
              <p:nvPr/>
            </p:nvSpPr>
            <p:spPr bwMode="auto">
              <a:xfrm>
                <a:off x="1022" y="287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1860" name="Rectangle 237"/>
              <p:cNvSpPr>
                <a:spLocks noChangeArrowheads="1"/>
              </p:cNvSpPr>
              <p:nvPr/>
            </p:nvSpPr>
            <p:spPr bwMode="auto">
              <a:xfrm>
                <a:off x="1078" y="2871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861" name="Rectangle 238"/>
              <p:cNvSpPr>
                <a:spLocks noChangeArrowheads="1"/>
              </p:cNvSpPr>
              <p:nvPr/>
            </p:nvSpPr>
            <p:spPr bwMode="auto">
              <a:xfrm>
                <a:off x="1133" y="2871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1862" name="Rectangle 239"/>
              <p:cNvSpPr>
                <a:spLocks noChangeArrowheads="1"/>
              </p:cNvSpPr>
              <p:nvPr/>
            </p:nvSpPr>
            <p:spPr bwMode="auto">
              <a:xfrm>
                <a:off x="952" y="3080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3" name="Rectangle 240"/>
              <p:cNvSpPr>
                <a:spLocks noChangeArrowheads="1"/>
              </p:cNvSpPr>
              <p:nvPr/>
            </p:nvSpPr>
            <p:spPr bwMode="auto">
              <a:xfrm>
                <a:off x="1743" y="3082"/>
                <a:ext cx="4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4" name="Freeform 241"/>
              <p:cNvSpPr>
                <a:spLocks/>
              </p:cNvSpPr>
              <p:nvPr/>
            </p:nvSpPr>
            <p:spPr bwMode="auto">
              <a:xfrm>
                <a:off x="1743" y="3080"/>
                <a:ext cx="4" cy="5"/>
              </a:xfrm>
              <a:custGeom>
                <a:avLst/>
                <a:gdLst>
                  <a:gd name="T0" fmla="*/ 0 w 9"/>
                  <a:gd name="T1" fmla="*/ 0 h 9"/>
                  <a:gd name="T2" fmla="*/ 2 w 9"/>
                  <a:gd name="T3" fmla="*/ 0 h 9"/>
                  <a:gd name="T4" fmla="*/ 2 w 9"/>
                  <a:gd name="T5" fmla="*/ 1 h 9"/>
                  <a:gd name="T6" fmla="*/ 0 w 9"/>
                  <a:gd name="T7" fmla="*/ 1 h 9"/>
                  <a:gd name="T8" fmla="*/ 0 w 9"/>
                  <a:gd name="T9" fmla="*/ 3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3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5" name="Rectangle 242"/>
              <p:cNvSpPr>
                <a:spLocks noChangeArrowheads="1"/>
              </p:cNvSpPr>
              <p:nvPr/>
            </p:nvSpPr>
            <p:spPr bwMode="auto">
              <a:xfrm>
                <a:off x="952" y="3892"/>
                <a:ext cx="793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6" name="Freeform 243"/>
              <p:cNvSpPr>
                <a:spLocks/>
              </p:cNvSpPr>
              <p:nvPr/>
            </p:nvSpPr>
            <p:spPr bwMode="auto">
              <a:xfrm>
                <a:off x="1743" y="3892"/>
                <a:ext cx="4" cy="5"/>
              </a:xfrm>
              <a:custGeom>
                <a:avLst/>
                <a:gdLst>
                  <a:gd name="T0" fmla="*/ 2 w 9"/>
                  <a:gd name="T1" fmla="*/ 1 h 10"/>
                  <a:gd name="T2" fmla="*/ 2 w 9"/>
                  <a:gd name="T3" fmla="*/ 3 h 10"/>
                  <a:gd name="T4" fmla="*/ 0 w 9"/>
                  <a:gd name="T5" fmla="*/ 3 h 10"/>
                  <a:gd name="T6" fmla="*/ 0 w 9"/>
                  <a:gd name="T7" fmla="*/ 0 h 10"/>
                  <a:gd name="T8" fmla="*/ 0 w 9"/>
                  <a:gd name="T9" fmla="*/ 1 h 10"/>
                  <a:gd name="T10" fmla="*/ 2 w 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9" y="4"/>
                    </a:moveTo>
                    <a:lnTo>
                      <a:pt x="9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7" name="Rectangle 244"/>
              <p:cNvSpPr>
                <a:spLocks noChangeArrowheads="1"/>
              </p:cNvSpPr>
              <p:nvPr/>
            </p:nvSpPr>
            <p:spPr bwMode="auto">
              <a:xfrm>
                <a:off x="950" y="3082"/>
                <a:ext cx="5" cy="81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68" name="Freeform 245"/>
              <p:cNvSpPr>
                <a:spLocks/>
              </p:cNvSpPr>
              <p:nvPr/>
            </p:nvSpPr>
            <p:spPr bwMode="auto">
              <a:xfrm>
                <a:off x="950" y="3892"/>
                <a:ext cx="5" cy="5"/>
              </a:xfrm>
              <a:custGeom>
                <a:avLst/>
                <a:gdLst>
                  <a:gd name="T0" fmla="*/ 1 w 9"/>
                  <a:gd name="T1" fmla="*/ 3 h 10"/>
                  <a:gd name="T2" fmla="*/ 0 w 9"/>
                  <a:gd name="T3" fmla="*/ 3 h 10"/>
                  <a:gd name="T4" fmla="*/ 0 w 9"/>
                  <a:gd name="T5" fmla="*/ 1 h 10"/>
                  <a:gd name="T6" fmla="*/ 3 w 9"/>
                  <a:gd name="T7" fmla="*/ 1 h 10"/>
                  <a:gd name="T8" fmla="*/ 1 w 9"/>
                  <a:gd name="T9" fmla="*/ 0 h 10"/>
                  <a:gd name="T10" fmla="*/ 1 w 9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4" y="10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9" name="Freeform 246"/>
              <p:cNvSpPr>
                <a:spLocks/>
              </p:cNvSpPr>
              <p:nvPr/>
            </p:nvSpPr>
            <p:spPr bwMode="auto">
              <a:xfrm>
                <a:off x="950" y="3080"/>
                <a:ext cx="5" cy="5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1 w 9"/>
                  <a:gd name="T5" fmla="*/ 0 h 9"/>
                  <a:gd name="T6" fmla="*/ 1 w 9"/>
                  <a:gd name="T7" fmla="*/ 3 h 9"/>
                  <a:gd name="T8" fmla="*/ 3 w 9"/>
                  <a:gd name="T9" fmla="*/ 1 h 9"/>
                  <a:gd name="T10" fmla="*/ 0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70" name="Rectangle 247"/>
              <p:cNvSpPr>
                <a:spLocks noChangeArrowheads="1"/>
              </p:cNvSpPr>
              <p:nvPr/>
            </p:nvSpPr>
            <p:spPr bwMode="auto">
              <a:xfrm>
                <a:off x="2681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871" name="Rectangle 248"/>
              <p:cNvSpPr>
                <a:spLocks noChangeArrowheads="1"/>
              </p:cNvSpPr>
              <p:nvPr/>
            </p:nvSpPr>
            <p:spPr bwMode="auto">
              <a:xfrm>
                <a:off x="2731" y="38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72" name="Rectangle 249"/>
              <p:cNvSpPr>
                <a:spLocks noChangeArrowheads="1"/>
              </p:cNvSpPr>
              <p:nvPr/>
            </p:nvSpPr>
            <p:spPr bwMode="auto">
              <a:xfrm>
                <a:off x="2755" y="3853"/>
                <a:ext cx="6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1873" name="Rectangle 250"/>
              <p:cNvSpPr>
                <a:spLocks noChangeArrowheads="1"/>
              </p:cNvSpPr>
              <p:nvPr/>
            </p:nvSpPr>
            <p:spPr bwMode="auto">
              <a:xfrm>
                <a:off x="2774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74" name="Rectangle 251"/>
              <p:cNvSpPr>
                <a:spLocks noChangeArrowheads="1"/>
              </p:cNvSpPr>
              <p:nvPr/>
            </p:nvSpPr>
            <p:spPr bwMode="auto">
              <a:xfrm>
                <a:off x="2824" y="3853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875" name="Rectangle 252"/>
              <p:cNvSpPr>
                <a:spLocks noChangeArrowheads="1"/>
              </p:cNvSpPr>
              <p:nvPr/>
            </p:nvSpPr>
            <p:spPr bwMode="auto">
              <a:xfrm>
                <a:off x="2869" y="3853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876" name="Rectangle 253"/>
              <p:cNvSpPr>
                <a:spLocks noChangeArrowheads="1"/>
              </p:cNvSpPr>
              <p:nvPr/>
            </p:nvSpPr>
            <p:spPr bwMode="auto">
              <a:xfrm>
                <a:off x="2914" y="38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77" name="Rectangle 254"/>
              <p:cNvSpPr>
                <a:spLocks noChangeArrowheads="1"/>
              </p:cNvSpPr>
              <p:nvPr/>
            </p:nvSpPr>
            <p:spPr bwMode="auto">
              <a:xfrm>
                <a:off x="2938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878" name="Rectangle 255"/>
              <p:cNvSpPr>
                <a:spLocks noChangeArrowheads="1"/>
              </p:cNvSpPr>
              <p:nvPr/>
            </p:nvSpPr>
            <p:spPr bwMode="auto">
              <a:xfrm>
                <a:off x="2988" y="385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79" name="Rectangle 256"/>
              <p:cNvSpPr>
                <a:spLocks noChangeArrowheads="1"/>
              </p:cNvSpPr>
              <p:nvPr/>
            </p:nvSpPr>
            <p:spPr bwMode="auto">
              <a:xfrm>
                <a:off x="3017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80" name="Rectangle 257"/>
              <p:cNvSpPr>
                <a:spLocks noChangeArrowheads="1"/>
              </p:cNvSpPr>
              <p:nvPr/>
            </p:nvSpPr>
            <p:spPr bwMode="auto">
              <a:xfrm>
                <a:off x="3066" y="38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881" name="Rectangle 258"/>
              <p:cNvSpPr>
                <a:spLocks noChangeArrowheads="1"/>
              </p:cNvSpPr>
              <p:nvPr/>
            </p:nvSpPr>
            <p:spPr bwMode="auto">
              <a:xfrm>
                <a:off x="3091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82" name="Rectangle 259"/>
              <p:cNvSpPr>
                <a:spLocks noChangeArrowheads="1"/>
              </p:cNvSpPr>
              <p:nvPr/>
            </p:nvSpPr>
            <p:spPr bwMode="auto">
              <a:xfrm>
                <a:off x="3141" y="38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83" name="Rectangle 260"/>
              <p:cNvSpPr>
                <a:spLocks noChangeArrowheads="1"/>
              </p:cNvSpPr>
              <p:nvPr/>
            </p:nvSpPr>
            <p:spPr bwMode="auto">
              <a:xfrm>
                <a:off x="2681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884" name="Rectangle 261"/>
              <p:cNvSpPr>
                <a:spLocks noChangeArrowheads="1"/>
              </p:cNvSpPr>
              <p:nvPr/>
            </p:nvSpPr>
            <p:spPr bwMode="auto">
              <a:xfrm>
                <a:off x="2731" y="39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85" name="Rectangle 262"/>
              <p:cNvSpPr>
                <a:spLocks noChangeArrowheads="1"/>
              </p:cNvSpPr>
              <p:nvPr/>
            </p:nvSpPr>
            <p:spPr bwMode="auto">
              <a:xfrm>
                <a:off x="2755" y="3953"/>
                <a:ext cx="12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886" name="Rectangle 263"/>
              <p:cNvSpPr>
                <a:spLocks noChangeArrowheads="1"/>
              </p:cNvSpPr>
              <p:nvPr/>
            </p:nvSpPr>
            <p:spPr bwMode="auto">
              <a:xfrm>
                <a:off x="2829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87" name="Rectangle 264"/>
              <p:cNvSpPr>
                <a:spLocks noChangeArrowheads="1"/>
              </p:cNvSpPr>
              <p:nvPr/>
            </p:nvSpPr>
            <p:spPr bwMode="auto">
              <a:xfrm>
                <a:off x="2879" y="395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88" name="Rectangle 265"/>
              <p:cNvSpPr>
                <a:spLocks noChangeArrowheads="1"/>
              </p:cNvSpPr>
              <p:nvPr/>
            </p:nvSpPr>
            <p:spPr bwMode="auto">
              <a:xfrm>
                <a:off x="2908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89" name="Rectangle 266"/>
              <p:cNvSpPr>
                <a:spLocks noChangeArrowheads="1"/>
              </p:cNvSpPr>
              <p:nvPr/>
            </p:nvSpPr>
            <p:spPr bwMode="auto">
              <a:xfrm>
                <a:off x="2958" y="39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890" name="Rectangle 267"/>
              <p:cNvSpPr>
                <a:spLocks noChangeArrowheads="1"/>
              </p:cNvSpPr>
              <p:nvPr/>
            </p:nvSpPr>
            <p:spPr bwMode="auto">
              <a:xfrm>
                <a:off x="2982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91" name="Rectangle 268"/>
              <p:cNvSpPr>
                <a:spLocks noChangeArrowheads="1"/>
              </p:cNvSpPr>
              <p:nvPr/>
            </p:nvSpPr>
            <p:spPr bwMode="auto">
              <a:xfrm>
                <a:off x="3032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892" name="Rectangle 269"/>
              <p:cNvSpPr>
                <a:spLocks noChangeArrowheads="1"/>
              </p:cNvSpPr>
              <p:nvPr/>
            </p:nvSpPr>
            <p:spPr bwMode="auto">
              <a:xfrm>
                <a:off x="3081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893" name="Rectangle 270"/>
              <p:cNvSpPr>
                <a:spLocks noChangeArrowheads="1"/>
              </p:cNvSpPr>
              <p:nvPr/>
            </p:nvSpPr>
            <p:spPr bwMode="auto">
              <a:xfrm>
                <a:off x="3131" y="3953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894" name="Rectangle 271"/>
              <p:cNvSpPr>
                <a:spLocks noChangeArrowheads="1"/>
              </p:cNvSpPr>
              <p:nvPr/>
            </p:nvSpPr>
            <p:spPr bwMode="auto">
              <a:xfrm>
                <a:off x="3155" y="395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895" name="Rectangle 272"/>
              <p:cNvSpPr>
                <a:spLocks noChangeArrowheads="1"/>
              </p:cNvSpPr>
              <p:nvPr/>
            </p:nvSpPr>
            <p:spPr bwMode="auto">
              <a:xfrm>
                <a:off x="3185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896" name="Rectangle 273"/>
              <p:cNvSpPr>
                <a:spLocks noChangeArrowheads="1"/>
              </p:cNvSpPr>
              <p:nvPr/>
            </p:nvSpPr>
            <p:spPr bwMode="auto">
              <a:xfrm>
                <a:off x="3235" y="3953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897" name="Freeform 274"/>
              <p:cNvSpPr>
                <a:spLocks/>
              </p:cNvSpPr>
              <p:nvPr/>
            </p:nvSpPr>
            <p:spPr bwMode="auto">
              <a:xfrm>
                <a:off x="814" y="3817"/>
                <a:ext cx="53" cy="41"/>
              </a:xfrm>
              <a:custGeom>
                <a:avLst/>
                <a:gdLst>
                  <a:gd name="T0" fmla="*/ 27 w 106"/>
                  <a:gd name="T1" fmla="*/ 21 h 82"/>
                  <a:gd name="T2" fmla="*/ 1 w 106"/>
                  <a:gd name="T3" fmla="*/ 21 h 82"/>
                  <a:gd name="T4" fmla="*/ 1 w 106"/>
                  <a:gd name="T5" fmla="*/ 17 h 82"/>
                  <a:gd name="T6" fmla="*/ 4 w 106"/>
                  <a:gd name="T7" fmla="*/ 17 h 82"/>
                  <a:gd name="T8" fmla="*/ 3 w 106"/>
                  <a:gd name="T9" fmla="*/ 16 h 82"/>
                  <a:gd name="T10" fmla="*/ 3 w 106"/>
                  <a:gd name="T11" fmla="*/ 15 h 82"/>
                  <a:gd name="T12" fmla="*/ 1 w 106"/>
                  <a:gd name="T13" fmla="*/ 13 h 82"/>
                  <a:gd name="T14" fmla="*/ 1 w 106"/>
                  <a:gd name="T15" fmla="*/ 10 h 82"/>
                  <a:gd name="T16" fmla="*/ 0 w 106"/>
                  <a:gd name="T17" fmla="*/ 10 h 82"/>
                  <a:gd name="T18" fmla="*/ 0 w 106"/>
                  <a:gd name="T19" fmla="*/ 9 h 82"/>
                  <a:gd name="T20" fmla="*/ 0 w 106"/>
                  <a:gd name="T21" fmla="*/ 6 h 82"/>
                  <a:gd name="T22" fmla="*/ 1 w 106"/>
                  <a:gd name="T23" fmla="*/ 5 h 82"/>
                  <a:gd name="T24" fmla="*/ 2 w 106"/>
                  <a:gd name="T25" fmla="*/ 3 h 82"/>
                  <a:gd name="T26" fmla="*/ 3 w 106"/>
                  <a:gd name="T27" fmla="*/ 2 h 82"/>
                  <a:gd name="T28" fmla="*/ 3 w 106"/>
                  <a:gd name="T29" fmla="*/ 1 h 82"/>
                  <a:gd name="T30" fmla="*/ 5 w 106"/>
                  <a:gd name="T31" fmla="*/ 1 h 82"/>
                  <a:gd name="T32" fmla="*/ 7 w 106"/>
                  <a:gd name="T33" fmla="*/ 0 h 82"/>
                  <a:gd name="T34" fmla="*/ 11 w 106"/>
                  <a:gd name="T35" fmla="*/ 0 h 82"/>
                  <a:gd name="T36" fmla="*/ 27 w 106"/>
                  <a:gd name="T37" fmla="*/ 0 h 82"/>
                  <a:gd name="T38" fmla="*/ 27 w 106"/>
                  <a:gd name="T39" fmla="*/ 5 h 82"/>
                  <a:gd name="T40" fmla="*/ 11 w 106"/>
                  <a:gd name="T41" fmla="*/ 5 h 82"/>
                  <a:gd name="T42" fmla="*/ 8 w 106"/>
                  <a:gd name="T43" fmla="*/ 5 h 82"/>
                  <a:gd name="T44" fmla="*/ 7 w 106"/>
                  <a:gd name="T45" fmla="*/ 5 h 82"/>
                  <a:gd name="T46" fmla="*/ 6 w 106"/>
                  <a:gd name="T47" fmla="*/ 5 h 82"/>
                  <a:gd name="T48" fmla="*/ 6 w 106"/>
                  <a:gd name="T49" fmla="*/ 5 h 82"/>
                  <a:gd name="T50" fmla="*/ 5 w 106"/>
                  <a:gd name="T51" fmla="*/ 6 h 82"/>
                  <a:gd name="T52" fmla="*/ 4 w 106"/>
                  <a:gd name="T53" fmla="*/ 8 h 82"/>
                  <a:gd name="T54" fmla="*/ 3 w 106"/>
                  <a:gd name="T55" fmla="*/ 10 h 82"/>
                  <a:gd name="T56" fmla="*/ 4 w 106"/>
                  <a:gd name="T57" fmla="*/ 10 h 82"/>
                  <a:gd name="T58" fmla="*/ 4 w 106"/>
                  <a:gd name="T59" fmla="*/ 12 h 82"/>
                  <a:gd name="T60" fmla="*/ 5 w 106"/>
                  <a:gd name="T61" fmla="*/ 13 h 82"/>
                  <a:gd name="T62" fmla="*/ 6 w 106"/>
                  <a:gd name="T63" fmla="*/ 14 h 82"/>
                  <a:gd name="T64" fmla="*/ 7 w 106"/>
                  <a:gd name="T65" fmla="*/ 15 h 82"/>
                  <a:gd name="T66" fmla="*/ 8 w 106"/>
                  <a:gd name="T67" fmla="*/ 15 h 82"/>
                  <a:gd name="T68" fmla="*/ 10 w 106"/>
                  <a:gd name="T69" fmla="*/ 16 h 82"/>
                  <a:gd name="T70" fmla="*/ 13 w 106"/>
                  <a:gd name="T71" fmla="*/ 17 h 82"/>
                  <a:gd name="T72" fmla="*/ 27 w 106"/>
                  <a:gd name="T73" fmla="*/ 17 h 82"/>
                  <a:gd name="T74" fmla="*/ 27 w 106"/>
                  <a:gd name="T75" fmla="*/ 21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82"/>
                  <a:gd name="T116" fmla="*/ 106 w 106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82">
                    <a:moveTo>
                      <a:pt x="106" y="82"/>
                    </a:moveTo>
                    <a:lnTo>
                      <a:pt x="1" y="82"/>
                    </a:lnTo>
                    <a:lnTo>
                      <a:pt x="1" y="66"/>
                    </a:lnTo>
                    <a:lnTo>
                      <a:pt x="16" y="66"/>
                    </a:lnTo>
                    <a:lnTo>
                      <a:pt x="12" y="64"/>
                    </a:lnTo>
                    <a:lnTo>
                      <a:pt x="9" y="60"/>
                    </a:lnTo>
                    <a:lnTo>
                      <a:pt x="3" y="52"/>
                    </a:lnTo>
                    <a:lnTo>
                      <a:pt x="1" y="43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42" y="0"/>
                    </a:lnTo>
                    <a:lnTo>
                      <a:pt x="106" y="0"/>
                    </a:lnTo>
                    <a:lnTo>
                      <a:pt x="106" y="17"/>
                    </a:lnTo>
                    <a:lnTo>
                      <a:pt x="42" y="17"/>
                    </a:lnTo>
                    <a:lnTo>
                      <a:pt x="32" y="19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8" y="26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6" y="43"/>
                    </a:lnTo>
                    <a:lnTo>
                      <a:pt x="16" y="49"/>
                    </a:lnTo>
                    <a:lnTo>
                      <a:pt x="20" y="52"/>
                    </a:lnTo>
                    <a:lnTo>
                      <a:pt x="21" y="56"/>
                    </a:lnTo>
                    <a:lnTo>
                      <a:pt x="27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49" y="66"/>
                    </a:lnTo>
                    <a:lnTo>
                      <a:pt x="106" y="66"/>
                    </a:lnTo>
                    <a:lnTo>
                      <a:pt x="10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98" name="Freeform 275"/>
              <p:cNvSpPr>
                <a:spLocks noEditPoints="1"/>
              </p:cNvSpPr>
              <p:nvPr/>
            </p:nvSpPr>
            <p:spPr bwMode="auto">
              <a:xfrm>
                <a:off x="814" y="3757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1 h 97"/>
                  <a:gd name="T4" fmla="*/ 24 w 108"/>
                  <a:gd name="T5" fmla="*/ 2 h 97"/>
                  <a:gd name="T6" fmla="*/ 26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5 w 108"/>
                  <a:gd name="T13" fmla="*/ 19 h 97"/>
                  <a:gd name="T14" fmla="*/ 22 w 108"/>
                  <a:gd name="T15" fmla="*/ 22 h 97"/>
                  <a:gd name="T16" fmla="*/ 19 w 108"/>
                  <a:gd name="T17" fmla="*/ 23 h 97"/>
                  <a:gd name="T18" fmla="*/ 14 w 108"/>
                  <a:gd name="T19" fmla="*/ 24 h 97"/>
                  <a:gd name="T20" fmla="*/ 7 w 108"/>
                  <a:gd name="T21" fmla="*/ 23 h 97"/>
                  <a:gd name="T22" fmla="*/ 3 w 108"/>
                  <a:gd name="T23" fmla="*/ 21 h 97"/>
                  <a:gd name="T24" fmla="*/ 1 w 108"/>
                  <a:gd name="T25" fmla="*/ 16 h 97"/>
                  <a:gd name="T26" fmla="*/ 0 w 108"/>
                  <a:gd name="T27" fmla="*/ 14 h 97"/>
                  <a:gd name="T28" fmla="*/ 0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1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9 h 97"/>
                  <a:gd name="T44" fmla="*/ 21 w 108"/>
                  <a:gd name="T45" fmla="*/ 17 h 97"/>
                  <a:gd name="T46" fmla="*/ 22 w 108"/>
                  <a:gd name="T47" fmla="*/ 15 h 97"/>
                  <a:gd name="T48" fmla="*/ 24 w 108"/>
                  <a:gd name="T49" fmla="*/ 13 h 97"/>
                  <a:gd name="T50" fmla="*/ 24 w 108"/>
                  <a:gd name="T51" fmla="*/ 10 h 97"/>
                  <a:gd name="T52" fmla="*/ 22 w 108"/>
                  <a:gd name="T53" fmla="*/ 7 h 97"/>
                  <a:gd name="T54" fmla="*/ 21 w 108"/>
                  <a:gd name="T55" fmla="*/ 6 h 97"/>
                  <a:gd name="T56" fmla="*/ 11 w 108"/>
                  <a:gd name="T57" fmla="*/ 19 h 97"/>
                  <a:gd name="T58" fmla="*/ 8 w 108"/>
                  <a:gd name="T59" fmla="*/ 5 h 97"/>
                  <a:gd name="T60" fmla="*/ 6 w 108"/>
                  <a:gd name="T61" fmla="*/ 6 h 97"/>
                  <a:gd name="T62" fmla="*/ 4 w 108"/>
                  <a:gd name="T63" fmla="*/ 8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7 h 97"/>
                  <a:gd name="T70" fmla="*/ 7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3" y="18"/>
                    </a:move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5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8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100" y="76"/>
                    </a:lnTo>
                    <a:lnTo>
                      <a:pt x="93" y="84"/>
                    </a:lnTo>
                    <a:lnTo>
                      <a:pt x="86" y="89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9"/>
                    </a:lnTo>
                    <a:lnTo>
                      <a:pt x="14" y="84"/>
                    </a:lnTo>
                    <a:lnTo>
                      <a:pt x="7" y="76"/>
                    </a:lnTo>
                    <a:lnTo>
                      <a:pt x="3" y="67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8"/>
                    </a:lnTo>
                    <a:lnTo>
                      <a:pt x="73" y="76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60"/>
                    </a:lnTo>
                    <a:lnTo>
                      <a:pt x="93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30"/>
                    </a:lnTo>
                    <a:lnTo>
                      <a:pt x="86" y="26"/>
                    </a:lnTo>
                    <a:lnTo>
                      <a:pt x="82" y="24"/>
                    </a:lnTo>
                    <a:lnTo>
                      <a:pt x="73" y="18"/>
                    </a:lnTo>
                    <a:close/>
                    <a:moveTo>
                      <a:pt x="43" y="78"/>
                    </a:moveTo>
                    <a:lnTo>
                      <a:pt x="43" y="18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0" y="30"/>
                    </a:lnTo>
                    <a:lnTo>
                      <a:pt x="16" y="35"/>
                    </a:lnTo>
                    <a:lnTo>
                      <a:pt x="14" y="41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8" y="63"/>
                    </a:lnTo>
                    <a:lnTo>
                      <a:pt x="21" y="69"/>
                    </a:lnTo>
                    <a:lnTo>
                      <a:pt x="27" y="73"/>
                    </a:lnTo>
                    <a:lnTo>
                      <a:pt x="31" y="74"/>
                    </a:lnTo>
                    <a:lnTo>
                      <a:pt x="38" y="76"/>
                    </a:lnTo>
                    <a:lnTo>
                      <a:pt x="4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99" name="Freeform 276"/>
              <p:cNvSpPr>
                <a:spLocks/>
              </p:cNvSpPr>
              <p:nvPr/>
            </p:nvSpPr>
            <p:spPr bwMode="auto">
              <a:xfrm>
                <a:off x="815" y="3704"/>
                <a:ext cx="53" cy="42"/>
              </a:xfrm>
              <a:custGeom>
                <a:avLst/>
                <a:gdLst>
                  <a:gd name="T0" fmla="*/ 26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20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9 w 107"/>
                  <a:gd name="T65" fmla="*/ 5 h 84"/>
                  <a:gd name="T66" fmla="*/ 17 w 107"/>
                  <a:gd name="T67" fmla="*/ 5 h 84"/>
                  <a:gd name="T68" fmla="*/ 14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6 w 107"/>
                  <a:gd name="T75" fmla="*/ 0 h 84"/>
                  <a:gd name="T76" fmla="*/ 26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5" y="17"/>
                    </a:moveTo>
                    <a:lnTo>
                      <a:pt x="90" y="17"/>
                    </a:lnTo>
                    <a:lnTo>
                      <a:pt x="94" y="21"/>
                    </a:lnTo>
                    <a:lnTo>
                      <a:pt x="97" y="25"/>
                    </a:lnTo>
                    <a:lnTo>
                      <a:pt x="99" y="28"/>
                    </a:lnTo>
                    <a:lnTo>
                      <a:pt x="103" y="32"/>
                    </a:lnTo>
                    <a:lnTo>
                      <a:pt x="105" y="40"/>
                    </a:lnTo>
                    <a:lnTo>
                      <a:pt x="107" y="45"/>
                    </a:lnTo>
                    <a:lnTo>
                      <a:pt x="107" y="51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7" y="77"/>
                    </a:lnTo>
                    <a:lnTo>
                      <a:pt x="94" y="79"/>
                    </a:lnTo>
                    <a:lnTo>
                      <a:pt x="88" y="81"/>
                    </a:lnTo>
                    <a:lnTo>
                      <a:pt x="81" y="84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9" y="66"/>
                    </a:lnTo>
                    <a:lnTo>
                      <a:pt x="77" y="66"/>
                    </a:lnTo>
                    <a:lnTo>
                      <a:pt x="83" y="62"/>
                    </a:lnTo>
                    <a:lnTo>
                      <a:pt x="86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90" y="34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7"/>
                    </a:lnTo>
                    <a:lnTo>
                      <a:pt x="77" y="23"/>
                    </a:lnTo>
                    <a:lnTo>
                      <a:pt x="68" y="19"/>
                    </a:lnTo>
                    <a:lnTo>
                      <a:pt x="57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0" name="Freeform 277"/>
              <p:cNvSpPr>
                <a:spLocks/>
              </p:cNvSpPr>
              <p:nvPr/>
            </p:nvSpPr>
            <p:spPr bwMode="auto">
              <a:xfrm>
                <a:off x="797" y="3670"/>
                <a:ext cx="71" cy="25"/>
              </a:xfrm>
              <a:custGeom>
                <a:avLst/>
                <a:gdLst>
                  <a:gd name="T0" fmla="*/ 31 w 141"/>
                  <a:gd name="T1" fmla="*/ 0 h 51"/>
                  <a:gd name="T2" fmla="*/ 35 w 141"/>
                  <a:gd name="T3" fmla="*/ 0 h 51"/>
                  <a:gd name="T4" fmla="*/ 36 w 141"/>
                  <a:gd name="T5" fmla="*/ 1 h 51"/>
                  <a:gd name="T6" fmla="*/ 36 w 141"/>
                  <a:gd name="T7" fmla="*/ 3 h 51"/>
                  <a:gd name="T8" fmla="*/ 36 w 141"/>
                  <a:gd name="T9" fmla="*/ 5 h 51"/>
                  <a:gd name="T10" fmla="*/ 35 w 141"/>
                  <a:gd name="T11" fmla="*/ 7 h 51"/>
                  <a:gd name="T12" fmla="*/ 34 w 141"/>
                  <a:gd name="T13" fmla="*/ 8 h 51"/>
                  <a:gd name="T14" fmla="*/ 33 w 141"/>
                  <a:gd name="T15" fmla="*/ 8 h 51"/>
                  <a:gd name="T16" fmla="*/ 33 w 141"/>
                  <a:gd name="T17" fmla="*/ 9 h 51"/>
                  <a:gd name="T18" fmla="*/ 32 w 141"/>
                  <a:gd name="T19" fmla="*/ 9 h 51"/>
                  <a:gd name="T20" fmla="*/ 31 w 141"/>
                  <a:gd name="T21" fmla="*/ 9 h 51"/>
                  <a:gd name="T22" fmla="*/ 28 w 141"/>
                  <a:gd name="T23" fmla="*/ 9 h 51"/>
                  <a:gd name="T24" fmla="*/ 13 w 141"/>
                  <a:gd name="T25" fmla="*/ 9 h 51"/>
                  <a:gd name="T26" fmla="*/ 13 w 141"/>
                  <a:gd name="T27" fmla="*/ 12 h 51"/>
                  <a:gd name="T28" fmla="*/ 9 w 141"/>
                  <a:gd name="T29" fmla="*/ 12 h 51"/>
                  <a:gd name="T30" fmla="*/ 9 w 141"/>
                  <a:gd name="T31" fmla="*/ 9 h 51"/>
                  <a:gd name="T32" fmla="*/ 3 w 141"/>
                  <a:gd name="T33" fmla="*/ 9 h 51"/>
                  <a:gd name="T34" fmla="*/ 0 w 141"/>
                  <a:gd name="T35" fmla="*/ 4 h 51"/>
                  <a:gd name="T36" fmla="*/ 9 w 141"/>
                  <a:gd name="T37" fmla="*/ 4 h 51"/>
                  <a:gd name="T38" fmla="*/ 9 w 141"/>
                  <a:gd name="T39" fmla="*/ 0 h 51"/>
                  <a:gd name="T40" fmla="*/ 13 w 141"/>
                  <a:gd name="T41" fmla="*/ 0 h 51"/>
                  <a:gd name="T42" fmla="*/ 13 w 141"/>
                  <a:gd name="T43" fmla="*/ 4 h 51"/>
                  <a:gd name="T44" fmla="*/ 28 w 141"/>
                  <a:gd name="T45" fmla="*/ 4 h 51"/>
                  <a:gd name="T46" fmla="*/ 30 w 141"/>
                  <a:gd name="T47" fmla="*/ 4 h 51"/>
                  <a:gd name="T48" fmla="*/ 30 w 141"/>
                  <a:gd name="T49" fmla="*/ 4 h 51"/>
                  <a:gd name="T50" fmla="*/ 31 w 141"/>
                  <a:gd name="T51" fmla="*/ 3 h 51"/>
                  <a:gd name="T52" fmla="*/ 31 w 141"/>
                  <a:gd name="T53" fmla="*/ 3 h 51"/>
                  <a:gd name="T54" fmla="*/ 31 w 141"/>
                  <a:gd name="T55" fmla="*/ 2 h 51"/>
                  <a:gd name="T56" fmla="*/ 31 w 141"/>
                  <a:gd name="T57" fmla="*/ 0 h 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1"/>
                  <a:gd name="T88" fmla="*/ 0 h 51"/>
                  <a:gd name="T89" fmla="*/ 141 w 141"/>
                  <a:gd name="T90" fmla="*/ 51 h 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1" h="51">
                    <a:moveTo>
                      <a:pt x="124" y="2"/>
                    </a:moveTo>
                    <a:lnTo>
                      <a:pt x="139" y="0"/>
                    </a:lnTo>
                    <a:lnTo>
                      <a:pt x="141" y="6"/>
                    </a:lnTo>
                    <a:lnTo>
                      <a:pt x="141" y="13"/>
                    </a:lnTo>
                    <a:lnTo>
                      <a:pt x="141" y="21"/>
                    </a:lnTo>
                    <a:lnTo>
                      <a:pt x="137" y="28"/>
                    </a:lnTo>
                    <a:lnTo>
                      <a:pt x="133" y="32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6" y="36"/>
                    </a:lnTo>
                    <a:lnTo>
                      <a:pt x="122" y="36"/>
                    </a:lnTo>
                    <a:lnTo>
                      <a:pt x="109" y="38"/>
                    </a:lnTo>
                    <a:lnTo>
                      <a:pt x="49" y="38"/>
                    </a:lnTo>
                    <a:lnTo>
                      <a:pt x="49" y="51"/>
                    </a:lnTo>
                    <a:lnTo>
                      <a:pt x="34" y="51"/>
                    </a:lnTo>
                    <a:lnTo>
                      <a:pt x="34" y="38"/>
                    </a:lnTo>
                    <a:lnTo>
                      <a:pt x="9" y="38"/>
                    </a:lnTo>
                    <a:lnTo>
                      <a:pt x="0" y="19"/>
                    </a:lnTo>
                    <a:lnTo>
                      <a:pt x="34" y="19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9" y="19"/>
                    </a:lnTo>
                    <a:lnTo>
                      <a:pt x="109" y="19"/>
                    </a:lnTo>
                    <a:lnTo>
                      <a:pt x="119" y="19"/>
                    </a:lnTo>
                    <a:lnTo>
                      <a:pt x="120" y="17"/>
                    </a:lnTo>
                    <a:lnTo>
                      <a:pt x="122" y="15"/>
                    </a:lnTo>
                    <a:lnTo>
                      <a:pt x="122" y="13"/>
                    </a:lnTo>
                    <a:lnTo>
                      <a:pt x="124" y="1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1" name="Freeform 278"/>
              <p:cNvSpPr>
                <a:spLocks/>
              </p:cNvSpPr>
              <p:nvPr/>
            </p:nvSpPr>
            <p:spPr bwMode="auto">
              <a:xfrm>
                <a:off x="814" y="3635"/>
                <a:ext cx="53" cy="27"/>
              </a:xfrm>
              <a:custGeom>
                <a:avLst/>
                <a:gdLst>
                  <a:gd name="T0" fmla="*/ 27 w 106"/>
                  <a:gd name="T1" fmla="*/ 14 h 54"/>
                  <a:gd name="T2" fmla="*/ 1 w 106"/>
                  <a:gd name="T3" fmla="*/ 14 h 54"/>
                  <a:gd name="T4" fmla="*/ 1 w 106"/>
                  <a:gd name="T5" fmla="*/ 10 h 54"/>
                  <a:gd name="T6" fmla="*/ 5 w 106"/>
                  <a:gd name="T7" fmla="*/ 10 h 54"/>
                  <a:gd name="T8" fmla="*/ 3 w 106"/>
                  <a:gd name="T9" fmla="*/ 9 h 54"/>
                  <a:gd name="T10" fmla="*/ 1 w 106"/>
                  <a:gd name="T11" fmla="*/ 7 h 54"/>
                  <a:gd name="T12" fmla="*/ 0 w 106"/>
                  <a:gd name="T13" fmla="*/ 6 h 54"/>
                  <a:gd name="T14" fmla="*/ 0 w 106"/>
                  <a:gd name="T15" fmla="*/ 5 h 54"/>
                  <a:gd name="T16" fmla="*/ 1 w 106"/>
                  <a:gd name="T17" fmla="*/ 2 h 54"/>
                  <a:gd name="T18" fmla="*/ 2 w 106"/>
                  <a:gd name="T19" fmla="*/ 0 h 54"/>
                  <a:gd name="T20" fmla="*/ 6 w 106"/>
                  <a:gd name="T21" fmla="*/ 2 h 54"/>
                  <a:gd name="T22" fmla="*/ 5 w 106"/>
                  <a:gd name="T23" fmla="*/ 3 h 54"/>
                  <a:gd name="T24" fmla="*/ 5 w 106"/>
                  <a:gd name="T25" fmla="*/ 5 h 54"/>
                  <a:gd name="T26" fmla="*/ 5 w 106"/>
                  <a:gd name="T27" fmla="*/ 6 h 54"/>
                  <a:gd name="T28" fmla="*/ 5 w 106"/>
                  <a:gd name="T29" fmla="*/ 7 h 54"/>
                  <a:gd name="T30" fmla="*/ 6 w 106"/>
                  <a:gd name="T31" fmla="*/ 7 h 54"/>
                  <a:gd name="T32" fmla="*/ 7 w 106"/>
                  <a:gd name="T33" fmla="*/ 8 h 54"/>
                  <a:gd name="T34" fmla="*/ 7 w 106"/>
                  <a:gd name="T35" fmla="*/ 9 h 54"/>
                  <a:gd name="T36" fmla="*/ 10 w 106"/>
                  <a:gd name="T37" fmla="*/ 9 h 54"/>
                  <a:gd name="T38" fmla="*/ 13 w 106"/>
                  <a:gd name="T39" fmla="*/ 9 h 54"/>
                  <a:gd name="T40" fmla="*/ 27 w 106"/>
                  <a:gd name="T41" fmla="*/ 9 h 54"/>
                  <a:gd name="T42" fmla="*/ 27 w 106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54"/>
                  <a:gd name="T68" fmla="*/ 106 w 106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54">
                    <a:moveTo>
                      <a:pt x="106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8" y="39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1"/>
                    </a:lnTo>
                    <a:lnTo>
                      <a:pt x="18" y="17"/>
                    </a:lnTo>
                    <a:lnTo>
                      <a:pt x="18" y="23"/>
                    </a:lnTo>
                    <a:lnTo>
                      <a:pt x="20" y="25"/>
                    </a:lnTo>
                    <a:lnTo>
                      <a:pt x="21" y="28"/>
                    </a:lnTo>
                    <a:lnTo>
                      <a:pt x="25" y="32"/>
                    </a:lnTo>
                    <a:lnTo>
                      <a:pt x="31" y="34"/>
                    </a:lnTo>
                    <a:lnTo>
                      <a:pt x="40" y="36"/>
                    </a:lnTo>
                    <a:lnTo>
                      <a:pt x="51" y="36"/>
                    </a:lnTo>
                    <a:lnTo>
                      <a:pt x="106" y="36"/>
                    </a:lnTo>
                    <a:lnTo>
                      <a:pt x="10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2" name="Freeform 279"/>
              <p:cNvSpPr>
                <a:spLocks noEditPoints="1"/>
              </p:cNvSpPr>
              <p:nvPr/>
            </p:nvSpPr>
            <p:spPr bwMode="auto">
              <a:xfrm>
                <a:off x="814" y="3583"/>
                <a:ext cx="54" cy="49"/>
              </a:xfrm>
              <a:custGeom>
                <a:avLst/>
                <a:gdLst>
                  <a:gd name="T0" fmla="*/ 10 w 108"/>
                  <a:gd name="T1" fmla="*/ 24 h 97"/>
                  <a:gd name="T2" fmla="*/ 7 w 108"/>
                  <a:gd name="T3" fmla="*/ 24 h 97"/>
                  <a:gd name="T4" fmla="*/ 5 w 108"/>
                  <a:gd name="T5" fmla="*/ 22 h 97"/>
                  <a:gd name="T6" fmla="*/ 3 w 108"/>
                  <a:gd name="T7" fmla="*/ 20 h 97"/>
                  <a:gd name="T8" fmla="*/ 1 w 108"/>
                  <a:gd name="T9" fmla="*/ 17 h 97"/>
                  <a:gd name="T10" fmla="*/ 0 w 108"/>
                  <a:gd name="T11" fmla="*/ 12 h 97"/>
                  <a:gd name="T12" fmla="*/ 1 w 108"/>
                  <a:gd name="T13" fmla="*/ 8 h 97"/>
                  <a:gd name="T14" fmla="*/ 3 w 108"/>
                  <a:gd name="T15" fmla="*/ 4 h 97"/>
                  <a:gd name="T16" fmla="*/ 7 w 108"/>
                  <a:gd name="T17" fmla="*/ 2 h 97"/>
                  <a:gd name="T18" fmla="*/ 10 w 108"/>
                  <a:gd name="T19" fmla="*/ 1 h 97"/>
                  <a:gd name="T20" fmla="*/ 15 w 108"/>
                  <a:gd name="T21" fmla="*/ 0 h 97"/>
                  <a:gd name="T22" fmla="*/ 19 w 108"/>
                  <a:gd name="T23" fmla="*/ 1 h 97"/>
                  <a:gd name="T24" fmla="*/ 23 w 108"/>
                  <a:gd name="T25" fmla="*/ 3 h 97"/>
                  <a:gd name="T26" fmla="*/ 25 w 108"/>
                  <a:gd name="T27" fmla="*/ 5 h 97"/>
                  <a:gd name="T28" fmla="*/ 26 w 108"/>
                  <a:gd name="T29" fmla="*/ 8 h 97"/>
                  <a:gd name="T30" fmla="*/ 27 w 108"/>
                  <a:gd name="T31" fmla="*/ 11 h 97"/>
                  <a:gd name="T32" fmla="*/ 27 w 108"/>
                  <a:gd name="T33" fmla="*/ 15 h 97"/>
                  <a:gd name="T34" fmla="*/ 26 w 108"/>
                  <a:gd name="T35" fmla="*/ 18 h 97"/>
                  <a:gd name="T36" fmla="*/ 25 w 108"/>
                  <a:gd name="T37" fmla="*/ 20 h 97"/>
                  <a:gd name="T38" fmla="*/ 22 w 108"/>
                  <a:gd name="T39" fmla="*/ 23 h 97"/>
                  <a:gd name="T40" fmla="*/ 19 w 108"/>
                  <a:gd name="T41" fmla="*/ 24 h 97"/>
                  <a:gd name="T42" fmla="*/ 14 w 108"/>
                  <a:gd name="T43" fmla="*/ 25 h 97"/>
                  <a:gd name="T44" fmla="*/ 15 w 108"/>
                  <a:gd name="T45" fmla="*/ 20 h 97"/>
                  <a:gd name="T46" fmla="*/ 20 w 108"/>
                  <a:gd name="T47" fmla="*/ 19 h 97"/>
                  <a:gd name="T48" fmla="*/ 22 w 108"/>
                  <a:gd name="T49" fmla="*/ 17 h 97"/>
                  <a:gd name="T50" fmla="*/ 23 w 108"/>
                  <a:gd name="T51" fmla="*/ 15 h 97"/>
                  <a:gd name="T52" fmla="*/ 24 w 108"/>
                  <a:gd name="T53" fmla="*/ 12 h 97"/>
                  <a:gd name="T54" fmla="*/ 23 w 108"/>
                  <a:gd name="T55" fmla="*/ 10 h 97"/>
                  <a:gd name="T56" fmla="*/ 21 w 108"/>
                  <a:gd name="T57" fmla="*/ 7 h 97"/>
                  <a:gd name="T58" fmla="*/ 18 w 108"/>
                  <a:gd name="T59" fmla="*/ 5 h 97"/>
                  <a:gd name="T60" fmla="*/ 15 w 108"/>
                  <a:gd name="T61" fmla="*/ 5 h 97"/>
                  <a:gd name="T62" fmla="*/ 11 w 108"/>
                  <a:gd name="T63" fmla="*/ 5 h 97"/>
                  <a:gd name="T64" fmla="*/ 7 w 108"/>
                  <a:gd name="T65" fmla="*/ 6 h 97"/>
                  <a:gd name="T66" fmla="*/ 6 w 108"/>
                  <a:gd name="T67" fmla="*/ 8 h 97"/>
                  <a:gd name="T68" fmla="*/ 4 w 108"/>
                  <a:gd name="T69" fmla="*/ 10 h 97"/>
                  <a:gd name="T70" fmla="*/ 3 w 108"/>
                  <a:gd name="T71" fmla="*/ 12 h 97"/>
                  <a:gd name="T72" fmla="*/ 4 w 108"/>
                  <a:gd name="T73" fmla="*/ 15 h 97"/>
                  <a:gd name="T74" fmla="*/ 6 w 108"/>
                  <a:gd name="T75" fmla="*/ 18 h 97"/>
                  <a:gd name="T76" fmla="*/ 9 w 108"/>
                  <a:gd name="T77" fmla="*/ 19 h 97"/>
                  <a:gd name="T78" fmla="*/ 14 w 108"/>
                  <a:gd name="T79" fmla="*/ 2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3" y="97"/>
                    </a:moveTo>
                    <a:lnTo>
                      <a:pt x="40" y="95"/>
                    </a:lnTo>
                    <a:lnTo>
                      <a:pt x="34" y="95"/>
                    </a:lnTo>
                    <a:lnTo>
                      <a:pt x="29" y="93"/>
                    </a:lnTo>
                    <a:lnTo>
                      <a:pt x="23" y="91"/>
                    </a:lnTo>
                    <a:lnTo>
                      <a:pt x="20" y="87"/>
                    </a:lnTo>
                    <a:lnTo>
                      <a:pt x="14" y="84"/>
                    </a:lnTo>
                    <a:lnTo>
                      <a:pt x="11" y="80"/>
                    </a:lnTo>
                    <a:lnTo>
                      <a:pt x="5" y="74"/>
                    </a:lnTo>
                    <a:lnTo>
                      <a:pt x="3" y="65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3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69" y="1"/>
                    </a:lnTo>
                    <a:lnTo>
                      <a:pt x="76" y="3"/>
                    </a:lnTo>
                    <a:lnTo>
                      <a:pt x="84" y="5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8" y="18"/>
                    </a:lnTo>
                    <a:lnTo>
                      <a:pt x="100" y="24"/>
                    </a:lnTo>
                    <a:lnTo>
                      <a:pt x="104" y="29"/>
                    </a:lnTo>
                    <a:lnTo>
                      <a:pt x="106" y="35"/>
                    </a:lnTo>
                    <a:lnTo>
                      <a:pt x="108" y="41"/>
                    </a:lnTo>
                    <a:lnTo>
                      <a:pt x="108" y="48"/>
                    </a:lnTo>
                    <a:lnTo>
                      <a:pt x="106" y="59"/>
                    </a:lnTo>
                    <a:lnTo>
                      <a:pt x="106" y="63"/>
                    </a:lnTo>
                    <a:lnTo>
                      <a:pt x="104" y="69"/>
                    </a:lnTo>
                    <a:lnTo>
                      <a:pt x="100" y="76"/>
                    </a:lnTo>
                    <a:lnTo>
                      <a:pt x="97" y="80"/>
                    </a:lnTo>
                    <a:lnTo>
                      <a:pt x="93" y="84"/>
                    </a:lnTo>
                    <a:lnTo>
                      <a:pt x="86" y="89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3" y="97"/>
                    </a:lnTo>
                    <a:close/>
                    <a:moveTo>
                      <a:pt x="53" y="78"/>
                    </a:moveTo>
                    <a:lnTo>
                      <a:pt x="62" y="78"/>
                    </a:lnTo>
                    <a:lnTo>
                      <a:pt x="71" y="76"/>
                    </a:lnTo>
                    <a:lnTo>
                      <a:pt x="78" y="74"/>
                    </a:lnTo>
                    <a:lnTo>
                      <a:pt x="84" y="71"/>
                    </a:lnTo>
                    <a:lnTo>
                      <a:pt x="86" y="67"/>
                    </a:lnTo>
                    <a:lnTo>
                      <a:pt x="87" y="65"/>
                    </a:lnTo>
                    <a:lnTo>
                      <a:pt x="91" y="59"/>
                    </a:lnTo>
                    <a:lnTo>
                      <a:pt x="93" y="54"/>
                    </a:lnTo>
                    <a:lnTo>
                      <a:pt x="93" y="48"/>
                    </a:lnTo>
                    <a:lnTo>
                      <a:pt x="93" y="43"/>
                    </a:lnTo>
                    <a:lnTo>
                      <a:pt x="91" y="37"/>
                    </a:lnTo>
                    <a:lnTo>
                      <a:pt x="87" y="31"/>
                    </a:lnTo>
                    <a:lnTo>
                      <a:pt x="84" y="26"/>
                    </a:lnTo>
                    <a:lnTo>
                      <a:pt x="76" y="22"/>
                    </a:lnTo>
                    <a:lnTo>
                      <a:pt x="71" y="20"/>
                    </a:lnTo>
                    <a:lnTo>
                      <a:pt x="67" y="18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3" y="26"/>
                    </a:lnTo>
                    <a:lnTo>
                      <a:pt x="21" y="29"/>
                    </a:lnTo>
                    <a:lnTo>
                      <a:pt x="20" y="31"/>
                    </a:lnTo>
                    <a:lnTo>
                      <a:pt x="16" y="37"/>
                    </a:lnTo>
                    <a:lnTo>
                      <a:pt x="14" y="43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59"/>
                    </a:lnTo>
                    <a:lnTo>
                      <a:pt x="20" y="65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36" y="76"/>
                    </a:lnTo>
                    <a:lnTo>
                      <a:pt x="43" y="78"/>
                    </a:ln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3" name="Freeform 280"/>
              <p:cNvSpPr>
                <a:spLocks/>
              </p:cNvSpPr>
              <p:nvPr/>
            </p:nvSpPr>
            <p:spPr bwMode="auto">
              <a:xfrm>
                <a:off x="814" y="3530"/>
                <a:ext cx="53" cy="42"/>
              </a:xfrm>
              <a:custGeom>
                <a:avLst/>
                <a:gdLst>
                  <a:gd name="T0" fmla="*/ 27 w 106"/>
                  <a:gd name="T1" fmla="*/ 21 h 84"/>
                  <a:gd name="T2" fmla="*/ 1 w 106"/>
                  <a:gd name="T3" fmla="*/ 21 h 84"/>
                  <a:gd name="T4" fmla="*/ 1 w 106"/>
                  <a:gd name="T5" fmla="*/ 17 h 84"/>
                  <a:gd name="T6" fmla="*/ 4 w 106"/>
                  <a:gd name="T7" fmla="*/ 17 h 84"/>
                  <a:gd name="T8" fmla="*/ 3 w 106"/>
                  <a:gd name="T9" fmla="*/ 17 h 84"/>
                  <a:gd name="T10" fmla="*/ 3 w 106"/>
                  <a:gd name="T11" fmla="*/ 15 h 84"/>
                  <a:gd name="T12" fmla="*/ 1 w 106"/>
                  <a:gd name="T13" fmla="*/ 13 h 84"/>
                  <a:gd name="T14" fmla="*/ 1 w 106"/>
                  <a:gd name="T15" fmla="*/ 11 h 84"/>
                  <a:gd name="T16" fmla="*/ 0 w 106"/>
                  <a:gd name="T17" fmla="*/ 11 h 84"/>
                  <a:gd name="T18" fmla="*/ 0 w 106"/>
                  <a:gd name="T19" fmla="*/ 9 h 84"/>
                  <a:gd name="T20" fmla="*/ 0 w 106"/>
                  <a:gd name="T21" fmla="*/ 6 h 84"/>
                  <a:gd name="T22" fmla="*/ 1 w 106"/>
                  <a:gd name="T23" fmla="*/ 5 h 84"/>
                  <a:gd name="T24" fmla="*/ 2 w 106"/>
                  <a:gd name="T25" fmla="*/ 3 h 84"/>
                  <a:gd name="T26" fmla="*/ 3 w 106"/>
                  <a:gd name="T27" fmla="*/ 3 h 84"/>
                  <a:gd name="T28" fmla="*/ 3 w 106"/>
                  <a:gd name="T29" fmla="*/ 2 h 84"/>
                  <a:gd name="T30" fmla="*/ 5 w 106"/>
                  <a:gd name="T31" fmla="*/ 1 h 84"/>
                  <a:gd name="T32" fmla="*/ 7 w 106"/>
                  <a:gd name="T33" fmla="*/ 1 h 84"/>
                  <a:gd name="T34" fmla="*/ 11 w 106"/>
                  <a:gd name="T35" fmla="*/ 0 h 84"/>
                  <a:gd name="T36" fmla="*/ 27 w 106"/>
                  <a:gd name="T37" fmla="*/ 0 h 84"/>
                  <a:gd name="T38" fmla="*/ 27 w 106"/>
                  <a:gd name="T39" fmla="*/ 5 h 84"/>
                  <a:gd name="T40" fmla="*/ 11 w 106"/>
                  <a:gd name="T41" fmla="*/ 5 h 84"/>
                  <a:gd name="T42" fmla="*/ 8 w 106"/>
                  <a:gd name="T43" fmla="*/ 5 h 84"/>
                  <a:gd name="T44" fmla="*/ 7 w 106"/>
                  <a:gd name="T45" fmla="*/ 5 h 84"/>
                  <a:gd name="T46" fmla="*/ 6 w 106"/>
                  <a:gd name="T47" fmla="*/ 5 h 84"/>
                  <a:gd name="T48" fmla="*/ 6 w 106"/>
                  <a:gd name="T49" fmla="*/ 6 h 84"/>
                  <a:gd name="T50" fmla="*/ 5 w 106"/>
                  <a:gd name="T51" fmla="*/ 7 h 84"/>
                  <a:gd name="T52" fmla="*/ 4 w 106"/>
                  <a:gd name="T53" fmla="*/ 9 h 84"/>
                  <a:gd name="T54" fmla="*/ 3 w 106"/>
                  <a:gd name="T55" fmla="*/ 10 h 84"/>
                  <a:gd name="T56" fmla="*/ 4 w 106"/>
                  <a:gd name="T57" fmla="*/ 11 h 84"/>
                  <a:gd name="T58" fmla="*/ 4 w 106"/>
                  <a:gd name="T59" fmla="*/ 12 h 84"/>
                  <a:gd name="T60" fmla="*/ 5 w 106"/>
                  <a:gd name="T61" fmla="*/ 13 h 84"/>
                  <a:gd name="T62" fmla="*/ 6 w 106"/>
                  <a:gd name="T63" fmla="*/ 14 h 84"/>
                  <a:gd name="T64" fmla="*/ 7 w 106"/>
                  <a:gd name="T65" fmla="*/ 15 h 84"/>
                  <a:gd name="T66" fmla="*/ 8 w 106"/>
                  <a:gd name="T67" fmla="*/ 16 h 84"/>
                  <a:gd name="T68" fmla="*/ 10 w 106"/>
                  <a:gd name="T69" fmla="*/ 17 h 84"/>
                  <a:gd name="T70" fmla="*/ 13 w 106"/>
                  <a:gd name="T71" fmla="*/ 17 h 84"/>
                  <a:gd name="T72" fmla="*/ 27 w 106"/>
                  <a:gd name="T73" fmla="*/ 17 h 84"/>
                  <a:gd name="T74" fmla="*/ 27 w 106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84"/>
                  <a:gd name="T116" fmla="*/ 106 w 106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84">
                    <a:moveTo>
                      <a:pt x="106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6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106" y="0"/>
                    </a:lnTo>
                    <a:lnTo>
                      <a:pt x="106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8" y="28"/>
                    </a:lnTo>
                    <a:lnTo>
                      <a:pt x="16" y="34"/>
                    </a:lnTo>
                    <a:lnTo>
                      <a:pt x="14" y="39"/>
                    </a:lnTo>
                    <a:lnTo>
                      <a:pt x="16" y="45"/>
                    </a:lnTo>
                    <a:lnTo>
                      <a:pt x="16" y="51"/>
                    </a:lnTo>
                    <a:lnTo>
                      <a:pt x="20" y="54"/>
                    </a:lnTo>
                    <a:lnTo>
                      <a:pt x="21" y="58"/>
                    </a:lnTo>
                    <a:lnTo>
                      <a:pt x="27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6" y="66"/>
                    </a:ln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4" name="Freeform 281"/>
              <p:cNvSpPr>
                <a:spLocks/>
              </p:cNvSpPr>
              <p:nvPr/>
            </p:nvSpPr>
            <p:spPr bwMode="auto">
              <a:xfrm>
                <a:off x="814" y="3446"/>
                <a:ext cx="53" cy="42"/>
              </a:xfrm>
              <a:custGeom>
                <a:avLst/>
                <a:gdLst>
                  <a:gd name="T0" fmla="*/ 27 w 106"/>
                  <a:gd name="T1" fmla="*/ 21 h 84"/>
                  <a:gd name="T2" fmla="*/ 1 w 106"/>
                  <a:gd name="T3" fmla="*/ 21 h 84"/>
                  <a:gd name="T4" fmla="*/ 1 w 106"/>
                  <a:gd name="T5" fmla="*/ 17 h 84"/>
                  <a:gd name="T6" fmla="*/ 4 w 106"/>
                  <a:gd name="T7" fmla="*/ 17 h 84"/>
                  <a:gd name="T8" fmla="*/ 3 w 106"/>
                  <a:gd name="T9" fmla="*/ 17 h 84"/>
                  <a:gd name="T10" fmla="*/ 3 w 106"/>
                  <a:gd name="T11" fmla="*/ 15 h 84"/>
                  <a:gd name="T12" fmla="*/ 1 w 106"/>
                  <a:gd name="T13" fmla="*/ 13 h 84"/>
                  <a:gd name="T14" fmla="*/ 1 w 106"/>
                  <a:gd name="T15" fmla="*/ 11 h 84"/>
                  <a:gd name="T16" fmla="*/ 0 w 106"/>
                  <a:gd name="T17" fmla="*/ 11 h 84"/>
                  <a:gd name="T18" fmla="*/ 0 w 106"/>
                  <a:gd name="T19" fmla="*/ 9 h 84"/>
                  <a:gd name="T20" fmla="*/ 0 w 106"/>
                  <a:gd name="T21" fmla="*/ 6 h 84"/>
                  <a:gd name="T22" fmla="*/ 1 w 106"/>
                  <a:gd name="T23" fmla="*/ 5 h 84"/>
                  <a:gd name="T24" fmla="*/ 2 w 106"/>
                  <a:gd name="T25" fmla="*/ 3 h 84"/>
                  <a:gd name="T26" fmla="*/ 3 w 106"/>
                  <a:gd name="T27" fmla="*/ 3 h 84"/>
                  <a:gd name="T28" fmla="*/ 3 w 106"/>
                  <a:gd name="T29" fmla="*/ 2 h 84"/>
                  <a:gd name="T30" fmla="*/ 5 w 106"/>
                  <a:gd name="T31" fmla="*/ 1 h 84"/>
                  <a:gd name="T32" fmla="*/ 7 w 106"/>
                  <a:gd name="T33" fmla="*/ 1 h 84"/>
                  <a:gd name="T34" fmla="*/ 11 w 106"/>
                  <a:gd name="T35" fmla="*/ 0 h 84"/>
                  <a:gd name="T36" fmla="*/ 27 w 106"/>
                  <a:gd name="T37" fmla="*/ 0 h 84"/>
                  <a:gd name="T38" fmla="*/ 27 w 106"/>
                  <a:gd name="T39" fmla="*/ 5 h 84"/>
                  <a:gd name="T40" fmla="*/ 11 w 106"/>
                  <a:gd name="T41" fmla="*/ 5 h 84"/>
                  <a:gd name="T42" fmla="*/ 8 w 106"/>
                  <a:gd name="T43" fmla="*/ 5 h 84"/>
                  <a:gd name="T44" fmla="*/ 7 w 106"/>
                  <a:gd name="T45" fmla="*/ 5 h 84"/>
                  <a:gd name="T46" fmla="*/ 6 w 106"/>
                  <a:gd name="T47" fmla="*/ 5 h 84"/>
                  <a:gd name="T48" fmla="*/ 6 w 106"/>
                  <a:gd name="T49" fmla="*/ 6 h 84"/>
                  <a:gd name="T50" fmla="*/ 5 w 106"/>
                  <a:gd name="T51" fmla="*/ 7 h 84"/>
                  <a:gd name="T52" fmla="*/ 4 w 106"/>
                  <a:gd name="T53" fmla="*/ 9 h 84"/>
                  <a:gd name="T54" fmla="*/ 3 w 106"/>
                  <a:gd name="T55" fmla="*/ 10 h 84"/>
                  <a:gd name="T56" fmla="*/ 4 w 106"/>
                  <a:gd name="T57" fmla="*/ 11 h 84"/>
                  <a:gd name="T58" fmla="*/ 4 w 106"/>
                  <a:gd name="T59" fmla="*/ 12 h 84"/>
                  <a:gd name="T60" fmla="*/ 5 w 106"/>
                  <a:gd name="T61" fmla="*/ 13 h 84"/>
                  <a:gd name="T62" fmla="*/ 6 w 106"/>
                  <a:gd name="T63" fmla="*/ 14 h 84"/>
                  <a:gd name="T64" fmla="*/ 7 w 106"/>
                  <a:gd name="T65" fmla="*/ 15 h 84"/>
                  <a:gd name="T66" fmla="*/ 8 w 106"/>
                  <a:gd name="T67" fmla="*/ 16 h 84"/>
                  <a:gd name="T68" fmla="*/ 10 w 106"/>
                  <a:gd name="T69" fmla="*/ 17 h 84"/>
                  <a:gd name="T70" fmla="*/ 13 w 106"/>
                  <a:gd name="T71" fmla="*/ 17 h 84"/>
                  <a:gd name="T72" fmla="*/ 27 w 106"/>
                  <a:gd name="T73" fmla="*/ 17 h 84"/>
                  <a:gd name="T74" fmla="*/ 27 w 106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84"/>
                  <a:gd name="T116" fmla="*/ 106 w 106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84">
                    <a:moveTo>
                      <a:pt x="106" y="84"/>
                    </a:moveTo>
                    <a:lnTo>
                      <a:pt x="1" y="84"/>
                    </a:lnTo>
                    <a:lnTo>
                      <a:pt x="1" y="67"/>
                    </a:lnTo>
                    <a:lnTo>
                      <a:pt x="16" y="67"/>
                    </a:lnTo>
                    <a:lnTo>
                      <a:pt x="12" y="66"/>
                    </a:lnTo>
                    <a:lnTo>
                      <a:pt x="9" y="62"/>
                    </a:lnTo>
                    <a:lnTo>
                      <a:pt x="3" y="54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106" y="0"/>
                    </a:lnTo>
                    <a:lnTo>
                      <a:pt x="106" y="19"/>
                    </a:lnTo>
                    <a:lnTo>
                      <a:pt x="42" y="19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8" y="28"/>
                    </a:lnTo>
                    <a:lnTo>
                      <a:pt x="16" y="34"/>
                    </a:lnTo>
                    <a:lnTo>
                      <a:pt x="14" y="39"/>
                    </a:lnTo>
                    <a:lnTo>
                      <a:pt x="16" y="45"/>
                    </a:lnTo>
                    <a:lnTo>
                      <a:pt x="16" y="51"/>
                    </a:lnTo>
                    <a:lnTo>
                      <a:pt x="20" y="54"/>
                    </a:lnTo>
                    <a:lnTo>
                      <a:pt x="21" y="58"/>
                    </a:lnTo>
                    <a:lnTo>
                      <a:pt x="27" y="62"/>
                    </a:lnTo>
                    <a:lnTo>
                      <a:pt x="32" y="64"/>
                    </a:lnTo>
                    <a:lnTo>
                      <a:pt x="40" y="66"/>
                    </a:lnTo>
                    <a:lnTo>
                      <a:pt x="49" y="66"/>
                    </a:lnTo>
                    <a:lnTo>
                      <a:pt x="106" y="66"/>
                    </a:ln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5" name="Freeform 282"/>
              <p:cNvSpPr>
                <a:spLocks/>
              </p:cNvSpPr>
              <p:nvPr/>
            </p:nvSpPr>
            <p:spPr bwMode="auto">
              <a:xfrm>
                <a:off x="815" y="3390"/>
                <a:ext cx="53" cy="42"/>
              </a:xfrm>
              <a:custGeom>
                <a:avLst/>
                <a:gdLst>
                  <a:gd name="T0" fmla="*/ 26 w 107"/>
                  <a:gd name="T1" fmla="*/ 5 h 84"/>
                  <a:gd name="T2" fmla="*/ 22 w 107"/>
                  <a:gd name="T3" fmla="*/ 5 h 84"/>
                  <a:gd name="T4" fmla="*/ 23 w 107"/>
                  <a:gd name="T5" fmla="*/ 5 h 84"/>
                  <a:gd name="T6" fmla="*/ 24 w 107"/>
                  <a:gd name="T7" fmla="*/ 6 h 84"/>
                  <a:gd name="T8" fmla="*/ 24 w 107"/>
                  <a:gd name="T9" fmla="*/ 7 h 84"/>
                  <a:gd name="T10" fmla="*/ 25 w 107"/>
                  <a:gd name="T11" fmla="*/ 8 h 84"/>
                  <a:gd name="T12" fmla="*/ 26 w 107"/>
                  <a:gd name="T13" fmla="*/ 10 h 84"/>
                  <a:gd name="T14" fmla="*/ 26 w 107"/>
                  <a:gd name="T15" fmla="*/ 11 h 84"/>
                  <a:gd name="T16" fmla="*/ 26 w 107"/>
                  <a:gd name="T17" fmla="*/ 12 h 84"/>
                  <a:gd name="T18" fmla="*/ 26 w 107"/>
                  <a:gd name="T19" fmla="*/ 14 h 84"/>
                  <a:gd name="T20" fmla="*/ 26 w 107"/>
                  <a:gd name="T21" fmla="*/ 15 h 84"/>
                  <a:gd name="T22" fmla="*/ 25 w 107"/>
                  <a:gd name="T23" fmla="*/ 17 h 84"/>
                  <a:gd name="T24" fmla="*/ 24 w 107"/>
                  <a:gd name="T25" fmla="*/ 19 h 84"/>
                  <a:gd name="T26" fmla="*/ 24 w 107"/>
                  <a:gd name="T27" fmla="*/ 19 h 84"/>
                  <a:gd name="T28" fmla="*/ 23 w 107"/>
                  <a:gd name="T29" fmla="*/ 20 h 84"/>
                  <a:gd name="T30" fmla="*/ 22 w 107"/>
                  <a:gd name="T31" fmla="*/ 21 h 84"/>
                  <a:gd name="T32" fmla="*/ 20 w 107"/>
                  <a:gd name="T33" fmla="*/ 21 h 84"/>
                  <a:gd name="T34" fmla="*/ 16 w 107"/>
                  <a:gd name="T35" fmla="*/ 21 h 84"/>
                  <a:gd name="T36" fmla="*/ 0 w 107"/>
                  <a:gd name="T37" fmla="*/ 21 h 84"/>
                  <a:gd name="T38" fmla="*/ 0 w 107"/>
                  <a:gd name="T39" fmla="*/ 17 h 84"/>
                  <a:gd name="T40" fmla="*/ 14 w 107"/>
                  <a:gd name="T41" fmla="*/ 17 h 84"/>
                  <a:gd name="T42" fmla="*/ 19 w 107"/>
                  <a:gd name="T43" fmla="*/ 17 h 84"/>
                  <a:gd name="T44" fmla="*/ 20 w 107"/>
                  <a:gd name="T45" fmla="*/ 15 h 84"/>
                  <a:gd name="T46" fmla="*/ 21 w 107"/>
                  <a:gd name="T47" fmla="*/ 15 h 84"/>
                  <a:gd name="T48" fmla="*/ 22 w 107"/>
                  <a:gd name="T49" fmla="*/ 14 h 84"/>
                  <a:gd name="T50" fmla="*/ 22 w 107"/>
                  <a:gd name="T51" fmla="*/ 13 h 84"/>
                  <a:gd name="T52" fmla="*/ 23 w 107"/>
                  <a:gd name="T53" fmla="*/ 11 h 84"/>
                  <a:gd name="T54" fmla="*/ 22 w 107"/>
                  <a:gd name="T55" fmla="*/ 10 h 84"/>
                  <a:gd name="T56" fmla="*/ 22 w 107"/>
                  <a:gd name="T57" fmla="*/ 9 h 84"/>
                  <a:gd name="T58" fmla="*/ 22 w 107"/>
                  <a:gd name="T59" fmla="*/ 8 h 84"/>
                  <a:gd name="T60" fmla="*/ 21 w 107"/>
                  <a:gd name="T61" fmla="*/ 7 h 84"/>
                  <a:gd name="T62" fmla="*/ 20 w 107"/>
                  <a:gd name="T63" fmla="*/ 6 h 84"/>
                  <a:gd name="T64" fmla="*/ 19 w 107"/>
                  <a:gd name="T65" fmla="*/ 5 h 84"/>
                  <a:gd name="T66" fmla="*/ 17 w 107"/>
                  <a:gd name="T67" fmla="*/ 5 h 84"/>
                  <a:gd name="T68" fmla="*/ 14 w 107"/>
                  <a:gd name="T69" fmla="*/ 5 h 84"/>
                  <a:gd name="T70" fmla="*/ 0 w 107"/>
                  <a:gd name="T71" fmla="*/ 5 h 84"/>
                  <a:gd name="T72" fmla="*/ 0 w 107"/>
                  <a:gd name="T73" fmla="*/ 0 h 84"/>
                  <a:gd name="T74" fmla="*/ 26 w 107"/>
                  <a:gd name="T75" fmla="*/ 0 h 84"/>
                  <a:gd name="T76" fmla="*/ 26 w 107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84"/>
                  <a:gd name="T119" fmla="*/ 107 w 107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84">
                    <a:moveTo>
                      <a:pt x="105" y="17"/>
                    </a:moveTo>
                    <a:lnTo>
                      <a:pt x="90" y="17"/>
                    </a:lnTo>
                    <a:lnTo>
                      <a:pt x="94" y="21"/>
                    </a:lnTo>
                    <a:lnTo>
                      <a:pt x="97" y="25"/>
                    </a:lnTo>
                    <a:lnTo>
                      <a:pt x="99" y="28"/>
                    </a:lnTo>
                    <a:lnTo>
                      <a:pt x="103" y="32"/>
                    </a:lnTo>
                    <a:lnTo>
                      <a:pt x="105" y="39"/>
                    </a:lnTo>
                    <a:lnTo>
                      <a:pt x="107" y="45"/>
                    </a:lnTo>
                    <a:lnTo>
                      <a:pt x="107" y="49"/>
                    </a:lnTo>
                    <a:lnTo>
                      <a:pt x="105" y="58"/>
                    </a:lnTo>
                    <a:lnTo>
                      <a:pt x="105" y="62"/>
                    </a:lnTo>
                    <a:lnTo>
                      <a:pt x="103" y="66"/>
                    </a:lnTo>
                    <a:lnTo>
                      <a:pt x="99" y="73"/>
                    </a:lnTo>
                    <a:lnTo>
                      <a:pt x="97" y="75"/>
                    </a:lnTo>
                    <a:lnTo>
                      <a:pt x="94" y="79"/>
                    </a:lnTo>
                    <a:lnTo>
                      <a:pt x="88" y="81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9" y="66"/>
                    </a:lnTo>
                    <a:lnTo>
                      <a:pt x="77" y="66"/>
                    </a:lnTo>
                    <a:lnTo>
                      <a:pt x="83" y="62"/>
                    </a:lnTo>
                    <a:lnTo>
                      <a:pt x="86" y="60"/>
                    </a:lnTo>
                    <a:lnTo>
                      <a:pt x="88" y="58"/>
                    </a:lnTo>
                    <a:lnTo>
                      <a:pt x="90" y="53"/>
                    </a:lnTo>
                    <a:lnTo>
                      <a:pt x="92" y="45"/>
                    </a:lnTo>
                    <a:lnTo>
                      <a:pt x="90" y="38"/>
                    </a:lnTo>
                    <a:lnTo>
                      <a:pt x="90" y="34"/>
                    </a:lnTo>
                    <a:lnTo>
                      <a:pt x="88" y="32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77" y="23"/>
                    </a:lnTo>
                    <a:lnTo>
                      <a:pt x="68" y="19"/>
                    </a:lnTo>
                    <a:lnTo>
                      <a:pt x="57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6" name="Freeform 283"/>
              <p:cNvSpPr>
                <a:spLocks/>
              </p:cNvSpPr>
              <p:nvPr/>
            </p:nvSpPr>
            <p:spPr bwMode="auto">
              <a:xfrm>
                <a:off x="814" y="3305"/>
                <a:ext cx="53" cy="71"/>
              </a:xfrm>
              <a:custGeom>
                <a:avLst/>
                <a:gdLst>
                  <a:gd name="T0" fmla="*/ 1 w 106"/>
                  <a:gd name="T1" fmla="*/ 36 h 142"/>
                  <a:gd name="T2" fmla="*/ 4 w 106"/>
                  <a:gd name="T3" fmla="*/ 31 h 142"/>
                  <a:gd name="T4" fmla="*/ 3 w 106"/>
                  <a:gd name="T5" fmla="*/ 30 h 142"/>
                  <a:gd name="T6" fmla="*/ 1 w 106"/>
                  <a:gd name="T7" fmla="*/ 26 h 142"/>
                  <a:gd name="T8" fmla="*/ 0 w 106"/>
                  <a:gd name="T9" fmla="*/ 22 h 142"/>
                  <a:gd name="T10" fmla="*/ 1 w 106"/>
                  <a:gd name="T11" fmla="*/ 20 h 142"/>
                  <a:gd name="T12" fmla="*/ 2 w 106"/>
                  <a:gd name="T13" fmla="*/ 18 h 142"/>
                  <a:gd name="T14" fmla="*/ 3 w 106"/>
                  <a:gd name="T15" fmla="*/ 17 h 142"/>
                  <a:gd name="T16" fmla="*/ 3 w 106"/>
                  <a:gd name="T17" fmla="*/ 15 h 142"/>
                  <a:gd name="T18" fmla="*/ 1 w 106"/>
                  <a:gd name="T19" fmla="*/ 12 h 142"/>
                  <a:gd name="T20" fmla="*/ 0 w 106"/>
                  <a:gd name="T21" fmla="*/ 9 h 142"/>
                  <a:gd name="T22" fmla="*/ 0 w 106"/>
                  <a:gd name="T23" fmla="*/ 6 h 142"/>
                  <a:gd name="T24" fmla="*/ 2 w 106"/>
                  <a:gd name="T25" fmla="*/ 3 h 142"/>
                  <a:gd name="T26" fmla="*/ 3 w 106"/>
                  <a:gd name="T27" fmla="*/ 1 h 142"/>
                  <a:gd name="T28" fmla="*/ 7 w 106"/>
                  <a:gd name="T29" fmla="*/ 0 h 142"/>
                  <a:gd name="T30" fmla="*/ 27 w 106"/>
                  <a:gd name="T31" fmla="*/ 0 h 142"/>
                  <a:gd name="T32" fmla="*/ 10 w 106"/>
                  <a:gd name="T33" fmla="*/ 4 h 142"/>
                  <a:gd name="T34" fmla="*/ 7 w 106"/>
                  <a:gd name="T35" fmla="*/ 5 h 142"/>
                  <a:gd name="T36" fmla="*/ 5 w 106"/>
                  <a:gd name="T37" fmla="*/ 6 h 142"/>
                  <a:gd name="T38" fmla="*/ 3 w 106"/>
                  <a:gd name="T39" fmla="*/ 9 h 142"/>
                  <a:gd name="T40" fmla="*/ 4 w 106"/>
                  <a:gd name="T41" fmla="*/ 11 h 142"/>
                  <a:gd name="T42" fmla="*/ 6 w 106"/>
                  <a:gd name="T43" fmla="*/ 14 h 142"/>
                  <a:gd name="T44" fmla="*/ 7 w 106"/>
                  <a:gd name="T45" fmla="*/ 15 h 142"/>
                  <a:gd name="T46" fmla="*/ 12 w 106"/>
                  <a:gd name="T47" fmla="*/ 15 h 142"/>
                  <a:gd name="T48" fmla="*/ 27 w 106"/>
                  <a:gd name="T49" fmla="*/ 20 h 142"/>
                  <a:gd name="T50" fmla="*/ 7 w 106"/>
                  <a:gd name="T51" fmla="*/ 20 h 142"/>
                  <a:gd name="T52" fmla="*/ 5 w 106"/>
                  <a:gd name="T53" fmla="*/ 22 h 142"/>
                  <a:gd name="T54" fmla="*/ 4 w 106"/>
                  <a:gd name="T55" fmla="*/ 24 h 142"/>
                  <a:gd name="T56" fmla="*/ 4 w 106"/>
                  <a:gd name="T57" fmla="*/ 26 h 142"/>
                  <a:gd name="T58" fmla="*/ 6 w 106"/>
                  <a:gd name="T59" fmla="*/ 29 h 142"/>
                  <a:gd name="T60" fmla="*/ 10 w 106"/>
                  <a:gd name="T61" fmla="*/ 31 h 142"/>
                  <a:gd name="T62" fmla="*/ 27 w 106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42"/>
                  <a:gd name="T98" fmla="*/ 106 w 106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42">
                    <a:moveTo>
                      <a:pt x="106" y="142"/>
                    </a:moveTo>
                    <a:lnTo>
                      <a:pt x="1" y="142"/>
                    </a:lnTo>
                    <a:lnTo>
                      <a:pt x="1" y="127"/>
                    </a:lnTo>
                    <a:lnTo>
                      <a:pt x="16" y="127"/>
                    </a:lnTo>
                    <a:lnTo>
                      <a:pt x="12" y="124"/>
                    </a:lnTo>
                    <a:lnTo>
                      <a:pt x="9" y="122"/>
                    </a:lnTo>
                    <a:lnTo>
                      <a:pt x="5" y="114"/>
                    </a:lnTo>
                    <a:lnTo>
                      <a:pt x="1" y="105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1" y="84"/>
                    </a:lnTo>
                    <a:lnTo>
                      <a:pt x="1" y="81"/>
                    </a:lnTo>
                    <a:lnTo>
                      <a:pt x="5" y="77"/>
                    </a:lnTo>
                    <a:lnTo>
                      <a:pt x="7" y="73"/>
                    </a:lnTo>
                    <a:lnTo>
                      <a:pt x="11" y="69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14" y="62"/>
                    </a:lnTo>
                    <a:lnTo>
                      <a:pt x="11" y="58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2" y="6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106" y="0"/>
                    </a:lnTo>
                    <a:lnTo>
                      <a:pt x="106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5" y="21"/>
                    </a:lnTo>
                    <a:lnTo>
                      <a:pt x="21" y="23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6" y="43"/>
                    </a:lnTo>
                    <a:lnTo>
                      <a:pt x="16" y="47"/>
                    </a:lnTo>
                    <a:lnTo>
                      <a:pt x="20" y="53"/>
                    </a:lnTo>
                    <a:lnTo>
                      <a:pt x="21" y="56"/>
                    </a:lnTo>
                    <a:lnTo>
                      <a:pt x="27" y="58"/>
                    </a:lnTo>
                    <a:lnTo>
                      <a:pt x="31" y="62"/>
                    </a:lnTo>
                    <a:lnTo>
                      <a:pt x="38" y="62"/>
                    </a:lnTo>
                    <a:lnTo>
                      <a:pt x="45" y="62"/>
                    </a:lnTo>
                    <a:lnTo>
                      <a:pt x="106" y="62"/>
                    </a:lnTo>
                    <a:lnTo>
                      <a:pt x="106" y="81"/>
                    </a:lnTo>
                    <a:lnTo>
                      <a:pt x="38" y="81"/>
                    </a:lnTo>
                    <a:lnTo>
                      <a:pt x="29" y="83"/>
                    </a:lnTo>
                    <a:lnTo>
                      <a:pt x="21" y="84"/>
                    </a:lnTo>
                    <a:lnTo>
                      <a:pt x="18" y="88"/>
                    </a:lnTo>
                    <a:lnTo>
                      <a:pt x="16" y="92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6" y="107"/>
                    </a:lnTo>
                    <a:lnTo>
                      <a:pt x="18" y="112"/>
                    </a:lnTo>
                    <a:lnTo>
                      <a:pt x="23" y="118"/>
                    </a:lnTo>
                    <a:lnTo>
                      <a:pt x="31" y="122"/>
                    </a:lnTo>
                    <a:lnTo>
                      <a:pt x="40" y="124"/>
                    </a:lnTo>
                    <a:lnTo>
                      <a:pt x="51" y="125"/>
                    </a:lnTo>
                    <a:lnTo>
                      <a:pt x="106" y="125"/>
                    </a:lnTo>
                    <a:lnTo>
                      <a:pt x="106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7" name="Freeform 284"/>
              <p:cNvSpPr>
                <a:spLocks noEditPoints="1"/>
              </p:cNvSpPr>
              <p:nvPr/>
            </p:nvSpPr>
            <p:spPr bwMode="auto">
              <a:xfrm>
                <a:off x="795" y="3247"/>
                <a:ext cx="73" cy="46"/>
              </a:xfrm>
              <a:custGeom>
                <a:avLst/>
                <a:gdLst>
                  <a:gd name="T0" fmla="*/ 36 w 145"/>
                  <a:gd name="T1" fmla="*/ 23 h 91"/>
                  <a:gd name="T2" fmla="*/ 0 w 145"/>
                  <a:gd name="T3" fmla="*/ 19 h 91"/>
                  <a:gd name="T4" fmla="*/ 11 w 145"/>
                  <a:gd name="T5" fmla="*/ 17 h 91"/>
                  <a:gd name="T6" fmla="*/ 10 w 145"/>
                  <a:gd name="T7" fmla="*/ 13 h 91"/>
                  <a:gd name="T8" fmla="*/ 10 w 145"/>
                  <a:gd name="T9" fmla="*/ 9 h 91"/>
                  <a:gd name="T10" fmla="*/ 10 w 145"/>
                  <a:gd name="T11" fmla="*/ 7 h 91"/>
                  <a:gd name="T12" fmla="*/ 13 w 145"/>
                  <a:gd name="T13" fmla="*/ 4 h 91"/>
                  <a:gd name="T14" fmla="*/ 17 w 145"/>
                  <a:gd name="T15" fmla="*/ 1 h 91"/>
                  <a:gd name="T16" fmla="*/ 23 w 145"/>
                  <a:gd name="T17" fmla="*/ 0 h 91"/>
                  <a:gd name="T18" fmla="*/ 28 w 145"/>
                  <a:gd name="T19" fmla="*/ 1 h 91"/>
                  <a:gd name="T20" fmla="*/ 33 w 145"/>
                  <a:gd name="T21" fmla="*/ 4 h 91"/>
                  <a:gd name="T22" fmla="*/ 36 w 145"/>
                  <a:gd name="T23" fmla="*/ 7 h 91"/>
                  <a:gd name="T24" fmla="*/ 37 w 145"/>
                  <a:gd name="T25" fmla="*/ 12 h 91"/>
                  <a:gd name="T26" fmla="*/ 36 w 145"/>
                  <a:gd name="T27" fmla="*/ 16 h 91"/>
                  <a:gd name="T28" fmla="*/ 34 w 145"/>
                  <a:gd name="T29" fmla="*/ 18 h 91"/>
                  <a:gd name="T30" fmla="*/ 32 w 145"/>
                  <a:gd name="T31" fmla="*/ 19 h 91"/>
                  <a:gd name="T32" fmla="*/ 23 w 145"/>
                  <a:gd name="T33" fmla="*/ 19 h 91"/>
                  <a:gd name="T34" fmla="*/ 27 w 145"/>
                  <a:gd name="T35" fmla="*/ 19 h 91"/>
                  <a:gd name="T36" fmla="*/ 30 w 145"/>
                  <a:gd name="T37" fmla="*/ 18 h 91"/>
                  <a:gd name="T38" fmla="*/ 32 w 145"/>
                  <a:gd name="T39" fmla="*/ 15 h 91"/>
                  <a:gd name="T40" fmla="*/ 33 w 145"/>
                  <a:gd name="T41" fmla="*/ 12 h 91"/>
                  <a:gd name="T42" fmla="*/ 32 w 145"/>
                  <a:gd name="T43" fmla="*/ 9 h 91"/>
                  <a:gd name="T44" fmla="*/ 31 w 145"/>
                  <a:gd name="T45" fmla="*/ 7 h 91"/>
                  <a:gd name="T46" fmla="*/ 27 w 145"/>
                  <a:gd name="T47" fmla="*/ 5 h 91"/>
                  <a:gd name="T48" fmla="*/ 23 w 145"/>
                  <a:gd name="T49" fmla="*/ 5 h 91"/>
                  <a:gd name="T50" fmla="*/ 19 w 145"/>
                  <a:gd name="T51" fmla="*/ 5 h 91"/>
                  <a:gd name="T52" fmla="*/ 15 w 145"/>
                  <a:gd name="T53" fmla="*/ 7 h 91"/>
                  <a:gd name="T54" fmla="*/ 14 w 145"/>
                  <a:gd name="T55" fmla="*/ 9 h 91"/>
                  <a:gd name="T56" fmla="*/ 13 w 145"/>
                  <a:gd name="T57" fmla="*/ 12 h 91"/>
                  <a:gd name="T58" fmla="*/ 14 w 145"/>
                  <a:gd name="T59" fmla="*/ 15 h 91"/>
                  <a:gd name="T60" fmla="*/ 15 w 145"/>
                  <a:gd name="T61" fmla="*/ 17 h 91"/>
                  <a:gd name="T62" fmla="*/ 19 w 145"/>
                  <a:gd name="T63" fmla="*/ 19 h 91"/>
                  <a:gd name="T64" fmla="*/ 23 w 145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91"/>
                  <a:gd name="T101" fmla="*/ 145 w 145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91">
                    <a:moveTo>
                      <a:pt x="143" y="74"/>
                    </a:moveTo>
                    <a:lnTo>
                      <a:pt x="143" y="91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51" y="73"/>
                    </a:lnTo>
                    <a:lnTo>
                      <a:pt x="44" y="67"/>
                    </a:lnTo>
                    <a:lnTo>
                      <a:pt x="40" y="61"/>
                    </a:lnTo>
                    <a:lnTo>
                      <a:pt x="37" y="52"/>
                    </a:lnTo>
                    <a:lnTo>
                      <a:pt x="37" y="45"/>
                    </a:lnTo>
                    <a:lnTo>
                      <a:pt x="37" y="35"/>
                    </a:lnTo>
                    <a:lnTo>
                      <a:pt x="38" y="31"/>
                    </a:lnTo>
                    <a:lnTo>
                      <a:pt x="40" y="26"/>
                    </a:lnTo>
                    <a:lnTo>
                      <a:pt x="46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9" y="2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12" y="3"/>
                    </a:lnTo>
                    <a:lnTo>
                      <a:pt x="123" y="7"/>
                    </a:lnTo>
                    <a:lnTo>
                      <a:pt x="130" y="13"/>
                    </a:lnTo>
                    <a:lnTo>
                      <a:pt x="135" y="20"/>
                    </a:lnTo>
                    <a:lnTo>
                      <a:pt x="141" y="28"/>
                    </a:lnTo>
                    <a:lnTo>
                      <a:pt x="143" y="37"/>
                    </a:lnTo>
                    <a:lnTo>
                      <a:pt x="145" y="45"/>
                    </a:lnTo>
                    <a:lnTo>
                      <a:pt x="143" y="54"/>
                    </a:lnTo>
                    <a:lnTo>
                      <a:pt x="141" y="61"/>
                    </a:lnTo>
                    <a:lnTo>
                      <a:pt x="139" y="65"/>
                    </a:lnTo>
                    <a:lnTo>
                      <a:pt x="135" y="69"/>
                    </a:lnTo>
                    <a:lnTo>
                      <a:pt x="132" y="71"/>
                    </a:lnTo>
                    <a:lnTo>
                      <a:pt x="128" y="74"/>
                    </a:lnTo>
                    <a:lnTo>
                      <a:pt x="143" y="74"/>
                    </a:lnTo>
                    <a:close/>
                    <a:moveTo>
                      <a:pt x="90" y="74"/>
                    </a:moveTo>
                    <a:lnTo>
                      <a:pt x="99" y="74"/>
                    </a:lnTo>
                    <a:lnTo>
                      <a:pt x="106" y="74"/>
                    </a:lnTo>
                    <a:lnTo>
                      <a:pt x="112" y="73"/>
                    </a:lnTo>
                    <a:lnTo>
                      <a:pt x="117" y="69"/>
                    </a:lnTo>
                    <a:lnTo>
                      <a:pt x="123" y="65"/>
                    </a:lnTo>
                    <a:lnTo>
                      <a:pt x="126" y="59"/>
                    </a:lnTo>
                    <a:lnTo>
                      <a:pt x="128" y="54"/>
                    </a:lnTo>
                    <a:lnTo>
                      <a:pt x="130" y="46"/>
                    </a:lnTo>
                    <a:lnTo>
                      <a:pt x="130" y="41"/>
                    </a:lnTo>
                    <a:lnTo>
                      <a:pt x="128" y="35"/>
                    </a:lnTo>
                    <a:lnTo>
                      <a:pt x="124" y="31"/>
                    </a:lnTo>
                    <a:lnTo>
                      <a:pt x="121" y="26"/>
                    </a:lnTo>
                    <a:lnTo>
                      <a:pt x="113" y="22"/>
                    </a:lnTo>
                    <a:lnTo>
                      <a:pt x="108" y="20"/>
                    </a:lnTo>
                    <a:lnTo>
                      <a:pt x="99" y="18"/>
                    </a:lnTo>
                    <a:lnTo>
                      <a:pt x="90" y="18"/>
                    </a:lnTo>
                    <a:lnTo>
                      <a:pt x="80" y="18"/>
                    </a:lnTo>
                    <a:lnTo>
                      <a:pt x="73" y="20"/>
                    </a:lnTo>
                    <a:lnTo>
                      <a:pt x="66" y="22"/>
                    </a:lnTo>
                    <a:lnTo>
                      <a:pt x="60" y="26"/>
                    </a:lnTo>
                    <a:lnTo>
                      <a:pt x="57" y="31"/>
                    </a:lnTo>
                    <a:lnTo>
                      <a:pt x="53" y="35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1" y="52"/>
                    </a:lnTo>
                    <a:lnTo>
                      <a:pt x="53" y="58"/>
                    </a:lnTo>
                    <a:lnTo>
                      <a:pt x="57" y="61"/>
                    </a:lnTo>
                    <a:lnTo>
                      <a:pt x="60" y="67"/>
                    </a:lnTo>
                    <a:lnTo>
                      <a:pt x="66" y="71"/>
                    </a:lnTo>
                    <a:lnTo>
                      <a:pt x="73" y="73"/>
                    </a:lnTo>
                    <a:lnTo>
                      <a:pt x="80" y="74"/>
                    </a:lnTo>
                    <a:lnTo>
                      <a:pt x="9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8" name="Freeform 285"/>
              <p:cNvSpPr>
                <a:spLocks noEditPoints="1"/>
              </p:cNvSpPr>
              <p:nvPr/>
            </p:nvSpPr>
            <p:spPr bwMode="auto">
              <a:xfrm>
                <a:off x="814" y="3191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2 w 108"/>
                  <a:gd name="T3" fmla="*/ 2 h 97"/>
                  <a:gd name="T4" fmla="*/ 24 w 108"/>
                  <a:gd name="T5" fmla="*/ 3 h 97"/>
                  <a:gd name="T6" fmla="*/ 26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5 w 108"/>
                  <a:gd name="T13" fmla="*/ 19 h 97"/>
                  <a:gd name="T14" fmla="*/ 22 w 108"/>
                  <a:gd name="T15" fmla="*/ 23 h 97"/>
                  <a:gd name="T16" fmla="*/ 19 w 108"/>
                  <a:gd name="T17" fmla="*/ 24 h 97"/>
                  <a:gd name="T18" fmla="*/ 14 w 108"/>
                  <a:gd name="T19" fmla="*/ 25 h 97"/>
                  <a:gd name="T20" fmla="*/ 7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0 w 108"/>
                  <a:gd name="T27" fmla="*/ 15 h 97"/>
                  <a:gd name="T28" fmla="*/ 0 w 108"/>
                  <a:gd name="T29" fmla="*/ 10 h 97"/>
                  <a:gd name="T30" fmla="*/ 1 w 108"/>
                  <a:gd name="T31" fmla="*/ 7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19 h 97"/>
                  <a:gd name="T44" fmla="*/ 21 w 108"/>
                  <a:gd name="T45" fmla="*/ 18 h 97"/>
                  <a:gd name="T46" fmla="*/ 22 w 108"/>
                  <a:gd name="T47" fmla="*/ 16 h 97"/>
                  <a:gd name="T48" fmla="*/ 24 w 108"/>
                  <a:gd name="T49" fmla="*/ 13 h 97"/>
                  <a:gd name="T50" fmla="*/ 24 w 108"/>
                  <a:gd name="T51" fmla="*/ 11 h 97"/>
                  <a:gd name="T52" fmla="*/ 22 w 108"/>
                  <a:gd name="T53" fmla="*/ 8 h 97"/>
                  <a:gd name="T54" fmla="*/ 21 w 108"/>
                  <a:gd name="T55" fmla="*/ 6 h 97"/>
                  <a:gd name="T56" fmla="*/ 11 w 108"/>
                  <a:gd name="T57" fmla="*/ 20 h 97"/>
                  <a:gd name="T58" fmla="*/ 8 w 108"/>
                  <a:gd name="T59" fmla="*/ 5 h 97"/>
                  <a:gd name="T60" fmla="*/ 6 w 108"/>
                  <a:gd name="T61" fmla="*/ 7 h 97"/>
                  <a:gd name="T62" fmla="*/ 4 w 108"/>
                  <a:gd name="T63" fmla="*/ 9 h 97"/>
                  <a:gd name="T64" fmla="*/ 3 w 108"/>
                  <a:gd name="T65" fmla="*/ 12 h 97"/>
                  <a:gd name="T66" fmla="*/ 4 w 108"/>
                  <a:gd name="T67" fmla="*/ 15 h 97"/>
                  <a:gd name="T68" fmla="*/ 6 w 108"/>
                  <a:gd name="T69" fmla="*/ 18 h 97"/>
                  <a:gd name="T70" fmla="*/ 7 w 108"/>
                  <a:gd name="T71" fmla="*/ 19 h 97"/>
                  <a:gd name="T72" fmla="*/ 11 w 108"/>
                  <a:gd name="T73" fmla="*/ 2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3" y="18"/>
                    </a:move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5" y="11"/>
                    </a:lnTo>
                    <a:lnTo>
                      <a:pt x="98" y="17"/>
                    </a:lnTo>
                    <a:lnTo>
                      <a:pt x="102" y="22"/>
                    </a:lnTo>
                    <a:lnTo>
                      <a:pt x="106" y="30"/>
                    </a:lnTo>
                    <a:lnTo>
                      <a:pt x="108" y="37"/>
                    </a:lnTo>
                    <a:lnTo>
                      <a:pt x="108" y="46"/>
                    </a:lnTo>
                    <a:lnTo>
                      <a:pt x="106" y="58"/>
                    </a:lnTo>
                    <a:lnTo>
                      <a:pt x="104" y="67"/>
                    </a:lnTo>
                    <a:lnTo>
                      <a:pt x="100" y="76"/>
                    </a:lnTo>
                    <a:lnTo>
                      <a:pt x="93" y="84"/>
                    </a:lnTo>
                    <a:lnTo>
                      <a:pt x="86" y="89"/>
                    </a:lnTo>
                    <a:lnTo>
                      <a:pt x="82" y="91"/>
                    </a:lnTo>
                    <a:lnTo>
                      <a:pt x="76" y="93"/>
                    </a:lnTo>
                    <a:lnTo>
                      <a:pt x="65" y="95"/>
                    </a:lnTo>
                    <a:lnTo>
                      <a:pt x="54" y="97"/>
                    </a:lnTo>
                    <a:lnTo>
                      <a:pt x="42" y="95"/>
                    </a:lnTo>
                    <a:lnTo>
                      <a:pt x="31" y="93"/>
                    </a:lnTo>
                    <a:lnTo>
                      <a:pt x="21" y="89"/>
                    </a:lnTo>
                    <a:lnTo>
                      <a:pt x="14" y="84"/>
                    </a:lnTo>
                    <a:lnTo>
                      <a:pt x="7" y="76"/>
                    </a:lnTo>
                    <a:lnTo>
                      <a:pt x="3" y="67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1" y="3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78"/>
                    </a:lnTo>
                    <a:lnTo>
                      <a:pt x="65" y="78"/>
                    </a:lnTo>
                    <a:lnTo>
                      <a:pt x="73" y="76"/>
                    </a:lnTo>
                    <a:lnTo>
                      <a:pt x="78" y="73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7" y="63"/>
                    </a:lnTo>
                    <a:lnTo>
                      <a:pt x="91" y="59"/>
                    </a:lnTo>
                    <a:lnTo>
                      <a:pt x="93" y="52"/>
                    </a:lnTo>
                    <a:lnTo>
                      <a:pt x="93" y="46"/>
                    </a:lnTo>
                    <a:lnTo>
                      <a:pt x="93" y="41"/>
                    </a:lnTo>
                    <a:lnTo>
                      <a:pt x="91" y="37"/>
                    </a:lnTo>
                    <a:lnTo>
                      <a:pt x="87" y="30"/>
                    </a:lnTo>
                    <a:lnTo>
                      <a:pt x="86" y="26"/>
                    </a:lnTo>
                    <a:lnTo>
                      <a:pt x="82" y="24"/>
                    </a:lnTo>
                    <a:lnTo>
                      <a:pt x="73" y="18"/>
                    </a:lnTo>
                    <a:close/>
                    <a:moveTo>
                      <a:pt x="43" y="78"/>
                    </a:moveTo>
                    <a:lnTo>
                      <a:pt x="43" y="18"/>
                    </a:lnTo>
                    <a:lnTo>
                      <a:pt x="32" y="20"/>
                    </a:lnTo>
                    <a:lnTo>
                      <a:pt x="27" y="22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6" y="35"/>
                    </a:lnTo>
                    <a:lnTo>
                      <a:pt x="14" y="41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6" y="59"/>
                    </a:lnTo>
                    <a:lnTo>
                      <a:pt x="18" y="63"/>
                    </a:lnTo>
                    <a:lnTo>
                      <a:pt x="21" y="69"/>
                    </a:lnTo>
                    <a:lnTo>
                      <a:pt x="27" y="73"/>
                    </a:lnTo>
                    <a:lnTo>
                      <a:pt x="31" y="74"/>
                    </a:lnTo>
                    <a:lnTo>
                      <a:pt x="38" y="76"/>
                    </a:lnTo>
                    <a:lnTo>
                      <a:pt x="4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9" name="Freeform 286"/>
              <p:cNvSpPr>
                <a:spLocks/>
              </p:cNvSpPr>
              <p:nvPr/>
            </p:nvSpPr>
            <p:spPr bwMode="auto">
              <a:xfrm>
                <a:off x="814" y="3153"/>
                <a:ext cx="53" cy="27"/>
              </a:xfrm>
              <a:custGeom>
                <a:avLst/>
                <a:gdLst>
                  <a:gd name="T0" fmla="*/ 27 w 106"/>
                  <a:gd name="T1" fmla="*/ 14 h 54"/>
                  <a:gd name="T2" fmla="*/ 1 w 106"/>
                  <a:gd name="T3" fmla="*/ 14 h 54"/>
                  <a:gd name="T4" fmla="*/ 1 w 106"/>
                  <a:gd name="T5" fmla="*/ 10 h 54"/>
                  <a:gd name="T6" fmla="*/ 5 w 106"/>
                  <a:gd name="T7" fmla="*/ 10 h 54"/>
                  <a:gd name="T8" fmla="*/ 3 w 106"/>
                  <a:gd name="T9" fmla="*/ 9 h 54"/>
                  <a:gd name="T10" fmla="*/ 1 w 106"/>
                  <a:gd name="T11" fmla="*/ 7 h 54"/>
                  <a:gd name="T12" fmla="*/ 0 w 106"/>
                  <a:gd name="T13" fmla="*/ 6 h 54"/>
                  <a:gd name="T14" fmla="*/ 0 w 106"/>
                  <a:gd name="T15" fmla="*/ 5 h 54"/>
                  <a:gd name="T16" fmla="*/ 1 w 106"/>
                  <a:gd name="T17" fmla="*/ 2 h 54"/>
                  <a:gd name="T18" fmla="*/ 2 w 106"/>
                  <a:gd name="T19" fmla="*/ 0 h 54"/>
                  <a:gd name="T20" fmla="*/ 6 w 106"/>
                  <a:gd name="T21" fmla="*/ 2 h 54"/>
                  <a:gd name="T22" fmla="*/ 5 w 106"/>
                  <a:gd name="T23" fmla="*/ 3 h 54"/>
                  <a:gd name="T24" fmla="*/ 5 w 106"/>
                  <a:gd name="T25" fmla="*/ 5 h 54"/>
                  <a:gd name="T26" fmla="*/ 5 w 106"/>
                  <a:gd name="T27" fmla="*/ 6 h 54"/>
                  <a:gd name="T28" fmla="*/ 5 w 106"/>
                  <a:gd name="T29" fmla="*/ 6 h 54"/>
                  <a:gd name="T30" fmla="*/ 6 w 106"/>
                  <a:gd name="T31" fmla="*/ 7 h 54"/>
                  <a:gd name="T32" fmla="*/ 7 w 106"/>
                  <a:gd name="T33" fmla="*/ 8 h 54"/>
                  <a:gd name="T34" fmla="*/ 7 w 106"/>
                  <a:gd name="T35" fmla="*/ 9 h 54"/>
                  <a:gd name="T36" fmla="*/ 10 w 106"/>
                  <a:gd name="T37" fmla="*/ 9 h 54"/>
                  <a:gd name="T38" fmla="*/ 13 w 106"/>
                  <a:gd name="T39" fmla="*/ 9 h 54"/>
                  <a:gd name="T40" fmla="*/ 27 w 106"/>
                  <a:gd name="T41" fmla="*/ 9 h 54"/>
                  <a:gd name="T42" fmla="*/ 27 w 106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54"/>
                  <a:gd name="T68" fmla="*/ 106 w 106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54">
                    <a:moveTo>
                      <a:pt x="106" y="54"/>
                    </a:moveTo>
                    <a:lnTo>
                      <a:pt x="1" y="54"/>
                    </a:lnTo>
                    <a:lnTo>
                      <a:pt x="1" y="39"/>
                    </a:lnTo>
                    <a:lnTo>
                      <a:pt x="18" y="39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5" y="0"/>
                    </a:lnTo>
                    <a:lnTo>
                      <a:pt x="21" y="6"/>
                    </a:lnTo>
                    <a:lnTo>
                      <a:pt x="18" y="11"/>
                    </a:lnTo>
                    <a:lnTo>
                      <a:pt x="18" y="17"/>
                    </a:lnTo>
                    <a:lnTo>
                      <a:pt x="18" y="23"/>
                    </a:lnTo>
                    <a:lnTo>
                      <a:pt x="20" y="24"/>
                    </a:lnTo>
                    <a:lnTo>
                      <a:pt x="21" y="28"/>
                    </a:lnTo>
                    <a:lnTo>
                      <a:pt x="25" y="32"/>
                    </a:lnTo>
                    <a:lnTo>
                      <a:pt x="31" y="34"/>
                    </a:lnTo>
                    <a:lnTo>
                      <a:pt x="40" y="36"/>
                    </a:lnTo>
                    <a:lnTo>
                      <a:pt x="51" y="36"/>
                    </a:lnTo>
                    <a:lnTo>
                      <a:pt x="106" y="36"/>
                    </a:lnTo>
                    <a:lnTo>
                      <a:pt x="10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10" name="Freeform 287"/>
              <p:cNvSpPr>
                <a:spLocks/>
              </p:cNvSpPr>
              <p:nvPr/>
            </p:nvSpPr>
            <p:spPr bwMode="auto">
              <a:xfrm>
                <a:off x="795" y="3050"/>
                <a:ext cx="72" cy="71"/>
              </a:xfrm>
              <a:custGeom>
                <a:avLst/>
                <a:gdLst>
                  <a:gd name="T0" fmla="*/ 36 w 143"/>
                  <a:gd name="T1" fmla="*/ 36 h 142"/>
                  <a:gd name="T2" fmla="*/ 0 w 143"/>
                  <a:gd name="T3" fmla="*/ 28 h 142"/>
                  <a:gd name="T4" fmla="*/ 0 w 143"/>
                  <a:gd name="T5" fmla="*/ 22 h 142"/>
                  <a:gd name="T6" fmla="*/ 14 w 143"/>
                  <a:gd name="T7" fmla="*/ 17 h 142"/>
                  <a:gd name="T8" fmla="*/ 24 w 143"/>
                  <a:gd name="T9" fmla="*/ 12 h 142"/>
                  <a:gd name="T10" fmla="*/ 31 w 143"/>
                  <a:gd name="T11" fmla="*/ 10 h 142"/>
                  <a:gd name="T12" fmla="*/ 21 w 143"/>
                  <a:gd name="T13" fmla="*/ 9 h 142"/>
                  <a:gd name="T14" fmla="*/ 0 w 143"/>
                  <a:gd name="T15" fmla="*/ 4 h 142"/>
                  <a:gd name="T16" fmla="*/ 0 w 143"/>
                  <a:gd name="T17" fmla="*/ 0 h 142"/>
                  <a:gd name="T18" fmla="*/ 36 w 143"/>
                  <a:gd name="T19" fmla="*/ 7 h 142"/>
                  <a:gd name="T20" fmla="*/ 36 w 143"/>
                  <a:gd name="T21" fmla="*/ 12 h 142"/>
                  <a:gd name="T22" fmla="*/ 15 w 143"/>
                  <a:gd name="T23" fmla="*/ 20 h 142"/>
                  <a:gd name="T24" fmla="*/ 10 w 143"/>
                  <a:gd name="T25" fmla="*/ 22 h 142"/>
                  <a:gd name="T26" fmla="*/ 5 w 143"/>
                  <a:gd name="T27" fmla="*/ 24 h 142"/>
                  <a:gd name="T28" fmla="*/ 15 w 143"/>
                  <a:gd name="T29" fmla="*/ 26 h 142"/>
                  <a:gd name="T30" fmla="*/ 36 w 143"/>
                  <a:gd name="T31" fmla="*/ 30 h 142"/>
                  <a:gd name="T32" fmla="*/ 36 w 143"/>
                  <a:gd name="T33" fmla="*/ 36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2"/>
                  <a:gd name="T53" fmla="*/ 143 w 143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2">
                    <a:moveTo>
                      <a:pt x="143" y="142"/>
                    </a:moveTo>
                    <a:lnTo>
                      <a:pt x="0" y="112"/>
                    </a:lnTo>
                    <a:lnTo>
                      <a:pt x="0" y="91"/>
                    </a:lnTo>
                    <a:lnTo>
                      <a:pt x="53" y="67"/>
                    </a:lnTo>
                    <a:lnTo>
                      <a:pt x="95" y="50"/>
                    </a:lnTo>
                    <a:lnTo>
                      <a:pt x="121" y="43"/>
                    </a:lnTo>
                    <a:lnTo>
                      <a:pt x="84" y="3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3" y="28"/>
                    </a:lnTo>
                    <a:lnTo>
                      <a:pt x="143" y="48"/>
                    </a:lnTo>
                    <a:lnTo>
                      <a:pt x="60" y="82"/>
                    </a:lnTo>
                    <a:lnTo>
                      <a:pt x="38" y="91"/>
                    </a:lnTo>
                    <a:lnTo>
                      <a:pt x="18" y="99"/>
                    </a:lnTo>
                    <a:lnTo>
                      <a:pt x="57" y="104"/>
                    </a:lnTo>
                    <a:lnTo>
                      <a:pt x="143" y="123"/>
                    </a:lnTo>
                    <a:lnTo>
                      <a:pt x="143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11" name="Rectangle 288"/>
              <p:cNvSpPr>
                <a:spLocks noChangeArrowheads="1"/>
              </p:cNvSpPr>
              <p:nvPr/>
            </p:nvSpPr>
            <p:spPr bwMode="auto">
              <a:xfrm>
                <a:off x="1926" y="3885"/>
                <a:ext cx="60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12" name="Rectangle 289"/>
              <p:cNvSpPr>
                <a:spLocks noChangeArrowheads="1"/>
              </p:cNvSpPr>
              <p:nvPr/>
            </p:nvSpPr>
            <p:spPr bwMode="auto">
              <a:xfrm>
                <a:off x="1992" y="3235"/>
                <a:ext cx="5" cy="59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13" name="Freeform 290"/>
              <p:cNvSpPr>
                <a:spLocks/>
              </p:cNvSpPr>
              <p:nvPr/>
            </p:nvSpPr>
            <p:spPr bwMode="auto">
              <a:xfrm>
                <a:off x="1978" y="3816"/>
                <a:ext cx="33" cy="44"/>
              </a:xfrm>
              <a:custGeom>
                <a:avLst/>
                <a:gdLst>
                  <a:gd name="T0" fmla="*/ 8 w 66"/>
                  <a:gd name="T1" fmla="*/ 6 h 88"/>
                  <a:gd name="T2" fmla="*/ 17 w 66"/>
                  <a:gd name="T3" fmla="*/ 0 h 88"/>
                  <a:gd name="T4" fmla="*/ 8 w 66"/>
                  <a:gd name="T5" fmla="*/ 22 h 88"/>
                  <a:gd name="T6" fmla="*/ 0 w 66"/>
                  <a:gd name="T7" fmla="*/ 0 h 88"/>
                  <a:gd name="T8" fmla="*/ 8 w 66"/>
                  <a:gd name="T9" fmla="*/ 6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8"/>
                  <a:gd name="T17" fmla="*/ 66 w 6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8">
                    <a:moveTo>
                      <a:pt x="33" y="21"/>
                    </a:moveTo>
                    <a:lnTo>
                      <a:pt x="66" y="0"/>
                    </a:lnTo>
                    <a:lnTo>
                      <a:pt x="33" y="88"/>
                    </a:lnTo>
                    <a:lnTo>
                      <a:pt x="0" y="0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14" name="Rectangle 291"/>
              <p:cNvSpPr>
                <a:spLocks noChangeArrowheads="1"/>
              </p:cNvSpPr>
              <p:nvPr/>
            </p:nvSpPr>
            <p:spPr bwMode="auto">
              <a:xfrm>
                <a:off x="971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915" name="Rectangle 292"/>
              <p:cNvSpPr>
                <a:spLocks noChangeArrowheads="1"/>
              </p:cNvSpPr>
              <p:nvPr/>
            </p:nvSpPr>
            <p:spPr bwMode="auto">
              <a:xfrm>
                <a:off x="1026" y="393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16" name="Rectangle 293"/>
              <p:cNvSpPr>
                <a:spLocks noChangeArrowheads="1"/>
              </p:cNvSpPr>
              <p:nvPr/>
            </p:nvSpPr>
            <p:spPr bwMode="auto">
              <a:xfrm>
                <a:off x="1059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17" name="Rectangle 294"/>
              <p:cNvSpPr>
                <a:spLocks noChangeArrowheads="1"/>
              </p:cNvSpPr>
              <p:nvPr/>
            </p:nvSpPr>
            <p:spPr bwMode="auto">
              <a:xfrm>
                <a:off x="1114" y="393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18" name="Rectangle 295"/>
              <p:cNvSpPr>
                <a:spLocks noChangeArrowheads="1"/>
              </p:cNvSpPr>
              <p:nvPr/>
            </p:nvSpPr>
            <p:spPr bwMode="auto">
              <a:xfrm>
                <a:off x="1141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19" name="Rectangle 296"/>
              <p:cNvSpPr>
                <a:spLocks noChangeArrowheads="1"/>
              </p:cNvSpPr>
              <p:nvPr/>
            </p:nvSpPr>
            <p:spPr bwMode="auto">
              <a:xfrm>
                <a:off x="1196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20" name="Rectangle 297"/>
              <p:cNvSpPr>
                <a:spLocks noChangeArrowheads="1"/>
              </p:cNvSpPr>
              <p:nvPr/>
            </p:nvSpPr>
            <p:spPr bwMode="auto">
              <a:xfrm>
                <a:off x="1251" y="393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21" name="Rectangle 298"/>
              <p:cNvSpPr>
                <a:spLocks noChangeArrowheads="1"/>
              </p:cNvSpPr>
              <p:nvPr/>
            </p:nvSpPr>
            <p:spPr bwMode="auto">
              <a:xfrm>
                <a:off x="1279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22" name="Rectangle 299"/>
              <p:cNvSpPr>
                <a:spLocks noChangeArrowheads="1"/>
              </p:cNvSpPr>
              <p:nvPr/>
            </p:nvSpPr>
            <p:spPr bwMode="auto">
              <a:xfrm>
                <a:off x="1334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923" name="Rectangle 300"/>
              <p:cNvSpPr>
                <a:spLocks noChangeArrowheads="1"/>
              </p:cNvSpPr>
              <p:nvPr/>
            </p:nvSpPr>
            <p:spPr bwMode="auto">
              <a:xfrm>
                <a:off x="1389" y="3936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924" name="Rectangle 301"/>
              <p:cNvSpPr>
                <a:spLocks noChangeArrowheads="1"/>
              </p:cNvSpPr>
              <p:nvPr/>
            </p:nvSpPr>
            <p:spPr bwMode="auto">
              <a:xfrm>
                <a:off x="1471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1925" name="Rectangle 302"/>
              <p:cNvSpPr>
                <a:spLocks noChangeArrowheads="1"/>
              </p:cNvSpPr>
              <p:nvPr/>
            </p:nvSpPr>
            <p:spPr bwMode="auto">
              <a:xfrm>
                <a:off x="1526" y="3936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26" name="Rectangle 303"/>
              <p:cNvSpPr>
                <a:spLocks noChangeArrowheads="1"/>
              </p:cNvSpPr>
              <p:nvPr/>
            </p:nvSpPr>
            <p:spPr bwMode="auto">
              <a:xfrm>
                <a:off x="1581" y="3936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27" name="Rectangle 304"/>
              <p:cNvSpPr>
                <a:spLocks noChangeArrowheads="1"/>
              </p:cNvSpPr>
              <p:nvPr/>
            </p:nvSpPr>
            <p:spPr bwMode="auto">
              <a:xfrm>
                <a:off x="1614" y="3936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28" name="Rectangle 305"/>
              <p:cNvSpPr>
                <a:spLocks noChangeArrowheads="1"/>
              </p:cNvSpPr>
              <p:nvPr/>
            </p:nvSpPr>
            <p:spPr bwMode="auto">
              <a:xfrm>
                <a:off x="1641" y="3936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929" name="Rectangle 306"/>
              <p:cNvSpPr>
                <a:spLocks noChangeArrowheads="1"/>
              </p:cNvSpPr>
              <p:nvPr/>
            </p:nvSpPr>
            <p:spPr bwMode="auto">
              <a:xfrm>
                <a:off x="956" y="3351"/>
                <a:ext cx="789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0" name="Rectangle 307"/>
              <p:cNvSpPr>
                <a:spLocks noChangeArrowheads="1"/>
              </p:cNvSpPr>
              <p:nvPr/>
            </p:nvSpPr>
            <p:spPr bwMode="auto">
              <a:xfrm>
                <a:off x="951" y="3622"/>
                <a:ext cx="791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1" name="Rectangle 308"/>
              <p:cNvSpPr>
                <a:spLocks noChangeArrowheads="1"/>
              </p:cNvSpPr>
              <p:nvPr/>
            </p:nvSpPr>
            <p:spPr bwMode="auto">
              <a:xfrm>
                <a:off x="1216" y="3085"/>
                <a:ext cx="4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2" name="Rectangle 309"/>
              <p:cNvSpPr>
                <a:spLocks noChangeArrowheads="1"/>
              </p:cNvSpPr>
              <p:nvPr/>
            </p:nvSpPr>
            <p:spPr bwMode="auto">
              <a:xfrm>
                <a:off x="1479" y="3081"/>
                <a:ext cx="5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3" name="Rectangle 310"/>
              <p:cNvSpPr>
                <a:spLocks noChangeArrowheads="1"/>
              </p:cNvSpPr>
              <p:nvPr/>
            </p:nvSpPr>
            <p:spPr bwMode="auto">
              <a:xfrm>
                <a:off x="1924" y="3232"/>
                <a:ext cx="61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4" name="Freeform 312"/>
              <p:cNvSpPr>
                <a:spLocks/>
              </p:cNvSpPr>
              <p:nvPr/>
            </p:nvSpPr>
            <p:spPr bwMode="auto">
              <a:xfrm>
                <a:off x="1351" y="3494"/>
                <a:ext cx="49" cy="46"/>
              </a:xfrm>
              <a:custGeom>
                <a:avLst/>
                <a:gdLst>
                  <a:gd name="T0" fmla="*/ 14 w 97"/>
                  <a:gd name="T1" fmla="*/ 12 h 94"/>
                  <a:gd name="T2" fmla="*/ 13 w 97"/>
                  <a:gd name="T3" fmla="*/ 23 h 94"/>
                  <a:gd name="T4" fmla="*/ 0 w 97"/>
                  <a:gd name="T5" fmla="*/ 0 h 94"/>
                  <a:gd name="T6" fmla="*/ 25 w 97"/>
                  <a:gd name="T7" fmla="*/ 10 h 94"/>
                  <a:gd name="T8" fmla="*/ 14 w 97"/>
                  <a:gd name="T9" fmla="*/ 1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94"/>
                  <a:gd name="T17" fmla="*/ 97 w 97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94">
                    <a:moveTo>
                      <a:pt x="55" y="51"/>
                    </a:moveTo>
                    <a:lnTo>
                      <a:pt x="50" y="94"/>
                    </a:lnTo>
                    <a:lnTo>
                      <a:pt x="0" y="0"/>
                    </a:lnTo>
                    <a:lnTo>
                      <a:pt x="97" y="40"/>
                    </a:lnTo>
                    <a:lnTo>
                      <a:pt x="55" y="5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35" name="Freeform 313"/>
              <p:cNvSpPr>
                <a:spLocks/>
              </p:cNvSpPr>
              <p:nvPr/>
            </p:nvSpPr>
            <p:spPr bwMode="auto">
              <a:xfrm>
                <a:off x="298" y="4171"/>
                <a:ext cx="3526" cy="1233"/>
              </a:xfrm>
              <a:custGeom>
                <a:avLst/>
                <a:gdLst>
                  <a:gd name="T0" fmla="*/ 0 w 7050"/>
                  <a:gd name="T1" fmla="*/ 0 h 2466"/>
                  <a:gd name="T2" fmla="*/ 220 w 7050"/>
                  <a:gd name="T3" fmla="*/ 0 h 2466"/>
                  <a:gd name="T4" fmla="*/ 441 w 7050"/>
                  <a:gd name="T5" fmla="*/ 0 h 2466"/>
                  <a:gd name="T6" fmla="*/ 661 w 7050"/>
                  <a:gd name="T7" fmla="*/ 0 h 2466"/>
                  <a:gd name="T8" fmla="*/ 881 w 7050"/>
                  <a:gd name="T9" fmla="*/ 0 h 2466"/>
                  <a:gd name="T10" fmla="*/ 1102 w 7050"/>
                  <a:gd name="T11" fmla="*/ 0 h 2466"/>
                  <a:gd name="T12" fmla="*/ 1322 w 7050"/>
                  <a:gd name="T13" fmla="*/ 0 h 2466"/>
                  <a:gd name="T14" fmla="*/ 1543 w 7050"/>
                  <a:gd name="T15" fmla="*/ 0 h 2466"/>
                  <a:gd name="T16" fmla="*/ 1764 w 7050"/>
                  <a:gd name="T17" fmla="*/ 0 h 2466"/>
                  <a:gd name="T18" fmla="*/ 1764 w 7050"/>
                  <a:gd name="T19" fmla="*/ 308 h 2466"/>
                  <a:gd name="T20" fmla="*/ 1764 w 7050"/>
                  <a:gd name="T21" fmla="*/ 617 h 2466"/>
                  <a:gd name="T22" fmla="*/ 1543 w 7050"/>
                  <a:gd name="T23" fmla="*/ 617 h 2466"/>
                  <a:gd name="T24" fmla="*/ 1322 w 7050"/>
                  <a:gd name="T25" fmla="*/ 617 h 2466"/>
                  <a:gd name="T26" fmla="*/ 1102 w 7050"/>
                  <a:gd name="T27" fmla="*/ 617 h 2466"/>
                  <a:gd name="T28" fmla="*/ 881 w 7050"/>
                  <a:gd name="T29" fmla="*/ 617 h 2466"/>
                  <a:gd name="T30" fmla="*/ 661 w 7050"/>
                  <a:gd name="T31" fmla="*/ 617 h 2466"/>
                  <a:gd name="T32" fmla="*/ 441 w 7050"/>
                  <a:gd name="T33" fmla="*/ 617 h 2466"/>
                  <a:gd name="T34" fmla="*/ 220 w 7050"/>
                  <a:gd name="T35" fmla="*/ 617 h 2466"/>
                  <a:gd name="T36" fmla="*/ 0 w 7050"/>
                  <a:gd name="T37" fmla="*/ 617 h 2466"/>
                  <a:gd name="T38" fmla="*/ 0 w 7050"/>
                  <a:gd name="T39" fmla="*/ 308 h 2466"/>
                  <a:gd name="T40" fmla="*/ 0 w 7050"/>
                  <a:gd name="T41" fmla="*/ 0 h 24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50"/>
                  <a:gd name="T64" fmla="*/ 0 h 2466"/>
                  <a:gd name="T65" fmla="*/ 7050 w 7050"/>
                  <a:gd name="T66" fmla="*/ 2466 h 24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50" h="2466">
                    <a:moveTo>
                      <a:pt x="0" y="0"/>
                    </a:moveTo>
                    <a:lnTo>
                      <a:pt x="880" y="0"/>
                    </a:lnTo>
                    <a:lnTo>
                      <a:pt x="1761" y="0"/>
                    </a:lnTo>
                    <a:lnTo>
                      <a:pt x="2642" y="0"/>
                    </a:lnTo>
                    <a:lnTo>
                      <a:pt x="3524" y="0"/>
                    </a:lnTo>
                    <a:lnTo>
                      <a:pt x="4405" y="0"/>
                    </a:lnTo>
                    <a:lnTo>
                      <a:pt x="5287" y="0"/>
                    </a:lnTo>
                    <a:lnTo>
                      <a:pt x="6168" y="0"/>
                    </a:lnTo>
                    <a:lnTo>
                      <a:pt x="7050" y="0"/>
                    </a:lnTo>
                    <a:lnTo>
                      <a:pt x="7050" y="1232"/>
                    </a:lnTo>
                    <a:lnTo>
                      <a:pt x="7050" y="2466"/>
                    </a:lnTo>
                    <a:lnTo>
                      <a:pt x="6168" y="2466"/>
                    </a:lnTo>
                    <a:lnTo>
                      <a:pt x="5287" y="2466"/>
                    </a:lnTo>
                    <a:lnTo>
                      <a:pt x="4405" y="2466"/>
                    </a:lnTo>
                    <a:lnTo>
                      <a:pt x="3524" y="2466"/>
                    </a:lnTo>
                    <a:lnTo>
                      <a:pt x="2642" y="2466"/>
                    </a:lnTo>
                    <a:lnTo>
                      <a:pt x="1761" y="2466"/>
                    </a:lnTo>
                    <a:lnTo>
                      <a:pt x="880" y="2466"/>
                    </a:lnTo>
                    <a:lnTo>
                      <a:pt x="0" y="2466"/>
                    </a:lnTo>
                    <a:lnTo>
                      <a:pt x="0" y="1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36" name="Freeform 314"/>
              <p:cNvSpPr>
                <a:spLocks/>
              </p:cNvSpPr>
              <p:nvPr/>
            </p:nvSpPr>
            <p:spPr bwMode="auto">
              <a:xfrm>
                <a:off x="948" y="4398"/>
                <a:ext cx="792" cy="813"/>
              </a:xfrm>
              <a:custGeom>
                <a:avLst/>
                <a:gdLst>
                  <a:gd name="T0" fmla="*/ 0 w 1583"/>
                  <a:gd name="T1" fmla="*/ 0 h 1626"/>
                  <a:gd name="T2" fmla="*/ 198 w 1583"/>
                  <a:gd name="T3" fmla="*/ 0 h 1626"/>
                  <a:gd name="T4" fmla="*/ 396 w 1583"/>
                  <a:gd name="T5" fmla="*/ 0 h 1626"/>
                  <a:gd name="T6" fmla="*/ 396 w 1583"/>
                  <a:gd name="T7" fmla="*/ 203 h 1626"/>
                  <a:gd name="T8" fmla="*/ 396 w 1583"/>
                  <a:gd name="T9" fmla="*/ 407 h 1626"/>
                  <a:gd name="T10" fmla="*/ 198 w 1583"/>
                  <a:gd name="T11" fmla="*/ 407 h 1626"/>
                  <a:gd name="T12" fmla="*/ 0 w 1583"/>
                  <a:gd name="T13" fmla="*/ 407 h 1626"/>
                  <a:gd name="T14" fmla="*/ 0 w 1583"/>
                  <a:gd name="T15" fmla="*/ 203 h 1626"/>
                  <a:gd name="T16" fmla="*/ 0 w 1583"/>
                  <a:gd name="T17" fmla="*/ 0 h 16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1626"/>
                  <a:gd name="T29" fmla="*/ 1583 w 1583"/>
                  <a:gd name="T30" fmla="*/ 1626 h 16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1626">
                    <a:moveTo>
                      <a:pt x="0" y="0"/>
                    </a:moveTo>
                    <a:lnTo>
                      <a:pt x="791" y="0"/>
                    </a:lnTo>
                    <a:lnTo>
                      <a:pt x="1583" y="0"/>
                    </a:lnTo>
                    <a:lnTo>
                      <a:pt x="1583" y="812"/>
                    </a:lnTo>
                    <a:lnTo>
                      <a:pt x="1583" y="1626"/>
                    </a:lnTo>
                    <a:lnTo>
                      <a:pt x="791" y="1626"/>
                    </a:lnTo>
                    <a:lnTo>
                      <a:pt x="0" y="1626"/>
                    </a:lnTo>
                    <a:lnTo>
                      <a:pt x="0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37" name="Rectangle 315"/>
              <p:cNvSpPr>
                <a:spLocks noChangeArrowheads="1"/>
              </p:cNvSpPr>
              <p:nvPr/>
            </p:nvSpPr>
            <p:spPr bwMode="auto">
              <a:xfrm>
                <a:off x="1214" y="4674"/>
                <a:ext cx="262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38" name="Rectangle 316"/>
              <p:cNvSpPr>
                <a:spLocks noChangeArrowheads="1"/>
              </p:cNvSpPr>
              <p:nvPr/>
            </p:nvSpPr>
            <p:spPr bwMode="auto">
              <a:xfrm>
                <a:off x="785" y="4181"/>
                <a:ext cx="10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altLang="en-US"/>
              </a:p>
            </p:txBody>
          </p:sp>
          <p:sp>
            <p:nvSpPr>
              <p:cNvPr id="21939" name="Rectangle 317"/>
              <p:cNvSpPr>
                <a:spLocks noChangeArrowheads="1"/>
              </p:cNvSpPr>
              <p:nvPr/>
            </p:nvSpPr>
            <p:spPr bwMode="auto">
              <a:xfrm>
                <a:off x="827" y="4181"/>
                <a:ext cx="8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endParaRPr lang="en-US" altLang="en-US"/>
              </a:p>
            </p:txBody>
          </p:sp>
          <p:sp>
            <p:nvSpPr>
              <p:cNvPr id="21940" name="Rectangle 318"/>
              <p:cNvSpPr>
                <a:spLocks noChangeArrowheads="1"/>
              </p:cNvSpPr>
              <p:nvPr/>
            </p:nvSpPr>
            <p:spPr bwMode="auto">
              <a:xfrm>
                <a:off x="851" y="4188"/>
                <a:ext cx="11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1941" name="Rectangle 319"/>
              <p:cNvSpPr>
                <a:spLocks noChangeArrowheads="1"/>
              </p:cNvSpPr>
              <p:nvPr/>
            </p:nvSpPr>
            <p:spPr bwMode="auto">
              <a:xfrm>
                <a:off x="911" y="418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42" name="Rectangle 320"/>
              <p:cNvSpPr>
                <a:spLocks noChangeArrowheads="1"/>
              </p:cNvSpPr>
              <p:nvPr/>
            </p:nvSpPr>
            <p:spPr bwMode="auto">
              <a:xfrm>
                <a:off x="966" y="418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1943" name="Rectangle 321"/>
              <p:cNvSpPr>
                <a:spLocks noChangeArrowheads="1"/>
              </p:cNvSpPr>
              <p:nvPr/>
            </p:nvSpPr>
            <p:spPr bwMode="auto">
              <a:xfrm>
                <a:off x="1022" y="4188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944" name="Rectangle 322"/>
              <p:cNvSpPr>
                <a:spLocks noChangeArrowheads="1"/>
              </p:cNvSpPr>
              <p:nvPr/>
            </p:nvSpPr>
            <p:spPr bwMode="auto">
              <a:xfrm>
                <a:off x="1076" y="4188"/>
                <a:ext cx="10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b="1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1945" name="Rectangle 323"/>
              <p:cNvSpPr>
                <a:spLocks noChangeArrowheads="1"/>
              </p:cNvSpPr>
              <p:nvPr/>
            </p:nvSpPr>
            <p:spPr bwMode="auto">
              <a:xfrm>
                <a:off x="948" y="4396"/>
                <a:ext cx="79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46" name="Rectangle 324"/>
              <p:cNvSpPr>
                <a:spLocks noChangeArrowheads="1"/>
              </p:cNvSpPr>
              <p:nvPr/>
            </p:nvSpPr>
            <p:spPr bwMode="auto">
              <a:xfrm>
                <a:off x="1738" y="4398"/>
                <a:ext cx="5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47" name="Freeform 325"/>
              <p:cNvSpPr>
                <a:spLocks/>
              </p:cNvSpPr>
              <p:nvPr/>
            </p:nvSpPr>
            <p:spPr bwMode="auto">
              <a:xfrm>
                <a:off x="1738" y="4396"/>
                <a:ext cx="5" cy="5"/>
              </a:xfrm>
              <a:custGeom>
                <a:avLst/>
                <a:gdLst>
                  <a:gd name="T0" fmla="*/ 1 w 9"/>
                  <a:gd name="T1" fmla="*/ 0 h 10"/>
                  <a:gd name="T2" fmla="*/ 3 w 9"/>
                  <a:gd name="T3" fmla="*/ 0 h 10"/>
                  <a:gd name="T4" fmla="*/ 3 w 9"/>
                  <a:gd name="T5" fmla="*/ 1 h 10"/>
                  <a:gd name="T6" fmla="*/ 0 w 9"/>
                  <a:gd name="T7" fmla="*/ 1 h 10"/>
                  <a:gd name="T8" fmla="*/ 1 w 9"/>
                  <a:gd name="T9" fmla="*/ 3 h 10"/>
                  <a:gd name="T10" fmla="*/ 1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3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48" name="Rectangle 326"/>
              <p:cNvSpPr>
                <a:spLocks noChangeArrowheads="1"/>
              </p:cNvSpPr>
              <p:nvPr/>
            </p:nvSpPr>
            <p:spPr bwMode="auto">
              <a:xfrm>
                <a:off x="948" y="5209"/>
                <a:ext cx="79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49" name="Freeform 327"/>
              <p:cNvSpPr>
                <a:spLocks/>
              </p:cNvSpPr>
              <p:nvPr/>
            </p:nvSpPr>
            <p:spPr bwMode="auto">
              <a:xfrm>
                <a:off x="1738" y="5209"/>
                <a:ext cx="5" cy="5"/>
              </a:xfrm>
              <a:custGeom>
                <a:avLst/>
                <a:gdLst>
                  <a:gd name="T0" fmla="*/ 3 w 9"/>
                  <a:gd name="T1" fmla="*/ 1 h 9"/>
                  <a:gd name="T2" fmla="*/ 3 w 9"/>
                  <a:gd name="T3" fmla="*/ 3 h 9"/>
                  <a:gd name="T4" fmla="*/ 1 w 9"/>
                  <a:gd name="T5" fmla="*/ 3 h 9"/>
                  <a:gd name="T6" fmla="*/ 1 w 9"/>
                  <a:gd name="T7" fmla="*/ 0 h 9"/>
                  <a:gd name="T8" fmla="*/ 0 w 9"/>
                  <a:gd name="T9" fmla="*/ 1 h 9"/>
                  <a:gd name="T10" fmla="*/ 3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4"/>
                    </a:moveTo>
                    <a:lnTo>
                      <a:pt x="9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0" name="Rectangle 328"/>
              <p:cNvSpPr>
                <a:spLocks noChangeArrowheads="1"/>
              </p:cNvSpPr>
              <p:nvPr/>
            </p:nvSpPr>
            <p:spPr bwMode="auto">
              <a:xfrm>
                <a:off x="946" y="4398"/>
                <a:ext cx="5" cy="81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51" name="Freeform 329"/>
              <p:cNvSpPr>
                <a:spLocks/>
              </p:cNvSpPr>
              <p:nvPr/>
            </p:nvSpPr>
            <p:spPr bwMode="auto">
              <a:xfrm>
                <a:off x="946" y="5209"/>
                <a:ext cx="5" cy="5"/>
              </a:xfrm>
              <a:custGeom>
                <a:avLst/>
                <a:gdLst>
                  <a:gd name="T0" fmla="*/ 1 w 9"/>
                  <a:gd name="T1" fmla="*/ 3 h 9"/>
                  <a:gd name="T2" fmla="*/ 0 w 9"/>
                  <a:gd name="T3" fmla="*/ 3 h 9"/>
                  <a:gd name="T4" fmla="*/ 0 w 9"/>
                  <a:gd name="T5" fmla="*/ 1 h 9"/>
                  <a:gd name="T6" fmla="*/ 3 w 9"/>
                  <a:gd name="T7" fmla="*/ 1 h 9"/>
                  <a:gd name="T8" fmla="*/ 1 w 9"/>
                  <a:gd name="T9" fmla="*/ 0 h 9"/>
                  <a:gd name="T10" fmla="*/ 1 w 9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2" name="Freeform 330"/>
              <p:cNvSpPr>
                <a:spLocks/>
              </p:cNvSpPr>
              <p:nvPr/>
            </p:nvSpPr>
            <p:spPr bwMode="auto">
              <a:xfrm>
                <a:off x="946" y="4396"/>
                <a:ext cx="5" cy="5"/>
              </a:xfrm>
              <a:custGeom>
                <a:avLst/>
                <a:gdLst>
                  <a:gd name="T0" fmla="*/ 0 w 9"/>
                  <a:gd name="T1" fmla="*/ 1 h 10"/>
                  <a:gd name="T2" fmla="*/ 0 w 9"/>
                  <a:gd name="T3" fmla="*/ 0 h 10"/>
                  <a:gd name="T4" fmla="*/ 1 w 9"/>
                  <a:gd name="T5" fmla="*/ 0 h 10"/>
                  <a:gd name="T6" fmla="*/ 1 w 9"/>
                  <a:gd name="T7" fmla="*/ 3 h 10"/>
                  <a:gd name="T8" fmla="*/ 3 w 9"/>
                  <a:gd name="T9" fmla="*/ 1 h 10"/>
                  <a:gd name="T10" fmla="*/ 0 w 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3" name="Rectangle 331"/>
              <p:cNvSpPr>
                <a:spLocks noChangeArrowheads="1"/>
              </p:cNvSpPr>
              <p:nvPr/>
            </p:nvSpPr>
            <p:spPr bwMode="auto">
              <a:xfrm>
                <a:off x="2677" y="517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954" name="Rectangle 332"/>
              <p:cNvSpPr>
                <a:spLocks noChangeArrowheads="1"/>
              </p:cNvSpPr>
              <p:nvPr/>
            </p:nvSpPr>
            <p:spPr bwMode="auto">
              <a:xfrm>
                <a:off x="2721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955" name="Rectangle 333"/>
              <p:cNvSpPr>
                <a:spLocks noChangeArrowheads="1"/>
              </p:cNvSpPr>
              <p:nvPr/>
            </p:nvSpPr>
            <p:spPr bwMode="auto">
              <a:xfrm>
                <a:off x="2771" y="5170"/>
                <a:ext cx="12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1956" name="Rectangle 334"/>
              <p:cNvSpPr>
                <a:spLocks noChangeArrowheads="1"/>
              </p:cNvSpPr>
              <p:nvPr/>
            </p:nvSpPr>
            <p:spPr bwMode="auto">
              <a:xfrm>
                <a:off x="2845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57" name="Rectangle 335"/>
              <p:cNvSpPr>
                <a:spLocks noChangeArrowheads="1"/>
              </p:cNvSpPr>
              <p:nvPr/>
            </p:nvSpPr>
            <p:spPr bwMode="auto">
              <a:xfrm>
                <a:off x="2894" y="51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58" name="Rectangle 336"/>
              <p:cNvSpPr>
                <a:spLocks noChangeArrowheads="1"/>
              </p:cNvSpPr>
              <p:nvPr/>
            </p:nvSpPr>
            <p:spPr bwMode="auto">
              <a:xfrm>
                <a:off x="2919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959" name="Rectangle 337"/>
              <p:cNvSpPr>
                <a:spLocks noChangeArrowheads="1"/>
              </p:cNvSpPr>
              <p:nvPr/>
            </p:nvSpPr>
            <p:spPr bwMode="auto">
              <a:xfrm>
                <a:off x="2969" y="51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60" name="Rectangle 338"/>
              <p:cNvSpPr>
                <a:spLocks noChangeArrowheads="1"/>
              </p:cNvSpPr>
              <p:nvPr/>
            </p:nvSpPr>
            <p:spPr bwMode="auto">
              <a:xfrm>
                <a:off x="2998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61" name="Rectangle 339"/>
              <p:cNvSpPr>
                <a:spLocks noChangeArrowheads="1"/>
              </p:cNvSpPr>
              <p:nvPr/>
            </p:nvSpPr>
            <p:spPr bwMode="auto">
              <a:xfrm>
                <a:off x="3047" y="51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62" name="Rectangle 340"/>
              <p:cNvSpPr>
                <a:spLocks noChangeArrowheads="1"/>
              </p:cNvSpPr>
              <p:nvPr/>
            </p:nvSpPr>
            <p:spPr bwMode="auto">
              <a:xfrm>
                <a:off x="3072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63" name="Rectangle 341"/>
              <p:cNvSpPr>
                <a:spLocks noChangeArrowheads="1"/>
              </p:cNvSpPr>
              <p:nvPr/>
            </p:nvSpPr>
            <p:spPr bwMode="auto">
              <a:xfrm>
                <a:off x="3121" y="51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64" name="Rectangle 342"/>
              <p:cNvSpPr>
                <a:spLocks noChangeArrowheads="1"/>
              </p:cNvSpPr>
              <p:nvPr/>
            </p:nvSpPr>
            <p:spPr bwMode="auto">
              <a:xfrm>
                <a:off x="3171" y="517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965" name="Rectangle 343"/>
              <p:cNvSpPr>
                <a:spLocks noChangeArrowheads="1"/>
              </p:cNvSpPr>
              <p:nvPr/>
            </p:nvSpPr>
            <p:spPr bwMode="auto">
              <a:xfrm>
                <a:off x="2677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1966" name="Rectangle 344"/>
              <p:cNvSpPr>
                <a:spLocks noChangeArrowheads="1"/>
              </p:cNvSpPr>
              <p:nvPr/>
            </p:nvSpPr>
            <p:spPr bwMode="auto">
              <a:xfrm>
                <a:off x="2726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67" name="Rectangle 345"/>
              <p:cNvSpPr>
                <a:spLocks noChangeArrowheads="1"/>
              </p:cNvSpPr>
              <p:nvPr/>
            </p:nvSpPr>
            <p:spPr bwMode="auto">
              <a:xfrm>
                <a:off x="2775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1968" name="Rectangle 346"/>
              <p:cNvSpPr>
                <a:spLocks noChangeArrowheads="1"/>
              </p:cNvSpPr>
              <p:nvPr/>
            </p:nvSpPr>
            <p:spPr bwMode="auto">
              <a:xfrm>
                <a:off x="2826" y="52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1969" name="Rectangle 347"/>
              <p:cNvSpPr>
                <a:spLocks noChangeArrowheads="1"/>
              </p:cNvSpPr>
              <p:nvPr/>
            </p:nvSpPr>
            <p:spPr bwMode="auto">
              <a:xfrm>
                <a:off x="2850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70" name="Rectangle 348"/>
              <p:cNvSpPr>
                <a:spLocks noChangeArrowheads="1"/>
              </p:cNvSpPr>
              <p:nvPr/>
            </p:nvSpPr>
            <p:spPr bwMode="auto">
              <a:xfrm>
                <a:off x="2900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1971" name="Rectangle 349"/>
              <p:cNvSpPr>
                <a:spLocks noChangeArrowheads="1"/>
              </p:cNvSpPr>
              <p:nvPr/>
            </p:nvSpPr>
            <p:spPr bwMode="auto">
              <a:xfrm>
                <a:off x="2949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1972" name="Rectangle 350"/>
              <p:cNvSpPr>
                <a:spLocks noChangeArrowheads="1"/>
              </p:cNvSpPr>
              <p:nvPr/>
            </p:nvSpPr>
            <p:spPr bwMode="auto">
              <a:xfrm>
                <a:off x="2999" y="5270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73" name="Rectangle 351"/>
              <p:cNvSpPr>
                <a:spLocks noChangeArrowheads="1"/>
              </p:cNvSpPr>
              <p:nvPr/>
            </p:nvSpPr>
            <p:spPr bwMode="auto">
              <a:xfrm>
                <a:off x="3023" y="52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74" name="Rectangle 352"/>
              <p:cNvSpPr>
                <a:spLocks noChangeArrowheads="1"/>
              </p:cNvSpPr>
              <p:nvPr/>
            </p:nvSpPr>
            <p:spPr bwMode="auto">
              <a:xfrm>
                <a:off x="3053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75" name="Rectangle 353"/>
              <p:cNvSpPr>
                <a:spLocks noChangeArrowheads="1"/>
              </p:cNvSpPr>
              <p:nvPr/>
            </p:nvSpPr>
            <p:spPr bwMode="auto">
              <a:xfrm>
                <a:off x="3102" y="527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976" name="Rectangle 354"/>
              <p:cNvSpPr>
                <a:spLocks noChangeArrowheads="1"/>
              </p:cNvSpPr>
              <p:nvPr/>
            </p:nvSpPr>
            <p:spPr bwMode="auto">
              <a:xfrm>
                <a:off x="3152" y="5270"/>
                <a:ext cx="8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1977" name="Freeform 355"/>
              <p:cNvSpPr>
                <a:spLocks/>
              </p:cNvSpPr>
              <p:nvPr/>
            </p:nvSpPr>
            <p:spPr bwMode="auto">
              <a:xfrm>
                <a:off x="809" y="5133"/>
                <a:ext cx="53" cy="41"/>
              </a:xfrm>
              <a:custGeom>
                <a:avLst/>
                <a:gdLst>
                  <a:gd name="T0" fmla="*/ 26 w 107"/>
                  <a:gd name="T1" fmla="*/ 21 h 82"/>
                  <a:gd name="T2" fmla="*/ 1 w 107"/>
                  <a:gd name="T3" fmla="*/ 21 h 82"/>
                  <a:gd name="T4" fmla="*/ 1 w 107"/>
                  <a:gd name="T5" fmla="*/ 17 h 82"/>
                  <a:gd name="T6" fmla="*/ 4 w 107"/>
                  <a:gd name="T7" fmla="*/ 17 h 82"/>
                  <a:gd name="T8" fmla="*/ 3 w 107"/>
                  <a:gd name="T9" fmla="*/ 15 h 82"/>
                  <a:gd name="T10" fmla="*/ 2 w 107"/>
                  <a:gd name="T11" fmla="*/ 14 h 82"/>
                  <a:gd name="T12" fmla="*/ 1 w 107"/>
                  <a:gd name="T13" fmla="*/ 13 h 82"/>
                  <a:gd name="T14" fmla="*/ 0 w 107"/>
                  <a:gd name="T15" fmla="*/ 10 h 82"/>
                  <a:gd name="T16" fmla="*/ 0 w 107"/>
                  <a:gd name="T17" fmla="*/ 10 h 82"/>
                  <a:gd name="T18" fmla="*/ 0 w 107"/>
                  <a:gd name="T19" fmla="*/ 9 h 82"/>
                  <a:gd name="T20" fmla="*/ 0 w 107"/>
                  <a:gd name="T21" fmla="*/ 6 h 82"/>
                  <a:gd name="T22" fmla="*/ 1 w 107"/>
                  <a:gd name="T23" fmla="*/ 5 h 82"/>
                  <a:gd name="T24" fmla="*/ 2 w 107"/>
                  <a:gd name="T25" fmla="*/ 3 h 82"/>
                  <a:gd name="T26" fmla="*/ 2 w 107"/>
                  <a:gd name="T27" fmla="*/ 1 h 82"/>
                  <a:gd name="T28" fmla="*/ 3 w 107"/>
                  <a:gd name="T29" fmla="*/ 1 h 82"/>
                  <a:gd name="T30" fmla="*/ 4 w 107"/>
                  <a:gd name="T31" fmla="*/ 1 h 82"/>
                  <a:gd name="T32" fmla="*/ 6 w 107"/>
                  <a:gd name="T33" fmla="*/ 0 h 82"/>
                  <a:gd name="T34" fmla="*/ 10 w 107"/>
                  <a:gd name="T35" fmla="*/ 0 h 82"/>
                  <a:gd name="T36" fmla="*/ 26 w 107"/>
                  <a:gd name="T37" fmla="*/ 0 h 82"/>
                  <a:gd name="T38" fmla="*/ 26 w 107"/>
                  <a:gd name="T39" fmla="*/ 5 h 82"/>
                  <a:gd name="T40" fmla="*/ 11 w 107"/>
                  <a:gd name="T41" fmla="*/ 5 h 82"/>
                  <a:gd name="T42" fmla="*/ 8 w 107"/>
                  <a:gd name="T43" fmla="*/ 5 h 82"/>
                  <a:gd name="T44" fmla="*/ 7 w 107"/>
                  <a:gd name="T45" fmla="*/ 5 h 82"/>
                  <a:gd name="T46" fmla="*/ 6 w 107"/>
                  <a:gd name="T47" fmla="*/ 5 h 82"/>
                  <a:gd name="T48" fmla="*/ 6 w 107"/>
                  <a:gd name="T49" fmla="*/ 5 h 82"/>
                  <a:gd name="T50" fmla="*/ 5 w 107"/>
                  <a:gd name="T51" fmla="*/ 6 h 82"/>
                  <a:gd name="T52" fmla="*/ 4 w 107"/>
                  <a:gd name="T53" fmla="*/ 7 h 82"/>
                  <a:gd name="T54" fmla="*/ 4 w 107"/>
                  <a:gd name="T55" fmla="*/ 10 h 82"/>
                  <a:gd name="T56" fmla="*/ 4 w 107"/>
                  <a:gd name="T57" fmla="*/ 10 h 82"/>
                  <a:gd name="T58" fmla="*/ 4 w 107"/>
                  <a:gd name="T59" fmla="*/ 12 h 82"/>
                  <a:gd name="T60" fmla="*/ 5 w 107"/>
                  <a:gd name="T61" fmla="*/ 13 h 82"/>
                  <a:gd name="T62" fmla="*/ 6 w 107"/>
                  <a:gd name="T63" fmla="*/ 14 h 82"/>
                  <a:gd name="T64" fmla="*/ 7 w 107"/>
                  <a:gd name="T65" fmla="*/ 14 h 82"/>
                  <a:gd name="T66" fmla="*/ 8 w 107"/>
                  <a:gd name="T67" fmla="*/ 15 h 82"/>
                  <a:gd name="T68" fmla="*/ 10 w 107"/>
                  <a:gd name="T69" fmla="*/ 15 h 82"/>
                  <a:gd name="T70" fmla="*/ 12 w 107"/>
                  <a:gd name="T71" fmla="*/ 15 h 82"/>
                  <a:gd name="T72" fmla="*/ 26 w 107"/>
                  <a:gd name="T73" fmla="*/ 15 h 82"/>
                  <a:gd name="T74" fmla="*/ 26 w 107"/>
                  <a:gd name="T75" fmla="*/ 21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82"/>
                  <a:gd name="T116" fmla="*/ 107 w 107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82">
                    <a:moveTo>
                      <a:pt x="107" y="82"/>
                    </a:moveTo>
                    <a:lnTo>
                      <a:pt x="4" y="82"/>
                    </a:lnTo>
                    <a:lnTo>
                      <a:pt x="4" y="65"/>
                    </a:lnTo>
                    <a:lnTo>
                      <a:pt x="19" y="65"/>
                    </a:lnTo>
                    <a:lnTo>
                      <a:pt x="13" y="63"/>
                    </a:lnTo>
                    <a:lnTo>
                      <a:pt x="11" y="59"/>
                    </a:lnTo>
                    <a:lnTo>
                      <a:pt x="6" y="52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44" y="17"/>
                    </a:lnTo>
                    <a:lnTo>
                      <a:pt x="35" y="17"/>
                    </a:lnTo>
                    <a:lnTo>
                      <a:pt x="28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1" y="26"/>
                    </a:lnTo>
                    <a:lnTo>
                      <a:pt x="17" y="31"/>
                    </a:lnTo>
                    <a:lnTo>
                      <a:pt x="17" y="37"/>
                    </a:lnTo>
                    <a:lnTo>
                      <a:pt x="17" y="43"/>
                    </a:lnTo>
                    <a:lnTo>
                      <a:pt x="19" y="48"/>
                    </a:lnTo>
                    <a:lnTo>
                      <a:pt x="21" y="52"/>
                    </a:lnTo>
                    <a:lnTo>
                      <a:pt x="24" y="56"/>
                    </a:lnTo>
                    <a:lnTo>
                      <a:pt x="28" y="59"/>
                    </a:lnTo>
                    <a:lnTo>
                      <a:pt x="33" y="61"/>
                    </a:lnTo>
                    <a:lnTo>
                      <a:pt x="41" y="63"/>
                    </a:lnTo>
                    <a:lnTo>
                      <a:pt x="50" y="63"/>
                    </a:lnTo>
                    <a:lnTo>
                      <a:pt x="107" y="63"/>
                    </a:lnTo>
                    <a:lnTo>
                      <a:pt x="107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78" name="Freeform 356"/>
              <p:cNvSpPr>
                <a:spLocks noEditPoints="1"/>
              </p:cNvSpPr>
              <p:nvPr/>
            </p:nvSpPr>
            <p:spPr bwMode="auto">
              <a:xfrm>
                <a:off x="809" y="5074"/>
                <a:ext cx="54" cy="48"/>
              </a:xfrm>
              <a:custGeom>
                <a:avLst/>
                <a:gdLst>
                  <a:gd name="T0" fmla="*/ 19 w 108"/>
                  <a:gd name="T1" fmla="*/ 0 h 97"/>
                  <a:gd name="T2" fmla="*/ 23 w 108"/>
                  <a:gd name="T3" fmla="*/ 2 h 97"/>
                  <a:gd name="T4" fmla="*/ 24 w 108"/>
                  <a:gd name="T5" fmla="*/ 2 h 97"/>
                  <a:gd name="T6" fmla="*/ 27 w 108"/>
                  <a:gd name="T7" fmla="*/ 5 h 97"/>
                  <a:gd name="T8" fmla="*/ 27 w 108"/>
                  <a:gd name="T9" fmla="*/ 9 h 97"/>
                  <a:gd name="T10" fmla="*/ 27 w 108"/>
                  <a:gd name="T11" fmla="*/ 14 h 97"/>
                  <a:gd name="T12" fmla="*/ 26 w 108"/>
                  <a:gd name="T13" fmla="*/ 19 h 97"/>
                  <a:gd name="T14" fmla="*/ 22 w 108"/>
                  <a:gd name="T15" fmla="*/ 22 h 97"/>
                  <a:gd name="T16" fmla="*/ 20 w 108"/>
                  <a:gd name="T17" fmla="*/ 23 h 97"/>
                  <a:gd name="T18" fmla="*/ 14 w 108"/>
                  <a:gd name="T19" fmla="*/ 24 h 97"/>
                  <a:gd name="T20" fmla="*/ 9 w 108"/>
                  <a:gd name="T21" fmla="*/ 23 h 97"/>
                  <a:gd name="T22" fmla="*/ 3 w 108"/>
                  <a:gd name="T23" fmla="*/ 21 h 97"/>
                  <a:gd name="T24" fmla="*/ 1 w 108"/>
                  <a:gd name="T25" fmla="*/ 16 h 97"/>
                  <a:gd name="T26" fmla="*/ 1 w 108"/>
                  <a:gd name="T27" fmla="*/ 14 h 97"/>
                  <a:gd name="T28" fmla="*/ 1 w 108"/>
                  <a:gd name="T29" fmla="*/ 9 h 97"/>
                  <a:gd name="T30" fmla="*/ 1 w 108"/>
                  <a:gd name="T31" fmla="*/ 7 h 97"/>
                  <a:gd name="T32" fmla="*/ 3 w 108"/>
                  <a:gd name="T33" fmla="*/ 4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19 h 97"/>
                  <a:gd name="T42" fmla="*/ 19 w 108"/>
                  <a:gd name="T43" fmla="*/ 19 h 97"/>
                  <a:gd name="T44" fmla="*/ 21 w 108"/>
                  <a:gd name="T45" fmla="*/ 17 h 97"/>
                  <a:gd name="T46" fmla="*/ 23 w 108"/>
                  <a:gd name="T47" fmla="*/ 16 h 97"/>
                  <a:gd name="T48" fmla="*/ 24 w 108"/>
                  <a:gd name="T49" fmla="*/ 13 h 97"/>
                  <a:gd name="T50" fmla="*/ 24 w 108"/>
                  <a:gd name="T51" fmla="*/ 10 h 97"/>
                  <a:gd name="T52" fmla="*/ 23 w 108"/>
                  <a:gd name="T53" fmla="*/ 7 h 97"/>
                  <a:gd name="T54" fmla="*/ 21 w 108"/>
                  <a:gd name="T55" fmla="*/ 5 h 97"/>
                  <a:gd name="T56" fmla="*/ 11 w 108"/>
                  <a:gd name="T57" fmla="*/ 19 h 97"/>
                  <a:gd name="T58" fmla="*/ 9 w 108"/>
                  <a:gd name="T59" fmla="*/ 5 h 97"/>
                  <a:gd name="T60" fmla="*/ 7 w 108"/>
                  <a:gd name="T61" fmla="*/ 6 h 97"/>
                  <a:gd name="T62" fmla="*/ 5 w 108"/>
                  <a:gd name="T63" fmla="*/ 9 h 97"/>
                  <a:gd name="T64" fmla="*/ 3 w 108"/>
                  <a:gd name="T65" fmla="*/ 11 h 97"/>
                  <a:gd name="T66" fmla="*/ 5 w 108"/>
                  <a:gd name="T67" fmla="*/ 15 h 97"/>
                  <a:gd name="T68" fmla="*/ 6 w 108"/>
                  <a:gd name="T69" fmla="*/ 17 h 97"/>
                  <a:gd name="T70" fmla="*/ 9 w 108"/>
                  <a:gd name="T71" fmla="*/ 18 h 97"/>
                  <a:gd name="T72" fmla="*/ 11 w 108"/>
                  <a:gd name="T73" fmla="*/ 19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4" y="19"/>
                    </a:moveTo>
                    <a:lnTo>
                      <a:pt x="75" y="0"/>
                    </a:lnTo>
                    <a:lnTo>
                      <a:pt x="83" y="4"/>
                    </a:lnTo>
                    <a:lnTo>
                      <a:pt x="90" y="8"/>
                    </a:lnTo>
                    <a:lnTo>
                      <a:pt x="94" y="10"/>
                    </a:lnTo>
                    <a:lnTo>
                      <a:pt x="96" y="11"/>
                    </a:lnTo>
                    <a:lnTo>
                      <a:pt x="101" y="17"/>
                    </a:lnTo>
                    <a:lnTo>
                      <a:pt x="105" y="23"/>
                    </a:lnTo>
                    <a:lnTo>
                      <a:pt x="107" y="30"/>
                    </a:lnTo>
                    <a:lnTo>
                      <a:pt x="108" y="38"/>
                    </a:lnTo>
                    <a:lnTo>
                      <a:pt x="108" y="47"/>
                    </a:lnTo>
                    <a:lnTo>
                      <a:pt x="108" y="58"/>
                    </a:lnTo>
                    <a:lnTo>
                      <a:pt x="105" y="67"/>
                    </a:lnTo>
                    <a:lnTo>
                      <a:pt x="101" y="77"/>
                    </a:lnTo>
                    <a:lnTo>
                      <a:pt x="96" y="84"/>
                    </a:lnTo>
                    <a:lnTo>
                      <a:pt x="88" y="90"/>
                    </a:lnTo>
                    <a:lnTo>
                      <a:pt x="83" y="92"/>
                    </a:lnTo>
                    <a:lnTo>
                      <a:pt x="79" y="94"/>
                    </a:lnTo>
                    <a:lnTo>
                      <a:pt x="68" y="95"/>
                    </a:lnTo>
                    <a:lnTo>
                      <a:pt x="55" y="97"/>
                    </a:lnTo>
                    <a:lnTo>
                      <a:pt x="44" y="95"/>
                    </a:lnTo>
                    <a:lnTo>
                      <a:pt x="33" y="94"/>
                    </a:lnTo>
                    <a:lnTo>
                      <a:pt x="24" y="90"/>
                    </a:lnTo>
                    <a:lnTo>
                      <a:pt x="15" y="84"/>
                    </a:lnTo>
                    <a:lnTo>
                      <a:pt x="10" y="77"/>
                    </a:lnTo>
                    <a:lnTo>
                      <a:pt x="4" y="67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4" y="28"/>
                    </a:lnTo>
                    <a:lnTo>
                      <a:pt x="10" y="21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2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79"/>
                    </a:lnTo>
                    <a:lnTo>
                      <a:pt x="68" y="79"/>
                    </a:lnTo>
                    <a:lnTo>
                      <a:pt x="75" y="77"/>
                    </a:lnTo>
                    <a:lnTo>
                      <a:pt x="81" y="73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90" y="64"/>
                    </a:lnTo>
                    <a:lnTo>
                      <a:pt x="92" y="60"/>
                    </a:lnTo>
                    <a:lnTo>
                      <a:pt x="94" y="53"/>
                    </a:lnTo>
                    <a:lnTo>
                      <a:pt x="94" y="47"/>
                    </a:lnTo>
                    <a:lnTo>
                      <a:pt x="94" y="41"/>
                    </a:lnTo>
                    <a:lnTo>
                      <a:pt x="94" y="38"/>
                    </a:lnTo>
                    <a:lnTo>
                      <a:pt x="90" y="30"/>
                    </a:lnTo>
                    <a:lnTo>
                      <a:pt x="86" y="26"/>
                    </a:lnTo>
                    <a:lnTo>
                      <a:pt x="83" y="23"/>
                    </a:lnTo>
                    <a:lnTo>
                      <a:pt x="74" y="19"/>
                    </a:lnTo>
                    <a:close/>
                    <a:moveTo>
                      <a:pt x="44" y="79"/>
                    </a:moveTo>
                    <a:lnTo>
                      <a:pt x="44" y="19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6" y="25"/>
                    </a:lnTo>
                    <a:lnTo>
                      <a:pt x="21" y="30"/>
                    </a:lnTo>
                    <a:lnTo>
                      <a:pt x="19" y="36"/>
                    </a:lnTo>
                    <a:lnTo>
                      <a:pt x="17" y="41"/>
                    </a:lnTo>
                    <a:lnTo>
                      <a:pt x="15" y="47"/>
                    </a:lnTo>
                    <a:lnTo>
                      <a:pt x="17" y="54"/>
                    </a:lnTo>
                    <a:lnTo>
                      <a:pt x="17" y="60"/>
                    </a:lnTo>
                    <a:lnTo>
                      <a:pt x="21" y="64"/>
                    </a:lnTo>
                    <a:lnTo>
                      <a:pt x="24" y="69"/>
                    </a:lnTo>
                    <a:lnTo>
                      <a:pt x="28" y="73"/>
                    </a:lnTo>
                    <a:lnTo>
                      <a:pt x="33" y="75"/>
                    </a:lnTo>
                    <a:lnTo>
                      <a:pt x="39" y="77"/>
                    </a:lnTo>
                    <a:lnTo>
                      <a:pt x="44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79" name="Freeform 357"/>
              <p:cNvSpPr>
                <a:spLocks/>
              </p:cNvSpPr>
              <p:nvPr/>
            </p:nvSpPr>
            <p:spPr bwMode="auto">
              <a:xfrm>
                <a:off x="811" y="5020"/>
                <a:ext cx="52" cy="42"/>
              </a:xfrm>
              <a:custGeom>
                <a:avLst/>
                <a:gdLst>
                  <a:gd name="T0" fmla="*/ 26 w 104"/>
                  <a:gd name="T1" fmla="*/ 5 h 84"/>
                  <a:gd name="T2" fmla="*/ 22 w 104"/>
                  <a:gd name="T3" fmla="*/ 5 h 84"/>
                  <a:gd name="T4" fmla="*/ 23 w 104"/>
                  <a:gd name="T5" fmla="*/ 5 h 84"/>
                  <a:gd name="T6" fmla="*/ 24 w 104"/>
                  <a:gd name="T7" fmla="*/ 6 h 84"/>
                  <a:gd name="T8" fmla="*/ 25 w 104"/>
                  <a:gd name="T9" fmla="*/ 7 h 84"/>
                  <a:gd name="T10" fmla="*/ 26 w 104"/>
                  <a:gd name="T11" fmla="*/ 8 h 84"/>
                  <a:gd name="T12" fmla="*/ 26 w 104"/>
                  <a:gd name="T13" fmla="*/ 10 h 84"/>
                  <a:gd name="T14" fmla="*/ 26 w 104"/>
                  <a:gd name="T15" fmla="*/ 11 h 84"/>
                  <a:gd name="T16" fmla="*/ 26 w 104"/>
                  <a:gd name="T17" fmla="*/ 12 h 84"/>
                  <a:gd name="T18" fmla="*/ 26 w 104"/>
                  <a:gd name="T19" fmla="*/ 14 h 84"/>
                  <a:gd name="T20" fmla="*/ 26 w 104"/>
                  <a:gd name="T21" fmla="*/ 15 h 84"/>
                  <a:gd name="T22" fmla="*/ 26 w 104"/>
                  <a:gd name="T23" fmla="*/ 17 h 84"/>
                  <a:gd name="T24" fmla="*/ 25 w 104"/>
                  <a:gd name="T25" fmla="*/ 19 h 84"/>
                  <a:gd name="T26" fmla="*/ 24 w 104"/>
                  <a:gd name="T27" fmla="*/ 19 h 84"/>
                  <a:gd name="T28" fmla="*/ 24 w 104"/>
                  <a:gd name="T29" fmla="*/ 20 h 84"/>
                  <a:gd name="T30" fmla="*/ 22 w 104"/>
                  <a:gd name="T31" fmla="*/ 20 h 84"/>
                  <a:gd name="T32" fmla="*/ 21 w 104"/>
                  <a:gd name="T33" fmla="*/ 21 h 84"/>
                  <a:gd name="T34" fmla="*/ 16 w 104"/>
                  <a:gd name="T35" fmla="*/ 21 h 84"/>
                  <a:gd name="T36" fmla="*/ 0 w 104"/>
                  <a:gd name="T37" fmla="*/ 21 h 84"/>
                  <a:gd name="T38" fmla="*/ 0 w 104"/>
                  <a:gd name="T39" fmla="*/ 17 h 84"/>
                  <a:gd name="T40" fmla="*/ 14 w 104"/>
                  <a:gd name="T41" fmla="*/ 17 h 84"/>
                  <a:gd name="T42" fmla="*/ 19 w 104"/>
                  <a:gd name="T43" fmla="*/ 17 h 84"/>
                  <a:gd name="T44" fmla="*/ 21 w 104"/>
                  <a:gd name="T45" fmla="*/ 15 h 84"/>
                  <a:gd name="T46" fmla="*/ 21 w 104"/>
                  <a:gd name="T47" fmla="*/ 15 h 84"/>
                  <a:gd name="T48" fmla="*/ 22 w 104"/>
                  <a:gd name="T49" fmla="*/ 14 h 84"/>
                  <a:gd name="T50" fmla="*/ 23 w 104"/>
                  <a:gd name="T51" fmla="*/ 13 h 84"/>
                  <a:gd name="T52" fmla="*/ 23 w 104"/>
                  <a:gd name="T53" fmla="*/ 11 h 84"/>
                  <a:gd name="T54" fmla="*/ 23 w 104"/>
                  <a:gd name="T55" fmla="*/ 10 h 84"/>
                  <a:gd name="T56" fmla="*/ 22 w 104"/>
                  <a:gd name="T57" fmla="*/ 9 h 84"/>
                  <a:gd name="T58" fmla="*/ 22 w 104"/>
                  <a:gd name="T59" fmla="*/ 8 h 84"/>
                  <a:gd name="T60" fmla="*/ 21 w 104"/>
                  <a:gd name="T61" fmla="*/ 7 h 84"/>
                  <a:gd name="T62" fmla="*/ 21 w 104"/>
                  <a:gd name="T63" fmla="*/ 6 h 84"/>
                  <a:gd name="T64" fmla="*/ 19 w 104"/>
                  <a:gd name="T65" fmla="*/ 5 h 84"/>
                  <a:gd name="T66" fmla="*/ 17 w 104"/>
                  <a:gd name="T67" fmla="*/ 5 h 84"/>
                  <a:gd name="T68" fmla="*/ 13 w 104"/>
                  <a:gd name="T69" fmla="*/ 5 h 84"/>
                  <a:gd name="T70" fmla="*/ 0 w 104"/>
                  <a:gd name="T71" fmla="*/ 5 h 84"/>
                  <a:gd name="T72" fmla="*/ 0 w 104"/>
                  <a:gd name="T73" fmla="*/ 0 h 84"/>
                  <a:gd name="T74" fmla="*/ 26 w 104"/>
                  <a:gd name="T75" fmla="*/ 0 h 84"/>
                  <a:gd name="T76" fmla="*/ 26 w 104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"/>
                  <a:gd name="T118" fmla="*/ 0 h 84"/>
                  <a:gd name="T119" fmla="*/ 104 w 104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2" y="20"/>
                    </a:lnTo>
                    <a:lnTo>
                      <a:pt x="95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4" y="39"/>
                    </a:lnTo>
                    <a:lnTo>
                      <a:pt x="104" y="45"/>
                    </a:lnTo>
                    <a:lnTo>
                      <a:pt x="104" y="48"/>
                    </a:lnTo>
                    <a:lnTo>
                      <a:pt x="104" y="58"/>
                    </a:lnTo>
                    <a:lnTo>
                      <a:pt x="103" y="61"/>
                    </a:lnTo>
                    <a:lnTo>
                      <a:pt x="101" y="65"/>
                    </a:lnTo>
                    <a:lnTo>
                      <a:pt x="97" y="73"/>
                    </a:lnTo>
                    <a:lnTo>
                      <a:pt x="95" y="75"/>
                    </a:lnTo>
                    <a:lnTo>
                      <a:pt x="93" y="78"/>
                    </a:lnTo>
                    <a:lnTo>
                      <a:pt x="86" y="80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5" y="65"/>
                    </a:lnTo>
                    <a:lnTo>
                      <a:pt x="82" y="61"/>
                    </a:lnTo>
                    <a:lnTo>
                      <a:pt x="84" y="60"/>
                    </a:lnTo>
                    <a:lnTo>
                      <a:pt x="86" y="58"/>
                    </a:lnTo>
                    <a:lnTo>
                      <a:pt x="90" y="52"/>
                    </a:lnTo>
                    <a:lnTo>
                      <a:pt x="90" y="45"/>
                    </a:lnTo>
                    <a:lnTo>
                      <a:pt x="90" y="37"/>
                    </a:lnTo>
                    <a:lnTo>
                      <a:pt x="88" y="33"/>
                    </a:lnTo>
                    <a:lnTo>
                      <a:pt x="86" y="32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75" y="22"/>
                    </a:lnTo>
                    <a:lnTo>
                      <a:pt x="66" y="19"/>
                    </a:lnTo>
                    <a:lnTo>
                      <a:pt x="5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0" name="Freeform 358"/>
              <p:cNvSpPr>
                <a:spLocks/>
              </p:cNvSpPr>
              <p:nvPr/>
            </p:nvSpPr>
            <p:spPr bwMode="auto">
              <a:xfrm>
                <a:off x="793" y="4986"/>
                <a:ext cx="70" cy="26"/>
              </a:xfrm>
              <a:custGeom>
                <a:avLst/>
                <a:gdLst>
                  <a:gd name="T0" fmla="*/ 31 w 141"/>
                  <a:gd name="T1" fmla="*/ 1 h 52"/>
                  <a:gd name="T2" fmla="*/ 35 w 141"/>
                  <a:gd name="T3" fmla="*/ 0 h 52"/>
                  <a:gd name="T4" fmla="*/ 35 w 141"/>
                  <a:gd name="T5" fmla="*/ 2 h 52"/>
                  <a:gd name="T6" fmla="*/ 35 w 141"/>
                  <a:gd name="T7" fmla="*/ 3 h 52"/>
                  <a:gd name="T8" fmla="*/ 35 w 141"/>
                  <a:gd name="T9" fmla="*/ 6 h 52"/>
                  <a:gd name="T10" fmla="*/ 35 w 141"/>
                  <a:gd name="T11" fmla="*/ 7 h 52"/>
                  <a:gd name="T12" fmla="*/ 34 w 141"/>
                  <a:gd name="T13" fmla="*/ 9 h 52"/>
                  <a:gd name="T14" fmla="*/ 33 w 141"/>
                  <a:gd name="T15" fmla="*/ 9 h 52"/>
                  <a:gd name="T16" fmla="*/ 32 w 141"/>
                  <a:gd name="T17" fmla="*/ 10 h 52"/>
                  <a:gd name="T18" fmla="*/ 32 w 141"/>
                  <a:gd name="T19" fmla="*/ 10 h 52"/>
                  <a:gd name="T20" fmla="*/ 30 w 141"/>
                  <a:gd name="T21" fmla="*/ 10 h 52"/>
                  <a:gd name="T22" fmla="*/ 27 w 141"/>
                  <a:gd name="T23" fmla="*/ 10 h 52"/>
                  <a:gd name="T24" fmla="*/ 12 w 141"/>
                  <a:gd name="T25" fmla="*/ 10 h 52"/>
                  <a:gd name="T26" fmla="*/ 12 w 141"/>
                  <a:gd name="T27" fmla="*/ 13 h 52"/>
                  <a:gd name="T28" fmla="*/ 9 w 141"/>
                  <a:gd name="T29" fmla="*/ 13 h 52"/>
                  <a:gd name="T30" fmla="*/ 9 w 141"/>
                  <a:gd name="T31" fmla="*/ 10 h 52"/>
                  <a:gd name="T32" fmla="*/ 2 w 141"/>
                  <a:gd name="T33" fmla="*/ 10 h 52"/>
                  <a:gd name="T34" fmla="*/ 0 w 141"/>
                  <a:gd name="T35" fmla="*/ 5 h 52"/>
                  <a:gd name="T36" fmla="*/ 9 w 141"/>
                  <a:gd name="T37" fmla="*/ 5 h 52"/>
                  <a:gd name="T38" fmla="*/ 9 w 141"/>
                  <a:gd name="T39" fmla="*/ 1 h 52"/>
                  <a:gd name="T40" fmla="*/ 12 w 141"/>
                  <a:gd name="T41" fmla="*/ 1 h 52"/>
                  <a:gd name="T42" fmla="*/ 12 w 141"/>
                  <a:gd name="T43" fmla="*/ 5 h 52"/>
                  <a:gd name="T44" fmla="*/ 27 w 141"/>
                  <a:gd name="T45" fmla="*/ 5 h 52"/>
                  <a:gd name="T46" fmla="*/ 30 w 141"/>
                  <a:gd name="T47" fmla="*/ 5 h 52"/>
                  <a:gd name="T48" fmla="*/ 30 w 141"/>
                  <a:gd name="T49" fmla="*/ 5 h 52"/>
                  <a:gd name="T50" fmla="*/ 30 w 141"/>
                  <a:gd name="T51" fmla="*/ 5 h 52"/>
                  <a:gd name="T52" fmla="*/ 31 w 141"/>
                  <a:gd name="T53" fmla="*/ 3 h 52"/>
                  <a:gd name="T54" fmla="*/ 31 w 141"/>
                  <a:gd name="T55" fmla="*/ 3 h 52"/>
                  <a:gd name="T56" fmla="*/ 31 w 141"/>
                  <a:gd name="T57" fmla="*/ 1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1"/>
                  <a:gd name="T88" fmla="*/ 0 h 52"/>
                  <a:gd name="T89" fmla="*/ 141 w 141"/>
                  <a:gd name="T90" fmla="*/ 52 h 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1" h="52">
                    <a:moveTo>
                      <a:pt x="125" y="4"/>
                    </a:moveTo>
                    <a:lnTo>
                      <a:pt x="140" y="0"/>
                    </a:lnTo>
                    <a:lnTo>
                      <a:pt x="141" y="7"/>
                    </a:lnTo>
                    <a:lnTo>
                      <a:pt x="141" y="15"/>
                    </a:lnTo>
                    <a:lnTo>
                      <a:pt x="141" y="22"/>
                    </a:lnTo>
                    <a:lnTo>
                      <a:pt x="140" y="30"/>
                    </a:lnTo>
                    <a:lnTo>
                      <a:pt x="136" y="33"/>
                    </a:lnTo>
                    <a:lnTo>
                      <a:pt x="134" y="35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3" y="37"/>
                    </a:lnTo>
                    <a:lnTo>
                      <a:pt x="110" y="39"/>
                    </a:lnTo>
                    <a:lnTo>
                      <a:pt x="50" y="39"/>
                    </a:lnTo>
                    <a:lnTo>
                      <a:pt x="50" y="52"/>
                    </a:lnTo>
                    <a:lnTo>
                      <a:pt x="37" y="52"/>
                    </a:lnTo>
                    <a:lnTo>
                      <a:pt x="37" y="39"/>
                    </a:lnTo>
                    <a:lnTo>
                      <a:pt x="11" y="39"/>
                    </a:lnTo>
                    <a:lnTo>
                      <a:pt x="0" y="20"/>
                    </a:lnTo>
                    <a:lnTo>
                      <a:pt x="37" y="20"/>
                    </a:lnTo>
                    <a:lnTo>
                      <a:pt x="37" y="4"/>
                    </a:lnTo>
                    <a:lnTo>
                      <a:pt x="50" y="4"/>
                    </a:lnTo>
                    <a:lnTo>
                      <a:pt x="50" y="20"/>
                    </a:lnTo>
                    <a:lnTo>
                      <a:pt x="110" y="20"/>
                    </a:lnTo>
                    <a:lnTo>
                      <a:pt x="121" y="20"/>
                    </a:lnTo>
                    <a:lnTo>
                      <a:pt x="123" y="19"/>
                    </a:lnTo>
                    <a:lnTo>
                      <a:pt x="123" y="17"/>
                    </a:lnTo>
                    <a:lnTo>
                      <a:pt x="125" y="15"/>
                    </a:lnTo>
                    <a:lnTo>
                      <a:pt x="125" y="11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1" name="Freeform 359"/>
              <p:cNvSpPr>
                <a:spLocks/>
              </p:cNvSpPr>
              <p:nvPr/>
            </p:nvSpPr>
            <p:spPr bwMode="auto">
              <a:xfrm>
                <a:off x="809" y="4951"/>
                <a:ext cx="53" cy="27"/>
              </a:xfrm>
              <a:custGeom>
                <a:avLst/>
                <a:gdLst>
                  <a:gd name="T0" fmla="*/ 26 w 107"/>
                  <a:gd name="T1" fmla="*/ 14 h 54"/>
                  <a:gd name="T2" fmla="*/ 1 w 107"/>
                  <a:gd name="T3" fmla="*/ 14 h 54"/>
                  <a:gd name="T4" fmla="*/ 1 w 107"/>
                  <a:gd name="T5" fmla="*/ 10 h 54"/>
                  <a:gd name="T6" fmla="*/ 4 w 107"/>
                  <a:gd name="T7" fmla="*/ 10 h 54"/>
                  <a:gd name="T8" fmla="*/ 2 w 107"/>
                  <a:gd name="T9" fmla="*/ 9 h 54"/>
                  <a:gd name="T10" fmla="*/ 1 w 107"/>
                  <a:gd name="T11" fmla="*/ 7 h 54"/>
                  <a:gd name="T12" fmla="*/ 0 w 107"/>
                  <a:gd name="T13" fmla="*/ 6 h 54"/>
                  <a:gd name="T14" fmla="*/ 0 w 107"/>
                  <a:gd name="T15" fmla="*/ 5 h 54"/>
                  <a:gd name="T16" fmla="*/ 0 w 107"/>
                  <a:gd name="T17" fmla="*/ 2 h 54"/>
                  <a:gd name="T18" fmla="*/ 1 w 107"/>
                  <a:gd name="T19" fmla="*/ 0 h 54"/>
                  <a:gd name="T20" fmla="*/ 5 w 107"/>
                  <a:gd name="T21" fmla="*/ 2 h 54"/>
                  <a:gd name="T22" fmla="*/ 5 w 107"/>
                  <a:gd name="T23" fmla="*/ 3 h 54"/>
                  <a:gd name="T24" fmla="*/ 4 w 107"/>
                  <a:gd name="T25" fmla="*/ 5 h 54"/>
                  <a:gd name="T26" fmla="*/ 5 w 107"/>
                  <a:gd name="T27" fmla="*/ 6 h 54"/>
                  <a:gd name="T28" fmla="*/ 5 w 107"/>
                  <a:gd name="T29" fmla="*/ 6 h 54"/>
                  <a:gd name="T30" fmla="*/ 5 w 107"/>
                  <a:gd name="T31" fmla="*/ 7 h 54"/>
                  <a:gd name="T32" fmla="*/ 6 w 107"/>
                  <a:gd name="T33" fmla="*/ 8 h 54"/>
                  <a:gd name="T34" fmla="*/ 7 w 107"/>
                  <a:gd name="T35" fmla="*/ 9 h 54"/>
                  <a:gd name="T36" fmla="*/ 10 w 107"/>
                  <a:gd name="T37" fmla="*/ 9 h 54"/>
                  <a:gd name="T38" fmla="*/ 13 w 107"/>
                  <a:gd name="T39" fmla="*/ 9 h 54"/>
                  <a:gd name="T40" fmla="*/ 26 w 107"/>
                  <a:gd name="T41" fmla="*/ 9 h 54"/>
                  <a:gd name="T42" fmla="*/ 26 w 107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54"/>
                  <a:gd name="T68" fmla="*/ 107 w 107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54">
                    <a:moveTo>
                      <a:pt x="107" y="54"/>
                    </a:moveTo>
                    <a:lnTo>
                      <a:pt x="4" y="54"/>
                    </a:lnTo>
                    <a:lnTo>
                      <a:pt x="4" y="39"/>
                    </a:lnTo>
                    <a:lnTo>
                      <a:pt x="19" y="39"/>
                    </a:lnTo>
                    <a:lnTo>
                      <a:pt x="10" y="33"/>
                    </a:lnTo>
                    <a:lnTo>
                      <a:pt x="4" y="28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22" y="5"/>
                    </a:lnTo>
                    <a:lnTo>
                      <a:pt x="21" y="11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6" y="32"/>
                    </a:lnTo>
                    <a:lnTo>
                      <a:pt x="31" y="33"/>
                    </a:lnTo>
                    <a:lnTo>
                      <a:pt x="42" y="35"/>
                    </a:lnTo>
                    <a:lnTo>
                      <a:pt x="52" y="35"/>
                    </a:lnTo>
                    <a:lnTo>
                      <a:pt x="107" y="35"/>
                    </a:lnTo>
                    <a:lnTo>
                      <a:pt x="10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2" name="Freeform 360"/>
              <p:cNvSpPr>
                <a:spLocks noEditPoints="1"/>
              </p:cNvSpPr>
              <p:nvPr/>
            </p:nvSpPr>
            <p:spPr bwMode="auto">
              <a:xfrm>
                <a:off x="809" y="4900"/>
                <a:ext cx="54" cy="49"/>
              </a:xfrm>
              <a:custGeom>
                <a:avLst/>
                <a:gdLst>
                  <a:gd name="T0" fmla="*/ 11 w 108"/>
                  <a:gd name="T1" fmla="*/ 24 h 97"/>
                  <a:gd name="T2" fmla="*/ 7 w 108"/>
                  <a:gd name="T3" fmla="*/ 24 h 97"/>
                  <a:gd name="T4" fmla="*/ 6 w 108"/>
                  <a:gd name="T5" fmla="*/ 22 h 97"/>
                  <a:gd name="T6" fmla="*/ 3 w 108"/>
                  <a:gd name="T7" fmla="*/ 20 h 97"/>
                  <a:gd name="T8" fmla="*/ 1 w 108"/>
                  <a:gd name="T9" fmla="*/ 17 h 97"/>
                  <a:gd name="T10" fmla="*/ 0 w 108"/>
                  <a:gd name="T11" fmla="*/ 13 h 97"/>
                  <a:gd name="T12" fmla="*/ 1 w 108"/>
                  <a:gd name="T13" fmla="*/ 8 h 97"/>
                  <a:gd name="T14" fmla="*/ 3 w 108"/>
                  <a:gd name="T15" fmla="*/ 4 h 97"/>
                  <a:gd name="T16" fmla="*/ 7 w 108"/>
                  <a:gd name="T17" fmla="*/ 2 h 97"/>
                  <a:gd name="T18" fmla="*/ 11 w 108"/>
                  <a:gd name="T19" fmla="*/ 1 h 97"/>
                  <a:gd name="T20" fmla="*/ 15 w 108"/>
                  <a:gd name="T21" fmla="*/ 0 h 97"/>
                  <a:gd name="T22" fmla="*/ 20 w 108"/>
                  <a:gd name="T23" fmla="*/ 1 h 97"/>
                  <a:gd name="T24" fmla="*/ 23 w 108"/>
                  <a:gd name="T25" fmla="*/ 3 h 97"/>
                  <a:gd name="T26" fmla="*/ 25 w 108"/>
                  <a:gd name="T27" fmla="*/ 5 h 97"/>
                  <a:gd name="T28" fmla="*/ 27 w 108"/>
                  <a:gd name="T29" fmla="*/ 8 h 97"/>
                  <a:gd name="T30" fmla="*/ 27 w 108"/>
                  <a:gd name="T31" fmla="*/ 11 h 97"/>
                  <a:gd name="T32" fmla="*/ 27 w 108"/>
                  <a:gd name="T33" fmla="*/ 15 h 97"/>
                  <a:gd name="T34" fmla="*/ 27 w 108"/>
                  <a:gd name="T35" fmla="*/ 17 h 97"/>
                  <a:gd name="T36" fmla="*/ 25 w 108"/>
                  <a:gd name="T37" fmla="*/ 20 h 97"/>
                  <a:gd name="T38" fmla="*/ 22 w 108"/>
                  <a:gd name="T39" fmla="*/ 23 h 97"/>
                  <a:gd name="T40" fmla="*/ 20 w 108"/>
                  <a:gd name="T41" fmla="*/ 24 h 97"/>
                  <a:gd name="T42" fmla="*/ 14 w 108"/>
                  <a:gd name="T43" fmla="*/ 25 h 97"/>
                  <a:gd name="T44" fmla="*/ 16 w 108"/>
                  <a:gd name="T45" fmla="*/ 20 h 97"/>
                  <a:gd name="T46" fmla="*/ 20 w 108"/>
                  <a:gd name="T47" fmla="*/ 19 h 97"/>
                  <a:gd name="T48" fmla="*/ 22 w 108"/>
                  <a:gd name="T49" fmla="*/ 17 h 97"/>
                  <a:gd name="T50" fmla="*/ 23 w 108"/>
                  <a:gd name="T51" fmla="*/ 15 h 97"/>
                  <a:gd name="T52" fmla="*/ 24 w 108"/>
                  <a:gd name="T53" fmla="*/ 13 h 97"/>
                  <a:gd name="T54" fmla="*/ 23 w 108"/>
                  <a:gd name="T55" fmla="*/ 10 h 97"/>
                  <a:gd name="T56" fmla="*/ 22 w 108"/>
                  <a:gd name="T57" fmla="*/ 7 h 97"/>
                  <a:gd name="T58" fmla="*/ 18 w 108"/>
                  <a:gd name="T59" fmla="*/ 6 h 97"/>
                  <a:gd name="T60" fmla="*/ 16 w 108"/>
                  <a:gd name="T61" fmla="*/ 5 h 97"/>
                  <a:gd name="T62" fmla="*/ 12 w 108"/>
                  <a:gd name="T63" fmla="*/ 5 h 97"/>
                  <a:gd name="T64" fmla="*/ 7 w 108"/>
                  <a:gd name="T65" fmla="*/ 6 h 97"/>
                  <a:gd name="T66" fmla="*/ 6 w 108"/>
                  <a:gd name="T67" fmla="*/ 8 h 97"/>
                  <a:gd name="T68" fmla="*/ 5 w 108"/>
                  <a:gd name="T69" fmla="*/ 10 h 97"/>
                  <a:gd name="T70" fmla="*/ 3 w 108"/>
                  <a:gd name="T71" fmla="*/ 13 h 97"/>
                  <a:gd name="T72" fmla="*/ 5 w 108"/>
                  <a:gd name="T73" fmla="*/ 15 h 97"/>
                  <a:gd name="T74" fmla="*/ 7 w 108"/>
                  <a:gd name="T75" fmla="*/ 18 h 97"/>
                  <a:gd name="T76" fmla="*/ 10 w 108"/>
                  <a:gd name="T77" fmla="*/ 20 h 97"/>
                  <a:gd name="T78" fmla="*/ 14 w 108"/>
                  <a:gd name="T79" fmla="*/ 2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97"/>
                  <a:gd name="T122" fmla="*/ 108 w 108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97">
                    <a:moveTo>
                      <a:pt x="55" y="97"/>
                    </a:moveTo>
                    <a:lnTo>
                      <a:pt x="42" y="95"/>
                    </a:lnTo>
                    <a:lnTo>
                      <a:pt x="35" y="95"/>
                    </a:lnTo>
                    <a:lnTo>
                      <a:pt x="30" y="93"/>
                    </a:lnTo>
                    <a:lnTo>
                      <a:pt x="24" y="92"/>
                    </a:lnTo>
                    <a:lnTo>
                      <a:pt x="21" y="88"/>
                    </a:lnTo>
                    <a:lnTo>
                      <a:pt x="17" y="84"/>
                    </a:lnTo>
                    <a:lnTo>
                      <a:pt x="13" y="80"/>
                    </a:lnTo>
                    <a:lnTo>
                      <a:pt x="8" y="75"/>
                    </a:lnTo>
                    <a:lnTo>
                      <a:pt x="4" y="65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79" y="4"/>
                    </a:lnTo>
                    <a:lnTo>
                      <a:pt x="85" y="6"/>
                    </a:lnTo>
                    <a:lnTo>
                      <a:pt x="90" y="9"/>
                    </a:lnTo>
                    <a:lnTo>
                      <a:pt x="96" y="13"/>
                    </a:lnTo>
                    <a:lnTo>
                      <a:pt x="99" y="19"/>
                    </a:lnTo>
                    <a:lnTo>
                      <a:pt x="103" y="24"/>
                    </a:lnTo>
                    <a:lnTo>
                      <a:pt x="105" y="30"/>
                    </a:lnTo>
                    <a:lnTo>
                      <a:pt x="108" y="36"/>
                    </a:lnTo>
                    <a:lnTo>
                      <a:pt x="108" y="41"/>
                    </a:lnTo>
                    <a:lnTo>
                      <a:pt x="108" y="49"/>
                    </a:lnTo>
                    <a:lnTo>
                      <a:pt x="108" y="60"/>
                    </a:lnTo>
                    <a:lnTo>
                      <a:pt x="107" y="64"/>
                    </a:lnTo>
                    <a:lnTo>
                      <a:pt x="105" y="67"/>
                    </a:lnTo>
                    <a:lnTo>
                      <a:pt x="101" y="77"/>
                    </a:lnTo>
                    <a:lnTo>
                      <a:pt x="99" y="80"/>
                    </a:lnTo>
                    <a:lnTo>
                      <a:pt x="96" y="84"/>
                    </a:lnTo>
                    <a:lnTo>
                      <a:pt x="88" y="90"/>
                    </a:lnTo>
                    <a:lnTo>
                      <a:pt x="83" y="92"/>
                    </a:lnTo>
                    <a:lnTo>
                      <a:pt x="77" y="93"/>
                    </a:lnTo>
                    <a:lnTo>
                      <a:pt x="68" y="95"/>
                    </a:lnTo>
                    <a:lnTo>
                      <a:pt x="55" y="97"/>
                    </a:lnTo>
                    <a:close/>
                    <a:moveTo>
                      <a:pt x="55" y="79"/>
                    </a:moveTo>
                    <a:lnTo>
                      <a:pt x="64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1"/>
                    </a:lnTo>
                    <a:lnTo>
                      <a:pt x="86" y="67"/>
                    </a:lnTo>
                    <a:lnTo>
                      <a:pt x="88" y="65"/>
                    </a:lnTo>
                    <a:lnTo>
                      <a:pt x="92" y="60"/>
                    </a:lnTo>
                    <a:lnTo>
                      <a:pt x="94" y="54"/>
                    </a:lnTo>
                    <a:lnTo>
                      <a:pt x="94" y="49"/>
                    </a:lnTo>
                    <a:lnTo>
                      <a:pt x="94" y="43"/>
                    </a:lnTo>
                    <a:lnTo>
                      <a:pt x="92" y="37"/>
                    </a:lnTo>
                    <a:lnTo>
                      <a:pt x="88" y="32"/>
                    </a:lnTo>
                    <a:lnTo>
                      <a:pt x="85" y="26"/>
                    </a:lnTo>
                    <a:lnTo>
                      <a:pt x="79" y="23"/>
                    </a:lnTo>
                    <a:lnTo>
                      <a:pt x="72" y="21"/>
                    </a:lnTo>
                    <a:lnTo>
                      <a:pt x="68" y="19"/>
                    </a:lnTo>
                    <a:lnTo>
                      <a:pt x="64" y="19"/>
                    </a:lnTo>
                    <a:lnTo>
                      <a:pt x="55" y="19"/>
                    </a:lnTo>
                    <a:lnTo>
                      <a:pt x="46" y="19"/>
                    </a:lnTo>
                    <a:lnTo>
                      <a:pt x="37" y="21"/>
                    </a:lnTo>
                    <a:lnTo>
                      <a:pt x="31" y="23"/>
                    </a:lnTo>
                    <a:lnTo>
                      <a:pt x="26" y="26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19" y="37"/>
                    </a:lnTo>
                    <a:lnTo>
                      <a:pt x="17" y="43"/>
                    </a:lnTo>
                    <a:lnTo>
                      <a:pt x="15" y="49"/>
                    </a:lnTo>
                    <a:lnTo>
                      <a:pt x="17" y="54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6" y="71"/>
                    </a:lnTo>
                    <a:lnTo>
                      <a:pt x="31" y="75"/>
                    </a:lnTo>
                    <a:lnTo>
                      <a:pt x="37" y="77"/>
                    </a:lnTo>
                    <a:lnTo>
                      <a:pt x="46" y="79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3" name="Freeform 361"/>
              <p:cNvSpPr>
                <a:spLocks/>
              </p:cNvSpPr>
              <p:nvPr/>
            </p:nvSpPr>
            <p:spPr bwMode="auto">
              <a:xfrm>
                <a:off x="809" y="4847"/>
                <a:ext cx="53" cy="42"/>
              </a:xfrm>
              <a:custGeom>
                <a:avLst/>
                <a:gdLst>
                  <a:gd name="T0" fmla="*/ 26 w 107"/>
                  <a:gd name="T1" fmla="*/ 21 h 84"/>
                  <a:gd name="T2" fmla="*/ 1 w 107"/>
                  <a:gd name="T3" fmla="*/ 21 h 84"/>
                  <a:gd name="T4" fmla="*/ 1 w 107"/>
                  <a:gd name="T5" fmla="*/ 17 h 84"/>
                  <a:gd name="T6" fmla="*/ 4 w 107"/>
                  <a:gd name="T7" fmla="*/ 17 h 84"/>
                  <a:gd name="T8" fmla="*/ 3 w 107"/>
                  <a:gd name="T9" fmla="*/ 17 h 84"/>
                  <a:gd name="T10" fmla="*/ 2 w 107"/>
                  <a:gd name="T11" fmla="*/ 15 h 84"/>
                  <a:gd name="T12" fmla="*/ 1 w 107"/>
                  <a:gd name="T13" fmla="*/ 13 h 84"/>
                  <a:gd name="T14" fmla="*/ 0 w 107"/>
                  <a:gd name="T15" fmla="*/ 11 h 84"/>
                  <a:gd name="T16" fmla="*/ 0 w 107"/>
                  <a:gd name="T17" fmla="*/ 11 h 84"/>
                  <a:gd name="T18" fmla="*/ 0 w 107"/>
                  <a:gd name="T19" fmla="*/ 9 h 84"/>
                  <a:gd name="T20" fmla="*/ 0 w 107"/>
                  <a:gd name="T21" fmla="*/ 6 h 84"/>
                  <a:gd name="T22" fmla="*/ 1 w 107"/>
                  <a:gd name="T23" fmla="*/ 5 h 84"/>
                  <a:gd name="T24" fmla="*/ 2 w 107"/>
                  <a:gd name="T25" fmla="*/ 3 h 84"/>
                  <a:gd name="T26" fmla="*/ 2 w 107"/>
                  <a:gd name="T27" fmla="*/ 3 h 84"/>
                  <a:gd name="T28" fmla="*/ 3 w 107"/>
                  <a:gd name="T29" fmla="*/ 1 h 84"/>
                  <a:gd name="T30" fmla="*/ 4 w 107"/>
                  <a:gd name="T31" fmla="*/ 1 h 84"/>
                  <a:gd name="T32" fmla="*/ 6 w 107"/>
                  <a:gd name="T33" fmla="*/ 1 h 84"/>
                  <a:gd name="T34" fmla="*/ 10 w 107"/>
                  <a:gd name="T35" fmla="*/ 0 h 84"/>
                  <a:gd name="T36" fmla="*/ 26 w 107"/>
                  <a:gd name="T37" fmla="*/ 0 h 84"/>
                  <a:gd name="T38" fmla="*/ 26 w 107"/>
                  <a:gd name="T39" fmla="*/ 5 h 84"/>
                  <a:gd name="T40" fmla="*/ 11 w 107"/>
                  <a:gd name="T41" fmla="*/ 5 h 84"/>
                  <a:gd name="T42" fmla="*/ 8 w 107"/>
                  <a:gd name="T43" fmla="*/ 5 h 84"/>
                  <a:gd name="T44" fmla="*/ 7 w 107"/>
                  <a:gd name="T45" fmla="*/ 5 h 84"/>
                  <a:gd name="T46" fmla="*/ 6 w 107"/>
                  <a:gd name="T47" fmla="*/ 5 h 84"/>
                  <a:gd name="T48" fmla="*/ 6 w 107"/>
                  <a:gd name="T49" fmla="*/ 6 h 84"/>
                  <a:gd name="T50" fmla="*/ 5 w 107"/>
                  <a:gd name="T51" fmla="*/ 7 h 84"/>
                  <a:gd name="T52" fmla="*/ 4 w 107"/>
                  <a:gd name="T53" fmla="*/ 9 h 84"/>
                  <a:gd name="T54" fmla="*/ 4 w 107"/>
                  <a:gd name="T55" fmla="*/ 10 h 84"/>
                  <a:gd name="T56" fmla="*/ 4 w 107"/>
                  <a:gd name="T57" fmla="*/ 11 h 84"/>
                  <a:gd name="T58" fmla="*/ 4 w 107"/>
                  <a:gd name="T59" fmla="*/ 12 h 84"/>
                  <a:gd name="T60" fmla="*/ 5 w 107"/>
                  <a:gd name="T61" fmla="*/ 13 h 84"/>
                  <a:gd name="T62" fmla="*/ 6 w 107"/>
                  <a:gd name="T63" fmla="*/ 14 h 84"/>
                  <a:gd name="T64" fmla="*/ 7 w 107"/>
                  <a:gd name="T65" fmla="*/ 15 h 84"/>
                  <a:gd name="T66" fmla="*/ 8 w 107"/>
                  <a:gd name="T67" fmla="*/ 15 h 84"/>
                  <a:gd name="T68" fmla="*/ 10 w 107"/>
                  <a:gd name="T69" fmla="*/ 17 h 84"/>
                  <a:gd name="T70" fmla="*/ 12 w 107"/>
                  <a:gd name="T71" fmla="*/ 17 h 84"/>
                  <a:gd name="T72" fmla="*/ 26 w 107"/>
                  <a:gd name="T73" fmla="*/ 17 h 84"/>
                  <a:gd name="T74" fmla="*/ 26 w 107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84"/>
                  <a:gd name="T116" fmla="*/ 107 w 107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84">
                    <a:moveTo>
                      <a:pt x="107" y="84"/>
                    </a:moveTo>
                    <a:lnTo>
                      <a:pt x="4" y="84"/>
                    </a:lnTo>
                    <a:lnTo>
                      <a:pt x="4" y="67"/>
                    </a:lnTo>
                    <a:lnTo>
                      <a:pt x="19" y="67"/>
                    </a:lnTo>
                    <a:lnTo>
                      <a:pt x="13" y="65"/>
                    </a:lnTo>
                    <a:lnTo>
                      <a:pt x="11" y="61"/>
                    </a:lnTo>
                    <a:lnTo>
                      <a:pt x="6" y="54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9" y="3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107" y="0"/>
                    </a:lnTo>
                    <a:lnTo>
                      <a:pt x="107" y="18"/>
                    </a:lnTo>
                    <a:lnTo>
                      <a:pt x="44" y="18"/>
                    </a:lnTo>
                    <a:lnTo>
                      <a:pt x="35" y="18"/>
                    </a:lnTo>
                    <a:lnTo>
                      <a:pt x="28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1" y="28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17" y="45"/>
                    </a:lnTo>
                    <a:lnTo>
                      <a:pt x="19" y="50"/>
                    </a:lnTo>
                    <a:lnTo>
                      <a:pt x="21" y="54"/>
                    </a:lnTo>
                    <a:lnTo>
                      <a:pt x="24" y="58"/>
                    </a:lnTo>
                    <a:lnTo>
                      <a:pt x="28" y="61"/>
                    </a:lnTo>
                    <a:lnTo>
                      <a:pt x="33" y="63"/>
                    </a:lnTo>
                    <a:lnTo>
                      <a:pt x="41" y="65"/>
                    </a:lnTo>
                    <a:lnTo>
                      <a:pt x="50" y="65"/>
                    </a:lnTo>
                    <a:lnTo>
                      <a:pt x="107" y="65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4" name="Freeform 362"/>
              <p:cNvSpPr>
                <a:spLocks/>
              </p:cNvSpPr>
              <p:nvPr/>
            </p:nvSpPr>
            <p:spPr bwMode="auto">
              <a:xfrm>
                <a:off x="809" y="4763"/>
                <a:ext cx="53" cy="42"/>
              </a:xfrm>
              <a:custGeom>
                <a:avLst/>
                <a:gdLst>
                  <a:gd name="T0" fmla="*/ 26 w 107"/>
                  <a:gd name="T1" fmla="*/ 21 h 84"/>
                  <a:gd name="T2" fmla="*/ 1 w 107"/>
                  <a:gd name="T3" fmla="*/ 21 h 84"/>
                  <a:gd name="T4" fmla="*/ 1 w 107"/>
                  <a:gd name="T5" fmla="*/ 17 h 84"/>
                  <a:gd name="T6" fmla="*/ 4 w 107"/>
                  <a:gd name="T7" fmla="*/ 17 h 84"/>
                  <a:gd name="T8" fmla="*/ 3 w 107"/>
                  <a:gd name="T9" fmla="*/ 17 h 84"/>
                  <a:gd name="T10" fmla="*/ 2 w 107"/>
                  <a:gd name="T11" fmla="*/ 15 h 84"/>
                  <a:gd name="T12" fmla="*/ 1 w 107"/>
                  <a:gd name="T13" fmla="*/ 13 h 84"/>
                  <a:gd name="T14" fmla="*/ 0 w 107"/>
                  <a:gd name="T15" fmla="*/ 11 h 84"/>
                  <a:gd name="T16" fmla="*/ 0 w 107"/>
                  <a:gd name="T17" fmla="*/ 11 h 84"/>
                  <a:gd name="T18" fmla="*/ 0 w 107"/>
                  <a:gd name="T19" fmla="*/ 9 h 84"/>
                  <a:gd name="T20" fmla="*/ 0 w 107"/>
                  <a:gd name="T21" fmla="*/ 6 h 84"/>
                  <a:gd name="T22" fmla="*/ 1 w 107"/>
                  <a:gd name="T23" fmla="*/ 5 h 84"/>
                  <a:gd name="T24" fmla="*/ 2 w 107"/>
                  <a:gd name="T25" fmla="*/ 3 h 84"/>
                  <a:gd name="T26" fmla="*/ 2 w 107"/>
                  <a:gd name="T27" fmla="*/ 3 h 84"/>
                  <a:gd name="T28" fmla="*/ 3 w 107"/>
                  <a:gd name="T29" fmla="*/ 1 h 84"/>
                  <a:gd name="T30" fmla="*/ 4 w 107"/>
                  <a:gd name="T31" fmla="*/ 1 h 84"/>
                  <a:gd name="T32" fmla="*/ 6 w 107"/>
                  <a:gd name="T33" fmla="*/ 1 h 84"/>
                  <a:gd name="T34" fmla="*/ 10 w 107"/>
                  <a:gd name="T35" fmla="*/ 0 h 84"/>
                  <a:gd name="T36" fmla="*/ 26 w 107"/>
                  <a:gd name="T37" fmla="*/ 0 h 84"/>
                  <a:gd name="T38" fmla="*/ 26 w 107"/>
                  <a:gd name="T39" fmla="*/ 5 h 84"/>
                  <a:gd name="T40" fmla="*/ 11 w 107"/>
                  <a:gd name="T41" fmla="*/ 5 h 84"/>
                  <a:gd name="T42" fmla="*/ 8 w 107"/>
                  <a:gd name="T43" fmla="*/ 5 h 84"/>
                  <a:gd name="T44" fmla="*/ 7 w 107"/>
                  <a:gd name="T45" fmla="*/ 5 h 84"/>
                  <a:gd name="T46" fmla="*/ 6 w 107"/>
                  <a:gd name="T47" fmla="*/ 5 h 84"/>
                  <a:gd name="T48" fmla="*/ 6 w 107"/>
                  <a:gd name="T49" fmla="*/ 6 h 84"/>
                  <a:gd name="T50" fmla="*/ 5 w 107"/>
                  <a:gd name="T51" fmla="*/ 7 h 84"/>
                  <a:gd name="T52" fmla="*/ 4 w 107"/>
                  <a:gd name="T53" fmla="*/ 9 h 84"/>
                  <a:gd name="T54" fmla="*/ 4 w 107"/>
                  <a:gd name="T55" fmla="*/ 10 h 84"/>
                  <a:gd name="T56" fmla="*/ 4 w 107"/>
                  <a:gd name="T57" fmla="*/ 11 h 84"/>
                  <a:gd name="T58" fmla="*/ 4 w 107"/>
                  <a:gd name="T59" fmla="*/ 12 h 84"/>
                  <a:gd name="T60" fmla="*/ 5 w 107"/>
                  <a:gd name="T61" fmla="*/ 13 h 84"/>
                  <a:gd name="T62" fmla="*/ 6 w 107"/>
                  <a:gd name="T63" fmla="*/ 14 h 84"/>
                  <a:gd name="T64" fmla="*/ 7 w 107"/>
                  <a:gd name="T65" fmla="*/ 15 h 84"/>
                  <a:gd name="T66" fmla="*/ 8 w 107"/>
                  <a:gd name="T67" fmla="*/ 15 h 84"/>
                  <a:gd name="T68" fmla="*/ 10 w 107"/>
                  <a:gd name="T69" fmla="*/ 17 h 84"/>
                  <a:gd name="T70" fmla="*/ 12 w 107"/>
                  <a:gd name="T71" fmla="*/ 17 h 84"/>
                  <a:gd name="T72" fmla="*/ 26 w 107"/>
                  <a:gd name="T73" fmla="*/ 17 h 84"/>
                  <a:gd name="T74" fmla="*/ 26 w 107"/>
                  <a:gd name="T75" fmla="*/ 2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84"/>
                  <a:gd name="T116" fmla="*/ 107 w 107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84">
                    <a:moveTo>
                      <a:pt x="107" y="84"/>
                    </a:moveTo>
                    <a:lnTo>
                      <a:pt x="4" y="84"/>
                    </a:lnTo>
                    <a:lnTo>
                      <a:pt x="4" y="67"/>
                    </a:lnTo>
                    <a:lnTo>
                      <a:pt x="19" y="67"/>
                    </a:lnTo>
                    <a:lnTo>
                      <a:pt x="13" y="65"/>
                    </a:lnTo>
                    <a:lnTo>
                      <a:pt x="11" y="61"/>
                    </a:lnTo>
                    <a:lnTo>
                      <a:pt x="6" y="54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9" y="4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107" y="0"/>
                    </a:lnTo>
                    <a:lnTo>
                      <a:pt x="107" y="18"/>
                    </a:lnTo>
                    <a:lnTo>
                      <a:pt x="44" y="18"/>
                    </a:lnTo>
                    <a:lnTo>
                      <a:pt x="35" y="18"/>
                    </a:lnTo>
                    <a:lnTo>
                      <a:pt x="28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1" y="28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17" y="45"/>
                    </a:lnTo>
                    <a:lnTo>
                      <a:pt x="19" y="50"/>
                    </a:lnTo>
                    <a:lnTo>
                      <a:pt x="21" y="54"/>
                    </a:lnTo>
                    <a:lnTo>
                      <a:pt x="24" y="58"/>
                    </a:lnTo>
                    <a:lnTo>
                      <a:pt x="28" y="61"/>
                    </a:lnTo>
                    <a:lnTo>
                      <a:pt x="33" y="63"/>
                    </a:lnTo>
                    <a:lnTo>
                      <a:pt x="41" y="65"/>
                    </a:lnTo>
                    <a:lnTo>
                      <a:pt x="50" y="65"/>
                    </a:lnTo>
                    <a:lnTo>
                      <a:pt x="107" y="65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5" name="Freeform 363"/>
              <p:cNvSpPr>
                <a:spLocks/>
              </p:cNvSpPr>
              <p:nvPr/>
            </p:nvSpPr>
            <p:spPr bwMode="auto">
              <a:xfrm>
                <a:off x="811" y="4707"/>
                <a:ext cx="52" cy="42"/>
              </a:xfrm>
              <a:custGeom>
                <a:avLst/>
                <a:gdLst>
                  <a:gd name="T0" fmla="*/ 26 w 104"/>
                  <a:gd name="T1" fmla="*/ 5 h 84"/>
                  <a:gd name="T2" fmla="*/ 22 w 104"/>
                  <a:gd name="T3" fmla="*/ 5 h 84"/>
                  <a:gd name="T4" fmla="*/ 23 w 104"/>
                  <a:gd name="T5" fmla="*/ 5 h 84"/>
                  <a:gd name="T6" fmla="*/ 24 w 104"/>
                  <a:gd name="T7" fmla="*/ 6 h 84"/>
                  <a:gd name="T8" fmla="*/ 25 w 104"/>
                  <a:gd name="T9" fmla="*/ 7 h 84"/>
                  <a:gd name="T10" fmla="*/ 26 w 104"/>
                  <a:gd name="T11" fmla="*/ 8 h 84"/>
                  <a:gd name="T12" fmla="*/ 26 w 104"/>
                  <a:gd name="T13" fmla="*/ 10 h 84"/>
                  <a:gd name="T14" fmla="*/ 26 w 104"/>
                  <a:gd name="T15" fmla="*/ 11 h 84"/>
                  <a:gd name="T16" fmla="*/ 26 w 104"/>
                  <a:gd name="T17" fmla="*/ 12 h 84"/>
                  <a:gd name="T18" fmla="*/ 26 w 104"/>
                  <a:gd name="T19" fmla="*/ 14 h 84"/>
                  <a:gd name="T20" fmla="*/ 26 w 104"/>
                  <a:gd name="T21" fmla="*/ 15 h 84"/>
                  <a:gd name="T22" fmla="*/ 26 w 104"/>
                  <a:gd name="T23" fmla="*/ 17 h 84"/>
                  <a:gd name="T24" fmla="*/ 25 w 104"/>
                  <a:gd name="T25" fmla="*/ 19 h 84"/>
                  <a:gd name="T26" fmla="*/ 24 w 104"/>
                  <a:gd name="T27" fmla="*/ 19 h 84"/>
                  <a:gd name="T28" fmla="*/ 24 w 104"/>
                  <a:gd name="T29" fmla="*/ 20 h 84"/>
                  <a:gd name="T30" fmla="*/ 22 w 104"/>
                  <a:gd name="T31" fmla="*/ 20 h 84"/>
                  <a:gd name="T32" fmla="*/ 21 w 104"/>
                  <a:gd name="T33" fmla="*/ 21 h 84"/>
                  <a:gd name="T34" fmla="*/ 16 w 104"/>
                  <a:gd name="T35" fmla="*/ 21 h 84"/>
                  <a:gd name="T36" fmla="*/ 0 w 104"/>
                  <a:gd name="T37" fmla="*/ 21 h 84"/>
                  <a:gd name="T38" fmla="*/ 0 w 104"/>
                  <a:gd name="T39" fmla="*/ 17 h 84"/>
                  <a:gd name="T40" fmla="*/ 14 w 104"/>
                  <a:gd name="T41" fmla="*/ 17 h 84"/>
                  <a:gd name="T42" fmla="*/ 19 w 104"/>
                  <a:gd name="T43" fmla="*/ 17 h 84"/>
                  <a:gd name="T44" fmla="*/ 21 w 104"/>
                  <a:gd name="T45" fmla="*/ 15 h 84"/>
                  <a:gd name="T46" fmla="*/ 21 w 104"/>
                  <a:gd name="T47" fmla="*/ 15 h 84"/>
                  <a:gd name="T48" fmla="*/ 22 w 104"/>
                  <a:gd name="T49" fmla="*/ 14 h 84"/>
                  <a:gd name="T50" fmla="*/ 23 w 104"/>
                  <a:gd name="T51" fmla="*/ 13 h 84"/>
                  <a:gd name="T52" fmla="*/ 23 w 104"/>
                  <a:gd name="T53" fmla="*/ 11 h 84"/>
                  <a:gd name="T54" fmla="*/ 23 w 104"/>
                  <a:gd name="T55" fmla="*/ 10 h 84"/>
                  <a:gd name="T56" fmla="*/ 22 w 104"/>
                  <a:gd name="T57" fmla="*/ 9 h 84"/>
                  <a:gd name="T58" fmla="*/ 22 w 104"/>
                  <a:gd name="T59" fmla="*/ 8 h 84"/>
                  <a:gd name="T60" fmla="*/ 21 w 104"/>
                  <a:gd name="T61" fmla="*/ 7 h 84"/>
                  <a:gd name="T62" fmla="*/ 21 w 104"/>
                  <a:gd name="T63" fmla="*/ 6 h 84"/>
                  <a:gd name="T64" fmla="*/ 19 w 104"/>
                  <a:gd name="T65" fmla="*/ 5 h 84"/>
                  <a:gd name="T66" fmla="*/ 17 w 104"/>
                  <a:gd name="T67" fmla="*/ 5 h 84"/>
                  <a:gd name="T68" fmla="*/ 13 w 104"/>
                  <a:gd name="T69" fmla="*/ 5 h 84"/>
                  <a:gd name="T70" fmla="*/ 0 w 104"/>
                  <a:gd name="T71" fmla="*/ 5 h 84"/>
                  <a:gd name="T72" fmla="*/ 0 w 104"/>
                  <a:gd name="T73" fmla="*/ 0 h 84"/>
                  <a:gd name="T74" fmla="*/ 26 w 104"/>
                  <a:gd name="T75" fmla="*/ 0 h 84"/>
                  <a:gd name="T76" fmla="*/ 26 w 104"/>
                  <a:gd name="T77" fmla="*/ 5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"/>
                  <a:gd name="T118" fmla="*/ 0 h 84"/>
                  <a:gd name="T119" fmla="*/ 104 w 104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" h="84">
                    <a:moveTo>
                      <a:pt x="103" y="17"/>
                    </a:moveTo>
                    <a:lnTo>
                      <a:pt x="88" y="17"/>
                    </a:lnTo>
                    <a:lnTo>
                      <a:pt x="92" y="20"/>
                    </a:lnTo>
                    <a:lnTo>
                      <a:pt x="95" y="24"/>
                    </a:lnTo>
                    <a:lnTo>
                      <a:pt x="99" y="28"/>
                    </a:lnTo>
                    <a:lnTo>
                      <a:pt x="101" y="32"/>
                    </a:lnTo>
                    <a:lnTo>
                      <a:pt x="104" y="39"/>
                    </a:lnTo>
                    <a:lnTo>
                      <a:pt x="104" y="45"/>
                    </a:lnTo>
                    <a:lnTo>
                      <a:pt x="104" y="48"/>
                    </a:lnTo>
                    <a:lnTo>
                      <a:pt x="104" y="58"/>
                    </a:lnTo>
                    <a:lnTo>
                      <a:pt x="103" y="61"/>
                    </a:lnTo>
                    <a:lnTo>
                      <a:pt x="101" y="65"/>
                    </a:lnTo>
                    <a:lnTo>
                      <a:pt x="97" y="73"/>
                    </a:lnTo>
                    <a:lnTo>
                      <a:pt x="95" y="74"/>
                    </a:lnTo>
                    <a:lnTo>
                      <a:pt x="93" y="78"/>
                    </a:lnTo>
                    <a:lnTo>
                      <a:pt x="86" y="80"/>
                    </a:lnTo>
                    <a:lnTo>
                      <a:pt x="81" y="82"/>
                    </a:lnTo>
                    <a:lnTo>
                      <a:pt x="64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57" y="65"/>
                    </a:lnTo>
                    <a:lnTo>
                      <a:pt x="75" y="65"/>
                    </a:lnTo>
                    <a:lnTo>
                      <a:pt x="82" y="61"/>
                    </a:lnTo>
                    <a:lnTo>
                      <a:pt x="84" y="60"/>
                    </a:lnTo>
                    <a:lnTo>
                      <a:pt x="86" y="58"/>
                    </a:lnTo>
                    <a:lnTo>
                      <a:pt x="90" y="52"/>
                    </a:lnTo>
                    <a:lnTo>
                      <a:pt x="90" y="45"/>
                    </a:lnTo>
                    <a:lnTo>
                      <a:pt x="90" y="37"/>
                    </a:lnTo>
                    <a:lnTo>
                      <a:pt x="88" y="33"/>
                    </a:lnTo>
                    <a:lnTo>
                      <a:pt x="86" y="32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75" y="22"/>
                    </a:lnTo>
                    <a:lnTo>
                      <a:pt x="66" y="18"/>
                    </a:lnTo>
                    <a:lnTo>
                      <a:pt x="5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6" name="Freeform 364"/>
              <p:cNvSpPr>
                <a:spLocks/>
              </p:cNvSpPr>
              <p:nvPr/>
            </p:nvSpPr>
            <p:spPr bwMode="auto">
              <a:xfrm>
                <a:off x="809" y="4622"/>
                <a:ext cx="53" cy="71"/>
              </a:xfrm>
              <a:custGeom>
                <a:avLst/>
                <a:gdLst>
                  <a:gd name="T0" fmla="*/ 1 w 107"/>
                  <a:gd name="T1" fmla="*/ 36 h 142"/>
                  <a:gd name="T2" fmla="*/ 4 w 107"/>
                  <a:gd name="T3" fmla="*/ 31 h 142"/>
                  <a:gd name="T4" fmla="*/ 2 w 107"/>
                  <a:gd name="T5" fmla="*/ 30 h 142"/>
                  <a:gd name="T6" fmla="*/ 0 w 107"/>
                  <a:gd name="T7" fmla="*/ 26 h 142"/>
                  <a:gd name="T8" fmla="*/ 0 w 107"/>
                  <a:gd name="T9" fmla="*/ 22 h 142"/>
                  <a:gd name="T10" fmla="*/ 1 w 107"/>
                  <a:gd name="T11" fmla="*/ 20 h 142"/>
                  <a:gd name="T12" fmla="*/ 2 w 107"/>
                  <a:gd name="T13" fmla="*/ 18 h 142"/>
                  <a:gd name="T14" fmla="*/ 3 w 107"/>
                  <a:gd name="T15" fmla="*/ 17 h 142"/>
                  <a:gd name="T16" fmla="*/ 3 w 107"/>
                  <a:gd name="T17" fmla="*/ 15 h 142"/>
                  <a:gd name="T18" fmla="*/ 1 w 107"/>
                  <a:gd name="T19" fmla="*/ 12 h 142"/>
                  <a:gd name="T20" fmla="*/ 0 w 107"/>
                  <a:gd name="T21" fmla="*/ 9 h 142"/>
                  <a:gd name="T22" fmla="*/ 0 w 107"/>
                  <a:gd name="T23" fmla="*/ 6 h 142"/>
                  <a:gd name="T24" fmla="*/ 1 w 107"/>
                  <a:gd name="T25" fmla="*/ 3 h 142"/>
                  <a:gd name="T26" fmla="*/ 3 w 107"/>
                  <a:gd name="T27" fmla="*/ 1 h 142"/>
                  <a:gd name="T28" fmla="*/ 7 w 107"/>
                  <a:gd name="T29" fmla="*/ 0 h 142"/>
                  <a:gd name="T30" fmla="*/ 26 w 107"/>
                  <a:gd name="T31" fmla="*/ 0 h 142"/>
                  <a:gd name="T32" fmla="*/ 10 w 107"/>
                  <a:gd name="T33" fmla="*/ 4 h 142"/>
                  <a:gd name="T34" fmla="*/ 6 w 107"/>
                  <a:gd name="T35" fmla="*/ 5 h 142"/>
                  <a:gd name="T36" fmla="*/ 4 w 107"/>
                  <a:gd name="T37" fmla="*/ 6 h 142"/>
                  <a:gd name="T38" fmla="*/ 4 w 107"/>
                  <a:gd name="T39" fmla="*/ 9 h 142"/>
                  <a:gd name="T40" fmla="*/ 4 w 107"/>
                  <a:gd name="T41" fmla="*/ 11 h 142"/>
                  <a:gd name="T42" fmla="*/ 6 w 107"/>
                  <a:gd name="T43" fmla="*/ 14 h 142"/>
                  <a:gd name="T44" fmla="*/ 8 w 107"/>
                  <a:gd name="T45" fmla="*/ 15 h 142"/>
                  <a:gd name="T46" fmla="*/ 11 w 107"/>
                  <a:gd name="T47" fmla="*/ 15 h 142"/>
                  <a:gd name="T48" fmla="*/ 26 w 107"/>
                  <a:gd name="T49" fmla="*/ 20 h 142"/>
                  <a:gd name="T50" fmla="*/ 7 w 107"/>
                  <a:gd name="T51" fmla="*/ 20 h 142"/>
                  <a:gd name="T52" fmla="*/ 5 w 107"/>
                  <a:gd name="T53" fmla="*/ 22 h 142"/>
                  <a:gd name="T54" fmla="*/ 4 w 107"/>
                  <a:gd name="T55" fmla="*/ 23 h 142"/>
                  <a:gd name="T56" fmla="*/ 4 w 107"/>
                  <a:gd name="T57" fmla="*/ 26 h 142"/>
                  <a:gd name="T58" fmla="*/ 6 w 107"/>
                  <a:gd name="T59" fmla="*/ 29 h 142"/>
                  <a:gd name="T60" fmla="*/ 10 w 107"/>
                  <a:gd name="T61" fmla="*/ 30 h 142"/>
                  <a:gd name="T62" fmla="*/ 26 w 107"/>
                  <a:gd name="T63" fmla="*/ 3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142"/>
                  <a:gd name="T98" fmla="*/ 107 w 107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142">
                    <a:moveTo>
                      <a:pt x="107" y="142"/>
                    </a:moveTo>
                    <a:lnTo>
                      <a:pt x="4" y="142"/>
                    </a:lnTo>
                    <a:lnTo>
                      <a:pt x="4" y="127"/>
                    </a:lnTo>
                    <a:lnTo>
                      <a:pt x="19" y="127"/>
                    </a:lnTo>
                    <a:lnTo>
                      <a:pt x="15" y="123"/>
                    </a:lnTo>
                    <a:lnTo>
                      <a:pt x="11" y="121"/>
                    </a:lnTo>
                    <a:lnTo>
                      <a:pt x="6" y="114"/>
                    </a:lnTo>
                    <a:lnTo>
                      <a:pt x="2" y="104"/>
                    </a:lnTo>
                    <a:lnTo>
                      <a:pt x="0" y="95"/>
                    </a:lnTo>
                    <a:lnTo>
                      <a:pt x="2" y="90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8" y="73"/>
                    </a:lnTo>
                    <a:lnTo>
                      <a:pt x="11" y="69"/>
                    </a:lnTo>
                    <a:lnTo>
                      <a:pt x="15" y="67"/>
                    </a:lnTo>
                    <a:lnTo>
                      <a:pt x="19" y="65"/>
                    </a:lnTo>
                    <a:lnTo>
                      <a:pt x="15" y="62"/>
                    </a:lnTo>
                    <a:lnTo>
                      <a:pt x="11" y="58"/>
                    </a:lnTo>
                    <a:lnTo>
                      <a:pt x="6" y="50"/>
                    </a:lnTo>
                    <a:lnTo>
                      <a:pt x="2" y="43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107" y="0"/>
                    </a:lnTo>
                    <a:lnTo>
                      <a:pt x="107" y="19"/>
                    </a:lnTo>
                    <a:lnTo>
                      <a:pt x="42" y="19"/>
                    </a:lnTo>
                    <a:lnTo>
                      <a:pt x="33" y="19"/>
                    </a:lnTo>
                    <a:lnTo>
                      <a:pt x="26" y="20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7" y="32"/>
                    </a:lnTo>
                    <a:lnTo>
                      <a:pt x="17" y="37"/>
                    </a:lnTo>
                    <a:lnTo>
                      <a:pt x="17" y="43"/>
                    </a:lnTo>
                    <a:lnTo>
                      <a:pt x="19" y="47"/>
                    </a:lnTo>
                    <a:lnTo>
                      <a:pt x="21" y="52"/>
                    </a:lnTo>
                    <a:lnTo>
                      <a:pt x="24" y="56"/>
                    </a:lnTo>
                    <a:lnTo>
                      <a:pt x="28" y="58"/>
                    </a:lnTo>
                    <a:lnTo>
                      <a:pt x="33" y="60"/>
                    </a:lnTo>
                    <a:lnTo>
                      <a:pt x="39" y="62"/>
                    </a:lnTo>
                    <a:lnTo>
                      <a:pt x="46" y="62"/>
                    </a:lnTo>
                    <a:lnTo>
                      <a:pt x="107" y="62"/>
                    </a:lnTo>
                    <a:lnTo>
                      <a:pt x="107" y="80"/>
                    </a:lnTo>
                    <a:lnTo>
                      <a:pt x="41" y="80"/>
                    </a:lnTo>
                    <a:lnTo>
                      <a:pt x="30" y="82"/>
                    </a:lnTo>
                    <a:lnTo>
                      <a:pt x="22" y="84"/>
                    </a:lnTo>
                    <a:lnTo>
                      <a:pt x="21" y="88"/>
                    </a:lnTo>
                    <a:lnTo>
                      <a:pt x="19" y="90"/>
                    </a:lnTo>
                    <a:lnTo>
                      <a:pt x="17" y="95"/>
                    </a:lnTo>
                    <a:lnTo>
                      <a:pt x="17" y="99"/>
                    </a:lnTo>
                    <a:lnTo>
                      <a:pt x="17" y="106"/>
                    </a:lnTo>
                    <a:lnTo>
                      <a:pt x="21" y="112"/>
                    </a:lnTo>
                    <a:lnTo>
                      <a:pt x="26" y="118"/>
                    </a:lnTo>
                    <a:lnTo>
                      <a:pt x="31" y="121"/>
                    </a:lnTo>
                    <a:lnTo>
                      <a:pt x="41" y="123"/>
                    </a:lnTo>
                    <a:lnTo>
                      <a:pt x="53" y="125"/>
                    </a:lnTo>
                    <a:lnTo>
                      <a:pt x="107" y="125"/>
                    </a:lnTo>
                    <a:lnTo>
                      <a:pt x="107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7" name="Freeform 365"/>
              <p:cNvSpPr>
                <a:spLocks noEditPoints="1"/>
              </p:cNvSpPr>
              <p:nvPr/>
            </p:nvSpPr>
            <p:spPr bwMode="auto">
              <a:xfrm>
                <a:off x="792" y="4564"/>
                <a:ext cx="71" cy="46"/>
              </a:xfrm>
              <a:custGeom>
                <a:avLst/>
                <a:gdLst>
                  <a:gd name="T0" fmla="*/ 36 w 142"/>
                  <a:gd name="T1" fmla="*/ 23 h 92"/>
                  <a:gd name="T2" fmla="*/ 0 w 142"/>
                  <a:gd name="T3" fmla="*/ 19 h 92"/>
                  <a:gd name="T4" fmla="*/ 11 w 142"/>
                  <a:gd name="T5" fmla="*/ 17 h 92"/>
                  <a:gd name="T6" fmla="*/ 9 w 142"/>
                  <a:gd name="T7" fmla="*/ 13 h 92"/>
                  <a:gd name="T8" fmla="*/ 9 w 142"/>
                  <a:gd name="T9" fmla="*/ 9 h 92"/>
                  <a:gd name="T10" fmla="*/ 10 w 142"/>
                  <a:gd name="T11" fmla="*/ 6 h 92"/>
                  <a:gd name="T12" fmla="*/ 12 w 142"/>
                  <a:gd name="T13" fmla="*/ 3 h 92"/>
                  <a:gd name="T14" fmla="*/ 17 w 142"/>
                  <a:gd name="T15" fmla="*/ 1 h 92"/>
                  <a:gd name="T16" fmla="*/ 21 w 142"/>
                  <a:gd name="T17" fmla="*/ 0 h 92"/>
                  <a:gd name="T18" fmla="*/ 27 w 142"/>
                  <a:gd name="T19" fmla="*/ 1 h 92"/>
                  <a:gd name="T20" fmla="*/ 32 w 142"/>
                  <a:gd name="T21" fmla="*/ 3 h 92"/>
                  <a:gd name="T22" fmla="*/ 35 w 142"/>
                  <a:gd name="T23" fmla="*/ 7 h 92"/>
                  <a:gd name="T24" fmla="*/ 36 w 142"/>
                  <a:gd name="T25" fmla="*/ 12 h 92"/>
                  <a:gd name="T26" fmla="*/ 35 w 142"/>
                  <a:gd name="T27" fmla="*/ 15 h 92"/>
                  <a:gd name="T28" fmla="*/ 34 w 142"/>
                  <a:gd name="T29" fmla="*/ 18 h 92"/>
                  <a:gd name="T30" fmla="*/ 32 w 142"/>
                  <a:gd name="T31" fmla="*/ 19 h 92"/>
                  <a:gd name="T32" fmla="*/ 21 w 142"/>
                  <a:gd name="T33" fmla="*/ 19 h 92"/>
                  <a:gd name="T34" fmla="*/ 26 w 142"/>
                  <a:gd name="T35" fmla="*/ 19 h 92"/>
                  <a:gd name="T36" fmla="*/ 28 w 142"/>
                  <a:gd name="T37" fmla="*/ 18 h 92"/>
                  <a:gd name="T38" fmla="*/ 31 w 142"/>
                  <a:gd name="T39" fmla="*/ 15 h 92"/>
                  <a:gd name="T40" fmla="*/ 32 w 142"/>
                  <a:gd name="T41" fmla="*/ 12 h 92"/>
                  <a:gd name="T42" fmla="*/ 31 w 142"/>
                  <a:gd name="T43" fmla="*/ 9 h 92"/>
                  <a:gd name="T44" fmla="*/ 29 w 142"/>
                  <a:gd name="T45" fmla="*/ 6 h 92"/>
                  <a:gd name="T46" fmla="*/ 26 w 142"/>
                  <a:gd name="T47" fmla="*/ 6 h 92"/>
                  <a:gd name="T48" fmla="*/ 22 w 142"/>
                  <a:gd name="T49" fmla="*/ 5 h 92"/>
                  <a:gd name="T50" fmla="*/ 18 w 142"/>
                  <a:gd name="T51" fmla="*/ 6 h 92"/>
                  <a:gd name="T52" fmla="*/ 15 w 142"/>
                  <a:gd name="T53" fmla="*/ 6 h 92"/>
                  <a:gd name="T54" fmla="*/ 13 w 142"/>
                  <a:gd name="T55" fmla="*/ 9 h 92"/>
                  <a:gd name="T56" fmla="*/ 12 w 142"/>
                  <a:gd name="T57" fmla="*/ 12 h 92"/>
                  <a:gd name="T58" fmla="*/ 13 w 142"/>
                  <a:gd name="T59" fmla="*/ 14 h 92"/>
                  <a:gd name="T60" fmla="*/ 15 w 142"/>
                  <a:gd name="T61" fmla="*/ 17 h 92"/>
                  <a:gd name="T62" fmla="*/ 18 w 142"/>
                  <a:gd name="T63" fmla="*/ 19 h 92"/>
                  <a:gd name="T64" fmla="*/ 21 w 142"/>
                  <a:gd name="T65" fmla="*/ 19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2"/>
                  <a:gd name="T100" fmla="*/ 0 h 92"/>
                  <a:gd name="T101" fmla="*/ 142 w 142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2" h="92">
                    <a:moveTo>
                      <a:pt x="141" y="75"/>
                    </a:moveTo>
                    <a:lnTo>
                      <a:pt x="141" y="92"/>
                    </a:lnTo>
                    <a:lnTo>
                      <a:pt x="0" y="92"/>
                    </a:lnTo>
                    <a:lnTo>
                      <a:pt x="0" y="73"/>
                    </a:lnTo>
                    <a:lnTo>
                      <a:pt x="49" y="73"/>
                    </a:lnTo>
                    <a:lnTo>
                      <a:pt x="44" y="67"/>
                    </a:lnTo>
                    <a:lnTo>
                      <a:pt x="38" y="60"/>
                    </a:lnTo>
                    <a:lnTo>
                      <a:pt x="36" y="52"/>
                    </a:lnTo>
                    <a:lnTo>
                      <a:pt x="34" y="45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0" y="26"/>
                    </a:lnTo>
                    <a:lnTo>
                      <a:pt x="44" y="19"/>
                    </a:lnTo>
                    <a:lnTo>
                      <a:pt x="49" y="13"/>
                    </a:lnTo>
                    <a:lnTo>
                      <a:pt x="58" y="8"/>
                    </a:lnTo>
                    <a:lnTo>
                      <a:pt x="67" y="4"/>
                    </a:lnTo>
                    <a:lnTo>
                      <a:pt x="76" y="2"/>
                    </a:lnTo>
                    <a:lnTo>
                      <a:pt x="87" y="0"/>
                    </a:lnTo>
                    <a:lnTo>
                      <a:pt x="100" y="2"/>
                    </a:lnTo>
                    <a:lnTo>
                      <a:pt x="111" y="4"/>
                    </a:lnTo>
                    <a:lnTo>
                      <a:pt x="120" y="8"/>
                    </a:lnTo>
                    <a:lnTo>
                      <a:pt x="128" y="13"/>
                    </a:lnTo>
                    <a:lnTo>
                      <a:pt x="135" y="21"/>
                    </a:lnTo>
                    <a:lnTo>
                      <a:pt x="139" y="28"/>
                    </a:lnTo>
                    <a:lnTo>
                      <a:pt x="142" y="36"/>
                    </a:lnTo>
                    <a:lnTo>
                      <a:pt x="142" y="45"/>
                    </a:lnTo>
                    <a:lnTo>
                      <a:pt x="142" y="54"/>
                    </a:lnTo>
                    <a:lnTo>
                      <a:pt x="139" y="62"/>
                    </a:lnTo>
                    <a:lnTo>
                      <a:pt x="137" y="66"/>
                    </a:lnTo>
                    <a:lnTo>
                      <a:pt x="135" y="69"/>
                    </a:lnTo>
                    <a:lnTo>
                      <a:pt x="131" y="71"/>
                    </a:lnTo>
                    <a:lnTo>
                      <a:pt x="128" y="75"/>
                    </a:lnTo>
                    <a:lnTo>
                      <a:pt x="141" y="75"/>
                    </a:lnTo>
                    <a:close/>
                    <a:moveTo>
                      <a:pt x="87" y="75"/>
                    </a:moveTo>
                    <a:lnTo>
                      <a:pt x="97" y="75"/>
                    </a:lnTo>
                    <a:lnTo>
                      <a:pt x="104" y="75"/>
                    </a:lnTo>
                    <a:lnTo>
                      <a:pt x="109" y="73"/>
                    </a:lnTo>
                    <a:lnTo>
                      <a:pt x="115" y="69"/>
                    </a:lnTo>
                    <a:lnTo>
                      <a:pt x="120" y="66"/>
                    </a:lnTo>
                    <a:lnTo>
                      <a:pt x="126" y="60"/>
                    </a:lnTo>
                    <a:lnTo>
                      <a:pt x="128" y="54"/>
                    </a:lnTo>
                    <a:lnTo>
                      <a:pt x="128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2"/>
                    </a:lnTo>
                    <a:lnTo>
                      <a:pt x="119" y="26"/>
                    </a:lnTo>
                    <a:lnTo>
                      <a:pt x="113" y="23"/>
                    </a:lnTo>
                    <a:lnTo>
                      <a:pt x="106" y="21"/>
                    </a:lnTo>
                    <a:lnTo>
                      <a:pt x="98" y="19"/>
                    </a:lnTo>
                    <a:lnTo>
                      <a:pt x="89" y="19"/>
                    </a:lnTo>
                    <a:lnTo>
                      <a:pt x="80" y="19"/>
                    </a:lnTo>
                    <a:lnTo>
                      <a:pt x="71" y="21"/>
                    </a:lnTo>
                    <a:lnTo>
                      <a:pt x="65" y="23"/>
                    </a:lnTo>
                    <a:lnTo>
                      <a:pt x="60" y="26"/>
                    </a:lnTo>
                    <a:lnTo>
                      <a:pt x="55" y="32"/>
                    </a:lnTo>
                    <a:lnTo>
                      <a:pt x="53" y="36"/>
                    </a:lnTo>
                    <a:lnTo>
                      <a:pt x="51" y="41"/>
                    </a:lnTo>
                    <a:lnTo>
                      <a:pt x="49" y="47"/>
                    </a:lnTo>
                    <a:lnTo>
                      <a:pt x="51" y="52"/>
                    </a:lnTo>
                    <a:lnTo>
                      <a:pt x="53" y="58"/>
                    </a:lnTo>
                    <a:lnTo>
                      <a:pt x="55" y="62"/>
                    </a:lnTo>
                    <a:lnTo>
                      <a:pt x="60" y="67"/>
                    </a:lnTo>
                    <a:lnTo>
                      <a:pt x="65" y="71"/>
                    </a:lnTo>
                    <a:lnTo>
                      <a:pt x="71" y="73"/>
                    </a:lnTo>
                    <a:lnTo>
                      <a:pt x="80" y="75"/>
                    </a:lnTo>
                    <a:lnTo>
                      <a:pt x="87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8" name="Freeform 366"/>
              <p:cNvSpPr>
                <a:spLocks noEditPoints="1"/>
              </p:cNvSpPr>
              <p:nvPr/>
            </p:nvSpPr>
            <p:spPr bwMode="auto">
              <a:xfrm>
                <a:off x="809" y="4508"/>
                <a:ext cx="54" cy="49"/>
              </a:xfrm>
              <a:custGeom>
                <a:avLst/>
                <a:gdLst>
                  <a:gd name="T0" fmla="*/ 19 w 108"/>
                  <a:gd name="T1" fmla="*/ 0 h 97"/>
                  <a:gd name="T2" fmla="*/ 23 w 108"/>
                  <a:gd name="T3" fmla="*/ 2 h 97"/>
                  <a:gd name="T4" fmla="*/ 24 w 108"/>
                  <a:gd name="T5" fmla="*/ 3 h 97"/>
                  <a:gd name="T6" fmla="*/ 27 w 108"/>
                  <a:gd name="T7" fmla="*/ 6 h 97"/>
                  <a:gd name="T8" fmla="*/ 27 w 108"/>
                  <a:gd name="T9" fmla="*/ 10 h 97"/>
                  <a:gd name="T10" fmla="*/ 27 w 108"/>
                  <a:gd name="T11" fmla="*/ 15 h 97"/>
                  <a:gd name="T12" fmla="*/ 26 w 108"/>
                  <a:gd name="T13" fmla="*/ 20 h 97"/>
                  <a:gd name="T14" fmla="*/ 22 w 108"/>
                  <a:gd name="T15" fmla="*/ 23 h 97"/>
                  <a:gd name="T16" fmla="*/ 20 w 108"/>
                  <a:gd name="T17" fmla="*/ 24 h 97"/>
                  <a:gd name="T18" fmla="*/ 14 w 108"/>
                  <a:gd name="T19" fmla="*/ 25 h 97"/>
                  <a:gd name="T20" fmla="*/ 9 w 108"/>
                  <a:gd name="T21" fmla="*/ 24 h 97"/>
                  <a:gd name="T22" fmla="*/ 3 w 108"/>
                  <a:gd name="T23" fmla="*/ 21 h 97"/>
                  <a:gd name="T24" fmla="*/ 1 w 108"/>
                  <a:gd name="T25" fmla="*/ 17 h 97"/>
                  <a:gd name="T26" fmla="*/ 1 w 108"/>
                  <a:gd name="T27" fmla="*/ 15 h 97"/>
                  <a:gd name="T28" fmla="*/ 1 w 108"/>
                  <a:gd name="T29" fmla="*/ 10 h 97"/>
                  <a:gd name="T30" fmla="*/ 1 w 108"/>
                  <a:gd name="T31" fmla="*/ 7 h 97"/>
                  <a:gd name="T32" fmla="*/ 3 w 108"/>
                  <a:gd name="T33" fmla="*/ 5 h 97"/>
                  <a:gd name="T34" fmla="*/ 6 w 108"/>
                  <a:gd name="T35" fmla="*/ 2 h 97"/>
                  <a:gd name="T36" fmla="*/ 7 w 108"/>
                  <a:gd name="T37" fmla="*/ 1 h 97"/>
                  <a:gd name="T38" fmla="*/ 14 w 108"/>
                  <a:gd name="T39" fmla="*/ 0 h 97"/>
                  <a:gd name="T40" fmla="*/ 14 w 108"/>
                  <a:gd name="T41" fmla="*/ 20 h 97"/>
                  <a:gd name="T42" fmla="*/ 19 w 108"/>
                  <a:gd name="T43" fmla="*/ 20 h 97"/>
                  <a:gd name="T44" fmla="*/ 21 w 108"/>
                  <a:gd name="T45" fmla="*/ 18 h 97"/>
                  <a:gd name="T46" fmla="*/ 23 w 108"/>
                  <a:gd name="T47" fmla="*/ 16 h 97"/>
                  <a:gd name="T48" fmla="*/ 24 w 108"/>
                  <a:gd name="T49" fmla="*/ 14 h 97"/>
                  <a:gd name="T50" fmla="*/ 24 w 108"/>
                  <a:gd name="T51" fmla="*/ 11 h 97"/>
                  <a:gd name="T52" fmla="*/ 23 w 108"/>
                  <a:gd name="T53" fmla="*/ 8 h 97"/>
                  <a:gd name="T54" fmla="*/ 21 w 108"/>
                  <a:gd name="T55" fmla="*/ 7 h 97"/>
                  <a:gd name="T56" fmla="*/ 11 w 108"/>
                  <a:gd name="T57" fmla="*/ 20 h 97"/>
                  <a:gd name="T58" fmla="*/ 9 w 108"/>
                  <a:gd name="T59" fmla="*/ 6 h 97"/>
                  <a:gd name="T60" fmla="*/ 7 w 108"/>
                  <a:gd name="T61" fmla="*/ 7 h 97"/>
                  <a:gd name="T62" fmla="*/ 5 w 108"/>
                  <a:gd name="T63" fmla="*/ 9 h 97"/>
                  <a:gd name="T64" fmla="*/ 3 w 108"/>
                  <a:gd name="T65" fmla="*/ 13 h 97"/>
                  <a:gd name="T66" fmla="*/ 5 w 108"/>
                  <a:gd name="T67" fmla="*/ 15 h 97"/>
                  <a:gd name="T68" fmla="*/ 6 w 108"/>
                  <a:gd name="T69" fmla="*/ 18 h 97"/>
                  <a:gd name="T70" fmla="*/ 9 w 108"/>
                  <a:gd name="T71" fmla="*/ 19 h 97"/>
                  <a:gd name="T72" fmla="*/ 11 w 108"/>
                  <a:gd name="T73" fmla="*/ 2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97"/>
                  <a:gd name="T113" fmla="*/ 108 w 108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97">
                    <a:moveTo>
                      <a:pt x="74" y="19"/>
                    </a:moveTo>
                    <a:lnTo>
                      <a:pt x="75" y="0"/>
                    </a:lnTo>
                    <a:lnTo>
                      <a:pt x="83" y="4"/>
                    </a:lnTo>
                    <a:lnTo>
                      <a:pt x="90" y="8"/>
                    </a:lnTo>
                    <a:lnTo>
                      <a:pt x="94" y="10"/>
                    </a:lnTo>
                    <a:lnTo>
                      <a:pt x="96" y="11"/>
                    </a:lnTo>
                    <a:lnTo>
                      <a:pt x="101" y="17"/>
                    </a:lnTo>
                    <a:lnTo>
                      <a:pt x="105" y="23"/>
                    </a:lnTo>
                    <a:lnTo>
                      <a:pt x="107" y="30"/>
                    </a:lnTo>
                    <a:lnTo>
                      <a:pt x="108" y="38"/>
                    </a:lnTo>
                    <a:lnTo>
                      <a:pt x="108" y="47"/>
                    </a:lnTo>
                    <a:lnTo>
                      <a:pt x="108" y="58"/>
                    </a:lnTo>
                    <a:lnTo>
                      <a:pt x="105" y="67"/>
                    </a:lnTo>
                    <a:lnTo>
                      <a:pt x="101" y="77"/>
                    </a:lnTo>
                    <a:lnTo>
                      <a:pt x="96" y="84"/>
                    </a:lnTo>
                    <a:lnTo>
                      <a:pt x="88" y="90"/>
                    </a:lnTo>
                    <a:lnTo>
                      <a:pt x="83" y="92"/>
                    </a:lnTo>
                    <a:lnTo>
                      <a:pt x="79" y="94"/>
                    </a:lnTo>
                    <a:lnTo>
                      <a:pt x="68" y="95"/>
                    </a:lnTo>
                    <a:lnTo>
                      <a:pt x="55" y="97"/>
                    </a:lnTo>
                    <a:lnTo>
                      <a:pt x="44" y="95"/>
                    </a:lnTo>
                    <a:lnTo>
                      <a:pt x="33" y="94"/>
                    </a:lnTo>
                    <a:lnTo>
                      <a:pt x="24" y="90"/>
                    </a:lnTo>
                    <a:lnTo>
                      <a:pt x="15" y="84"/>
                    </a:lnTo>
                    <a:lnTo>
                      <a:pt x="10" y="77"/>
                    </a:lnTo>
                    <a:lnTo>
                      <a:pt x="4" y="67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4" y="28"/>
                    </a:lnTo>
                    <a:lnTo>
                      <a:pt x="10" y="21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2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42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79"/>
                    </a:lnTo>
                    <a:lnTo>
                      <a:pt x="68" y="79"/>
                    </a:lnTo>
                    <a:lnTo>
                      <a:pt x="75" y="77"/>
                    </a:lnTo>
                    <a:lnTo>
                      <a:pt x="81" y="73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90" y="64"/>
                    </a:lnTo>
                    <a:lnTo>
                      <a:pt x="92" y="60"/>
                    </a:lnTo>
                    <a:lnTo>
                      <a:pt x="94" y="53"/>
                    </a:lnTo>
                    <a:lnTo>
                      <a:pt x="94" y="47"/>
                    </a:lnTo>
                    <a:lnTo>
                      <a:pt x="94" y="41"/>
                    </a:lnTo>
                    <a:lnTo>
                      <a:pt x="94" y="38"/>
                    </a:lnTo>
                    <a:lnTo>
                      <a:pt x="90" y="30"/>
                    </a:lnTo>
                    <a:lnTo>
                      <a:pt x="86" y="26"/>
                    </a:lnTo>
                    <a:lnTo>
                      <a:pt x="83" y="25"/>
                    </a:lnTo>
                    <a:lnTo>
                      <a:pt x="74" y="19"/>
                    </a:lnTo>
                    <a:close/>
                    <a:moveTo>
                      <a:pt x="44" y="79"/>
                    </a:moveTo>
                    <a:lnTo>
                      <a:pt x="44" y="19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6" y="25"/>
                    </a:lnTo>
                    <a:lnTo>
                      <a:pt x="21" y="30"/>
                    </a:lnTo>
                    <a:lnTo>
                      <a:pt x="19" y="36"/>
                    </a:lnTo>
                    <a:lnTo>
                      <a:pt x="17" y="41"/>
                    </a:lnTo>
                    <a:lnTo>
                      <a:pt x="15" y="49"/>
                    </a:lnTo>
                    <a:lnTo>
                      <a:pt x="17" y="54"/>
                    </a:lnTo>
                    <a:lnTo>
                      <a:pt x="17" y="60"/>
                    </a:lnTo>
                    <a:lnTo>
                      <a:pt x="21" y="64"/>
                    </a:lnTo>
                    <a:lnTo>
                      <a:pt x="24" y="69"/>
                    </a:lnTo>
                    <a:lnTo>
                      <a:pt x="28" y="73"/>
                    </a:lnTo>
                    <a:lnTo>
                      <a:pt x="33" y="75"/>
                    </a:lnTo>
                    <a:lnTo>
                      <a:pt x="39" y="77"/>
                    </a:lnTo>
                    <a:lnTo>
                      <a:pt x="44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9" name="Freeform 367"/>
              <p:cNvSpPr>
                <a:spLocks/>
              </p:cNvSpPr>
              <p:nvPr/>
            </p:nvSpPr>
            <p:spPr bwMode="auto">
              <a:xfrm>
                <a:off x="809" y="4470"/>
                <a:ext cx="53" cy="27"/>
              </a:xfrm>
              <a:custGeom>
                <a:avLst/>
                <a:gdLst>
                  <a:gd name="T0" fmla="*/ 26 w 107"/>
                  <a:gd name="T1" fmla="*/ 14 h 54"/>
                  <a:gd name="T2" fmla="*/ 1 w 107"/>
                  <a:gd name="T3" fmla="*/ 14 h 54"/>
                  <a:gd name="T4" fmla="*/ 1 w 107"/>
                  <a:gd name="T5" fmla="*/ 10 h 54"/>
                  <a:gd name="T6" fmla="*/ 4 w 107"/>
                  <a:gd name="T7" fmla="*/ 10 h 54"/>
                  <a:gd name="T8" fmla="*/ 2 w 107"/>
                  <a:gd name="T9" fmla="*/ 9 h 54"/>
                  <a:gd name="T10" fmla="*/ 1 w 107"/>
                  <a:gd name="T11" fmla="*/ 7 h 54"/>
                  <a:gd name="T12" fmla="*/ 0 w 107"/>
                  <a:gd name="T13" fmla="*/ 6 h 54"/>
                  <a:gd name="T14" fmla="*/ 0 w 107"/>
                  <a:gd name="T15" fmla="*/ 5 h 54"/>
                  <a:gd name="T16" fmla="*/ 0 w 107"/>
                  <a:gd name="T17" fmla="*/ 2 h 54"/>
                  <a:gd name="T18" fmla="*/ 1 w 107"/>
                  <a:gd name="T19" fmla="*/ 0 h 54"/>
                  <a:gd name="T20" fmla="*/ 5 w 107"/>
                  <a:gd name="T21" fmla="*/ 2 h 54"/>
                  <a:gd name="T22" fmla="*/ 5 w 107"/>
                  <a:gd name="T23" fmla="*/ 3 h 54"/>
                  <a:gd name="T24" fmla="*/ 4 w 107"/>
                  <a:gd name="T25" fmla="*/ 5 h 54"/>
                  <a:gd name="T26" fmla="*/ 5 w 107"/>
                  <a:gd name="T27" fmla="*/ 6 h 54"/>
                  <a:gd name="T28" fmla="*/ 5 w 107"/>
                  <a:gd name="T29" fmla="*/ 6 h 54"/>
                  <a:gd name="T30" fmla="*/ 5 w 107"/>
                  <a:gd name="T31" fmla="*/ 7 h 54"/>
                  <a:gd name="T32" fmla="*/ 6 w 107"/>
                  <a:gd name="T33" fmla="*/ 7 h 54"/>
                  <a:gd name="T34" fmla="*/ 7 w 107"/>
                  <a:gd name="T35" fmla="*/ 9 h 54"/>
                  <a:gd name="T36" fmla="*/ 10 w 107"/>
                  <a:gd name="T37" fmla="*/ 9 h 54"/>
                  <a:gd name="T38" fmla="*/ 13 w 107"/>
                  <a:gd name="T39" fmla="*/ 9 h 54"/>
                  <a:gd name="T40" fmla="*/ 26 w 107"/>
                  <a:gd name="T41" fmla="*/ 9 h 54"/>
                  <a:gd name="T42" fmla="*/ 26 w 107"/>
                  <a:gd name="T43" fmla="*/ 14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54"/>
                  <a:gd name="T68" fmla="*/ 107 w 107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54">
                    <a:moveTo>
                      <a:pt x="107" y="54"/>
                    </a:moveTo>
                    <a:lnTo>
                      <a:pt x="4" y="54"/>
                    </a:lnTo>
                    <a:lnTo>
                      <a:pt x="4" y="39"/>
                    </a:lnTo>
                    <a:lnTo>
                      <a:pt x="19" y="39"/>
                    </a:lnTo>
                    <a:lnTo>
                      <a:pt x="10" y="33"/>
                    </a:lnTo>
                    <a:lnTo>
                      <a:pt x="4" y="28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22" y="5"/>
                    </a:lnTo>
                    <a:lnTo>
                      <a:pt x="21" y="11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6" y="31"/>
                    </a:lnTo>
                    <a:lnTo>
                      <a:pt x="31" y="33"/>
                    </a:lnTo>
                    <a:lnTo>
                      <a:pt x="42" y="35"/>
                    </a:lnTo>
                    <a:lnTo>
                      <a:pt x="52" y="35"/>
                    </a:lnTo>
                    <a:lnTo>
                      <a:pt x="107" y="35"/>
                    </a:lnTo>
                    <a:lnTo>
                      <a:pt x="10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0" name="Freeform 368"/>
              <p:cNvSpPr>
                <a:spLocks/>
              </p:cNvSpPr>
              <p:nvPr/>
            </p:nvSpPr>
            <p:spPr bwMode="auto">
              <a:xfrm>
                <a:off x="792" y="4367"/>
                <a:ext cx="70" cy="71"/>
              </a:xfrm>
              <a:custGeom>
                <a:avLst/>
                <a:gdLst>
                  <a:gd name="T0" fmla="*/ 35 w 141"/>
                  <a:gd name="T1" fmla="*/ 36 h 142"/>
                  <a:gd name="T2" fmla="*/ 0 w 141"/>
                  <a:gd name="T3" fmla="*/ 28 h 142"/>
                  <a:gd name="T4" fmla="*/ 0 w 141"/>
                  <a:gd name="T5" fmla="*/ 23 h 142"/>
                  <a:gd name="T6" fmla="*/ 13 w 141"/>
                  <a:gd name="T7" fmla="*/ 17 h 142"/>
                  <a:gd name="T8" fmla="*/ 23 w 141"/>
                  <a:gd name="T9" fmla="*/ 12 h 142"/>
                  <a:gd name="T10" fmla="*/ 30 w 141"/>
                  <a:gd name="T11" fmla="*/ 10 h 142"/>
                  <a:gd name="T12" fmla="*/ 20 w 141"/>
                  <a:gd name="T13" fmla="*/ 9 h 142"/>
                  <a:gd name="T14" fmla="*/ 0 w 141"/>
                  <a:gd name="T15" fmla="*/ 4 h 142"/>
                  <a:gd name="T16" fmla="*/ 0 w 141"/>
                  <a:gd name="T17" fmla="*/ 0 h 142"/>
                  <a:gd name="T18" fmla="*/ 35 w 141"/>
                  <a:gd name="T19" fmla="*/ 7 h 142"/>
                  <a:gd name="T20" fmla="*/ 35 w 141"/>
                  <a:gd name="T21" fmla="*/ 12 h 142"/>
                  <a:gd name="T22" fmla="*/ 14 w 141"/>
                  <a:gd name="T23" fmla="*/ 20 h 142"/>
                  <a:gd name="T24" fmla="*/ 9 w 141"/>
                  <a:gd name="T25" fmla="*/ 23 h 142"/>
                  <a:gd name="T26" fmla="*/ 4 w 141"/>
                  <a:gd name="T27" fmla="*/ 24 h 142"/>
                  <a:gd name="T28" fmla="*/ 13 w 141"/>
                  <a:gd name="T29" fmla="*/ 26 h 142"/>
                  <a:gd name="T30" fmla="*/ 35 w 141"/>
                  <a:gd name="T31" fmla="*/ 31 h 142"/>
                  <a:gd name="T32" fmla="*/ 35 w 141"/>
                  <a:gd name="T33" fmla="*/ 36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142"/>
                  <a:gd name="T53" fmla="*/ 141 w 141"/>
                  <a:gd name="T54" fmla="*/ 142 h 1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142">
                    <a:moveTo>
                      <a:pt x="141" y="142"/>
                    </a:moveTo>
                    <a:lnTo>
                      <a:pt x="0" y="112"/>
                    </a:lnTo>
                    <a:lnTo>
                      <a:pt x="0" y="92"/>
                    </a:lnTo>
                    <a:lnTo>
                      <a:pt x="53" y="68"/>
                    </a:lnTo>
                    <a:lnTo>
                      <a:pt x="93" y="51"/>
                    </a:lnTo>
                    <a:lnTo>
                      <a:pt x="120" y="43"/>
                    </a:lnTo>
                    <a:lnTo>
                      <a:pt x="82" y="36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1" y="28"/>
                    </a:lnTo>
                    <a:lnTo>
                      <a:pt x="141" y="49"/>
                    </a:lnTo>
                    <a:lnTo>
                      <a:pt x="58" y="83"/>
                    </a:lnTo>
                    <a:lnTo>
                      <a:pt x="38" y="92"/>
                    </a:lnTo>
                    <a:lnTo>
                      <a:pt x="18" y="99"/>
                    </a:lnTo>
                    <a:lnTo>
                      <a:pt x="55" y="105"/>
                    </a:lnTo>
                    <a:lnTo>
                      <a:pt x="141" y="124"/>
                    </a:lnTo>
                    <a:lnTo>
                      <a:pt x="141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1" name="Rectangle 369"/>
              <p:cNvSpPr>
                <a:spLocks noChangeArrowheads="1"/>
              </p:cNvSpPr>
              <p:nvPr/>
            </p:nvSpPr>
            <p:spPr bwMode="auto">
              <a:xfrm>
                <a:off x="1921" y="5201"/>
                <a:ext cx="609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92" name="Rectangle 370"/>
              <p:cNvSpPr>
                <a:spLocks noChangeArrowheads="1"/>
              </p:cNvSpPr>
              <p:nvPr/>
            </p:nvSpPr>
            <p:spPr bwMode="auto">
              <a:xfrm>
                <a:off x="1988" y="4552"/>
                <a:ext cx="6" cy="59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993" name="Freeform 371"/>
              <p:cNvSpPr>
                <a:spLocks/>
              </p:cNvSpPr>
              <p:nvPr/>
            </p:nvSpPr>
            <p:spPr bwMode="auto">
              <a:xfrm>
                <a:off x="1974" y="5132"/>
                <a:ext cx="32" cy="43"/>
              </a:xfrm>
              <a:custGeom>
                <a:avLst/>
                <a:gdLst>
                  <a:gd name="T0" fmla="*/ 8 w 64"/>
                  <a:gd name="T1" fmla="*/ 5 h 88"/>
                  <a:gd name="T2" fmla="*/ 16 w 64"/>
                  <a:gd name="T3" fmla="*/ 0 h 88"/>
                  <a:gd name="T4" fmla="*/ 8 w 64"/>
                  <a:gd name="T5" fmla="*/ 21 h 88"/>
                  <a:gd name="T6" fmla="*/ 0 w 64"/>
                  <a:gd name="T7" fmla="*/ 0 h 88"/>
                  <a:gd name="T8" fmla="*/ 8 w 64"/>
                  <a:gd name="T9" fmla="*/ 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33" y="22"/>
                    </a:moveTo>
                    <a:lnTo>
                      <a:pt x="64" y="0"/>
                    </a:lnTo>
                    <a:lnTo>
                      <a:pt x="33" y="88"/>
                    </a:lnTo>
                    <a:lnTo>
                      <a:pt x="0" y="0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4" name="Rectangle 372"/>
              <p:cNvSpPr>
                <a:spLocks noChangeArrowheads="1"/>
              </p:cNvSpPr>
              <p:nvPr/>
            </p:nvSpPr>
            <p:spPr bwMode="auto">
              <a:xfrm>
                <a:off x="967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1995" name="Rectangle 373"/>
              <p:cNvSpPr>
                <a:spLocks noChangeArrowheads="1"/>
              </p:cNvSpPr>
              <p:nvPr/>
            </p:nvSpPr>
            <p:spPr bwMode="auto">
              <a:xfrm>
                <a:off x="1022" y="5253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1996" name="Rectangle 374"/>
              <p:cNvSpPr>
                <a:spLocks noChangeArrowheads="1"/>
              </p:cNvSpPr>
              <p:nvPr/>
            </p:nvSpPr>
            <p:spPr bwMode="auto">
              <a:xfrm>
                <a:off x="1055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97" name="Rectangle 375"/>
              <p:cNvSpPr>
                <a:spLocks noChangeArrowheads="1"/>
              </p:cNvSpPr>
              <p:nvPr/>
            </p:nvSpPr>
            <p:spPr bwMode="auto">
              <a:xfrm>
                <a:off x="1110" y="525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1998" name="Rectangle 376"/>
              <p:cNvSpPr>
                <a:spLocks noChangeArrowheads="1"/>
              </p:cNvSpPr>
              <p:nvPr/>
            </p:nvSpPr>
            <p:spPr bwMode="auto">
              <a:xfrm>
                <a:off x="1137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1999" name="Rectangle 377"/>
              <p:cNvSpPr>
                <a:spLocks noChangeArrowheads="1"/>
              </p:cNvSpPr>
              <p:nvPr/>
            </p:nvSpPr>
            <p:spPr bwMode="auto">
              <a:xfrm>
                <a:off x="1192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00" name="Rectangle 378"/>
              <p:cNvSpPr>
                <a:spLocks noChangeArrowheads="1"/>
              </p:cNvSpPr>
              <p:nvPr/>
            </p:nvSpPr>
            <p:spPr bwMode="auto">
              <a:xfrm>
                <a:off x="1248" y="525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01" name="Rectangle 379"/>
              <p:cNvSpPr>
                <a:spLocks noChangeArrowheads="1"/>
              </p:cNvSpPr>
              <p:nvPr/>
            </p:nvSpPr>
            <p:spPr bwMode="auto">
              <a:xfrm>
                <a:off x="1274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02" name="Rectangle 380"/>
              <p:cNvSpPr>
                <a:spLocks noChangeArrowheads="1"/>
              </p:cNvSpPr>
              <p:nvPr/>
            </p:nvSpPr>
            <p:spPr bwMode="auto">
              <a:xfrm>
                <a:off x="1330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2003" name="Rectangle 381"/>
              <p:cNvSpPr>
                <a:spLocks noChangeArrowheads="1"/>
              </p:cNvSpPr>
              <p:nvPr/>
            </p:nvSpPr>
            <p:spPr bwMode="auto">
              <a:xfrm>
                <a:off x="1385" y="5253"/>
                <a:ext cx="1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2004" name="Rectangle 382"/>
              <p:cNvSpPr>
                <a:spLocks noChangeArrowheads="1"/>
              </p:cNvSpPr>
              <p:nvPr/>
            </p:nvSpPr>
            <p:spPr bwMode="auto">
              <a:xfrm>
                <a:off x="1466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2005" name="Rectangle 383"/>
              <p:cNvSpPr>
                <a:spLocks noChangeArrowheads="1"/>
              </p:cNvSpPr>
              <p:nvPr/>
            </p:nvSpPr>
            <p:spPr bwMode="auto">
              <a:xfrm>
                <a:off x="1521" y="525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2006" name="Rectangle 384"/>
              <p:cNvSpPr>
                <a:spLocks noChangeArrowheads="1"/>
              </p:cNvSpPr>
              <p:nvPr/>
            </p:nvSpPr>
            <p:spPr bwMode="auto">
              <a:xfrm>
                <a:off x="1576" y="5253"/>
                <a:ext cx="7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2007" name="Rectangle 385"/>
              <p:cNvSpPr>
                <a:spLocks noChangeArrowheads="1"/>
              </p:cNvSpPr>
              <p:nvPr/>
            </p:nvSpPr>
            <p:spPr bwMode="auto">
              <a:xfrm>
                <a:off x="1609" y="525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2008" name="Rectangle 386"/>
              <p:cNvSpPr>
                <a:spLocks noChangeArrowheads="1"/>
              </p:cNvSpPr>
              <p:nvPr/>
            </p:nvSpPr>
            <p:spPr bwMode="auto">
              <a:xfrm>
                <a:off x="1637" y="525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009" name="Rectangle 387"/>
              <p:cNvSpPr>
                <a:spLocks noChangeArrowheads="1"/>
              </p:cNvSpPr>
              <p:nvPr/>
            </p:nvSpPr>
            <p:spPr bwMode="auto">
              <a:xfrm>
                <a:off x="951" y="4668"/>
                <a:ext cx="789" cy="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0" name="Rectangle 388"/>
              <p:cNvSpPr>
                <a:spLocks noChangeArrowheads="1"/>
              </p:cNvSpPr>
              <p:nvPr/>
            </p:nvSpPr>
            <p:spPr bwMode="auto">
              <a:xfrm>
                <a:off x="947" y="4938"/>
                <a:ext cx="790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1" name="Rectangle 389"/>
              <p:cNvSpPr>
                <a:spLocks noChangeArrowheads="1"/>
              </p:cNvSpPr>
              <p:nvPr/>
            </p:nvSpPr>
            <p:spPr bwMode="auto">
              <a:xfrm>
                <a:off x="1212" y="4402"/>
                <a:ext cx="5" cy="80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2" name="Rectangle 390"/>
              <p:cNvSpPr>
                <a:spLocks noChangeArrowheads="1"/>
              </p:cNvSpPr>
              <p:nvPr/>
            </p:nvSpPr>
            <p:spPr bwMode="auto">
              <a:xfrm>
                <a:off x="1476" y="4398"/>
                <a:ext cx="4" cy="81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3" name="Rectangle 391"/>
              <p:cNvSpPr>
                <a:spLocks noChangeArrowheads="1"/>
              </p:cNvSpPr>
              <p:nvPr/>
            </p:nvSpPr>
            <p:spPr bwMode="auto">
              <a:xfrm>
                <a:off x="1314" y="469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2014" name="Rectangle 392"/>
              <p:cNvSpPr>
                <a:spLocks noChangeArrowheads="1"/>
              </p:cNvSpPr>
              <p:nvPr/>
            </p:nvSpPr>
            <p:spPr bwMode="auto">
              <a:xfrm>
                <a:off x="1314" y="4804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2015" name="Rectangle 393"/>
              <p:cNvSpPr>
                <a:spLocks noChangeArrowheads="1"/>
              </p:cNvSpPr>
              <p:nvPr/>
            </p:nvSpPr>
            <p:spPr bwMode="auto">
              <a:xfrm>
                <a:off x="1920" y="4549"/>
                <a:ext cx="6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16" name="Rectangle 394"/>
              <p:cNvSpPr>
                <a:spLocks noChangeArrowheads="1"/>
              </p:cNvSpPr>
              <p:nvPr/>
            </p:nvSpPr>
            <p:spPr bwMode="auto">
              <a:xfrm>
                <a:off x="2883" y="4673"/>
                <a:ext cx="10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altLang="en-US"/>
              </a:p>
            </p:txBody>
          </p:sp>
          <p:sp>
            <p:nvSpPr>
              <p:cNvPr id="22017" name="Freeform 395"/>
              <p:cNvSpPr>
                <a:spLocks/>
              </p:cNvSpPr>
              <p:nvPr/>
            </p:nvSpPr>
            <p:spPr bwMode="auto">
              <a:xfrm>
                <a:off x="2788" y="2193"/>
                <a:ext cx="51" cy="52"/>
              </a:xfrm>
              <a:custGeom>
                <a:avLst/>
                <a:gdLst>
                  <a:gd name="T0" fmla="*/ 6 w 103"/>
                  <a:gd name="T1" fmla="*/ 25 h 104"/>
                  <a:gd name="T2" fmla="*/ 4 w 103"/>
                  <a:gd name="T3" fmla="*/ 23 h 104"/>
                  <a:gd name="T4" fmla="*/ 3 w 103"/>
                  <a:gd name="T5" fmla="*/ 22 h 104"/>
                  <a:gd name="T6" fmla="*/ 2 w 103"/>
                  <a:gd name="T7" fmla="*/ 21 h 104"/>
                  <a:gd name="T8" fmla="*/ 1 w 103"/>
                  <a:gd name="T9" fmla="*/ 19 h 104"/>
                  <a:gd name="T10" fmla="*/ 1 w 103"/>
                  <a:gd name="T11" fmla="*/ 18 h 104"/>
                  <a:gd name="T12" fmla="*/ 0 w 103"/>
                  <a:gd name="T13" fmla="*/ 17 h 104"/>
                  <a:gd name="T14" fmla="*/ 0 w 103"/>
                  <a:gd name="T15" fmla="*/ 14 h 104"/>
                  <a:gd name="T16" fmla="*/ 0 w 103"/>
                  <a:gd name="T17" fmla="*/ 13 h 104"/>
                  <a:gd name="T18" fmla="*/ 0 w 103"/>
                  <a:gd name="T19" fmla="*/ 11 h 104"/>
                  <a:gd name="T20" fmla="*/ 0 w 103"/>
                  <a:gd name="T21" fmla="*/ 11 h 104"/>
                  <a:gd name="T22" fmla="*/ 1 w 103"/>
                  <a:gd name="T23" fmla="*/ 9 h 104"/>
                  <a:gd name="T24" fmla="*/ 2 w 103"/>
                  <a:gd name="T25" fmla="*/ 7 h 104"/>
                  <a:gd name="T26" fmla="*/ 2 w 103"/>
                  <a:gd name="T27" fmla="*/ 5 h 104"/>
                  <a:gd name="T28" fmla="*/ 3 w 103"/>
                  <a:gd name="T29" fmla="*/ 4 h 104"/>
                  <a:gd name="T30" fmla="*/ 4 w 103"/>
                  <a:gd name="T31" fmla="*/ 3 h 104"/>
                  <a:gd name="T32" fmla="*/ 5 w 103"/>
                  <a:gd name="T33" fmla="*/ 3 h 104"/>
                  <a:gd name="T34" fmla="*/ 7 w 103"/>
                  <a:gd name="T35" fmla="*/ 2 h 104"/>
                  <a:gd name="T36" fmla="*/ 8 w 103"/>
                  <a:gd name="T37" fmla="*/ 1 h 104"/>
                  <a:gd name="T38" fmla="*/ 9 w 103"/>
                  <a:gd name="T39" fmla="*/ 1 h 104"/>
                  <a:gd name="T40" fmla="*/ 12 w 103"/>
                  <a:gd name="T41" fmla="*/ 0 h 104"/>
                  <a:gd name="T42" fmla="*/ 13 w 103"/>
                  <a:gd name="T43" fmla="*/ 0 h 104"/>
                  <a:gd name="T44" fmla="*/ 14 w 103"/>
                  <a:gd name="T45" fmla="*/ 0 h 104"/>
                  <a:gd name="T46" fmla="*/ 15 w 103"/>
                  <a:gd name="T47" fmla="*/ 0 h 104"/>
                  <a:gd name="T48" fmla="*/ 17 w 103"/>
                  <a:gd name="T49" fmla="*/ 1 h 104"/>
                  <a:gd name="T50" fmla="*/ 19 w 103"/>
                  <a:gd name="T51" fmla="*/ 2 h 104"/>
                  <a:gd name="T52" fmla="*/ 21 w 103"/>
                  <a:gd name="T53" fmla="*/ 3 h 104"/>
                  <a:gd name="T54" fmla="*/ 22 w 103"/>
                  <a:gd name="T55" fmla="*/ 4 h 104"/>
                  <a:gd name="T56" fmla="*/ 23 w 103"/>
                  <a:gd name="T57" fmla="*/ 5 h 104"/>
                  <a:gd name="T58" fmla="*/ 24 w 103"/>
                  <a:gd name="T59" fmla="*/ 7 h 104"/>
                  <a:gd name="T60" fmla="*/ 24 w 103"/>
                  <a:gd name="T61" fmla="*/ 9 h 104"/>
                  <a:gd name="T62" fmla="*/ 25 w 103"/>
                  <a:gd name="T63" fmla="*/ 10 h 104"/>
                  <a:gd name="T64" fmla="*/ 25 w 103"/>
                  <a:gd name="T65" fmla="*/ 12 h 104"/>
                  <a:gd name="T66" fmla="*/ 25 w 103"/>
                  <a:gd name="T67" fmla="*/ 13 h 104"/>
                  <a:gd name="T68" fmla="*/ 25 w 103"/>
                  <a:gd name="T69" fmla="*/ 14 h 104"/>
                  <a:gd name="T70" fmla="*/ 25 w 103"/>
                  <a:gd name="T71" fmla="*/ 15 h 104"/>
                  <a:gd name="T72" fmla="*/ 25 w 103"/>
                  <a:gd name="T73" fmla="*/ 17 h 104"/>
                  <a:gd name="T74" fmla="*/ 24 w 103"/>
                  <a:gd name="T75" fmla="*/ 20 h 104"/>
                  <a:gd name="T76" fmla="*/ 23 w 103"/>
                  <a:gd name="T77" fmla="*/ 21 h 104"/>
                  <a:gd name="T78" fmla="*/ 22 w 103"/>
                  <a:gd name="T79" fmla="*/ 22 h 104"/>
                  <a:gd name="T80" fmla="*/ 21 w 103"/>
                  <a:gd name="T81" fmla="*/ 23 h 104"/>
                  <a:gd name="T82" fmla="*/ 20 w 103"/>
                  <a:gd name="T83" fmla="*/ 24 h 104"/>
                  <a:gd name="T84" fmla="*/ 19 w 103"/>
                  <a:gd name="T85" fmla="*/ 25 h 104"/>
                  <a:gd name="T86" fmla="*/ 17 w 103"/>
                  <a:gd name="T87" fmla="*/ 25 h 104"/>
                  <a:gd name="T88" fmla="*/ 16 w 103"/>
                  <a:gd name="T89" fmla="*/ 26 h 104"/>
                  <a:gd name="T90" fmla="*/ 13 w 103"/>
                  <a:gd name="T91" fmla="*/ 26 h 104"/>
                  <a:gd name="T92" fmla="*/ 13 w 103"/>
                  <a:gd name="T93" fmla="*/ 26 h 104"/>
                  <a:gd name="T94" fmla="*/ 11 w 103"/>
                  <a:gd name="T95" fmla="*/ 26 h 104"/>
                  <a:gd name="T96" fmla="*/ 10 w 103"/>
                  <a:gd name="T97" fmla="*/ 26 h 104"/>
                  <a:gd name="T98" fmla="*/ 8 w 103"/>
                  <a:gd name="T99" fmla="*/ 25 h 104"/>
                  <a:gd name="T100" fmla="*/ 6 w 103"/>
                  <a:gd name="T101" fmla="*/ 25 h 1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3"/>
                  <a:gd name="T154" fmla="*/ 0 h 104"/>
                  <a:gd name="T155" fmla="*/ 103 w 103"/>
                  <a:gd name="T156" fmla="*/ 104 h 1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3" h="104">
                    <a:moveTo>
                      <a:pt x="26" y="97"/>
                    </a:moveTo>
                    <a:lnTo>
                      <a:pt x="19" y="89"/>
                    </a:lnTo>
                    <a:lnTo>
                      <a:pt x="15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2" y="41"/>
                    </a:lnTo>
                    <a:lnTo>
                      <a:pt x="4" y="35"/>
                    </a:lnTo>
                    <a:lnTo>
                      <a:pt x="8" y="26"/>
                    </a:lnTo>
                    <a:lnTo>
                      <a:pt x="11" y="20"/>
                    </a:lnTo>
                    <a:lnTo>
                      <a:pt x="13" y="16"/>
                    </a:lnTo>
                    <a:lnTo>
                      <a:pt x="17" y="13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7" y="5"/>
                    </a:lnTo>
                    <a:lnTo>
                      <a:pt x="86" y="13"/>
                    </a:lnTo>
                    <a:lnTo>
                      <a:pt x="90" y="16"/>
                    </a:lnTo>
                    <a:lnTo>
                      <a:pt x="94" y="20"/>
                    </a:lnTo>
                    <a:lnTo>
                      <a:pt x="97" y="28"/>
                    </a:lnTo>
                    <a:lnTo>
                      <a:pt x="99" y="33"/>
                    </a:lnTo>
                    <a:lnTo>
                      <a:pt x="101" y="37"/>
                    </a:lnTo>
                    <a:lnTo>
                      <a:pt x="103" y="48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3" y="63"/>
                    </a:lnTo>
                    <a:lnTo>
                      <a:pt x="101" y="67"/>
                    </a:lnTo>
                    <a:lnTo>
                      <a:pt x="96" y="78"/>
                    </a:lnTo>
                    <a:lnTo>
                      <a:pt x="94" y="82"/>
                    </a:lnTo>
                    <a:lnTo>
                      <a:pt x="90" y="86"/>
                    </a:lnTo>
                    <a:lnTo>
                      <a:pt x="86" y="89"/>
                    </a:lnTo>
                    <a:lnTo>
                      <a:pt x="83" y="93"/>
                    </a:lnTo>
                    <a:lnTo>
                      <a:pt x="76" y="99"/>
                    </a:lnTo>
                    <a:lnTo>
                      <a:pt x="70" y="100"/>
                    </a:lnTo>
                    <a:lnTo>
                      <a:pt x="66" y="102"/>
                    </a:lnTo>
                    <a:lnTo>
                      <a:pt x="55" y="102"/>
                    </a:lnTo>
                    <a:lnTo>
                      <a:pt x="52" y="104"/>
                    </a:lnTo>
                    <a:lnTo>
                      <a:pt x="46" y="102"/>
                    </a:lnTo>
                    <a:lnTo>
                      <a:pt x="41" y="102"/>
                    </a:lnTo>
                    <a:lnTo>
                      <a:pt x="35" y="100"/>
                    </a:lnTo>
                    <a:lnTo>
                      <a:pt x="2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18" name="Freeform 396"/>
              <p:cNvSpPr>
                <a:spLocks/>
              </p:cNvSpPr>
              <p:nvPr/>
            </p:nvSpPr>
            <p:spPr bwMode="auto">
              <a:xfrm>
                <a:off x="2899" y="1919"/>
                <a:ext cx="234" cy="121"/>
              </a:xfrm>
              <a:custGeom>
                <a:avLst/>
                <a:gdLst>
                  <a:gd name="T0" fmla="*/ 0 w 469"/>
                  <a:gd name="T1" fmla="*/ 58 h 241"/>
                  <a:gd name="T2" fmla="*/ 1 w 469"/>
                  <a:gd name="T3" fmla="*/ 61 h 241"/>
                  <a:gd name="T4" fmla="*/ 117 w 469"/>
                  <a:gd name="T5" fmla="*/ 3 h 241"/>
                  <a:gd name="T6" fmla="*/ 115 w 469"/>
                  <a:gd name="T7" fmla="*/ 0 h 241"/>
                  <a:gd name="T8" fmla="*/ 0 w 469"/>
                  <a:gd name="T9" fmla="*/ 58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1"/>
                  <a:gd name="T17" fmla="*/ 469 w 46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1">
                    <a:moveTo>
                      <a:pt x="0" y="231"/>
                    </a:moveTo>
                    <a:lnTo>
                      <a:pt x="5" y="241"/>
                    </a:lnTo>
                    <a:lnTo>
                      <a:pt x="469" y="9"/>
                    </a:lnTo>
                    <a:lnTo>
                      <a:pt x="463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19" name="Freeform 397"/>
              <p:cNvSpPr>
                <a:spLocks/>
              </p:cNvSpPr>
              <p:nvPr/>
            </p:nvSpPr>
            <p:spPr bwMode="auto">
              <a:xfrm>
                <a:off x="3116" y="1906"/>
                <a:ext cx="46" cy="35"/>
              </a:xfrm>
              <a:custGeom>
                <a:avLst/>
                <a:gdLst>
                  <a:gd name="T0" fmla="*/ 9 w 91"/>
                  <a:gd name="T1" fmla="*/ 8 h 69"/>
                  <a:gd name="T2" fmla="*/ 0 w 91"/>
                  <a:gd name="T3" fmla="*/ 3 h 69"/>
                  <a:gd name="T4" fmla="*/ 23 w 91"/>
                  <a:gd name="T5" fmla="*/ 0 h 69"/>
                  <a:gd name="T6" fmla="*/ 7 w 91"/>
                  <a:gd name="T7" fmla="*/ 18 h 69"/>
                  <a:gd name="T8" fmla="*/ 9 w 91"/>
                  <a:gd name="T9" fmla="*/ 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9"/>
                  <a:gd name="T17" fmla="*/ 91 w 9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9">
                    <a:moveTo>
                      <a:pt x="33" y="30"/>
                    </a:moveTo>
                    <a:lnTo>
                      <a:pt x="0" y="9"/>
                    </a:lnTo>
                    <a:lnTo>
                      <a:pt x="91" y="0"/>
                    </a:lnTo>
                    <a:lnTo>
                      <a:pt x="27" y="69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0" name="Freeform 398"/>
              <p:cNvSpPr>
                <a:spLocks/>
              </p:cNvSpPr>
              <p:nvPr/>
            </p:nvSpPr>
            <p:spPr bwMode="auto">
              <a:xfrm>
                <a:off x="2918" y="2263"/>
                <a:ext cx="235" cy="120"/>
              </a:xfrm>
              <a:custGeom>
                <a:avLst/>
                <a:gdLst>
                  <a:gd name="T0" fmla="*/ 2 w 469"/>
                  <a:gd name="T1" fmla="*/ 0 h 240"/>
                  <a:gd name="T2" fmla="*/ 0 w 469"/>
                  <a:gd name="T3" fmla="*/ 3 h 240"/>
                  <a:gd name="T4" fmla="*/ 116 w 469"/>
                  <a:gd name="T5" fmla="*/ 60 h 240"/>
                  <a:gd name="T6" fmla="*/ 118 w 469"/>
                  <a:gd name="T7" fmla="*/ 58 h 240"/>
                  <a:gd name="T8" fmla="*/ 2 w 469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0"/>
                  <a:gd name="T17" fmla="*/ 469 w 469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0">
                    <a:moveTo>
                      <a:pt x="6" y="0"/>
                    </a:moveTo>
                    <a:lnTo>
                      <a:pt x="0" y="9"/>
                    </a:lnTo>
                    <a:lnTo>
                      <a:pt x="464" y="240"/>
                    </a:lnTo>
                    <a:lnTo>
                      <a:pt x="469" y="23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1" name="Freeform 399"/>
              <p:cNvSpPr>
                <a:spLocks/>
              </p:cNvSpPr>
              <p:nvPr/>
            </p:nvSpPr>
            <p:spPr bwMode="auto">
              <a:xfrm>
                <a:off x="3135" y="2361"/>
                <a:ext cx="46" cy="34"/>
              </a:xfrm>
              <a:custGeom>
                <a:avLst/>
                <a:gdLst>
                  <a:gd name="T0" fmla="*/ 9 w 92"/>
                  <a:gd name="T1" fmla="*/ 9 h 69"/>
                  <a:gd name="T2" fmla="*/ 7 w 92"/>
                  <a:gd name="T3" fmla="*/ 0 h 69"/>
                  <a:gd name="T4" fmla="*/ 23 w 92"/>
                  <a:gd name="T5" fmla="*/ 17 h 69"/>
                  <a:gd name="T6" fmla="*/ 0 w 92"/>
                  <a:gd name="T7" fmla="*/ 14 h 69"/>
                  <a:gd name="T8" fmla="*/ 9 w 92"/>
                  <a:gd name="T9" fmla="*/ 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9"/>
                  <a:gd name="T17" fmla="*/ 92 w 9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9">
                    <a:moveTo>
                      <a:pt x="33" y="39"/>
                    </a:moveTo>
                    <a:lnTo>
                      <a:pt x="28" y="0"/>
                    </a:lnTo>
                    <a:lnTo>
                      <a:pt x="92" y="69"/>
                    </a:lnTo>
                    <a:lnTo>
                      <a:pt x="0" y="59"/>
                    </a:lnTo>
                    <a:lnTo>
                      <a:pt x="33" y="3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2" name="Rectangle 400"/>
              <p:cNvSpPr>
                <a:spLocks noChangeArrowheads="1"/>
              </p:cNvSpPr>
              <p:nvPr/>
            </p:nvSpPr>
            <p:spPr bwMode="auto">
              <a:xfrm>
                <a:off x="2999" y="1778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2023" name="Rectangle 401"/>
              <p:cNvSpPr>
                <a:spLocks noChangeArrowheads="1"/>
              </p:cNvSpPr>
              <p:nvPr/>
            </p:nvSpPr>
            <p:spPr bwMode="auto">
              <a:xfrm>
                <a:off x="3053" y="1745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2024" name="Freeform 402"/>
              <p:cNvSpPr>
                <a:spLocks/>
              </p:cNvSpPr>
              <p:nvPr/>
            </p:nvSpPr>
            <p:spPr bwMode="auto">
              <a:xfrm>
                <a:off x="2753" y="3314"/>
                <a:ext cx="86" cy="86"/>
              </a:xfrm>
              <a:custGeom>
                <a:avLst/>
                <a:gdLst>
                  <a:gd name="T0" fmla="*/ 11 w 170"/>
                  <a:gd name="T1" fmla="*/ 40 h 174"/>
                  <a:gd name="T2" fmla="*/ 9 w 170"/>
                  <a:gd name="T3" fmla="*/ 39 h 174"/>
                  <a:gd name="T4" fmla="*/ 8 w 170"/>
                  <a:gd name="T5" fmla="*/ 37 h 174"/>
                  <a:gd name="T6" fmla="*/ 6 w 170"/>
                  <a:gd name="T7" fmla="*/ 36 h 174"/>
                  <a:gd name="T8" fmla="*/ 5 w 170"/>
                  <a:gd name="T9" fmla="*/ 34 h 174"/>
                  <a:gd name="T10" fmla="*/ 4 w 170"/>
                  <a:gd name="T11" fmla="*/ 33 h 174"/>
                  <a:gd name="T12" fmla="*/ 3 w 170"/>
                  <a:gd name="T13" fmla="*/ 31 h 174"/>
                  <a:gd name="T14" fmla="*/ 1 w 170"/>
                  <a:gd name="T15" fmla="*/ 27 h 174"/>
                  <a:gd name="T16" fmla="*/ 1 w 170"/>
                  <a:gd name="T17" fmla="*/ 25 h 174"/>
                  <a:gd name="T18" fmla="*/ 0 w 170"/>
                  <a:gd name="T19" fmla="*/ 23 h 174"/>
                  <a:gd name="T20" fmla="*/ 0 w 170"/>
                  <a:gd name="T21" fmla="*/ 21 h 174"/>
                  <a:gd name="T22" fmla="*/ 1 w 170"/>
                  <a:gd name="T23" fmla="*/ 19 h 174"/>
                  <a:gd name="T24" fmla="*/ 1 w 170"/>
                  <a:gd name="T25" fmla="*/ 17 h 174"/>
                  <a:gd name="T26" fmla="*/ 2 w 170"/>
                  <a:gd name="T27" fmla="*/ 15 h 174"/>
                  <a:gd name="T28" fmla="*/ 2 w 170"/>
                  <a:gd name="T29" fmla="*/ 13 h 174"/>
                  <a:gd name="T30" fmla="*/ 3 w 170"/>
                  <a:gd name="T31" fmla="*/ 10 h 174"/>
                  <a:gd name="T32" fmla="*/ 4 w 170"/>
                  <a:gd name="T33" fmla="*/ 9 h 174"/>
                  <a:gd name="T34" fmla="*/ 6 w 170"/>
                  <a:gd name="T35" fmla="*/ 7 h 174"/>
                  <a:gd name="T36" fmla="*/ 7 w 170"/>
                  <a:gd name="T37" fmla="*/ 6 h 174"/>
                  <a:gd name="T38" fmla="*/ 9 w 170"/>
                  <a:gd name="T39" fmla="*/ 4 h 174"/>
                  <a:gd name="T40" fmla="*/ 10 w 170"/>
                  <a:gd name="T41" fmla="*/ 3 h 174"/>
                  <a:gd name="T42" fmla="*/ 12 w 170"/>
                  <a:gd name="T43" fmla="*/ 2 h 174"/>
                  <a:gd name="T44" fmla="*/ 16 w 170"/>
                  <a:gd name="T45" fmla="*/ 1 h 174"/>
                  <a:gd name="T46" fmla="*/ 18 w 170"/>
                  <a:gd name="T47" fmla="*/ 0 h 174"/>
                  <a:gd name="T48" fmla="*/ 20 w 170"/>
                  <a:gd name="T49" fmla="*/ 0 h 174"/>
                  <a:gd name="T50" fmla="*/ 23 w 170"/>
                  <a:gd name="T51" fmla="*/ 0 h 174"/>
                  <a:gd name="T52" fmla="*/ 24 w 170"/>
                  <a:gd name="T53" fmla="*/ 0 h 174"/>
                  <a:gd name="T54" fmla="*/ 27 w 170"/>
                  <a:gd name="T55" fmla="*/ 0 h 174"/>
                  <a:gd name="T56" fmla="*/ 29 w 170"/>
                  <a:gd name="T57" fmla="*/ 1 h 174"/>
                  <a:gd name="T58" fmla="*/ 31 w 170"/>
                  <a:gd name="T59" fmla="*/ 2 h 174"/>
                  <a:gd name="T60" fmla="*/ 33 w 170"/>
                  <a:gd name="T61" fmla="*/ 2 h 174"/>
                  <a:gd name="T62" fmla="*/ 34 w 170"/>
                  <a:gd name="T63" fmla="*/ 4 h 174"/>
                  <a:gd name="T64" fmla="*/ 36 w 170"/>
                  <a:gd name="T65" fmla="*/ 5 h 174"/>
                  <a:gd name="T66" fmla="*/ 38 w 170"/>
                  <a:gd name="T67" fmla="*/ 7 h 174"/>
                  <a:gd name="T68" fmla="*/ 39 w 170"/>
                  <a:gd name="T69" fmla="*/ 9 h 174"/>
                  <a:gd name="T70" fmla="*/ 40 w 170"/>
                  <a:gd name="T71" fmla="*/ 10 h 174"/>
                  <a:gd name="T72" fmla="*/ 41 w 170"/>
                  <a:gd name="T73" fmla="*/ 12 h 174"/>
                  <a:gd name="T74" fmla="*/ 43 w 170"/>
                  <a:gd name="T75" fmla="*/ 16 h 174"/>
                  <a:gd name="T76" fmla="*/ 44 w 170"/>
                  <a:gd name="T77" fmla="*/ 18 h 174"/>
                  <a:gd name="T78" fmla="*/ 44 w 170"/>
                  <a:gd name="T79" fmla="*/ 20 h 174"/>
                  <a:gd name="T80" fmla="*/ 44 w 170"/>
                  <a:gd name="T81" fmla="*/ 22 h 174"/>
                  <a:gd name="T82" fmla="*/ 44 w 170"/>
                  <a:gd name="T83" fmla="*/ 24 h 174"/>
                  <a:gd name="T84" fmla="*/ 43 w 170"/>
                  <a:gd name="T85" fmla="*/ 26 h 174"/>
                  <a:gd name="T86" fmla="*/ 42 w 170"/>
                  <a:gd name="T87" fmla="*/ 28 h 174"/>
                  <a:gd name="T88" fmla="*/ 41 w 170"/>
                  <a:gd name="T89" fmla="*/ 30 h 174"/>
                  <a:gd name="T90" fmla="*/ 40 w 170"/>
                  <a:gd name="T91" fmla="*/ 32 h 174"/>
                  <a:gd name="T92" fmla="*/ 39 w 170"/>
                  <a:gd name="T93" fmla="*/ 34 h 174"/>
                  <a:gd name="T94" fmla="*/ 38 w 170"/>
                  <a:gd name="T95" fmla="*/ 36 h 174"/>
                  <a:gd name="T96" fmla="*/ 36 w 170"/>
                  <a:gd name="T97" fmla="*/ 37 h 174"/>
                  <a:gd name="T98" fmla="*/ 35 w 170"/>
                  <a:gd name="T99" fmla="*/ 39 h 174"/>
                  <a:gd name="T100" fmla="*/ 33 w 170"/>
                  <a:gd name="T101" fmla="*/ 40 h 174"/>
                  <a:gd name="T102" fmla="*/ 31 w 170"/>
                  <a:gd name="T103" fmla="*/ 41 h 174"/>
                  <a:gd name="T104" fmla="*/ 28 w 170"/>
                  <a:gd name="T105" fmla="*/ 42 h 174"/>
                  <a:gd name="T106" fmla="*/ 25 w 170"/>
                  <a:gd name="T107" fmla="*/ 43 h 174"/>
                  <a:gd name="T108" fmla="*/ 23 w 170"/>
                  <a:gd name="T109" fmla="*/ 43 h 174"/>
                  <a:gd name="T110" fmla="*/ 21 w 170"/>
                  <a:gd name="T111" fmla="*/ 43 h 174"/>
                  <a:gd name="T112" fmla="*/ 19 w 170"/>
                  <a:gd name="T113" fmla="*/ 43 h 174"/>
                  <a:gd name="T114" fmla="*/ 17 w 170"/>
                  <a:gd name="T115" fmla="*/ 42 h 174"/>
                  <a:gd name="T116" fmla="*/ 15 w 170"/>
                  <a:gd name="T117" fmla="*/ 42 h 174"/>
                  <a:gd name="T118" fmla="*/ 13 w 170"/>
                  <a:gd name="T119" fmla="*/ 41 h 174"/>
                  <a:gd name="T120" fmla="*/ 11 w 170"/>
                  <a:gd name="T121" fmla="*/ 40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4"/>
                  <a:gd name="T185" fmla="*/ 170 w 170"/>
                  <a:gd name="T186" fmla="*/ 174 h 1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4">
                    <a:moveTo>
                      <a:pt x="42" y="163"/>
                    </a:moveTo>
                    <a:lnTo>
                      <a:pt x="35" y="157"/>
                    </a:lnTo>
                    <a:lnTo>
                      <a:pt x="29" y="151"/>
                    </a:lnTo>
                    <a:lnTo>
                      <a:pt x="24" y="146"/>
                    </a:lnTo>
                    <a:lnTo>
                      <a:pt x="18" y="140"/>
                    </a:lnTo>
                    <a:lnTo>
                      <a:pt x="13" y="133"/>
                    </a:lnTo>
                    <a:lnTo>
                      <a:pt x="9" y="125"/>
                    </a:lnTo>
                    <a:lnTo>
                      <a:pt x="4" y="110"/>
                    </a:lnTo>
                    <a:lnTo>
                      <a:pt x="2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2" y="77"/>
                    </a:lnTo>
                    <a:lnTo>
                      <a:pt x="2" y="69"/>
                    </a:lnTo>
                    <a:lnTo>
                      <a:pt x="5" y="60"/>
                    </a:lnTo>
                    <a:lnTo>
                      <a:pt x="7" y="52"/>
                    </a:lnTo>
                    <a:lnTo>
                      <a:pt x="11" y="43"/>
                    </a:lnTo>
                    <a:lnTo>
                      <a:pt x="16" y="38"/>
                    </a:lnTo>
                    <a:lnTo>
                      <a:pt x="22" y="30"/>
                    </a:lnTo>
                    <a:lnTo>
                      <a:pt x="27" y="24"/>
                    </a:lnTo>
                    <a:lnTo>
                      <a:pt x="35" y="19"/>
                    </a:lnTo>
                    <a:lnTo>
                      <a:pt x="40" y="13"/>
                    </a:lnTo>
                    <a:lnTo>
                      <a:pt x="47" y="10"/>
                    </a:lnTo>
                    <a:lnTo>
                      <a:pt x="64" y="4"/>
                    </a:lnTo>
                    <a:lnTo>
                      <a:pt x="71" y="2"/>
                    </a:lnTo>
                    <a:lnTo>
                      <a:pt x="79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4" y="2"/>
                    </a:lnTo>
                    <a:lnTo>
                      <a:pt x="112" y="6"/>
                    </a:lnTo>
                    <a:lnTo>
                      <a:pt x="121" y="8"/>
                    </a:lnTo>
                    <a:lnTo>
                      <a:pt x="128" y="11"/>
                    </a:lnTo>
                    <a:lnTo>
                      <a:pt x="135" y="17"/>
                    </a:lnTo>
                    <a:lnTo>
                      <a:pt x="143" y="23"/>
                    </a:lnTo>
                    <a:lnTo>
                      <a:pt x="148" y="28"/>
                    </a:lnTo>
                    <a:lnTo>
                      <a:pt x="154" y="36"/>
                    </a:lnTo>
                    <a:lnTo>
                      <a:pt x="157" y="41"/>
                    </a:lnTo>
                    <a:lnTo>
                      <a:pt x="163" y="49"/>
                    </a:lnTo>
                    <a:lnTo>
                      <a:pt x="168" y="66"/>
                    </a:lnTo>
                    <a:lnTo>
                      <a:pt x="170" y="73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7"/>
                    </a:lnTo>
                    <a:lnTo>
                      <a:pt x="168" y="107"/>
                    </a:lnTo>
                    <a:lnTo>
                      <a:pt x="166" y="114"/>
                    </a:lnTo>
                    <a:lnTo>
                      <a:pt x="163" y="123"/>
                    </a:lnTo>
                    <a:lnTo>
                      <a:pt x="159" y="131"/>
                    </a:lnTo>
                    <a:lnTo>
                      <a:pt x="154" y="138"/>
                    </a:lnTo>
                    <a:lnTo>
                      <a:pt x="148" y="146"/>
                    </a:lnTo>
                    <a:lnTo>
                      <a:pt x="143" y="151"/>
                    </a:lnTo>
                    <a:lnTo>
                      <a:pt x="137" y="157"/>
                    </a:lnTo>
                    <a:lnTo>
                      <a:pt x="130" y="161"/>
                    </a:lnTo>
                    <a:lnTo>
                      <a:pt x="123" y="166"/>
                    </a:lnTo>
                    <a:lnTo>
                      <a:pt x="108" y="172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2" y="174"/>
                    </a:lnTo>
                    <a:lnTo>
                      <a:pt x="75" y="174"/>
                    </a:lnTo>
                    <a:lnTo>
                      <a:pt x="68" y="172"/>
                    </a:lnTo>
                    <a:lnTo>
                      <a:pt x="58" y="170"/>
                    </a:lnTo>
                    <a:lnTo>
                      <a:pt x="51" y="166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5" name="Freeform 403"/>
              <p:cNvSpPr>
                <a:spLocks/>
              </p:cNvSpPr>
              <p:nvPr/>
            </p:nvSpPr>
            <p:spPr bwMode="auto">
              <a:xfrm>
                <a:off x="2774" y="3483"/>
                <a:ext cx="50" cy="52"/>
              </a:xfrm>
              <a:custGeom>
                <a:avLst/>
                <a:gdLst>
                  <a:gd name="T0" fmla="*/ 6 w 101"/>
                  <a:gd name="T1" fmla="*/ 24 h 105"/>
                  <a:gd name="T2" fmla="*/ 4 w 101"/>
                  <a:gd name="T3" fmla="*/ 23 h 105"/>
                  <a:gd name="T4" fmla="*/ 3 w 101"/>
                  <a:gd name="T5" fmla="*/ 22 h 105"/>
                  <a:gd name="T6" fmla="*/ 2 w 101"/>
                  <a:gd name="T7" fmla="*/ 21 h 105"/>
                  <a:gd name="T8" fmla="*/ 1 w 101"/>
                  <a:gd name="T9" fmla="*/ 18 h 105"/>
                  <a:gd name="T10" fmla="*/ 0 w 101"/>
                  <a:gd name="T11" fmla="*/ 17 h 105"/>
                  <a:gd name="T12" fmla="*/ 0 w 101"/>
                  <a:gd name="T13" fmla="*/ 16 h 105"/>
                  <a:gd name="T14" fmla="*/ 0 w 101"/>
                  <a:gd name="T15" fmla="*/ 14 h 105"/>
                  <a:gd name="T16" fmla="*/ 0 w 101"/>
                  <a:gd name="T17" fmla="*/ 12 h 105"/>
                  <a:gd name="T18" fmla="*/ 0 w 101"/>
                  <a:gd name="T19" fmla="*/ 11 h 105"/>
                  <a:gd name="T20" fmla="*/ 0 w 101"/>
                  <a:gd name="T21" fmla="*/ 10 h 105"/>
                  <a:gd name="T22" fmla="*/ 0 w 101"/>
                  <a:gd name="T23" fmla="*/ 9 h 105"/>
                  <a:gd name="T24" fmla="*/ 1 w 101"/>
                  <a:gd name="T25" fmla="*/ 6 h 105"/>
                  <a:gd name="T26" fmla="*/ 2 w 101"/>
                  <a:gd name="T27" fmla="*/ 5 h 105"/>
                  <a:gd name="T28" fmla="*/ 3 w 101"/>
                  <a:gd name="T29" fmla="*/ 4 h 105"/>
                  <a:gd name="T30" fmla="*/ 4 w 101"/>
                  <a:gd name="T31" fmla="*/ 3 h 105"/>
                  <a:gd name="T32" fmla="*/ 5 w 101"/>
                  <a:gd name="T33" fmla="*/ 2 h 105"/>
                  <a:gd name="T34" fmla="*/ 7 w 101"/>
                  <a:gd name="T35" fmla="*/ 1 h 105"/>
                  <a:gd name="T36" fmla="*/ 8 w 101"/>
                  <a:gd name="T37" fmla="*/ 1 h 105"/>
                  <a:gd name="T38" fmla="*/ 9 w 101"/>
                  <a:gd name="T39" fmla="*/ 0 h 105"/>
                  <a:gd name="T40" fmla="*/ 12 w 101"/>
                  <a:gd name="T41" fmla="*/ 0 h 105"/>
                  <a:gd name="T42" fmla="*/ 12 w 101"/>
                  <a:gd name="T43" fmla="*/ 0 h 105"/>
                  <a:gd name="T44" fmla="*/ 14 w 101"/>
                  <a:gd name="T45" fmla="*/ 0 h 105"/>
                  <a:gd name="T46" fmla="*/ 15 w 101"/>
                  <a:gd name="T47" fmla="*/ 0 h 105"/>
                  <a:gd name="T48" fmla="*/ 16 w 101"/>
                  <a:gd name="T49" fmla="*/ 0 h 105"/>
                  <a:gd name="T50" fmla="*/ 18 w 101"/>
                  <a:gd name="T51" fmla="*/ 2 h 105"/>
                  <a:gd name="T52" fmla="*/ 21 w 101"/>
                  <a:gd name="T53" fmla="*/ 3 h 105"/>
                  <a:gd name="T54" fmla="*/ 22 w 101"/>
                  <a:gd name="T55" fmla="*/ 4 h 105"/>
                  <a:gd name="T56" fmla="*/ 23 w 101"/>
                  <a:gd name="T57" fmla="*/ 5 h 105"/>
                  <a:gd name="T58" fmla="*/ 24 w 101"/>
                  <a:gd name="T59" fmla="*/ 7 h 105"/>
                  <a:gd name="T60" fmla="*/ 24 w 101"/>
                  <a:gd name="T61" fmla="*/ 8 h 105"/>
                  <a:gd name="T62" fmla="*/ 24 w 101"/>
                  <a:gd name="T63" fmla="*/ 9 h 105"/>
                  <a:gd name="T64" fmla="*/ 25 w 101"/>
                  <a:gd name="T65" fmla="*/ 12 h 105"/>
                  <a:gd name="T66" fmla="*/ 25 w 101"/>
                  <a:gd name="T67" fmla="*/ 13 h 105"/>
                  <a:gd name="T68" fmla="*/ 25 w 101"/>
                  <a:gd name="T69" fmla="*/ 14 h 105"/>
                  <a:gd name="T70" fmla="*/ 25 w 101"/>
                  <a:gd name="T71" fmla="*/ 16 h 105"/>
                  <a:gd name="T72" fmla="*/ 24 w 101"/>
                  <a:gd name="T73" fmla="*/ 17 h 105"/>
                  <a:gd name="T74" fmla="*/ 23 w 101"/>
                  <a:gd name="T75" fmla="*/ 19 h 105"/>
                  <a:gd name="T76" fmla="*/ 23 w 101"/>
                  <a:gd name="T77" fmla="*/ 20 h 105"/>
                  <a:gd name="T78" fmla="*/ 22 w 101"/>
                  <a:gd name="T79" fmla="*/ 21 h 105"/>
                  <a:gd name="T80" fmla="*/ 21 w 101"/>
                  <a:gd name="T81" fmla="*/ 22 h 105"/>
                  <a:gd name="T82" fmla="*/ 20 w 101"/>
                  <a:gd name="T83" fmla="*/ 23 h 105"/>
                  <a:gd name="T84" fmla="*/ 18 w 101"/>
                  <a:gd name="T85" fmla="*/ 24 h 105"/>
                  <a:gd name="T86" fmla="*/ 17 w 101"/>
                  <a:gd name="T87" fmla="*/ 25 h 105"/>
                  <a:gd name="T88" fmla="*/ 16 w 101"/>
                  <a:gd name="T89" fmla="*/ 25 h 105"/>
                  <a:gd name="T90" fmla="*/ 13 w 101"/>
                  <a:gd name="T91" fmla="*/ 26 h 105"/>
                  <a:gd name="T92" fmla="*/ 12 w 101"/>
                  <a:gd name="T93" fmla="*/ 26 h 105"/>
                  <a:gd name="T94" fmla="*/ 11 w 101"/>
                  <a:gd name="T95" fmla="*/ 26 h 105"/>
                  <a:gd name="T96" fmla="*/ 9 w 101"/>
                  <a:gd name="T97" fmla="*/ 25 h 105"/>
                  <a:gd name="T98" fmla="*/ 8 w 101"/>
                  <a:gd name="T99" fmla="*/ 25 h 105"/>
                  <a:gd name="T100" fmla="*/ 6 w 101"/>
                  <a:gd name="T101" fmla="*/ 24 h 1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1"/>
                  <a:gd name="T154" fmla="*/ 0 h 105"/>
                  <a:gd name="T155" fmla="*/ 101 w 101"/>
                  <a:gd name="T156" fmla="*/ 105 h 1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1" h="105">
                    <a:moveTo>
                      <a:pt x="26" y="97"/>
                    </a:moveTo>
                    <a:lnTo>
                      <a:pt x="17" y="92"/>
                    </a:lnTo>
                    <a:lnTo>
                      <a:pt x="13" y="88"/>
                    </a:lnTo>
                    <a:lnTo>
                      <a:pt x="9" y="84"/>
                    </a:lnTo>
                    <a:lnTo>
                      <a:pt x="4" y="75"/>
                    </a:lnTo>
                    <a:lnTo>
                      <a:pt x="2" y="71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6" y="26"/>
                    </a:lnTo>
                    <a:lnTo>
                      <a:pt x="9" y="22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8" y="6"/>
                    </a:lnTo>
                    <a:lnTo>
                      <a:pt x="33" y="4"/>
                    </a:lnTo>
                    <a:lnTo>
                      <a:pt x="37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2"/>
                    </a:lnTo>
                    <a:lnTo>
                      <a:pt x="66" y="2"/>
                    </a:lnTo>
                    <a:lnTo>
                      <a:pt x="75" y="8"/>
                    </a:lnTo>
                    <a:lnTo>
                      <a:pt x="84" y="13"/>
                    </a:lnTo>
                    <a:lnTo>
                      <a:pt x="88" y="17"/>
                    </a:lnTo>
                    <a:lnTo>
                      <a:pt x="92" y="21"/>
                    </a:lnTo>
                    <a:lnTo>
                      <a:pt x="97" y="30"/>
                    </a:lnTo>
                    <a:lnTo>
                      <a:pt x="99" y="34"/>
                    </a:lnTo>
                    <a:lnTo>
                      <a:pt x="99" y="39"/>
                    </a:lnTo>
                    <a:lnTo>
                      <a:pt x="101" y="49"/>
                    </a:lnTo>
                    <a:lnTo>
                      <a:pt x="101" y="54"/>
                    </a:lnTo>
                    <a:lnTo>
                      <a:pt x="101" y="58"/>
                    </a:lnTo>
                    <a:lnTo>
                      <a:pt x="101" y="64"/>
                    </a:lnTo>
                    <a:lnTo>
                      <a:pt x="99" y="69"/>
                    </a:lnTo>
                    <a:lnTo>
                      <a:pt x="95" y="78"/>
                    </a:lnTo>
                    <a:lnTo>
                      <a:pt x="92" y="82"/>
                    </a:lnTo>
                    <a:lnTo>
                      <a:pt x="88" y="86"/>
                    </a:lnTo>
                    <a:lnTo>
                      <a:pt x="84" y="90"/>
                    </a:lnTo>
                    <a:lnTo>
                      <a:pt x="81" y="93"/>
                    </a:lnTo>
                    <a:lnTo>
                      <a:pt x="73" y="99"/>
                    </a:lnTo>
                    <a:lnTo>
                      <a:pt x="68" y="101"/>
                    </a:lnTo>
                    <a:lnTo>
                      <a:pt x="64" y="103"/>
                    </a:lnTo>
                    <a:lnTo>
                      <a:pt x="53" y="105"/>
                    </a:lnTo>
                    <a:lnTo>
                      <a:pt x="50" y="105"/>
                    </a:lnTo>
                    <a:lnTo>
                      <a:pt x="44" y="105"/>
                    </a:lnTo>
                    <a:lnTo>
                      <a:pt x="39" y="103"/>
                    </a:lnTo>
                    <a:lnTo>
                      <a:pt x="35" y="101"/>
                    </a:lnTo>
                    <a:lnTo>
                      <a:pt x="2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6" name="Freeform 404"/>
              <p:cNvSpPr>
                <a:spLocks/>
              </p:cNvSpPr>
              <p:nvPr/>
            </p:nvSpPr>
            <p:spPr bwMode="auto">
              <a:xfrm>
                <a:off x="2883" y="3219"/>
                <a:ext cx="235" cy="122"/>
              </a:xfrm>
              <a:custGeom>
                <a:avLst/>
                <a:gdLst>
                  <a:gd name="T0" fmla="*/ 0 w 469"/>
                  <a:gd name="T1" fmla="*/ 59 h 242"/>
                  <a:gd name="T2" fmla="*/ 2 w 469"/>
                  <a:gd name="T3" fmla="*/ 62 h 242"/>
                  <a:gd name="T4" fmla="*/ 118 w 469"/>
                  <a:gd name="T5" fmla="*/ 3 h 242"/>
                  <a:gd name="T6" fmla="*/ 116 w 469"/>
                  <a:gd name="T7" fmla="*/ 0 h 242"/>
                  <a:gd name="T8" fmla="*/ 0 w 469"/>
                  <a:gd name="T9" fmla="*/ 59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2"/>
                  <a:gd name="T17" fmla="*/ 469 w 469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2">
                    <a:moveTo>
                      <a:pt x="0" y="233"/>
                    </a:moveTo>
                    <a:lnTo>
                      <a:pt x="5" y="242"/>
                    </a:lnTo>
                    <a:lnTo>
                      <a:pt x="469" y="9"/>
                    </a:lnTo>
                    <a:lnTo>
                      <a:pt x="463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7" name="Freeform 405"/>
              <p:cNvSpPr>
                <a:spLocks/>
              </p:cNvSpPr>
              <p:nvPr/>
            </p:nvSpPr>
            <p:spPr bwMode="auto">
              <a:xfrm>
                <a:off x="3100" y="3207"/>
                <a:ext cx="46" cy="34"/>
              </a:xfrm>
              <a:custGeom>
                <a:avLst/>
                <a:gdLst>
                  <a:gd name="T0" fmla="*/ 9 w 91"/>
                  <a:gd name="T1" fmla="*/ 7 h 68"/>
                  <a:gd name="T2" fmla="*/ 0 w 91"/>
                  <a:gd name="T3" fmla="*/ 2 h 68"/>
                  <a:gd name="T4" fmla="*/ 23 w 91"/>
                  <a:gd name="T5" fmla="*/ 0 h 68"/>
                  <a:gd name="T6" fmla="*/ 7 w 91"/>
                  <a:gd name="T7" fmla="*/ 17 h 68"/>
                  <a:gd name="T8" fmla="*/ 9 w 91"/>
                  <a:gd name="T9" fmla="*/ 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8"/>
                  <a:gd name="T17" fmla="*/ 91 w 9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8">
                    <a:moveTo>
                      <a:pt x="33" y="28"/>
                    </a:moveTo>
                    <a:lnTo>
                      <a:pt x="0" y="10"/>
                    </a:lnTo>
                    <a:lnTo>
                      <a:pt x="91" y="0"/>
                    </a:lnTo>
                    <a:lnTo>
                      <a:pt x="27" y="68"/>
                    </a:ln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8" name="Freeform 406"/>
              <p:cNvSpPr>
                <a:spLocks/>
              </p:cNvSpPr>
              <p:nvPr/>
            </p:nvSpPr>
            <p:spPr bwMode="auto">
              <a:xfrm>
                <a:off x="2903" y="3564"/>
                <a:ext cx="234" cy="120"/>
              </a:xfrm>
              <a:custGeom>
                <a:avLst/>
                <a:gdLst>
                  <a:gd name="T0" fmla="*/ 1 w 469"/>
                  <a:gd name="T1" fmla="*/ 0 h 241"/>
                  <a:gd name="T2" fmla="*/ 0 w 469"/>
                  <a:gd name="T3" fmla="*/ 2 h 241"/>
                  <a:gd name="T4" fmla="*/ 115 w 469"/>
                  <a:gd name="T5" fmla="*/ 60 h 241"/>
                  <a:gd name="T6" fmla="*/ 117 w 469"/>
                  <a:gd name="T7" fmla="*/ 58 h 241"/>
                  <a:gd name="T8" fmla="*/ 1 w 469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41"/>
                  <a:gd name="T17" fmla="*/ 469 w 46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41">
                    <a:moveTo>
                      <a:pt x="6" y="0"/>
                    </a:moveTo>
                    <a:lnTo>
                      <a:pt x="0" y="10"/>
                    </a:lnTo>
                    <a:lnTo>
                      <a:pt x="463" y="241"/>
                    </a:lnTo>
                    <a:lnTo>
                      <a:pt x="469" y="2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9" name="Freeform 407"/>
              <p:cNvSpPr>
                <a:spLocks/>
              </p:cNvSpPr>
              <p:nvPr/>
            </p:nvSpPr>
            <p:spPr bwMode="auto">
              <a:xfrm>
                <a:off x="3120" y="3662"/>
                <a:ext cx="45" cy="33"/>
              </a:xfrm>
              <a:custGeom>
                <a:avLst/>
                <a:gdLst>
                  <a:gd name="T0" fmla="*/ 8 w 92"/>
                  <a:gd name="T1" fmla="*/ 9 h 68"/>
                  <a:gd name="T2" fmla="*/ 7 w 92"/>
                  <a:gd name="T3" fmla="*/ 0 h 68"/>
                  <a:gd name="T4" fmla="*/ 22 w 92"/>
                  <a:gd name="T5" fmla="*/ 16 h 68"/>
                  <a:gd name="T6" fmla="*/ 0 w 92"/>
                  <a:gd name="T7" fmla="*/ 14 h 68"/>
                  <a:gd name="T8" fmla="*/ 8 w 92"/>
                  <a:gd name="T9" fmla="*/ 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8"/>
                  <a:gd name="T17" fmla="*/ 92 w 9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8">
                    <a:moveTo>
                      <a:pt x="33" y="40"/>
                    </a:moveTo>
                    <a:lnTo>
                      <a:pt x="28" y="0"/>
                    </a:lnTo>
                    <a:lnTo>
                      <a:pt x="92" y="68"/>
                    </a:lnTo>
                    <a:lnTo>
                      <a:pt x="0" y="60"/>
                    </a:lnTo>
                    <a:lnTo>
                      <a:pt x="33" y="4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513" name="Group 609"/>
            <p:cNvGrpSpPr>
              <a:grpSpLocks/>
            </p:cNvGrpSpPr>
            <p:nvPr/>
          </p:nvGrpSpPr>
          <p:grpSpPr bwMode="auto">
            <a:xfrm>
              <a:off x="1054" y="447"/>
              <a:ext cx="2100" cy="4457"/>
              <a:chOff x="1054" y="447"/>
              <a:chExt cx="2100" cy="4457"/>
            </a:xfrm>
          </p:grpSpPr>
          <p:sp>
            <p:nvSpPr>
              <p:cNvPr id="21632" name="Rectangle 409"/>
              <p:cNvSpPr>
                <a:spLocks noChangeArrowheads="1"/>
              </p:cNvSpPr>
              <p:nvPr/>
            </p:nvSpPr>
            <p:spPr bwMode="auto">
              <a:xfrm>
                <a:off x="2983" y="3078"/>
                <a:ext cx="11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 altLang="en-US"/>
              </a:p>
            </p:txBody>
          </p:sp>
          <p:sp>
            <p:nvSpPr>
              <p:cNvPr id="21633" name="Rectangle 410"/>
              <p:cNvSpPr>
                <a:spLocks noChangeArrowheads="1"/>
              </p:cNvSpPr>
              <p:nvPr/>
            </p:nvSpPr>
            <p:spPr bwMode="auto">
              <a:xfrm>
                <a:off x="3038" y="3067"/>
                <a:ext cx="8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634" name="Rectangle 411"/>
              <p:cNvSpPr>
                <a:spLocks noChangeArrowheads="1"/>
              </p:cNvSpPr>
              <p:nvPr/>
            </p:nvSpPr>
            <p:spPr bwMode="auto">
              <a:xfrm>
                <a:off x="2977" y="3614"/>
                <a:ext cx="11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en-US" altLang="en-US"/>
              </a:p>
            </p:txBody>
          </p:sp>
          <p:sp>
            <p:nvSpPr>
              <p:cNvPr id="21635" name="Rectangle 412"/>
              <p:cNvSpPr>
                <a:spLocks noChangeArrowheads="1"/>
              </p:cNvSpPr>
              <p:nvPr/>
            </p:nvSpPr>
            <p:spPr bwMode="auto">
              <a:xfrm>
                <a:off x="1270" y="2050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36" name="Rectangle 413"/>
              <p:cNvSpPr>
                <a:spLocks noChangeArrowheads="1"/>
              </p:cNvSpPr>
              <p:nvPr/>
            </p:nvSpPr>
            <p:spPr bwMode="auto">
              <a:xfrm>
                <a:off x="1339" y="2050"/>
                <a:ext cx="10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637" name="Rectangle 414"/>
              <p:cNvSpPr>
                <a:spLocks noChangeArrowheads="1"/>
              </p:cNvSpPr>
              <p:nvPr/>
            </p:nvSpPr>
            <p:spPr bwMode="auto">
              <a:xfrm>
                <a:off x="1407" y="2050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38" name="Rectangle 415"/>
              <p:cNvSpPr>
                <a:spLocks noChangeArrowheads="1"/>
              </p:cNvSpPr>
              <p:nvPr/>
            </p:nvSpPr>
            <p:spPr bwMode="auto">
              <a:xfrm>
                <a:off x="1270" y="2160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39" name="Rectangle 416"/>
              <p:cNvSpPr>
                <a:spLocks noChangeArrowheads="1"/>
              </p:cNvSpPr>
              <p:nvPr/>
            </p:nvSpPr>
            <p:spPr bwMode="auto">
              <a:xfrm>
                <a:off x="1341" y="2160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1640" name="Rectangle 417"/>
              <p:cNvSpPr>
                <a:spLocks noChangeArrowheads="1"/>
              </p:cNvSpPr>
              <p:nvPr/>
            </p:nvSpPr>
            <p:spPr bwMode="auto">
              <a:xfrm>
                <a:off x="1396" y="2160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41" name="Rectangle 418"/>
              <p:cNvSpPr>
                <a:spLocks noChangeArrowheads="1"/>
              </p:cNvSpPr>
              <p:nvPr/>
            </p:nvSpPr>
            <p:spPr bwMode="auto">
              <a:xfrm>
                <a:off x="1054" y="178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42" name="Rectangle 419"/>
              <p:cNvSpPr>
                <a:spLocks noChangeArrowheads="1"/>
              </p:cNvSpPr>
              <p:nvPr/>
            </p:nvSpPr>
            <p:spPr bwMode="auto">
              <a:xfrm>
                <a:off x="1054" y="1894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43" name="Rectangle 420"/>
              <p:cNvSpPr>
                <a:spLocks noChangeArrowheads="1"/>
              </p:cNvSpPr>
              <p:nvPr/>
            </p:nvSpPr>
            <p:spPr bwMode="auto">
              <a:xfrm>
                <a:off x="1259" y="3362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44" name="Rectangle 421"/>
              <p:cNvSpPr>
                <a:spLocks noChangeArrowheads="1"/>
              </p:cNvSpPr>
              <p:nvPr/>
            </p:nvSpPr>
            <p:spPr bwMode="auto">
              <a:xfrm>
                <a:off x="1319" y="3362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–</a:t>
                </a:r>
                <a:endParaRPr lang="en-US" altLang="en-US"/>
              </a:p>
            </p:txBody>
          </p:sp>
          <p:sp>
            <p:nvSpPr>
              <p:cNvPr id="21645" name="Rectangle 422"/>
              <p:cNvSpPr>
                <a:spLocks noChangeArrowheads="1"/>
              </p:cNvSpPr>
              <p:nvPr/>
            </p:nvSpPr>
            <p:spPr bwMode="auto">
              <a:xfrm>
                <a:off x="1374" y="3362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46" name="Rectangle 423"/>
              <p:cNvSpPr>
                <a:spLocks noChangeArrowheads="1"/>
              </p:cNvSpPr>
              <p:nvPr/>
            </p:nvSpPr>
            <p:spPr bwMode="auto">
              <a:xfrm>
                <a:off x="1259" y="3473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47" name="Rectangle 424"/>
              <p:cNvSpPr>
                <a:spLocks noChangeArrowheads="1"/>
              </p:cNvSpPr>
              <p:nvPr/>
            </p:nvSpPr>
            <p:spPr bwMode="auto">
              <a:xfrm>
                <a:off x="1330" y="3473"/>
                <a:ext cx="10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+</a:t>
                </a:r>
                <a:endParaRPr lang="en-US" altLang="en-US"/>
              </a:p>
            </p:txBody>
          </p:sp>
          <p:sp>
            <p:nvSpPr>
              <p:cNvPr id="21648" name="Rectangle 425"/>
              <p:cNvSpPr>
                <a:spLocks noChangeArrowheads="1"/>
              </p:cNvSpPr>
              <p:nvPr/>
            </p:nvSpPr>
            <p:spPr bwMode="auto">
              <a:xfrm>
                <a:off x="1388" y="3473"/>
                <a:ext cx="10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649" name="Rectangle 426"/>
              <p:cNvSpPr>
                <a:spLocks noChangeArrowheads="1"/>
              </p:cNvSpPr>
              <p:nvPr/>
            </p:nvSpPr>
            <p:spPr bwMode="auto">
              <a:xfrm>
                <a:off x="1589" y="3641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1650" name="Rectangle 427"/>
              <p:cNvSpPr>
                <a:spLocks noChangeArrowheads="1"/>
              </p:cNvSpPr>
              <p:nvPr/>
            </p:nvSpPr>
            <p:spPr bwMode="auto">
              <a:xfrm>
                <a:off x="1589" y="3751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1651" name="Rectangle 428"/>
              <p:cNvSpPr>
                <a:spLocks noChangeArrowheads="1"/>
              </p:cNvSpPr>
              <p:nvPr/>
            </p:nvSpPr>
            <p:spPr bwMode="auto">
              <a:xfrm>
                <a:off x="3002" y="2336"/>
                <a:ext cx="11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en-US" altLang="en-US"/>
              </a:p>
            </p:txBody>
          </p:sp>
          <p:sp>
            <p:nvSpPr>
              <p:cNvPr id="21652" name="Line 429"/>
              <p:cNvSpPr>
                <a:spLocks noChangeShapeType="1"/>
              </p:cNvSpPr>
              <p:nvPr/>
            </p:nvSpPr>
            <p:spPr bwMode="auto">
              <a:xfrm>
                <a:off x="3002" y="2366"/>
                <a:ext cx="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" name="Rectangle 430"/>
              <p:cNvSpPr>
                <a:spLocks noChangeArrowheads="1"/>
              </p:cNvSpPr>
              <p:nvPr/>
            </p:nvSpPr>
            <p:spPr bwMode="auto">
              <a:xfrm>
                <a:off x="3076" y="4857"/>
                <a:ext cx="34" cy="10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54" name="Freeform 431"/>
              <p:cNvSpPr>
                <a:spLocks/>
              </p:cNvSpPr>
              <p:nvPr/>
            </p:nvSpPr>
            <p:spPr bwMode="auto">
              <a:xfrm>
                <a:off x="3047" y="4861"/>
                <a:ext cx="33" cy="41"/>
              </a:xfrm>
              <a:custGeom>
                <a:avLst/>
                <a:gdLst>
                  <a:gd name="T0" fmla="*/ 17 w 65"/>
                  <a:gd name="T1" fmla="*/ 1 h 82"/>
                  <a:gd name="T2" fmla="*/ 16 w 65"/>
                  <a:gd name="T3" fmla="*/ 7 h 82"/>
                  <a:gd name="T4" fmla="*/ 13 w 65"/>
                  <a:gd name="T5" fmla="*/ 13 h 82"/>
                  <a:gd name="T6" fmla="*/ 8 w 65"/>
                  <a:gd name="T7" fmla="*/ 19 h 82"/>
                  <a:gd name="T8" fmla="*/ 5 w 65"/>
                  <a:gd name="T9" fmla="*/ 20 h 82"/>
                  <a:gd name="T10" fmla="*/ 2 w 65"/>
                  <a:gd name="T11" fmla="*/ 21 h 82"/>
                  <a:gd name="T12" fmla="*/ 0 w 65"/>
                  <a:gd name="T13" fmla="*/ 15 h 82"/>
                  <a:gd name="T14" fmla="*/ 3 w 65"/>
                  <a:gd name="T15" fmla="*/ 15 h 82"/>
                  <a:gd name="T16" fmla="*/ 5 w 65"/>
                  <a:gd name="T17" fmla="*/ 14 h 82"/>
                  <a:gd name="T18" fmla="*/ 8 w 65"/>
                  <a:gd name="T19" fmla="*/ 10 h 82"/>
                  <a:gd name="T20" fmla="*/ 11 w 65"/>
                  <a:gd name="T21" fmla="*/ 6 h 82"/>
                  <a:gd name="T22" fmla="*/ 12 w 65"/>
                  <a:gd name="T23" fmla="*/ 0 h 82"/>
                  <a:gd name="T24" fmla="*/ 17 w 65"/>
                  <a:gd name="T25" fmla="*/ 1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82"/>
                  <a:gd name="T41" fmla="*/ 65 w 65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82">
                    <a:moveTo>
                      <a:pt x="65" y="2"/>
                    </a:moveTo>
                    <a:lnTo>
                      <a:pt x="62" y="31"/>
                    </a:lnTo>
                    <a:lnTo>
                      <a:pt x="49" y="54"/>
                    </a:lnTo>
                    <a:lnTo>
                      <a:pt x="32" y="73"/>
                    </a:lnTo>
                    <a:lnTo>
                      <a:pt x="18" y="80"/>
                    </a:lnTo>
                    <a:lnTo>
                      <a:pt x="7" y="82"/>
                    </a:lnTo>
                    <a:lnTo>
                      <a:pt x="0" y="63"/>
                    </a:lnTo>
                    <a:lnTo>
                      <a:pt x="11" y="61"/>
                    </a:lnTo>
                    <a:lnTo>
                      <a:pt x="18" y="58"/>
                    </a:lnTo>
                    <a:lnTo>
                      <a:pt x="32" y="43"/>
                    </a:lnTo>
                    <a:lnTo>
                      <a:pt x="43" y="24"/>
                    </a:lnTo>
                    <a:lnTo>
                      <a:pt x="45" y="0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" name="Freeform 432"/>
              <p:cNvSpPr>
                <a:spLocks/>
              </p:cNvSpPr>
              <p:nvPr/>
            </p:nvSpPr>
            <p:spPr bwMode="auto">
              <a:xfrm>
                <a:off x="3070" y="4857"/>
                <a:ext cx="10" cy="10"/>
              </a:xfrm>
              <a:custGeom>
                <a:avLst/>
                <a:gdLst>
                  <a:gd name="T0" fmla="*/ 3 w 20"/>
                  <a:gd name="T1" fmla="*/ 0 h 21"/>
                  <a:gd name="T2" fmla="*/ 1 w 20"/>
                  <a:gd name="T3" fmla="*/ 0 h 21"/>
                  <a:gd name="T4" fmla="*/ 0 w 20"/>
                  <a:gd name="T5" fmla="*/ 2 h 21"/>
                  <a:gd name="T6" fmla="*/ 5 w 20"/>
                  <a:gd name="T7" fmla="*/ 2 h 21"/>
                  <a:gd name="T8" fmla="*/ 3 w 20"/>
                  <a:gd name="T9" fmla="*/ 5 h 21"/>
                  <a:gd name="T10" fmla="*/ 3 w 20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1"/>
                  <a:gd name="T20" fmla="*/ 20 w 2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1">
                    <a:moveTo>
                      <a:pt x="1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20" y="10"/>
                    </a:lnTo>
                    <a:lnTo>
                      <a:pt x="11" y="2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" name="Freeform 433"/>
              <p:cNvSpPr>
                <a:spLocks/>
              </p:cNvSpPr>
              <p:nvPr/>
            </p:nvSpPr>
            <p:spPr bwMode="auto">
              <a:xfrm>
                <a:off x="3017" y="4831"/>
                <a:ext cx="32" cy="71"/>
              </a:xfrm>
              <a:custGeom>
                <a:avLst/>
                <a:gdLst>
                  <a:gd name="T0" fmla="*/ 16 w 64"/>
                  <a:gd name="T1" fmla="*/ 36 h 142"/>
                  <a:gd name="T2" fmla="*/ 12 w 64"/>
                  <a:gd name="T3" fmla="*/ 36 h 142"/>
                  <a:gd name="T4" fmla="*/ 10 w 64"/>
                  <a:gd name="T5" fmla="*/ 35 h 142"/>
                  <a:gd name="T6" fmla="*/ 7 w 64"/>
                  <a:gd name="T7" fmla="*/ 29 h 142"/>
                  <a:gd name="T8" fmla="*/ 6 w 64"/>
                  <a:gd name="T9" fmla="*/ 18 h 142"/>
                  <a:gd name="T10" fmla="*/ 4 w 64"/>
                  <a:gd name="T11" fmla="*/ 9 h 142"/>
                  <a:gd name="T12" fmla="*/ 2 w 64"/>
                  <a:gd name="T13" fmla="*/ 5 h 142"/>
                  <a:gd name="T14" fmla="*/ 1 w 64"/>
                  <a:gd name="T15" fmla="*/ 4 h 142"/>
                  <a:gd name="T16" fmla="*/ 0 w 64"/>
                  <a:gd name="T17" fmla="*/ 4 h 142"/>
                  <a:gd name="T18" fmla="*/ 1 w 64"/>
                  <a:gd name="T19" fmla="*/ 0 h 142"/>
                  <a:gd name="T20" fmla="*/ 3 w 64"/>
                  <a:gd name="T21" fmla="*/ 0 h 142"/>
                  <a:gd name="T22" fmla="*/ 5 w 64"/>
                  <a:gd name="T23" fmla="*/ 1 h 142"/>
                  <a:gd name="T24" fmla="*/ 9 w 64"/>
                  <a:gd name="T25" fmla="*/ 6 h 142"/>
                  <a:gd name="T26" fmla="*/ 11 w 64"/>
                  <a:gd name="T27" fmla="*/ 18 h 142"/>
                  <a:gd name="T28" fmla="*/ 12 w 64"/>
                  <a:gd name="T29" fmla="*/ 28 h 142"/>
                  <a:gd name="T30" fmla="*/ 14 w 64"/>
                  <a:gd name="T31" fmla="*/ 31 h 142"/>
                  <a:gd name="T32" fmla="*/ 14 w 64"/>
                  <a:gd name="T33" fmla="*/ 30 h 142"/>
                  <a:gd name="T34" fmla="*/ 16 w 64"/>
                  <a:gd name="T35" fmla="*/ 30 h 142"/>
                  <a:gd name="T36" fmla="*/ 16 w 64"/>
                  <a:gd name="T37" fmla="*/ 36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42"/>
                  <a:gd name="T59" fmla="*/ 64 w 6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42">
                    <a:moveTo>
                      <a:pt x="64" y="142"/>
                    </a:moveTo>
                    <a:lnTo>
                      <a:pt x="51" y="142"/>
                    </a:lnTo>
                    <a:lnTo>
                      <a:pt x="42" y="138"/>
                    </a:lnTo>
                    <a:lnTo>
                      <a:pt x="31" y="119"/>
                    </a:lnTo>
                    <a:lnTo>
                      <a:pt x="26" y="75"/>
                    </a:lnTo>
                    <a:lnTo>
                      <a:pt x="18" y="34"/>
                    </a:lnTo>
                    <a:lnTo>
                      <a:pt x="9" y="22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7"/>
                    </a:lnTo>
                    <a:lnTo>
                      <a:pt x="37" y="26"/>
                    </a:lnTo>
                    <a:lnTo>
                      <a:pt x="44" y="71"/>
                    </a:lnTo>
                    <a:lnTo>
                      <a:pt x="50" y="114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64" y="123"/>
                    </a:lnTo>
                    <a:lnTo>
                      <a:pt x="64" y="142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" name="Freeform 434"/>
              <p:cNvSpPr>
                <a:spLocks/>
              </p:cNvSpPr>
              <p:nvPr/>
            </p:nvSpPr>
            <p:spPr bwMode="auto">
              <a:xfrm>
                <a:off x="3047" y="4893"/>
                <a:ext cx="4" cy="9"/>
              </a:xfrm>
              <a:custGeom>
                <a:avLst/>
                <a:gdLst>
                  <a:gd name="T0" fmla="*/ 2 w 7"/>
                  <a:gd name="T1" fmla="*/ 4 h 19"/>
                  <a:gd name="T2" fmla="*/ 1 w 7"/>
                  <a:gd name="T3" fmla="*/ 4 h 19"/>
                  <a:gd name="T4" fmla="*/ 1 w 7"/>
                  <a:gd name="T5" fmla="*/ 0 h 19"/>
                  <a:gd name="T6" fmla="*/ 0 w 7"/>
                  <a:gd name="T7" fmla="*/ 0 h 19"/>
                  <a:gd name="T8" fmla="*/ 2 w 7"/>
                  <a:gd name="T9" fmla="*/ 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9"/>
                  <a:gd name="T17" fmla="*/ 7 w 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9">
                    <a:moveTo>
                      <a:pt x="7" y="19"/>
                    </a:moveTo>
                    <a:lnTo>
                      <a:pt x="3" y="1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" name="Freeform 435"/>
              <p:cNvSpPr>
                <a:spLocks/>
              </p:cNvSpPr>
              <p:nvPr/>
            </p:nvSpPr>
            <p:spPr bwMode="auto">
              <a:xfrm>
                <a:off x="2984" y="4831"/>
                <a:ext cx="35" cy="72"/>
              </a:xfrm>
              <a:custGeom>
                <a:avLst/>
                <a:gdLst>
                  <a:gd name="T0" fmla="*/ 18 w 70"/>
                  <a:gd name="T1" fmla="*/ 5 h 144"/>
                  <a:gd name="T2" fmla="*/ 15 w 70"/>
                  <a:gd name="T3" fmla="*/ 5 h 144"/>
                  <a:gd name="T4" fmla="*/ 14 w 70"/>
                  <a:gd name="T5" fmla="*/ 5 h 144"/>
                  <a:gd name="T6" fmla="*/ 13 w 70"/>
                  <a:gd name="T7" fmla="*/ 6 h 144"/>
                  <a:gd name="T8" fmla="*/ 12 w 70"/>
                  <a:gd name="T9" fmla="*/ 7 h 144"/>
                  <a:gd name="T10" fmla="*/ 11 w 70"/>
                  <a:gd name="T11" fmla="*/ 18 h 144"/>
                  <a:gd name="T12" fmla="*/ 10 w 70"/>
                  <a:gd name="T13" fmla="*/ 23 h 144"/>
                  <a:gd name="T14" fmla="*/ 9 w 70"/>
                  <a:gd name="T15" fmla="*/ 29 h 144"/>
                  <a:gd name="T16" fmla="*/ 7 w 70"/>
                  <a:gd name="T17" fmla="*/ 34 h 144"/>
                  <a:gd name="T18" fmla="*/ 4 w 70"/>
                  <a:gd name="T19" fmla="*/ 36 h 144"/>
                  <a:gd name="T20" fmla="*/ 1 w 70"/>
                  <a:gd name="T21" fmla="*/ 36 h 144"/>
                  <a:gd name="T22" fmla="*/ 0 w 70"/>
                  <a:gd name="T23" fmla="*/ 31 h 144"/>
                  <a:gd name="T24" fmla="*/ 2 w 70"/>
                  <a:gd name="T25" fmla="*/ 30 h 144"/>
                  <a:gd name="T26" fmla="*/ 3 w 70"/>
                  <a:gd name="T27" fmla="*/ 30 h 144"/>
                  <a:gd name="T28" fmla="*/ 5 w 70"/>
                  <a:gd name="T29" fmla="*/ 27 h 144"/>
                  <a:gd name="T30" fmla="*/ 5 w 70"/>
                  <a:gd name="T31" fmla="*/ 22 h 144"/>
                  <a:gd name="T32" fmla="*/ 6 w 70"/>
                  <a:gd name="T33" fmla="*/ 18 h 144"/>
                  <a:gd name="T34" fmla="*/ 7 w 70"/>
                  <a:gd name="T35" fmla="*/ 6 h 144"/>
                  <a:gd name="T36" fmla="*/ 9 w 70"/>
                  <a:gd name="T37" fmla="*/ 3 h 144"/>
                  <a:gd name="T38" fmla="*/ 11 w 70"/>
                  <a:gd name="T39" fmla="*/ 1 h 144"/>
                  <a:gd name="T40" fmla="*/ 13 w 70"/>
                  <a:gd name="T41" fmla="*/ 0 h 144"/>
                  <a:gd name="T42" fmla="*/ 16 w 70"/>
                  <a:gd name="T43" fmla="*/ 0 h 144"/>
                  <a:gd name="T44" fmla="*/ 18 w 70"/>
                  <a:gd name="T45" fmla="*/ 5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144"/>
                  <a:gd name="T71" fmla="*/ 70 w 70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144">
                    <a:moveTo>
                      <a:pt x="70" y="19"/>
                    </a:moveTo>
                    <a:lnTo>
                      <a:pt x="62" y="19"/>
                    </a:lnTo>
                    <a:lnTo>
                      <a:pt x="59" y="21"/>
                    </a:lnTo>
                    <a:lnTo>
                      <a:pt x="53" y="26"/>
                    </a:lnTo>
                    <a:lnTo>
                      <a:pt x="51" y="30"/>
                    </a:lnTo>
                    <a:lnTo>
                      <a:pt x="44" y="71"/>
                    </a:lnTo>
                    <a:lnTo>
                      <a:pt x="42" y="93"/>
                    </a:lnTo>
                    <a:lnTo>
                      <a:pt x="39" y="118"/>
                    </a:lnTo>
                    <a:lnTo>
                      <a:pt x="28" y="136"/>
                    </a:lnTo>
                    <a:lnTo>
                      <a:pt x="17" y="142"/>
                    </a:lnTo>
                    <a:lnTo>
                      <a:pt x="6" y="144"/>
                    </a:lnTo>
                    <a:lnTo>
                      <a:pt x="0" y="125"/>
                    </a:lnTo>
                    <a:lnTo>
                      <a:pt x="9" y="123"/>
                    </a:lnTo>
                    <a:lnTo>
                      <a:pt x="13" y="121"/>
                    </a:lnTo>
                    <a:lnTo>
                      <a:pt x="20" y="110"/>
                    </a:lnTo>
                    <a:lnTo>
                      <a:pt x="22" y="91"/>
                    </a:lnTo>
                    <a:lnTo>
                      <a:pt x="24" y="69"/>
                    </a:lnTo>
                    <a:lnTo>
                      <a:pt x="31" y="26"/>
                    </a:lnTo>
                    <a:lnTo>
                      <a:pt x="37" y="15"/>
                    </a:lnTo>
                    <a:lnTo>
                      <a:pt x="44" y="6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" name="Freeform 436"/>
              <p:cNvSpPr>
                <a:spLocks/>
              </p:cNvSpPr>
              <p:nvPr/>
            </p:nvSpPr>
            <p:spPr bwMode="auto">
              <a:xfrm>
                <a:off x="3016" y="4831"/>
                <a:ext cx="3" cy="9"/>
              </a:xfrm>
              <a:custGeom>
                <a:avLst/>
                <a:gdLst>
                  <a:gd name="T0" fmla="*/ 2 w 6"/>
                  <a:gd name="T1" fmla="*/ 0 h 19"/>
                  <a:gd name="T2" fmla="*/ 1 w 6"/>
                  <a:gd name="T3" fmla="*/ 0 h 19"/>
                  <a:gd name="T4" fmla="*/ 0 w 6"/>
                  <a:gd name="T5" fmla="*/ 0 h 19"/>
                  <a:gd name="T6" fmla="*/ 2 w 6"/>
                  <a:gd name="T7" fmla="*/ 4 h 19"/>
                  <a:gd name="T8" fmla="*/ 1 w 6"/>
                  <a:gd name="T9" fmla="*/ 4 h 19"/>
                  <a:gd name="T10" fmla="*/ 2 w 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2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" name="Freeform 437"/>
              <p:cNvSpPr>
                <a:spLocks/>
              </p:cNvSpPr>
              <p:nvPr/>
            </p:nvSpPr>
            <p:spPr bwMode="auto">
              <a:xfrm>
                <a:off x="2952" y="4831"/>
                <a:ext cx="35" cy="72"/>
              </a:xfrm>
              <a:custGeom>
                <a:avLst/>
                <a:gdLst>
                  <a:gd name="T0" fmla="*/ 17 w 70"/>
                  <a:gd name="T1" fmla="*/ 36 h 144"/>
                  <a:gd name="T2" fmla="*/ 13 w 70"/>
                  <a:gd name="T3" fmla="*/ 36 h 144"/>
                  <a:gd name="T4" fmla="*/ 11 w 70"/>
                  <a:gd name="T5" fmla="*/ 34 h 144"/>
                  <a:gd name="T6" fmla="*/ 9 w 70"/>
                  <a:gd name="T7" fmla="*/ 33 h 144"/>
                  <a:gd name="T8" fmla="*/ 9 w 70"/>
                  <a:gd name="T9" fmla="*/ 29 h 144"/>
                  <a:gd name="T10" fmla="*/ 6 w 70"/>
                  <a:gd name="T11" fmla="*/ 18 h 144"/>
                  <a:gd name="T12" fmla="*/ 4 w 70"/>
                  <a:gd name="T13" fmla="*/ 8 h 144"/>
                  <a:gd name="T14" fmla="*/ 2 w 70"/>
                  <a:gd name="T15" fmla="*/ 5 h 144"/>
                  <a:gd name="T16" fmla="*/ 1 w 70"/>
                  <a:gd name="T17" fmla="*/ 5 h 144"/>
                  <a:gd name="T18" fmla="*/ 0 w 70"/>
                  <a:gd name="T19" fmla="*/ 5 h 144"/>
                  <a:gd name="T20" fmla="*/ 1 w 70"/>
                  <a:gd name="T21" fmla="*/ 0 h 144"/>
                  <a:gd name="T22" fmla="*/ 3 w 70"/>
                  <a:gd name="T23" fmla="*/ 0 h 144"/>
                  <a:gd name="T24" fmla="*/ 6 w 70"/>
                  <a:gd name="T25" fmla="*/ 1 h 144"/>
                  <a:gd name="T26" fmla="*/ 9 w 70"/>
                  <a:gd name="T27" fmla="*/ 6 h 144"/>
                  <a:gd name="T28" fmla="*/ 11 w 70"/>
                  <a:gd name="T29" fmla="*/ 18 h 144"/>
                  <a:gd name="T30" fmla="*/ 12 w 70"/>
                  <a:gd name="T31" fmla="*/ 28 h 144"/>
                  <a:gd name="T32" fmla="*/ 13 w 70"/>
                  <a:gd name="T33" fmla="*/ 29 h 144"/>
                  <a:gd name="T34" fmla="*/ 14 w 70"/>
                  <a:gd name="T35" fmla="*/ 30 h 144"/>
                  <a:gd name="T36" fmla="*/ 15 w 70"/>
                  <a:gd name="T37" fmla="*/ 30 h 144"/>
                  <a:gd name="T38" fmla="*/ 18 w 70"/>
                  <a:gd name="T39" fmla="*/ 31 h 144"/>
                  <a:gd name="T40" fmla="*/ 17 w 70"/>
                  <a:gd name="T41" fmla="*/ 36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44"/>
                  <a:gd name="T65" fmla="*/ 70 w 70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44">
                    <a:moveTo>
                      <a:pt x="66" y="144"/>
                    </a:moveTo>
                    <a:lnTo>
                      <a:pt x="55" y="142"/>
                    </a:lnTo>
                    <a:lnTo>
                      <a:pt x="44" y="136"/>
                    </a:lnTo>
                    <a:lnTo>
                      <a:pt x="37" y="129"/>
                    </a:lnTo>
                    <a:lnTo>
                      <a:pt x="33" y="118"/>
                    </a:lnTo>
                    <a:lnTo>
                      <a:pt x="26" y="73"/>
                    </a:lnTo>
                    <a:lnTo>
                      <a:pt x="18" y="32"/>
                    </a:lnTo>
                    <a:lnTo>
                      <a:pt x="11" y="21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37" y="24"/>
                    </a:lnTo>
                    <a:lnTo>
                      <a:pt x="44" y="69"/>
                    </a:lnTo>
                    <a:lnTo>
                      <a:pt x="51" y="112"/>
                    </a:lnTo>
                    <a:lnTo>
                      <a:pt x="53" y="118"/>
                    </a:lnTo>
                    <a:lnTo>
                      <a:pt x="59" y="121"/>
                    </a:lnTo>
                    <a:lnTo>
                      <a:pt x="62" y="123"/>
                    </a:lnTo>
                    <a:lnTo>
                      <a:pt x="70" y="125"/>
                    </a:ln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" name="Freeform 438"/>
              <p:cNvSpPr>
                <a:spLocks/>
              </p:cNvSpPr>
              <p:nvPr/>
            </p:nvSpPr>
            <p:spPr bwMode="auto">
              <a:xfrm>
                <a:off x="2984" y="4894"/>
                <a:ext cx="3" cy="9"/>
              </a:xfrm>
              <a:custGeom>
                <a:avLst/>
                <a:gdLst>
                  <a:gd name="T0" fmla="*/ 2 w 6"/>
                  <a:gd name="T1" fmla="*/ 4 h 19"/>
                  <a:gd name="T2" fmla="*/ 1 w 6"/>
                  <a:gd name="T3" fmla="*/ 4 h 19"/>
                  <a:gd name="T4" fmla="*/ 1 w 6"/>
                  <a:gd name="T5" fmla="*/ 4 h 19"/>
                  <a:gd name="T6" fmla="*/ 2 w 6"/>
                  <a:gd name="T7" fmla="*/ 0 h 19"/>
                  <a:gd name="T8" fmla="*/ 0 w 6"/>
                  <a:gd name="T9" fmla="*/ 0 h 19"/>
                  <a:gd name="T10" fmla="*/ 2 w 6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19"/>
                    </a:moveTo>
                    <a:lnTo>
                      <a:pt x="4" y="19"/>
                    </a:lnTo>
                    <a:lnTo>
                      <a:pt x="2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" name="Freeform 439"/>
              <p:cNvSpPr>
                <a:spLocks/>
              </p:cNvSpPr>
              <p:nvPr/>
            </p:nvSpPr>
            <p:spPr bwMode="auto">
              <a:xfrm>
                <a:off x="2918" y="4831"/>
                <a:ext cx="36" cy="72"/>
              </a:xfrm>
              <a:custGeom>
                <a:avLst/>
                <a:gdLst>
                  <a:gd name="T0" fmla="*/ 18 w 72"/>
                  <a:gd name="T1" fmla="*/ 5 h 144"/>
                  <a:gd name="T2" fmla="*/ 16 w 72"/>
                  <a:gd name="T3" fmla="*/ 5 h 144"/>
                  <a:gd name="T4" fmla="*/ 15 w 72"/>
                  <a:gd name="T5" fmla="*/ 5 h 144"/>
                  <a:gd name="T6" fmla="*/ 13 w 72"/>
                  <a:gd name="T7" fmla="*/ 7 h 144"/>
                  <a:gd name="T8" fmla="*/ 11 w 72"/>
                  <a:gd name="T9" fmla="*/ 18 h 144"/>
                  <a:gd name="T10" fmla="*/ 9 w 72"/>
                  <a:gd name="T11" fmla="*/ 28 h 144"/>
                  <a:gd name="T12" fmla="*/ 7 w 72"/>
                  <a:gd name="T13" fmla="*/ 34 h 144"/>
                  <a:gd name="T14" fmla="*/ 5 w 72"/>
                  <a:gd name="T15" fmla="*/ 36 h 144"/>
                  <a:gd name="T16" fmla="*/ 1 w 72"/>
                  <a:gd name="T17" fmla="*/ 36 h 144"/>
                  <a:gd name="T18" fmla="*/ 0 w 72"/>
                  <a:gd name="T19" fmla="*/ 31 h 144"/>
                  <a:gd name="T20" fmla="*/ 2 w 72"/>
                  <a:gd name="T21" fmla="*/ 30 h 144"/>
                  <a:gd name="T22" fmla="*/ 3 w 72"/>
                  <a:gd name="T23" fmla="*/ 29 h 144"/>
                  <a:gd name="T24" fmla="*/ 5 w 72"/>
                  <a:gd name="T25" fmla="*/ 27 h 144"/>
                  <a:gd name="T26" fmla="*/ 6 w 72"/>
                  <a:gd name="T27" fmla="*/ 17 h 144"/>
                  <a:gd name="T28" fmla="*/ 9 w 72"/>
                  <a:gd name="T29" fmla="*/ 6 h 144"/>
                  <a:gd name="T30" fmla="*/ 11 w 72"/>
                  <a:gd name="T31" fmla="*/ 1 h 144"/>
                  <a:gd name="T32" fmla="*/ 14 w 72"/>
                  <a:gd name="T33" fmla="*/ 0 h 144"/>
                  <a:gd name="T34" fmla="*/ 17 w 72"/>
                  <a:gd name="T35" fmla="*/ 0 h 144"/>
                  <a:gd name="T36" fmla="*/ 18 w 72"/>
                  <a:gd name="T37" fmla="*/ 5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144"/>
                  <a:gd name="T59" fmla="*/ 72 w 72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144">
                    <a:moveTo>
                      <a:pt x="72" y="19"/>
                    </a:moveTo>
                    <a:lnTo>
                      <a:pt x="64" y="19"/>
                    </a:lnTo>
                    <a:lnTo>
                      <a:pt x="61" y="21"/>
                    </a:lnTo>
                    <a:lnTo>
                      <a:pt x="54" y="30"/>
                    </a:lnTo>
                    <a:lnTo>
                      <a:pt x="46" y="69"/>
                    </a:lnTo>
                    <a:lnTo>
                      <a:pt x="39" y="114"/>
                    </a:lnTo>
                    <a:lnTo>
                      <a:pt x="28" y="134"/>
                    </a:lnTo>
                    <a:lnTo>
                      <a:pt x="17" y="142"/>
                    </a:lnTo>
                    <a:lnTo>
                      <a:pt x="6" y="144"/>
                    </a:lnTo>
                    <a:lnTo>
                      <a:pt x="0" y="125"/>
                    </a:lnTo>
                    <a:lnTo>
                      <a:pt x="10" y="123"/>
                    </a:lnTo>
                    <a:lnTo>
                      <a:pt x="13" y="119"/>
                    </a:lnTo>
                    <a:lnTo>
                      <a:pt x="19" y="110"/>
                    </a:lnTo>
                    <a:lnTo>
                      <a:pt x="26" y="67"/>
                    </a:lnTo>
                    <a:lnTo>
                      <a:pt x="33" y="26"/>
                    </a:lnTo>
                    <a:lnTo>
                      <a:pt x="46" y="6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3" name="Freeform 440"/>
              <p:cNvSpPr>
                <a:spLocks/>
              </p:cNvSpPr>
              <p:nvPr/>
            </p:nvSpPr>
            <p:spPr bwMode="auto">
              <a:xfrm>
                <a:off x="2951" y="4831"/>
                <a:ext cx="3" cy="9"/>
              </a:xfrm>
              <a:custGeom>
                <a:avLst/>
                <a:gdLst>
                  <a:gd name="T0" fmla="*/ 2 w 6"/>
                  <a:gd name="T1" fmla="*/ 0 h 19"/>
                  <a:gd name="T2" fmla="*/ 1 w 6"/>
                  <a:gd name="T3" fmla="*/ 0 h 19"/>
                  <a:gd name="T4" fmla="*/ 0 w 6"/>
                  <a:gd name="T5" fmla="*/ 0 h 19"/>
                  <a:gd name="T6" fmla="*/ 2 w 6"/>
                  <a:gd name="T7" fmla="*/ 4 h 19"/>
                  <a:gd name="T8" fmla="*/ 1 w 6"/>
                  <a:gd name="T9" fmla="*/ 4 h 19"/>
                  <a:gd name="T10" fmla="*/ 2 w 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2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4" name="Freeform 441"/>
              <p:cNvSpPr>
                <a:spLocks/>
              </p:cNvSpPr>
              <p:nvPr/>
            </p:nvSpPr>
            <p:spPr bwMode="auto">
              <a:xfrm>
                <a:off x="2882" y="4831"/>
                <a:ext cx="39" cy="72"/>
              </a:xfrm>
              <a:custGeom>
                <a:avLst/>
                <a:gdLst>
                  <a:gd name="T0" fmla="*/ 18 w 79"/>
                  <a:gd name="T1" fmla="*/ 36 h 144"/>
                  <a:gd name="T2" fmla="*/ 13 w 79"/>
                  <a:gd name="T3" fmla="*/ 35 h 144"/>
                  <a:gd name="T4" fmla="*/ 10 w 79"/>
                  <a:gd name="T5" fmla="*/ 29 h 144"/>
                  <a:gd name="T6" fmla="*/ 8 w 79"/>
                  <a:gd name="T7" fmla="*/ 24 h 144"/>
                  <a:gd name="T8" fmla="*/ 7 w 79"/>
                  <a:gd name="T9" fmla="*/ 18 h 144"/>
                  <a:gd name="T10" fmla="*/ 6 w 79"/>
                  <a:gd name="T11" fmla="*/ 12 h 144"/>
                  <a:gd name="T12" fmla="*/ 5 w 79"/>
                  <a:gd name="T13" fmla="*/ 8 h 144"/>
                  <a:gd name="T14" fmla="*/ 4 w 79"/>
                  <a:gd name="T15" fmla="*/ 6 h 144"/>
                  <a:gd name="T16" fmla="*/ 3 w 79"/>
                  <a:gd name="T17" fmla="*/ 5 h 144"/>
                  <a:gd name="T18" fmla="*/ 2 w 79"/>
                  <a:gd name="T19" fmla="*/ 5 h 144"/>
                  <a:gd name="T20" fmla="*/ 0 w 79"/>
                  <a:gd name="T21" fmla="*/ 5 h 144"/>
                  <a:gd name="T22" fmla="*/ 0 w 79"/>
                  <a:gd name="T23" fmla="*/ 0 h 144"/>
                  <a:gd name="T24" fmla="*/ 3 w 79"/>
                  <a:gd name="T25" fmla="*/ 0 h 144"/>
                  <a:gd name="T26" fmla="*/ 6 w 79"/>
                  <a:gd name="T27" fmla="*/ 1 h 144"/>
                  <a:gd name="T28" fmla="*/ 7 w 79"/>
                  <a:gd name="T29" fmla="*/ 2 h 144"/>
                  <a:gd name="T30" fmla="*/ 9 w 79"/>
                  <a:gd name="T31" fmla="*/ 6 h 144"/>
                  <a:gd name="T32" fmla="*/ 11 w 79"/>
                  <a:gd name="T33" fmla="*/ 11 h 144"/>
                  <a:gd name="T34" fmla="*/ 12 w 79"/>
                  <a:gd name="T35" fmla="*/ 18 h 144"/>
                  <a:gd name="T36" fmla="*/ 12 w 79"/>
                  <a:gd name="T37" fmla="*/ 23 h 144"/>
                  <a:gd name="T38" fmla="*/ 14 w 79"/>
                  <a:gd name="T39" fmla="*/ 28 h 144"/>
                  <a:gd name="T40" fmla="*/ 16 w 79"/>
                  <a:gd name="T41" fmla="*/ 30 h 144"/>
                  <a:gd name="T42" fmla="*/ 19 w 79"/>
                  <a:gd name="T43" fmla="*/ 31 h 144"/>
                  <a:gd name="T44" fmla="*/ 18 w 79"/>
                  <a:gd name="T45" fmla="*/ 36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144"/>
                  <a:gd name="T71" fmla="*/ 79 w 7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144">
                    <a:moveTo>
                      <a:pt x="73" y="144"/>
                    </a:moveTo>
                    <a:lnTo>
                      <a:pt x="55" y="138"/>
                    </a:lnTo>
                    <a:lnTo>
                      <a:pt x="40" y="119"/>
                    </a:lnTo>
                    <a:lnTo>
                      <a:pt x="33" y="99"/>
                    </a:lnTo>
                    <a:lnTo>
                      <a:pt x="29" y="73"/>
                    </a:lnTo>
                    <a:lnTo>
                      <a:pt x="26" y="50"/>
                    </a:lnTo>
                    <a:lnTo>
                      <a:pt x="20" y="32"/>
                    </a:lnTo>
                    <a:lnTo>
                      <a:pt x="17" y="26"/>
                    </a:lnTo>
                    <a:lnTo>
                      <a:pt x="13" y="22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31" y="11"/>
                    </a:lnTo>
                    <a:lnTo>
                      <a:pt x="39" y="24"/>
                    </a:lnTo>
                    <a:lnTo>
                      <a:pt x="44" y="45"/>
                    </a:lnTo>
                    <a:lnTo>
                      <a:pt x="48" y="69"/>
                    </a:lnTo>
                    <a:lnTo>
                      <a:pt x="51" y="93"/>
                    </a:lnTo>
                    <a:lnTo>
                      <a:pt x="59" y="112"/>
                    </a:lnTo>
                    <a:lnTo>
                      <a:pt x="66" y="121"/>
                    </a:lnTo>
                    <a:lnTo>
                      <a:pt x="79" y="125"/>
                    </a:lnTo>
                    <a:lnTo>
                      <a:pt x="73" y="144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5" name="Freeform 442"/>
              <p:cNvSpPr>
                <a:spLocks/>
              </p:cNvSpPr>
              <p:nvPr/>
            </p:nvSpPr>
            <p:spPr bwMode="auto">
              <a:xfrm>
                <a:off x="2918" y="4894"/>
                <a:ext cx="3" cy="9"/>
              </a:xfrm>
              <a:custGeom>
                <a:avLst/>
                <a:gdLst>
                  <a:gd name="T0" fmla="*/ 2 w 6"/>
                  <a:gd name="T1" fmla="*/ 4 h 19"/>
                  <a:gd name="T2" fmla="*/ 1 w 6"/>
                  <a:gd name="T3" fmla="*/ 4 h 19"/>
                  <a:gd name="T4" fmla="*/ 0 w 6"/>
                  <a:gd name="T5" fmla="*/ 4 h 19"/>
                  <a:gd name="T6" fmla="*/ 2 w 6"/>
                  <a:gd name="T7" fmla="*/ 0 h 19"/>
                  <a:gd name="T8" fmla="*/ 0 w 6"/>
                  <a:gd name="T9" fmla="*/ 0 h 19"/>
                  <a:gd name="T10" fmla="*/ 2 w 6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19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6" name="Freeform 443"/>
              <p:cNvSpPr>
                <a:spLocks/>
              </p:cNvSpPr>
              <p:nvPr/>
            </p:nvSpPr>
            <p:spPr bwMode="auto">
              <a:xfrm>
                <a:off x="2848" y="4831"/>
                <a:ext cx="35" cy="72"/>
              </a:xfrm>
              <a:custGeom>
                <a:avLst/>
                <a:gdLst>
                  <a:gd name="T0" fmla="*/ 18 w 70"/>
                  <a:gd name="T1" fmla="*/ 5 h 144"/>
                  <a:gd name="T2" fmla="*/ 17 w 70"/>
                  <a:gd name="T3" fmla="*/ 5 h 144"/>
                  <a:gd name="T4" fmla="*/ 15 w 70"/>
                  <a:gd name="T5" fmla="*/ 5 h 144"/>
                  <a:gd name="T6" fmla="*/ 13 w 70"/>
                  <a:gd name="T7" fmla="*/ 8 h 144"/>
                  <a:gd name="T8" fmla="*/ 11 w 70"/>
                  <a:gd name="T9" fmla="*/ 18 h 144"/>
                  <a:gd name="T10" fmla="*/ 9 w 70"/>
                  <a:gd name="T11" fmla="*/ 29 h 144"/>
                  <a:gd name="T12" fmla="*/ 6 w 70"/>
                  <a:gd name="T13" fmla="*/ 34 h 144"/>
                  <a:gd name="T14" fmla="*/ 3 w 70"/>
                  <a:gd name="T15" fmla="*/ 36 h 144"/>
                  <a:gd name="T16" fmla="*/ 1 w 70"/>
                  <a:gd name="T17" fmla="*/ 36 h 144"/>
                  <a:gd name="T18" fmla="*/ 0 w 70"/>
                  <a:gd name="T19" fmla="*/ 31 h 144"/>
                  <a:gd name="T20" fmla="*/ 2 w 70"/>
                  <a:gd name="T21" fmla="*/ 30 h 144"/>
                  <a:gd name="T22" fmla="*/ 2 w 70"/>
                  <a:gd name="T23" fmla="*/ 30 h 144"/>
                  <a:gd name="T24" fmla="*/ 4 w 70"/>
                  <a:gd name="T25" fmla="*/ 28 h 144"/>
                  <a:gd name="T26" fmla="*/ 6 w 70"/>
                  <a:gd name="T27" fmla="*/ 18 h 144"/>
                  <a:gd name="T28" fmla="*/ 9 w 70"/>
                  <a:gd name="T29" fmla="*/ 7 h 144"/>
                  <a:gd name="T30" fmla="*/ 11 w 70"/>
                  <a:gd name="T31" fmla="*/ 2 h 144"/>
                  <a:gd name="T32" fmla="*/ 14 w 70"/>
                  <a:gd name="T33" fmla="*/ 1 h 144"/>
                  <a:gd name="T34" fmla="*/ 17 w 70"/>
                  <a:gd name="T35" fmla="*/ 0 h 144"/>
                  <a:gd name="T36" fmla="*/ 18 w 70"/>
                  <a:gd name="T37" fmla="*/ 5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144"/>
                  <a:gd name="T59" fmla="*/ 70 w 70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144">
                    <a:moveTo>
                      <a:pt x="70" y="19"/>
                    </a:moveTo>
                    <a:lnTo>
                      <a:pt x="65" y="21"/>
                    </a:lnTo>
                    <a:lnTo>
                      <a:pt x="61" y="21"/>
                    </a:lnTo>
                    <a:lnTo>
                      <a:pt x="54" y="32"/>
                    </a:lnTo>
                    <a:lnTo>
                      <a:pt x="46" y="73"/>
                    </a:lnTo>
                    <a:lnTo>
                      <a:pt x="37" y="116"/>
                    </a:lnTo>
                    <a:lnTo>
                      <a:pt x="26" y="136"/>
                    </a:lnTo>
                    <a:lnTo>
                      <a:pt x="15" y="142"/>
                    </a:lnTo>
                    <a:lnTo>
                      <a:pt x="6" y="144"/>
                    </a:lnTo>
                    <a:lnTo>
                      <a:pt x="0" y="125"/>
                    </a:lnTo>
                    <a:lnTo>
                      <a:pt x="8" y="123"/>
                    </a:lnTo>
                    <a:lnTo>
                      <a:pt x="11" y="121"/>
                    </a:lnTo>
                    <a:lnTo>
                      <a:pt x="17" y="112"/>
                    </a:lnTo>
                    <a:lnTo>
                      <a:pt x="26" y="71"/>
                    </a:lnTo>
                    <a:lnTo>
                      <a:pt x="33" y="28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7" name="Freeform 444"/>
              <p:cNvSpPr>
                <a:spLocks/>
              </p:cNvSpPr>
              <p:nvPr/>
            </p:nvSpPr>
            <p:spPr bwMode="auto">
              <a:xfrm>
                <a:off x="2880" y="4831"/>
                <a:ext cx="3" cy="9"/>
              </a:xfrm>
              <a:custGeom>
                <a:avLst/>
                <a:gdLst>
                  <a:gd name="T0" fmla="*/ 1 w 5"/>
                  <a:gd name="T1" fmla="*/ 0 h 19"/>
                  <a:gd name="T2" fmla="*/ 1 w 5"/>
                  <a:gd name="T3" fmla="*/ 0 h 19"/>
                  <a:gd name="T4" fmla="*/ 0 w 5"/>
                  <a:gd name="T5" fmla="*/ 0 h 19"/>
                  <a:gd name="T6" fmla="*/ 2 w 5"/>
                  <a:gd name="T7" fmla="*/ 4 h 19"/>
                  <a:gd name="T8" fmla="*/ 1 w 5"/>
                  <a:gd name="T9" fmla="*/ 4 h 19"/>
                  <a:gd name="T10" fmla="*/ 1 w 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9"/>
                  <a:gd name="T20" fmla="*/ 5 w 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9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8" name="Freeform 445"/>
              <p:cNvSpPr>
                <a:spLocks/>
              </p:cNvSpPr>
              <p:nvPr/>
            </p:nvSpPr>
            <p:spPr bwMode="auto">
              <a:xfrm>
                <a:off x="2816" y="4831"/>
                <a:ext cx="34" cy="72"/>
              </a:xfrm>
              <a:custGeom>
                <a:avLst/>
                <a:gdLst>
                  <a:gd name="T0" fmla="*/ 16 w 70"/>
                  <a:gd name="T1" fmla="*/ 36 h 144"/>
                  <a:gd name="T2" fmla="*/ 13 w 70"/>
                  <a:gd name="T3" fmla="*/ 36 h 144"/>
                  <a:gd name="T4" fmla="*/ 10 w 70"/>
                  <a:gd name="T5" fmla="*/ 34 h 144"/>
                  <a:gd name="T6" fmla="*/ 8 w 70"/>
                  <a:gd name="T7" fmla="*/ 29 h 144"/>
                  <a:gd name="T8" fmla="*/ 6 w 70"/>
                  <a:gd name="T9" fmla="*/ 18 h 144"/>
                  <a:gd name="T10" fmla="*/ 5 w 70"/>
                  <a:gd name="T11" fmla="*/ 12 h 144"/>
                  <a:gd name="T12" fmla="*/ 5 w 70"/>
                  <a:gd name="T13" fmla="*/ 10 h 144"/>
                  <a:gd name="T14" fmla="*/ 4 w 70"/>
                  <a:gd name="T15" fmla="*/ 9 h 144"/>
                  <a:gd name="T16" fmla="*/ 2 w 70"/>
                  <a:gd name="T17" fmla="*/ 5 h 144"/>
                  <a:gd name="T18" fmla="*/ 2 w 70"/>
                  <a:gd name="T19" fmla="*/ 5 h 144"/>
                  <a:gd name="T20" fmla="*/ 0 w 70"/>
                  <a:gd name="T21" fmla="*/ 5 h 144"/>
                  <a:gd name="T22" fmla="*/ 1 w 70"/>
                  <a:gd name="T23" fmla="*/ 0 h 144"/>
                  <a:gd name="T24" fmla="*/ 3 w 70"/>
                  <a:gd name="T25" fmla="*/ 0 h 144"/>
                  <a:gd name="T26" fmla="*/ 6 w 70"/>
                  <a:gd name="T27" fmla="*/ 1 h 144"/>
                  <a:gd name="T28" fmla="*/ 8 w 70"/>
                  <a:gd name="T29" fmla="*/ 5 h 144"/>
                  <a:gd name="T30" fmla="*/ 9 w 70"/>
                  <a:gd name="T31" fmla="*/ 9 h 144"/>
                  <a:gd name="T32" fmla="*/ 10 w 70"/>
                  <a:gd name="T33" fmla="*/ 11 h 144"/>
                  <a:gd name="T34" fmla="*/ 10 w 70"/>
                  <a:gd name="T35" fmla="*/ 18 h 144"/>
                  <a:gd name="T36" fmla="*/ 12 w 70"/>
                  <a:gd name="T37" fmla="*/ 27 h 144"/>
                  <a:gd name="T38" fmla="*/ 14 w 70"/>
                  <a:gd name="T39" fmla="*/ 30 h 144"/>
                  <a:gd name="T40" fmla="*/ 15 w 70"/>
                  <a:gd name="T41" fmla="*/ 30 h 144"/>
                  <a:gd name="T42" fmla="*/ 17 w 70"/>
                  <a:gd name="T43" fmla="*/ 31 h 144"/>
                  <a:gd name="T44" fmla="*/ 16 w 70"/>
                  <a:gd name="T45" fmla="*/ 36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144"/>
                  <a:gd name="T71" fmla="*/ 70 w 70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144">
                    <a:moveTo>
                      <a:pt x="66" y="144"/>
                    </a:moveTo>
                    <a:lnTo>
                      <a:pt x="55" y="142"/>
                    </a:lnTo>
                    <a:lnTo>
                      <a:pt x="44" y="136"/>
                    </a:lnTo>
                    <a:lnTo>
                      <a:pt x="33" y="118"/>
                    </a:lnTo>
                    <a:lnTo>
                      <a:pt x="26" y="73"/>
                    </a:lnTo>
                    <a:lnTo>
                      <a:pt x="22" y="49"/>
                    </a:lnTo>
                    <a:lnTo>
                      <a:pt x="21" y="41"/>
                    </a:lnTo>
                    <a:lnTo>
                      <a:pt x="19" y="34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5" y="22"/>
                    </a:lnTo>
                    <a:lnTo>
                      <a:pt x="39" y="35"/>
                    </a:lnTo>
                    <a:lnTo>
                      <a:pt x="41" y="45"/>
                    </a:lnTo>
                    <a:lnTo>
                      <a:pt x="44" y="69"/>
                    </a:lnTo>
                    <a:lnTo>
                      <a:pt x="52" y="110"/>
                    </a:lnTo>
                    <a:lnTo>
                      <a:pt x="59" y="123"/>
                    </a:lnTo>
                    <a:lnTo>
                      <a:pt x="63" y="123"/>
                    </a:lnTo>
                    <a:lnTo>
                      <a:pt x="70" y="125"/>
                    </a:ln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" name="Freeform 446"/>
              <p:cNvSpPr>
                <a:spLocks/>
              </p:cNvSpPr>
              <p:nvPr/>
            </p:nvSpPr>
            <p:spPr bwMode="auto">
              <a:xfrm>
                <a:off x="2848" y="4894"/>
                <a:ext cx="2" cy="9"/>
              </a:xfrm>
              <a:custGeom>
                <a:avLst/>
                <a:gdLst>
                  <a:gd name="T0" fmla="*/ 1 w 6"/>
                  <a:gd name="T1" fmla="*/ 4 h 19"/>
                  <a:gd name="T2" fmla="*/ 0 w 6"/>
                  <a:gd name="T3" fmla="*/ 4 h 19"/>
                  <a:gd name="T4" fmla="*/ 0 w 6"/>
                  <a:gd name="T5" fmla="*/ 4 h 19"/>
                  <a:gd name="T6" fmla="*/ 1 w 6"/>
                  <a:gd name="T7" fmla="*/ 0 h 19"/>
                  <a:gd name="T8" fmla="*/ 0 w 6"/>
                  <a:gd name="T9" fmla="*/ 0 h 19"/>
                  <a:gd name="T10" fmla="*/ 1 w 6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6" y="19"/>
                    </a:moveTo>
                    <a:lnTo>
                      <a:pt x="4" y="19"/>
                    </a:lnTo>
                    <a:lnTo>
                      <a:pt x="2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0" name="Freeform 447"/>
              <p:cNvSpPr>
                <a:spLocks/>
              </p:cNvSpPr>
              <p:nvPr/>
            </p:nvSpPr>
            <p:spPr bwMode="auto">
              <a:xfrm>
                <a:off x="2785" y="4831"/>
                <a:ext cx="33" cy="72"/>
              </a:xfrm>
              <a:custGeom>
                <a:avLst/>
                <a:gdLst>
                  <a:gd name="T0" fmla="*/ 17 w 66"/>
                  <a:gd name="T1" fmla="*/ 5 h 144"/>
                  <a:gd name="T2" fmla="*/ 14 w 66"/>
                  <a:gd name="T3" fmla="*/ 5 h 144"/>
                  <a:gd name="T4" fmla="*/ 13 w 66"/>
                  <a:gd name="T5" fmla="*/ 5 h 144"/>
                  <a:gd name="T6" fmla="*/ 12 w 66"/>
                  <a:gd name="T7" fmla="*/ 8 h 144"/>
                  <a:gd name="T8" fmla="*/ 11 w 66"/>
                  <a:gd name="T9" fmla="*/ 11 h 144"/>
                  <a:gd name="T10" fmla="*/ 10 w 66"/>
                  <a:gd name="T11" fmla="*/ 18 h 144"/>
                  <a:gd name="T12" fmla="*/ 10 w 66"/>
                  <a:gd name="T13" fmla="*/ 22 h 144"/>
                  <a:gd name="T14" fmla="*/ 9 w 66"/>
                  <a:gd name="T15" fmla="*/ 29 h 144"/>
                  <a:gd name="T16" fmla="*/ 6 w 66"/>
                  <a:gd name="T17" fmla="*/ 34 h 144"/>
                  <a:gd name="T18" fmla="*/ 1 w 66"/>
                  <a:gd name="T19" fmla="*/ 36 h 144"/>
                  <a:gd name="T20" fmla="*/ 0 w 66"/>
                  <a:gd name="T21" fmla="*/ 31 h 144"/>
                  <a:gd name="T22" fmla="*/ 2 w 66"/>
                  <a:gd name="T23" fmla="*/ 29 h 144"/>
                  <a:gd name="T24" fmla="*/ 4 w 66"/>
                  <a:gd name="T25" fmla="*/ 27 h 144"/>
                  <a:gd name="T26" fmla="*/ 5 w 66"/>
                  <a:gd name="T27" fmla="*/ 22 h 144"/>
                  <a:gd name="T28" fmla="*/ 5 w 66"/>
                  <a:gd name="T29" fmla="*/ 18 h 144"/>
                  <a:gd name="T30" fmla="*/ 6 w 66"/>
                  <a:gd name="T31" fmla="*/ 11 h 144"/>
                  <a:gd name="T32" fmla="*/ 7 w 66"/>
                  <a:gd name="T33" fmla="*/ 6 h 144"/>
                  <a:gd name="T34" fmla="*/ 9 w 66"/>
                  <a:gd name="T35" fmla="*/ 2 h 144"/>
                  <a:gd name="T36" fmla="*/ 12 w 66"/>
                  <a:gd name="T37" fmla="*/ 0 h 144"/>
                  <a:gd name="T38" fmla="*/ 15 w 66"/>
                  <a:gd name="T39" fmla="*/ 0 h 144"/>
                  <a:gd name="T40" fmla="*/ 17 w 66"/>
                  <a:gd name="T41" fmla="*/ 5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44"/>
                  <a:gd name="T65" fmla="*/ 66 w 66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44">
                    <a:moveTo>
                      <a:pt x="66" y="19"/>
                    </a:moveTo>
                    <a:lnTo>
                      <a:pt x="59" y="19"/>
                    </a:lnTo>
                    <a:lnTo>
                      <a:pt x="55" y="21"/>
                    </a:lnTo>
                    <a:lnTo>
                      <a:pt x="50" y="32"/>
                    </a:lnTo>
                    <a:lnTo>
                      <a:pt x="44" y="47"/>
                    </a:lnTo>
                    <a:lnTo>
                      <a:pt x="42" y="69"/>
                    </a:lnTo>
                    <a:lnTo>
                      <a:pt x="40" y="91"/>
                    </a:lnTo>
                    <a:lnTo>
                      <a:pt x="37" y="116"/>
                    </a:lnTo>
                    <a:lnTo>
                      <a:pt x="26" y="134"/>
                    </a:lnTo>
                    <a:lnTo>
                      <a:pt x="7" y="144"/>
                    </a:lnTo>
                    <a:lnTo>
                      <a:pt x="0" y="125"/>
                    </a:lnTo>
                    <a:lnTo>
                      <a:pt x="11" y="119"/>
                    </a:lnTo>
                    <a:lnTo>
                      <a:pt x="18" y="108"/>
                    </a:lnTo>
                    <a:lnTo>
                      <a:pt x="20" y="90"/>
                    </a:lnTo>
                    <a:lnTo>
                      <a:pt x="22" y="69"/>
                    </a:lnTo>
                    <a:lnTo>
                      <a:pt x="24" y="45"/>
                    </a:lnTo>
                    <a:lnTo>
                      <a:pt x="31" y="24"/>
                    </a:lnTo>
                    <a:lnTo>
                      <a:pt x="39" y="9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1" name="Freeform 448"/>
              <p:cNvSpPr>
                <a:spLocks/>
              </p:cNvSpPr>
              <p:nvPr/>
            </p:nvSpPr>
            <p:spPr bwMode="auto">
              <a:xfrm>
                <a:off x="2815" y="4831"/>
                <a:ext cx="3" cy="9"/>
              </a:xfrm>
              <a:custGeom>
                <a:avLst/>
                <a:gdLst>
                  <a:gd name="T0" fmla="*/ 2 w 5"/>
                  <a:gd name="T1" fmla="*/ 0 h 19"/>
                  <a:gd name="T2" fmla="*/ 1 w 5"/>
                  <a:gd name="T3" fmla="*/ 0 h 19"/>
                  <a:gd name="T4" fmla="*/ 0 w 5"/>
                  <a:gd name="T5" fmla="*/ 0 h 19"/>
                  <a:gd name="T6" fmla="*/ 2 w 5"/>
                  <a:gd name="T7" fmla="*/ 4 h 19"/>
                  <a:gd name="T8" fmla="*/ 1 w 5"/>
                  <a:gd name="T9" fmla="*/ 4 h 19"/>
                  <a:gd name="T10" fmla="*/ 2 w 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9"/>
                  <a:gd name="T20" fmla="*/ 5 w 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9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19"/>
                    </a:lnTo>
                    <a:lnTo>
                      <a:pt x="1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2" name="Freeform 449"/>
              <p:cNvSpPr>
                <a:spLocks/>
              </p:cNvSpPr>
              <p:nvPr/>
            </p:nvSpPr>
            <p:spPr bwMode="auto">
              <a:xfrm>
                <a:off x="2750" y="4829"/>
                <a:ext cx="37" cy="74"/>
              </a:xfrm>
              <a:custGeom>
                <a:avLst/>
                <a:gdLst>
                  <a:gd name="T0" fmla="*/ 17 w 75"/>
                  <a:gd name="T1" fmla="*/ 37 h 148"/>
                  <a:gd name="T2" fmla="*/ 12 w 75"/>
                  <a:gd name="T3" fmla="*/ 36 h 148"/>
                  <a:gd name="T4" fmla="*/ 9 w 75"/>
                  <a:gd name="T5" fmla="*/ 30 h 148"/>
                  <a:gd name="T6" fmla="*/ 7 w 75"/>
                  <a:gd name="T7" fmla="*/ 25 h 148"/>
                  <a:gd name="T8" fmla="*/ 6 w 75"/>
                  <a:gd name="T9" fmla="*/ 19 h 148"/>
                  <a:gd name="T10" fmla="*/ 5 w 75"/>
                  <a:gd name="T11" fmla="*/ 13 h 148"/>
                  <a:gd name="T12" fmla="*/ 4 w 75"/>
                  <a:gd name="T13" fmla="*/ 8 h 148"/>
                  <a:gd name="T14" fmla="*/ 3 w 75"/>
                  <a:gd name="T15" fmla="*/ 6 h 148"/>
                  <a:gd name="T16" fmla="*/ 2 w 75"/>
                  <a:gd name="T17" fmla="*/ 5 h 148"/>
                  <a:gd name="T18" fmla="*/ 1 w 75"/>
                  <a:gd name="T19" fmla="*/ 5 h 148"/>
                  <a:gd name="T20" fmla="*/ 0 w 75"/>
                  <a:gd name="T21" fmla="*/ 5 h 148"/>
                  <a:gd name="T22" fmla="*/ 0 w 75"/>
                  <a:gd name="T23" fmla="*/ 0 h 148"/>
                  <a:gd name="T24" fmla="*/ 2 w 75"/>
                  <a:gd name="T25" fmla="*/ 0 h 148"/>
                  <a:gd name="T26" fmla="*/ 5 w 75"/>
                  <a:gd name="T27" fmla="*/ 1 h 148"/>
                  <a:gd name="T28" fmla="*/ 7 w 75"/>
                  <a:gd name="T29" fmla="*/ 3 h 148"/>
                  <a:gd name="T30" fmla="*/ 8 w 75"/>
                  <a:gd name="T31" fmla="*/ 6 h 148"/>
                  <a:gd name="T32" fmla="*/ 10 w 75"/>
                  <a:gd name="T33" fmla="*/ 11 h 148"/>
                  <a:gd name="T34" fmla="*/ 11 w 75"/>
                  <a:gd name="T35" fmla="*/ 18 h 148"/>
                  <a:gd name="T36" fmla="*/ 12 w 75"/>
                  <a:gd name="T37" fmla="*/ 23 h 148"/>
                  <a:gd name="T38" fmla="*/ 13 w 75"/>
                  <a:gd name="T39" fmla="*/ 28 h 148"/>
                  <a:gd name="T40" fmla="*/ 15 w 75"/>
                  <a:gd name="T41" fmla="*/ 31 h 148"/>
                  <a:gd name="T42" fmla="*/ 18 w 75"/>
                  <a:gd name="T43" fmla="*/ 33 h 148"/>
                  <a:gd name="T44" fmla="*/ 17 w 75"/>
                  <a:gd name="T45" fmla="*/ 37 h 1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5"/>
                  <a:gd name="T70" fmla="*/ 0 h 148"/>
                  <a:gd name="T71" fmla="*/ 75 w 75"/>
                  <a:gd name="T72" fmla="*/ 148 h 1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5" h="148">
                    <a:moveTo>
                      <a:pt x="69" y="148"/>
                    </a:moveTo>
                    <a:lnTo>
                      <a:pt x="49" y="142"/>
                    </a:lnTo>
                    <a:lnTo>
                      <a:pt x="36" y="122"/>
                    </a:lnTo>
                    <a:lnTo>
                      <a:pt x="31" y="101"/>
                    </a:lnTo>
                    <a:lnTo>
                      <a:pt x="27" y="75"/>
                    </a:lnTo>
                    <a:lnTo>
                      <a:pt x="23" y="53"/>
                    </a:lnTo>
                    <a:lnTo>
                      <a:pt x="16" y="32"/>
                    </a:lnTo>
                    <a:lnTo>
                      <a:pt x="14" y="26"/>
                    </a:lnTo>
                    <a:lnTo>
                      <a:pt x="11" y="23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6"/>
                    </a:lnTo>
                    <a:lnTo>
                      <a:pt x="29" y="13"/>
                    </a:lnTo>
                    <a:lnTo>
                      <a:pt x="34" y="25"/>
                    </a:lnTo>
                    <a:lnTo>
                      <a:pt x="42" y="47"/>
                    </a:lnTo>
                    <a:lnTo>
                      <a:pt x="45" y="71"/>
                    </a:lnTo>
                    <a:lnTo>
                      <a:pt x="49" y="95"/>
                    </a:lnTo>
                    <a:lnTo>
                      <a:pt x="54" y="114"/>
                    </a:lnTo>
                    <a:lnTo>
                      <a:pt x="60" y="125"/>
                    </a:lnTo>
                    <a:lnTo>
                      <a:pt x="75" y="129"/>
                    </a:lnTo>
                    <a:lnTo>
                      <a:pt x="69" y="148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" name="Freeform 450"/>
              <p:cNvSpPr>
                <a:spLocks/>
              </p:cNvSpPr>
              <p:nvPr/>
            </p:nvSpPr>
            <p:spPr bwMode="auto">
              <a:xfrm>
                <a:off x="2785" y="4894"/>
                <a:ext cx="3" cy="10"/>
              </a:xfrm>
              <a:custGeom>
                <a:avLst/>
                <a:gdLst>
                  <a:gd name="T0" fmla="*/ 1 w 7"/>
                  <a:gd name="T1" fmla="*/ 4 h 21"/>
                  <a:gd name="T2" fmla="*/ 1 w 7"/>
                  <a:gd name="T3" fmla="*/ 5 h 21"/>
                  <a:gd name="T4" fmla="*/ 0 w 7"/>
                  <a:gd name="T5" fmla="*/ 4 h 21"/>
                  <a:gd name="T6" fmla="*/ 1 w 7"/>
                  <a:gd name="T7" fmla="*/ 0 h 21"/>
                  <a:gd name="T8" fmla="*/ 0 w 7"/>
                  <a:gd name="T9" fmla="*/ 0 h 21"/>
                  <a:gd name="T10" fmla="*/ 1 w 7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1"/>
                  <a:gd name="T20" fmla="*/ 7 w 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1">
                    <a:moveTo>
                      <a:pt x="7" y="19"/>
                    </a:moveTo>
                    <a:lnTo>
                      <a:pt x="6" y="21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" name="Freeform 451"/>
              <p:cNvSpPr>
                <a:spLocks/>
              </p:cNvSpPr>
              <p:nvPr/>
            </p:nvSpPr>
            <p:spPr bwMode="auto">
              <a:xfrm>
                <a:off x="2727" y="4829"/>
                <a:ext cx="24" cy="69"/>
              </a:xfrm>
              <a:custGeom>
                <a:avLst/>
                <a:gdLst>
                  <a:gd name="T0" fmla="*/ 12 w 47"/>
                  <a:gd name="T1" fmla="*/ 4 h 138"/>
                  <a:gd name="T2" fmla="*/ 10 w 47"/>
                  <a:gd name="T3" fmla="*/ 5 h 138"/>
                  <a:gd name="T4" fmla="*/ 9 w 47"/>
                  <a:gd name="T5" fmla="*/ 5 h 138"/>
                  <a:gd name="T6" fmla="*/ 7 w 47"/>
                  <a:gd name="T7" fmla="*/ 7 h 138"/>
                  <a:gd name="T8" fmla="*/ 6 w 47"/>
                  <a:gd name="T9" fmla="*/ 10 h 138"/>
                  <a:gd name="T10" fmla="*/ 5 w 47"/>
                  <a:gd name="T11" fmla="*/ 14 h 138"/>
                  <a:gd name="T12" fmla="*/ 5 w 47"/>
                  <a:gd name="T13" fmla="*/ 24 h 138"/>
                  <a:gd name="T14" fmla="*/ 5 w 47"/>
                  <a:gd name="T15" fmla="*/ 35 h 138"/>
                  <a:gd name="T16" fmla="*/ 0 w 47"/>
                  <a:gd name="T17" fmla="*/ 35 h 138"/>
                  <a:gd name="T18" fmla="*/ 0 w 47"/>
                  <a:gd name="T19" fmla="*/ 24 h 138"/>
                  <a:gd name="T20" fmla="*/ 0 w 47"/>
                  <a:gd name="T21" fmla="*/ 14 h 138"/>
                  <a:gd name="T22" fmla="*/ 1 w 47"/>
                  <a:gd name="T23" fmla="*/ 9 h 138"/>
                  <a:gd name="T24" fmla="*/ 3 w 47"/>
                  <a:gd name="T25" fmla="*/ 4 h 138"/>
                  <a:gd name="T26" fmla="*/ 6 w 47"/>
                  <a:gd name="T27" fmla="*/ 2 h 138"/>
                  <a:gd name="T28" fmla="*/ 9 w 47"/>
                  <a:gd name="T29" fmla="*/ 1 h 138"/>
                  <a:gd name="T30" fmla="*/ 11 w 47"/>
                  <a:gd name="T31" fmla="*/ 0 h 138"/>
                  <a:gd name="T32" fmla="*/ 12 w 47"/>
                  <a:gd name="T33" fmla="*/ 4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38"/>
                  <a:gd name="T53" fmla="*/ 47 w 47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38">
                    <a:moveTo>
                      <a:pt x="47" y="19"/>
                    </a:moveTo>
                    <a:lnTo>
                      <a:pt x="40" y="21"/>
                    </a:lnTo>
                    <a:lnTo>
                      <a:pt x="36" y="23"/>
                    </a:lnTo>
                    <a:lnTo>
                      <a:pt x="25" y="30"/>
                    </a:lnTo>
                    <a:lnTo>
                      <a:pt x="22" y="41"/>
                    </a:lnTo>
                    <a:lnTo>
                      <a:pt x="20" y="58"/>
                    </a:lnTo>
                    <a:lnTo>
                      <a:pt x="20" y="97"/>
                    </a:lnTo>
                    <a:lnTo>
                      <a:pt x="20" y="138"/>
                    </a:lnTo>
                    <a:lnTo>
                      <a:pt x="0" y="138"/>
                    </a:lnTo>
                    <a:lnTo>
                      <a:pt x="0" y="97"/>
                    </a:lnTo>
                    <a:lnTo>
                      <a:pt x="0" y="58"/>
                    </a:lnTo>
                    <a:lnTo>
                      <a:pt x="2" y="38"/>
                    </a:lnTo>
                    <a:lnTo>
                      <a:pt x="9" y="19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" name="Freeform 452"/>
              <p:cNvSpPr>
                <a:spLocks/>
              </p:cNvSpPr>
              <p:nvPr/>
            </p:nvSpPr>
            <p:spPr bwMode="auto">
              <a:xfrm>
                <a:off x="2748" y="4829"/>
                <a:ext cx="3" cy="9"/>
              </a:xfrm>
              <a:custGeom>
                <a:avLst/>
                <a:gdLst>
                  <a:gd name="T0" fmla="*/ 1 w 5"/>
                  <a:gd name="T1" fmla="*/ 0 h 19"/>
                  <a:gd name="T2" fmla="*/ 0 w 5"/>
                  <a:gd name="T3" fmla="*/ 0 h 19"/>
                  <a:gd name="T4" fmla="*/ 2 w 5"/>
                  <a:gd name="T5" fmla="*/ 4 h 19"/>
                  <a:gd name="T6" fmla="*/ 1 w 5"/>
                  <a:gd name="T7" fmla="*/ 4 h 19"/>
                  <a:gd name="T8" fmla="*/ 1 w 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9"/>
                  <a:gd name="T17" fmla="*/ 5 w 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9">
                    <a:moveTo>
                      <a:pt x="4" y="0"/>
                    </a:moveTo>
                    <a:lnTo>
                      <a:pt x="0" y="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" name="Freeform 453"/>
              <p:cNvSpPr>
                <a:spLocks/>
              </p:cNvSpPr>
              <p:nvPr/>
            </p:nvSpPr>
            <p:spPr bwMode="auto">
              <a:xfrm>
                <a:off x="3095" y="4839"/>
                <a:ext cx="59" cy="46"/>
              </a:xfrm>
              <a:custGeom>
                <a:avLst/>
                <a:gdLst>
                  <a:gd name="T0" fmla="*/ 7 w 119"/>
                  <a:gd name="T1" fmla="*/ 12 h 91"/>
                  <a:gd name="T2" fmla="*/ 0 w 119"/>
                  <a:gd name="T3" fmla="*/ 0 h 91"/>
                  <a:gd name="T4" fmla="*/ 29 w 119"/>
                  <a:gd name="T5" fmla="*/ 12 h 91"/>
                  <a:gd name="T6" fmla="*/ 0 w 119"/>
                  <a:gd name="T7" fmla="*/ 23 h 91"/>
                  <a:gd name="T8" fmla="*/ 7 w 119"/>
                  <a:gd name="T9" fmla="*/ 12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91"/>
                  <a:gd name="T17" fmla="*/ 119 w 11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91">
                    <a:moveTo>
                      <a:pt x="29" y="45"/>
                    </a:moveTo>
                    <a:lnTo>
                      <a:pt x="0" y="0"/>
                    </a:lnTo>
                    <a:lnTo>
                      <a:pt x="119" y="45"/>
                    </a:lnTo>
                    <a:lnTo>
                      <a:pt x="0" y="91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" name="Oval 454"/>
              <p:cNvSpPr>
                <a:spLocks noChangeArrowheads="1"/>
              </p:cNvSpPr>
              <p:nvPr/>
            </p:nvSpPr>
            <p:spPr bwMode="auto">
              <a:xfrm>
                <a:off x="2777" y="2017"/>
                <a:ext cx="85" cy="87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78" name="Oval 455"/>
              <p:cNvSpPr>
                <a:spLocks noChangeArrowheads="1"/>
              </p:cNvSpPr>
              <p:nvPr/>
            </p:nvSpPr>
            <p:spPr bwMode="auto">
              <a:xfrm>
                <a:off x="2320" y="507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79" name="Oval 456"/>
              <p:cNvSpPr>
                <a:spLocks noChangeArrowheads="1"/>
              </p:cNvSpPr>
              <p:nvPr/>
            </p:nvSpPr>
            <p:spPr bwMode="auto">
              <a:xfrm>
                <a:off x="2319" y="507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0" name="Oval 457"/>
              <p:cNvSpPr>
                <a:spLocks noChangeArrowheads="1"/>
              </p:cNvSpPr>
              <p:nvPr/>
            </p:nvSpPr>
            <p:spPr bwMode="auto">
              <a:xfrm>
                <a:off x="2277" y="465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1" name="Oval 458"/>
              <p:cNvSpPr>
                <a:spLocks noChangeArrowheads="1"/>
              </p:cNvSpPr>
              <p:nvPr/>
            </p:nvSpPr>
            <p:spPr bwMode="auto">
              <a:xfrm>
                <a:off x="2276" y="46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2" name="Oval 459"/>
              <p:cNvSpPr>
                <a:spLocks noChangeArrowheads="1"/>
              </p:cNvSpPr>
              <p:nvPr/>
            </p:nvSpPr>
            <p:spPr bwMode="auto">
              <a:xfrm>
                <a:off x="2213" y="622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3" name="Oval 460"/>
              <p:cNvSpPr>
                <a:spLocks noChangeArrowheads="1"/>
              </p:cNvSpPr>
              <p:nvPr/>
            </p:nvSpPr>
            <p:spPr bwMode="auto">
              <a:xfrm>
                <a:off x="2212" y="621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4" name="Oval 461"/>
              <p:cNvSpPr>
                <a:spLocks noChangeArrowheads="1"/>
              </p:cNvSpPr>
              <p:nvPr/>
            </p:nvSpPr>
            <p:spPr bwMode="auto">
              <a:xfrm>
                <a:off x="2122" y="507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5" name="Oval 462"/>
              <p:cNvSpPr>
                <a:spLocks noChangeArrowheads="1"/>
              </p:cNvSpPr>
              <p:nvPr/>
            </p:nvSpPr>
            <p:spPr bwMode="auto">
              <a:xfrm>
                <a:off x="2121" y="506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6" name="Oval 463"/>
              <p:cNvSpPr>
                <a:spLocks noChangeArrowheads="1"/>
              </p:cNvSpPr>
              <p:nvPr/>
            </p:nvSpPr>
            <p:spPr bwMode="auto">
              <a:xfrm>
                <a:off x="2162" y="46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7" name="Oval 464"/>
              <p:cNvSpPr>
                <a:spLocks noChangeArrowheads="1"/>
              </p:cNvSpPr>
              <p:nvPr/>
            </p:nvSpPr>
            <p:spPr bwMode="auto">
              <a:xfrm>
                <a:off x="2161" y="46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8" name="Oval 465"/>
              <p:cNvSpPr>
                <a:spLocks noChangeArrowheads="1"/>
              </p:cNvSpPr>
              <p:nvPr/>
            </p:nvSpPr>
            <p:spPr bwMode="auto">
              <a:xfrm>
                <a:off x="2264" y="49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89" name="Oval 466"/>
              <p:cNvSpPr>
                <a:spLocks noChangeArrowheads="1"/>
              </p:cNvSpPr>
              <p:nvPr/>
            </p:nvSpPr>
            <p:spPr bwMode="auto">
              <a:xfrm>
                <a:off x="2263" y="49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0" name="Oval 467"/>
              <p:cNvSpPr>
                <a:spLocks noChangeArrowheads="1"/>
              </p:cNvSpPr>
              <p:nvPr/>
            </p:nvSpPr>
            <p:spPr bwMode="auto">
              <a:xfrm>
                <a:off x="2180" y="491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1" name="Oval 468"/>
              <p:cNvSpPr>
                <a:spLocks noChangeArrowheads="1"/>
              </p:cNvSpPr>
              <p:nvPr/>
            </p:nvSpPr>
            <p:spPr bwMode="auto">
              <a:xfrm>
                <a:off x="2179" y="49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2" name="Oval 469"/>
              <p:cNvSpPr>
                <a:spLocks noChangeArrowheads="1"/>
              </p:cNvSpPr>
              <p:nvPr/>
            </p:nvSpPr>
            <p:spPr bwMode="auto">
              <a:xfrm>
                <a:off x="2221" y="44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3" name="Oval 470"/>
              <p:cNvSpPr>
                <a:spLocks noChangeArrowheads="1"/>
              </p:cNvSpPr>
              <p:nvPr/>
            </p:nvSpPr>
            <p:spPr bwMode="auto">
              <a:xfrm>
                <a:off x="2220" y="44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4" name="Oval 471"/>
              <p:cNvSpPr>
                <a:spLocks noChangeArrowheads="1"/>
              </p:cNvSpPr>
              <p:nvPr/>
            </p:nvSpPr>
            <p:spPr bwMode="auto">
              <a:xfrm>
                <a:off x="2222" y="53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5" name="Oval 472"/>
              <p:cNvSpPr>
                <a:spLocks noChangeArrowheads="1"/>
              </p:cNvSpPr>
              <p:nvPr/>
            </p:nvSpPr>
            <p:spPr bwMode="auto">
              <a:xfrm>
                <a:off x="2221" y="53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6" name="Oval 473"/>
              <p:cNvSpPr>
                <a:spLocks noChangeArrowheads="1"/>
              </p:cNvSpPr>
              <p:nvPr/>
            </p:nvSpPr>
            <p:spPr bwMode="auto">
              <a:xfrm>
                <a:off x="2317" y="581"/>
                <a:ext cx="82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7" name="Oval 474"/>
              <p:cNvSpPr>
                <a:spLocks noChangeArrowheads="1"/>
              </p:cNvSpPr>
              <p:nvPr/>
            </p:nvSpPr>
            <p:spPr bwMode="auto">
              <a:xfrm>
                <a:off x="2316" y="580"/>
                <a:ext cx="84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8" name="Oval 475"/>
              <p:cNvSpPr>
                <a:spLocks noChangeArrowheads="1"/>
              </p:cNvSpPr>
              <p:nvPr/>
            </p:nvSpPr>
            <p:spPr bwMode="auto">
              <a:xfrm>
                <a:off x="2233" y="58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99" name="Oval 476"/>
              <p:cNvSpPr>
                <a:spLocks noChangeArrowheads="1"/>
              </p:cNvSpPr>
              <p:nvPr/>
            </p:nvSpPr>
            <p:spPr bwMode="auto">
              <a:xfrm>
                <a:off x="2232" y="57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0" name="Oval 477"/>
              <p:cNvSpPr>
                <a:spLocks noChangeArrowheads="1"/>
              </p:cNvSpPr>
              <p:nvPr/>
            </p:nvSpPr>
            <p:spPr bwMode="auto">
              <a:xfrm>
                <a:off x="2273" y="53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1" name="Oval 478"/>
              <p:cNvSpPr>
                <a:spLocks noChangeArrowheads="1"/>
              </p:cNvSpPr>
              <p:nvPr/>
            </p:nvSpPr>
            <p:spPr bwMode="auto">
              <a:xfrm>
                <a:off x="2272" y="53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2" name="Oval 479"/>
              <p:cNvSpPr>
                <a:spLocks noChangeArrowheads="1"/>
              </p:cNvSpPr>
              <p:nvPr/>
            </p:nvSpPr>
            <p:spPr bwMode="auto">
              <a:xfrm>
                <a:off x="2275" y="621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3" name="Oval 480"/>
              <p:cNvSpPr>
                <a:spLocks noChangeArrowheads="1"/>
              </p:cNvSpPr>
              <p:nvPr/>
            </p:nvSpPr>
            <p:spPr bwMode="auto">
              <a:xfrm>
                <a:off x="2274" y="62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4" name="Oval 481"/>
              <p:cNvSpPr>
                <a:spLocks noChangeArrowheads="1"/>
              </p:cNvSpPr>
              <p:nvPr/>
            </p:nvSpPr>
            <p:spPr bwMode="auto">
              <a:xfrm>
                <a:off x="2207" y="57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5" name="Oval 482"/>
              <p:cNvSpPr>
                <a:spLocks noChangeArrowheads="1"/>
              </p:cNvSpPr>
              <p:nvPr/>
            </p:nvSpPr>
            <p:spPr bwMode="auto">
              <a:xfrm>
                <a:off x="2206" y="57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6" name="Oval 483"/>
              <p:cNvSpPr>
                <a:spLocks noChangeArrowheads="1"/>
              </p:cNvSpPr>
              <p:nvPr/>
            </p:nvSpPr>
            <p:spPr bwMode="auto">
              <a:xfrm>
                <a:off x="2124" y="57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7" name="Oval 484"/>
              <p:cNvSpPr>
                <a:spLocks noChangeArrowheads="1"/>
              </p:cNvSpPr>
              <p:nvPr/>
            </p:nvSpPr>
            <p:spPr bwMode="auto">
              <a:xfrm>
                <a:off x="2123" y="57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8" name="Oval 485"/>
              <p:cNvSpPr>
                <a:spLocks noChangeArrowheads="1"/>
              </p:cNvSpPr>
              <p:nvPr/>
            </p:nvSpPr>
            <p:spPr bwMode="auto">
              <a:xfrm>
                <a:off x="2164" y="52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09" name="Oval 486"/>
              <p:cNvSpPr>
                <a:spLocks noChangeArrowheads="1"/>
              </p:cNvSpPr>
              <p:nvPr/>
            </p:nvSpPr>
            <p:spPr bwMode="auto">
              <a:xfrm>
                <a:off x="2163" y="52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0" name="Oval 487"/>
              <p:cNvSpPr>
                <a:spLocks noChangeArrowheads="1"/>
              </p:cNvSpPr>
              <p:nvPr/>
            </p:nvSpPr>
            <p:spPr bwMode="auto">
              <a:xfrm>
                <a:off x="2166" y="611"/>
                <a:ext cx="82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1" name="Oval 488"/>
              <p:cNvSpPr>
                <a:spLocks noChangeArrowheads="1"/>
              </p:cNvSpPr>
              <p:nvPr/>
            </p:nvSpPr>
            <p:spPr bwMode="auto">
              <a:xfrm>
                <a:off x="2165" y="610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2" name="Oval 489"/>
              <p:cNvSpPr>
                <a:spLocks noChangeArrowheads="1"/>
              </p:cNvSpPr>
              <p:nvPr/>
            </p:nvSpPr>
            <p:spPr bwMode="auto">
              <a:xfrm>
                <a:off x="2320" y="1174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3" name="Oval 490"/>
              <p:cNvSpPr>
                <a:spLocks noChangeArrowheads="1"/>
              </p:cNvSpPr>
              <p:nvPr/>
            </p:nvSpPr>
            <p:spPr bwMode="auto">
              <a:xfrm>
                <a:off x="2319" y="1173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4" name="Oval 491"/>
              <p:cNvSpPr>
                <a:spLocks noChangeArrowheads="1"/>
              </p:cNvSpPr>
              <p:nvPr/>
            </p:nvSpPr>
            <p:spPr bwMode="auto">
              <a:xfrm>
                <a:off x="2277" y="113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5" name="Oval 492"/>
              <p:cNvSpPr>
                <a:spLocks noChangeArrowheads="1"/>
              </p:cNvSpPr>
              <p:nvPr/>
            </p:nvSpPr>
            <p:spPr bwMode="auto">
              <a:xfrm>
                <a:off x="2276" y="113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6" name="Oval 493"/>
              <p:cNvSpPr>
                <a:spLocks noChangeArrowheads="1"/>
              </p:cNvSpPr>
              <p:nvPr/>
            </p:nvSpPr>
            <p:spPr bwMode="auto">
              <a:xfrm>
                <a:off x="2213" y="1289"/>
                <a:ext cx="84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7" name="Oval 494"/>
              <p:cNvSpPr>
                <a:spLocks noChangeArrowheads="1"/>
              </p:cNvSpPr>
              <p:nvPr/>
            </p:nvSpPr>
            <p:spPr bwMode="auto">
              <a:xfrm>
                <a:off x="2212" y="1288"/>
                <a:ext cx="86" cy="85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8" name="Oval 495"/>
              <p:cNvSpPr>
                <a:spLocks noChangeArrowheads="1"/>
              </p:cNvSpPr>
              <p:nvPr/>
            </p:nvSpPr>
            <p:spPr bwMode="auto">
              <a:xfrm>
                <a:off x="2122" y="1172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19" name="Oval 496"/>
              <p:cNvSpPr>
                <a:spLocks noChangeArrowheads="1"/>
              </p:cNvSpPr>
              <p:nvPr/>
            </p:nvSpPr>
            <p:spPr bwMode="auto">
              <a:xfrm>
                <a:off x="2121" y="1171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0" name="Oval 497"/>
              <p:cNvSpPr>
                <a:spLocks noChangeArrowheads="1"/>
              </p:cNvSpPr>
              <p:nvPr/>
            </p:nvSpPr>
            <p:spPr bwMode="auto">
              <a:xfrm>
                <a:off x="2162" y="1130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1" name="Oval 498"/>
              <p:cNvSpPr>
                <a:spLocks noChangeArrowheads="1"/>
              </p:cNvSpPr>
              <p:nvPr/>
            </p:nvSpPr>
            <p:spPr bwMode="auto">
              <a:xfrm>
                <a:off x="2161" y="1129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2" name="Oval 499"/>
              <p:cNvSpPr>
                <a:spLocks noChangeArrowheads="1"/>
              </p:cNvSpPr>
              <p:nvPr/>
            </p:nvSpPr>
            <p:spPr bwMode="auto">
              <a:xfrm>
                <a:off x="2264" y="11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3" name="Oval 500"/>
              <p:cNvSpPr>
                <a:spLocks noChangeArrowheads="1"/>
              </p:cNvSpPr>
              <p:nvPr/>
            </p:nvSpPr>
            <p:spPr bwMode="auto">
              <a:xfrm>
                <a:off x="2263" y="11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4" name="Oval 501"/>
              <p:cNvSpPr>
                <a:spLocks noChangeArrowheads="1"/>
              </p:cNvSpPr>
              <p:nvPr/>
            </p:nvSpPr>
            <p:spPr bwMode="auto">
              <a:xfrm>
                <a:off x="2180" y="11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5" name="Oval 502"/>
              <p:cNvSpPr>
                <a:spLocks noChangeArrowheads="1"/>
              </p:cNvSpPr>
              <p:nvPr/>
            </p:nvSpPr>
            <p:spPr bwMode="auto">
              <a:xfrm>
                <a:off x="2179" y="11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6" name="Oval 503"/>
              <p:cNvSpPr>
                <a:spLocks noChangeArrowheads="1"/>
              </p:cNvSpPr>
              <p:nvPr/>
            </p:nvSpPr>
            <p:spPr bwMode="auto">
              <a:xfrm>
                <a:off x="2221" y="1114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7" name="Oval 504"/>
              <p:cNvSpPr>
                <a:spLocks noChangeArrowheads="1"/>
              </p:cNvSpPr>
              <p:nvPr/>
            </p:nvSpPr>
            <p:spPr bwMode="auto">
              <a:xfrm>
                <a:off x="2220" y="111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8" name="Oval 505"/>
              <p:cNvSpPr>
                <a:spLocks noChangeArrowheads="1"/>
              </p:cNvSpPr>
              <p:nvPr/>
            </p:nvSpPr>
            <p:spPr bwMode="auto">
              <a:xfrm>
                <a:off x="2222" y="119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29" name="Oval 506"/>
              <p:cNvSpPr>
                <a:spLocks noChangeArrowheads="1"/>
              </p:cNvSpPr>
              <p:nvPr/>
            </p:nvSpPr>
            <p:spPr bwMode="auto">
              <a:xfrm>
                <a:off x="2221" y="119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0" name="Oval 507"/>
              <p:cNvSpPr>
                <a:spLocks noChangeArrowheads="1"/>
              </p:cNvSpPr>
              <p:nvPr/>
            </p:nvSpPr>
            <p:spPr bwMode="auto">
              <a:xfrm>
                <a:off x="2317" y="1247"/>
                <a:ext cx="82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1" name="Oval 508"/>
              <p:cNvSpPr>
                <a:spLocks noChangeArrowheads="1"/>
              </p:cNvSpPr>
              <p:nvPr/>
            </p:nvSpPr>
            <p:spPr bwMode="auto">
              <a:xfrm>
                <a:off x="2316" y="1246"/>
                <a:ext cx="84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2" name="Oval 509"/>
              <p:cNvSpPr>
                <a:spLocks noChangeArrowheads="1"/>
              </p:cNvSpPr>
              <p:nvPr/>
            </p:nvSpPr>
            <p:spPr bwMode="auto">
              <a:xfrm>
                <a:off x="2233" y="1247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3" name="Oval 510"/>
              <p:cNvSpPr>
                <a:spLocks noChangeArrowheads="1"/>
              </p:cNvSpPr>
              <p:nvPr/>
            </p:nvSpPr>
            <p:spPr bwMode="auto">
              <a:xfrm>
                <a:off x="2232" y="1246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4" name="Oval 511"/>
              <p:cNvSpPr>
                <a:spLocks noChangeArrowheads="1"/>
              </p:cNvSpPr>
              <p:nvPr/>
            </p:nvSpPr>
            <p:spPr bwMode="auto">
              <a:xfrm>
                <a:off x="2273" y="120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5" name="Oval 512"/>
              <p:cNvSpPr>
                <a:spLocks noChangeArrowheads="1"/>
              </p:cNvSpPr>
              <p:nvPr/>
            </p:nvSpPr>
            <p:spPr bwMode="auto">
              <a:xfrm>
                <a:off x="2272" y="120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6" name="Oval 513"/>
              <p:cNvSpPr>
                <a:spLocks noChangeArrowheads="1"/>
              </p:cNvSpPr>
              <p:nvPr/>
            </p:nvSpPr>
            <p:spPr bwMode="auto">
              <a:xfrm>
                <a:off x="2275" y="1287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7" name="Oval 514"/>
              <p:cNvSpPr>
                <a:spLocks noChangeArrowheads="1"/>
              </p:cNvSpPr>
              <p:nvPr/>
            </p:nvSpPr>
            <p:spPr bwMode="auto">
              <a:xfrm>
                <a:off x="2274" y="1286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8" name="Oval 515"/>
              <p:cNvSpPr>
                <a:spLocks noChangeArrowheads="1"/>
              </p:cNvSpPr>
              <p:nvPr/>
            </p:nvSpPr>
            <p:spPr bwMode="auto">
              <a:xfrm>
                <a:off x="2207" y="123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39" name="Oval 516"/>
              <p:cNvSpPr>
                <a:spLocks noChangeArrowheads="1"/>
              </p:cNvSpPr>
              <p:nvPr/>
            </p:nvSpPr>
            <p:spPr bwMode="auto">
              <a:xfrm>
                <a:off x="2206" y="123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0" name="Oval 517"/>
              <p:cNvSpPr>
                <a:spLocks noChangeArrowheads="1"/>
              </p:cNvSpPr>
              <p:nvPr/>
            </p:nvSpPr>
            <p:spPr bwMode="auto">
              <a:xfrm>
                <a:off x="2124" y="123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1" name="Oval 518"/>
              <p:cNvSpPr>
                <a:spLocks noChangeArrowheads="1"/>
              </p:cNvSpPr>
              <p:nvPr/>
            </p:nvSpPr>
            <p:spPr bwMode="auto">
              <a:xfrm>
                <a:off x="2123" y="123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2" name="Oval 519"/>
              <p:cNvSpPr>
                <a:spLocks noChangeArrowheads="1"/>
              </p:cNvSpPr>
              <p:nvPr/>
            </p:nvSpPr>
            <p:spPr bwMode="auto">
              <a:xfrm>
                <a:off x="2164" y="119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3" name="Oval 520"/>
              <p:cNvSpPr>
                <a:spLocks noChangeArrowheads="1"/>
              </p:cNvSpPr>
              <p:nvPr/>
            </p:nvSpPr>
            <p:spPr bwMode="auto">
              <a:xfrm>
                <a:off x="2163" y="1193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4" name="Oval 521"/>
              <p:cNvSpPr>
                <a:spLocks noChangeArrowheads="1"/>
              </p:cNvSpPr>
              <p:nvPr/>
            </p:nvSpPr>
            <p:spPr bwMode="auto">
              <a:xfrm>
                <a:off x="2166" y="1276"/>
                <a:ext cx="82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5" name="Oval 522"/>
              <p:cNvSpPr>
                <a:spLocks noChangeArrowheads="1"/>
              </p:cNvSpPr>
              <p:nvPr/>
            </p:nvSpPr>
            <p:spPr bwMode="auto">
              <a:xfrm>
                <a:off x="2165" y="1275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6" name="Oval 523"/>
              <p:cNvSpPr>
                <a:spLocks noChangeArrowheads="1"/>
              </p:cNvSpPr>
              <p:nvPr/>
            </p:nvSpPr>
            <p:spPr bwMode="auto">
              <a:xfrm>
                <a:off x="2320" y="1838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7" name="Oval 524"/>
              <p:cNvSpPr>
                <a:spLocks noChangeArrowheads="1"/>
              </p:cNvSpPr>
              <p:nvPr/>
            </p:nvSpPr>
            <p:spPr bwMode="auto">
              <a:xfrm>
                <a:off x="2319" y="183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8" name="Oval 525"/>
              <p:cNvSpPr>
                <a:spLocks noChangeArrowheads="1"/>
              </p:cNvSpPr>
              <p:nvPr/>
            </p:nvSpPr>
            <p:spPr bwMode="auto">
              <a:xfrm>
                <a:off x="2277" y="1795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49" name="Oval 526"/>
              <p:cNvSpPr>
                <a:spLocks noChangeArrowheads="1"/>
              </p:cNvSpPr>
              <p:nvPr/>
            </p:nvSpPr>
            <p:spPr bwMode="auto">
              <a:xfrm>
                <a:off x="2276" y="1794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0" name="Oval 527"/>
              <p:cNvSpPr>
                <a:spLocks noChangeArrowheads="1"/>
              </p:cNvSpPr>
              <p:nvPr/>
            </p:nvSpPr>
            <p:spPr bwMode="auto">
              <a:xfrm>
                <a:off x="2213" y="1953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1" name="Oval 528"/>
              <p:cNvSpPr>
                <a:spLocks noChangeArrowheads="1"/>
              </p:cNvSpPr>
              <p:nvPr/>
            </p:nvSpPr>
            <p:spPr bwMode="auto">
              <a:xfrm>
                <a:off x="2212" y="1952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2" name="Oval 529"/>
              <p:cNvSpPr>
                <a:spLocks noChangeArrowheads="1"/>
              </p:cNvSpPr>
              <p:nvPr/>
            </p:nvSpPr>
            <p:spPr bwMode="auto">
              <a:xfrm>
                <a:off x="2122" y="183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3" name="Oval 530"/>
              <p:cNvSpPr>
                <a:spLocks noChangeArrowheads="1"/>
              </p:cNvSpPr>
              <p:nvPr/>
            </p:nvSpPr>
            <p:spPr bwMode="auto">
              <a:xfrm>
                <a:off x="2121" y="183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4" name="Oval 531"/>
              <p:cNvSpPr>
                <a:spLocks noChangeArrowheads="1"/>
              </p:cNvSpPr>
              <p:nvPr/>
            </p:nvSpPr>
            <p:spPr bwMode="auto">
              <a:xfrm>
                <a:off x="2162" y="1794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5" name="Oval 532"/>
              <p:cNvSpPr>
                <a:spLocks noChangeArrowheads="1"/>
              </p:cNvSpPr>
              <p:nvPr/>
            </p:nvSpPr>
            <p:spPr bwMode="auto">
              <a:xfrm>
                <a:off x="2161" y="1793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6" name="Oval 533"/>
              <p:cNvSpPr>
                <a:spLocks noChangeArrowheads="1"/>
              </p:cNvSpPr>
              <p:nvPr/>
            </p:nvSpPr>
            <p:spPr bwMode="auto">
              <a:xfrm>
                <a:off x="2264" y="182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7" name="Oval 534"/>
              <p:cNvSpPr>
                <a:spLocks noChangeArrowheads="1"/>
              </p:cNvSpPr>
              <p:nvPr/>
            </p:nvSpPr>
            <p:spPr bwMode="auto">
              <a:xfrm>
                <a:off x="2263" y="182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8" name="Oval 535"/>
              <p:cNvSpPr>
                <a:spLocks noChangeArrowheads="1"/>
              </p:cNvSpPr>
              <p:nvPr/>
            </p:nvSpPr>
            <p:spPr bwMode="auto">
              <a:xfrm>
                <a:off x="2180" y="182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59" name="Oval 536"/>
              <p:cNvSpPr>
                <a:spLocks noChangeArrowheads="1"/>
              </p:cNvSpPr>
              <p:nvPr/>
            </p:nvSpPr>
            <p:spPr bwMode="auto">
              <a:xfrm>
                <a:off x="2179" y="182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0" name="Oval 537"/>
              <p:cNvSpPr>
                <a:spLocks noChangeArrowheads="1"/>
              </p:cNvSpPr>
              <p:nvPr/>
            </p:nvSpPr>
            <p:spPr bwMode="auto">
              <a:xfrm>
                <a:off x="2221" y="177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1" name="Oval 538"/>
              <p:cNvSpPr>
                <a:spLocks noChangeArrowheads="1"/>
              </p:cNvSpPr>
              <p:nvPr/>
            </p:nvSpPr>
            <p:spPr bwMode="auto">
              <a:xfrm>
                <a:off x="2220" y="177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2" name="Oval 539"/>
              <p:cNvSpPr>
                <a:spLocks noChangeArrowheads="1"/>
              </p:cNvSpPr>
              <p:nvPr/>
            </p:nvSpPr>
            <p:spPr bwMode="auto">
              <a:xfrm>
                <a:off x="2222" y="186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3" name="Oval 540"/>
              <p:cNvSpPr>
                <a:spLocks noChangeArrowheads="1"/>
              </p:cNvSpPr>
              <p:nvPr/>
            </p:nvSpPr>
            <p:spPr bwMode="auto">
              <a:xfrm>
                <a:off x="2221" y="1860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4" name="Oval 541"/>
              <p:cNvSpPr>
                <a:spLocks noChangeArrowheads="1"/>
              </p:cNvSpPr>
              <p:nvPr/>
            </p:nvSpPr>
            <p:spPr bwMode="auto">
              <a:xfrm>
                <a:off x="2317" y="1911"/>
                <a:ext cx="82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5" name="Oval 542"/>
              <p:cNvSpPr>
                <a:spLocks noChangeArrowheads="1"/>
              </p:cNvSpPr>
              <p:nvPr/>
            </p:nvSpPr>
            <p:spPr bwMode="auto">
              <a:xfrm>
                <a:off x="2316" y="1910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6" name="Oval 543"/>
              <p:cNvSpPr>
                <a:spLocks noChangeArrowheads="1"/>
              </p:cNvSpPr>
              <p:nvPr/>
            </p:nvSpPr>
            <p:spPr bwMode="auto">
              <a:xfrm>
                <a:off x="2233" y="191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7" name="Oval 544"/>
              <p:cNvSpPr>
                <a:spLocks noChangeArrowheads="1"/>
              </p:cNvSpPr>
              <p:nvPr/>
            </p:nvSpPr>
            <p:spPr bwMode="auto">
              <a:xfrm>
                <a:off x="2232" y="191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8" name="Oval 545"/>
              <p:cNvSpPr>
                <a:spLocks noChangeArrowheads="1"/>
              </p:cNvSpPr>
              <p:nvPr/>
            </p:nvSpPr>
            <p:spPr bwMode="auto">
              <a:xfrm>
                <a:off x="2273" y="1869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69" name="Oval 546"/>
              <p:cNvSpPr>
                <a:spLocks noChangeArrowheads="1"/>
              </p:cNvSpPr>
              <p:nvPr/>
            </p:nvSpPr>
            <p:spPr bwMode="auto">
              <a:xfrm>
                <a:off x="2272" y="186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0" name="Oval 547"/>
              <p:cNvSpPr>
                <a:spLocks noChangeArrowheads="1"/>
              </p:cNvSpPr>
              <p:nvPr/>
            </p:nvSpPr>
            <p:spPr bwMode="auto">
              <a:xfrm>
                <a:off x="2275" y="1951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1" name="Oval 548"/>
              <p:cNvSpPr>
                <a:spLocks noChangeArrowheads="1"/>
              </p:cNvSpPr>
              <p:nvPr/>
            </p:nvSpPr>
            <p:spPr bwMode="auto">
              <a:xfrm>
                <a:off x="2274" y="195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2" name="Oval 549"/>
              <p:cNvSpPr>
                <a:spLocks noChangeArrowheads="1"/>
              </p:cNvSpPr>
              <p:nvPr/>
            </p:nvSpPr>
            <p:spPr bwMode="auto">
              <a:xfrm>
                <a:off x="2207" y="1902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3" name="Oval 550"/>
              <p:cNvSpPr>
                <a:spLocks noChangeArrowheads="1"/>
              </p:cNvSpPr>
              <p:nvPr/>
            </p:nvSpPr>
            <p:spPr bwMode="auto">
              <a:xfrm>
                <a:off x="2206" y="1901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4" name="Oval 551"/>
              <p:cNvSpPr>
                <a:spLocks noChangeArrowheads="1"/>
              </p:cNvSpPr>
              <p:nvPr/>
            </p:nvSpPr>
            <p:spPr bwMode="auto">
              <a:xfrm>
                <a:off x="2124" y="190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5" name="Oval 552"/>
              <p:cNvSpPr>
                <a:spLocks noChangeArrowheads="1"/>
              </p:cNvSpPr>
              <p:nvPr/>
            </p:nvSpPr>
            <p:spPr bwMode="auto">
              <a:xfrm>
                <a:off x="2123" y="1900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6" name="Oval 553"/>
              <p:cNvSpPr>
                <a:spLocks noChangeArrowheads="1"/>
              </p:cNvSpPr>
              <p:nvPr/>
            </p:nvSpPr>
            <p:spPr bwMode="auto">
              <a:xfrm>
                <a:off x="2164" y="1859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7" name="Oval 554"/>
              <p:cNvSpPr>
                <a:spLocks noChangeArrowheads="1"/>
              </p:cNvSpPr>
              <p:nvPr/>
            </p:nvSpPr>
            <p:spPr bwMode="auto">
              <a:xfrm>
                <a:off x="2163" y="1858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8" name="Oval 555"/>
              <p:cNvSpPr>
                <a:spLocks noChangeArrowheads="1"/>
              </p:cNvSpPr>
              <p:nvPr/>
            </p:nvSpPr>
            <p:spPr bwMode="auto">
              <a:xfrm>
                <a:off x="2166" y="1942"/>
                <a:ext cx="82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79" name="Oval 556"/>
              <p:cNvSpPr>
                <a:spLocks noChangeArrowheads="1"/>
              </p:cNvSpPr>
              <p:nvPr/>
            </p:nvSpPr>
            <p:spPr bwMode="auto">
              <a:xfrm>
                <a:off x="2165" y="1941"/>
                <a:ext cx="84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0" name="Oval 557"/>
              <p:cNvSpPr>
                <a:spLocks noChangeArrowheads="1"/>
              </p:cNvSpPr>
              <p:nvPr/>
            </p:nvSpPr>
            <p:spPr bwMode="auto">
              <a:xfrm>
                <a:off x="2320" y="2493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1" name="Oval 558"/>
              <p:cNvSpPr>
                <a:spLocks noChangeArrowheads="1"/>
              </p:cNvSpPr>
              <p:nvPr/>
            </p:nvSpPr>
            <p:spPr bwMode="auto">
              <a:xfrm>
                <a:off x="2319" y="249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2" name="Oval 559"/>
              <p:cNvSpPr>
                <a:spLocks noChangeArrowheads="1"/>
              </p:cNvSpPr>
              <p:nvPr/>
            </p:nvSpPr>
            <p:spPr bwMode="auto">
              <a:xfrm>
                <a:off x="2277" y="2450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3" name="Oval 560"/>
              <p:cNvSpPr>
                <a:spLocks noChangeArrowheads="1"/>
              </p:cNvSpPr>
              <p:nvPr/>
            </p:nvSpPr>
            <p:spPr bwMode="auto">
              <a:xfrm>
                <a:off x="2276" y="244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4" name="Oval 561"/>
              <p:cNvSpPr>
                <a:spLocks noChangeArrowheads="1"/>
              </p:cNvSpPr>
              <p:nvPr/>
            </p:nvSpPr>
            <p:spPr bwMode="auto">
              <a:xfrm>
                <a:off x="2213" y="2607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5" name="Oval 562"/>
              <p:cNvSpPr>
                <a:spLocks noChangeArrowheads="1"/>
              </p:cNvSpPr>
              <p:nvPr/>
            </p:nvSpPr>
            <p:spPr bwMode="auto">
              <a:xfrm>
                <a:off x="2212" y="2606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6" name="Oval 563"/>
              <p:cNvSpPr>
                <a:spLocks noChangeArrowheads="1"/>
              </p:cNvSpPr>
              <p:nvPr/>
            </p:nvSpPr>
            <p:spPr bwMode="auto">
              <a:xfrm>
                <a:off x="2122" y="2491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7" name="Oval 564"/>
              <p:cNvSpPr>
                <a:spLocks noChangeArrowheads="1"/>
              </p:cNvSpPr>
              <p:nvPr/>
            </p:nvSpPr>
            <p:spPr bwMode="auto">
              <a:xfrm>
                <a:off x="2121" y="2491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8" name="Oval 565"/>
              <p:cNvSpPr>
                <a:spLocks noChangeArrowheads="1"/>
              </p:cNvSpPr>
              <p:nvPr/>
            </p:nvSpPr>
            <p:spPr bwMode="auto">
              <a:xfrm>
                <a:off x="2162" y="2449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89" name="Oval 566"/>
              <p:cNvSpPr>
                <a:spLocks noChangeArrowheads="1"/>
              </p:cNvSpPr>
              <p:nvPr/>
            </p:nvSpPr>
            <p:spPr bwMode="auto">
              <a:xfrm>
                <a:off x="2161" y="244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0" name="Oval 567"/>
              <p:cNvSpPr>
                <a:spLocks noChangeArrowheads="1"/>
              </p:cNvSpPr>
              <p:nvPr/>
            </p:nvSpPr>
            <p:spPr bwMode="auto">
              <a:xfrm>
                <a:off x="2264" y="247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1" name="Oval 568"/>
              <p:cNvSpPr>
                <a:spLocks noChangeArrowheads="1"/>
              </p:cNvSpPr>
              <p:nvPr/>
            </p:nvSpPr>
            <p:spPr bwMode="auto">
              <a:xfrm>
                <a:off x="2263" y="247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2" name="Oval 569"/>
              <p:cNvSpPr>
                <a:spLocks noChangeArrowheads="1"/>
              </p:cNvSpPr>
              <p:nvPr/>
            </p:nvSpPr>
            <p:spPr bwMode="auto">
              <a:xfrm>
                <a:off x="2180" y="247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3" name="Oval 570"/>
              <p:cNvSpPr>
                <a:spLocks noChangeArrowheads="1"/>
              </p:cNvSpPr>
              <p:nvPr/>
            </p:nvSpPr>
            <p:spPr bwMode="auto">
              <a:xfrm>
                <a:off x="2179" y="247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4" name="Oval 571"/>
              <p:cNvSpPr>
                <a:spLocks noChangeArrowheads="1"/>
              </p:cNvSpPr>
              <p:nvPr/>
            </p:nvSpPr>
            <p:spPr bwMode="auto">
              <a:xfrm>
                <a:off x="2221" y="2433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5" name="Oval 572"/>
              <p:cNvSpPr>
                <a:spLocks noChangeArrowheads="1"/>
              </p:cNvSpPr>
              <p:nvPr/>
            </p:nvSpPr>
            <p:spPr bwMode="auto">
              <a:xfrm>
                <a:off x="2220" y="243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6" name="Oval 573"/>
              <p:cNvSpPr>
                <a:spLocks noChangeArrowheads="1"/>
              </p:cNvSpPr>
              <p:nvPr/>
            </p:nvSpPr>
            <p:spPr bwMode="auto">
              <a:xfrm>
                <a:off x="2222" y="251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7" name="Oval 574"/>
              <p:cNvSpPr>
                <a:spLocks noChangeArrowheads="1"/>
              </p:cNvSpPr>
              <p:nvPr/>
            </p:nvSpPr>
            <p:spPr bwMode="auto">
              <a:xfrm>
                <a:off x="2221" y="251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8" name="Oval 575"/>
              <p:cNvSpPr>
                <a:spLocks noChangeArrowheads="1"/>
              </p:cNvSpPr>
              <p:nvPr/>
            </p:nvSpPr>
            <p:spPr bwMode="auto">
              <a:xfrm>
                <a:off x="2317" y="2566"/>
                <a:ext cx="82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99" name="Oval 576"/>
              <p:cNvSpPr>
                <a:spLocks noChangeArrowheads="1"/>
              </p:cNvSpPr>
              <p:nvPr/>
            </p:nvSpPr>
            <p:spPr bwMode="auto">
              <a:xfrm>
                <a:off x="2316" y="2565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0" name="Oval 577"/>
              <p:cNvSpPr>
                <a:spLocks noChangeArrowheads="1"/>
              </p:cNvSpPr>
              <p:nvPr/>
            </p:nvSpPr>
            <p:spPr bwMode="auto">
              <a:xfrm>
                <a:off x="2233" y="2566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1" name="Oval 578"/>
              <p:cNvSpPr>
                <a:spLocks noChangeArrowheads="1"/>
              </p:cNvSpPr>
              <p:nvPr/>
            </p:nvSpPr>
            <p:spPr bwMode="auto">
              <a:xfrm>
                <a:off x="2232" y="2565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2" name="Oval 579"/>
              <p:cNvSpPr>
                <a:spLocks noChangeArrowheads="1"/>
              </p:cNvSpPr>
              <p:nvPr/>
            </p:nvSpPr>
            <p:spPr bwMode="auto">
              <a:xfrm>
                <a:off x="2273" y="2523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3" name="Oval 580"/>
              <p:cNvSpPr>
                <a:spLocks noChangeArrowheads="1"/>
              </p:cNvSpPr>
              <p:nvPr/>
            </p:nvSpPr>
            <p:spPr bwMode="auto">
              <a:xfrm>
                <a:off x="2272" y="252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4" name="Oval 581"/>
              <p:cNvSpPr>
                <a:spLocks noChangeArrowheads="1"/>
              </p:cNvSpPr>
              <p:nvPr/>
            </p:nvSpPr>
            <p:spPr bwMode="auto">
              <a:xfrm>
                <a:off x="2275" y="260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5" name="Oval 582"/>
              <p:cNvSpPr>
                <a:spLocks noChangeArrowheads="1"/>
              </p:cNvSpPr>
              <p:nvPr/>
            </p:nvSpPr>
            <p:spPr bwMode="auto">
              <a:xfrm>
                <a:off x="2274" y="260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6" name="Oval 583"/>
              <p:cNvSpPr>
                <a:spLocks noChangeArrowheads="1"/>
              </p:cNvSpPr>
              <p:nvPr/>
            </p:nvSpPr>
            <p:spPr bwMode="auto">
              <a:xfrm>
                <a:off x="2207" y="25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7" name="Oval 584"/>
              <p:cNvSpPr>
                <a:spLocks noChangeArrowheads="1"/>
              </p:cNvSpPr>
              <p:nvPr/>
            </p:nvSpPr>
            <p:spPr bwMode="auto">
              <a:xfrm>
                <a:off x="2206" y="25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8" name="Oval 585"/>
              <p:cNvSpPr>
                <a:spLocks noChangeArrowheads="1"/>
              </p:cNvSpPr>
              <p:nvPr/>
            </p:nvSpPr>
            <p:spPr bwMode="auto">
              <a:xfrm>
                <a:off x="2124" y="2556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09" name="Oval 586"/>
              <p:cNvSpPr>
                <a:spLocks noChangeArrowheads="1"/>
              </p:cNvSpPr>
              <p:nvPr/>
            </p:nvSpPr>
            <p:spPr bwMode="auto">
              <a:xfrm>
                <a:off x="2123" y="255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0" name="Oval 587"/>
              <p:cNvSpPr>
                <a:spLocks noChangeArrowheads="1"/>
              </p:cNvSpPr>
              <p:nvPr/>
            </p:nvSpPr>
            <p:spPr bwMode="auto">
              <a:xfrm>
                <a:off x="2164" y="2514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1" name="Oval 588"/>
              <p:cNvSpPr>
                <a:spLocks noChangeArrowheads="1"/>
              </p:cNvSpPr>
              <p:nvPr/>
            </p:nvSpPr>
            <p:spPr bwMode="auto">
              <a:xfrm>
                <a:off x="2163" y="2513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2" name="Oval 589"/>
              <p:cNvSpPr>
                <a:spLocks noChangeArrowheads="1"/>
              </p:cNvSpPr>
              <p:nvPr/>
            </p:nvSpPr>
            <p:spPr bwMode="auto">
              <a:xfrm>
                <a:off x="2166" y="2596"/>
                <a:ext cx="82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3" name="Oval 590"/>
              <p:cNvSpPr>
                <a:spLocks noChangeArrowheads="1"/>
              </p:cNvSpPr>
              <p:nvPr/>
            </p:nvSpPr>
            <p:spPr bwMode="auto">
              <a:xfrm>
                <a:off x="2165" y="2595"/>
                <a:ext cx="84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4" name="Oval 591"/>
              <p:cNvSpPr>
                <a:spLocks noChangeArrowheads="1"/>
              </p:cNvSpPr>
              <p:nvPr/>
            </p:nvSpPr>
            <p:spPr bwMode="auto">
              <a:xfrm>
                <a:off x="2320" y="3170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5" name="Oval 592"/>
              <p:cNvSpPr>
                <a:spLocks noChangeArrowheads="1"/>
              </p:cNvSpPr>
              <p:nvPr/>
            </p:nvSpPr>
            <p:spPr bwMode="auto">
              <a:xfrm>
                <a:off x="2319" y="316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6" name="Oval 593"/>
              <p:cNvSpPr>
                <a:spLocks noChangeArrowheads="1"/>
              </p:cNvSpPr>
              <p:nvPr/>
            </p:nvSpPr>
            <p:spPr bwMode="auto">
              <a:xfrm>
                <a:off x="2277" y="3128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7" name="Oval 594"/>
              <p:cNvSpPr>
                <a:spLocks noChangeArrowheads="1"/>
              </p:cNvSpPr>
              <p:nvPr/>
            </p:nvSpPr>
            <p:spPr bwMode="auto">
              <a:xfrm>
                <a:off x="2276" y="3127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8" name="Oval 595"/>
              <p:cNvSpPr>
                <a:spLocks noChangeArrowheads="1"/>
              </p:cNvSpPr>
              <p:nvPr/>
            </p:nvSpPr>
            <p:spPr bwMode="auto">
              <a:xfrm>
                <a:off x="2213" y="3285"/>
                <a:ext cx="84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19" name="Oval 596"/>
              <p:cNvSpPr>
                <a:spLocks noChangeArrowheads="1"/>
              </p:cNvSpPr>
              <p:nvPr/>
            </p:nvSpPr>
            <p:spPr bwMode="auto">
              <a:xfrm>
                <a:off x="2212" y="3284"/>
                <a:ext cx="86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0" name="Oval 597"/>
              <p:cNvSpPr>
                <a:spLocks noChangeArrowheads="1"/>
              </p:cNvSpPr>
              <p:nvPr/>
            </p:nvSpPr>
            <p:spPr bwMode="auto">
              <a:xfrm>
                <a:off x="2122" y="3169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1" name="Oval 598"/>
              <p:cNvSpPr>
                <a:spLocks noChangeArrowheads="1"/>
              </p:cNvSpPr>
              <p:nvPr/>
            </p:nvSpPr>
            <p:spPr bwMode="auto">
              <a:xfrm>
                <a:off x="2121" y="3168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2" name="Oval 599"/>
              <p:cNvSpPr>
                <a:spLocks noChangeArrowheads="1"/>
              </p:cNvSpPr>
              <p:nvPr/>
            </p:nvSpPr>
            <p:spPr bwMode="auto">
              <a:xfrm>
                <a:off x="2162" y="3126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3" name="Oval 600"/>
              <p:cNvSpPr>
                <a:spLocks noChangeArrowheads="1"/>
              </p:cNvSpPr>
              <p:nvPr/>
            </p:nvSpPr>
            <p:spPr bwMode="auto">
              <a:xfrm>
                <a:off x="2161" y="3125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4" name="Oval 601"/>
              <p:cNvSpPr>
                <a:spLocks noChangeArrowheads="1"/>
              </p:cNvSpPr>
              <p:nvPr/>
            </p:nvSpPr>
            <p:spPr bwMode="auto">
              <a:xfrm>
                <a:off x="2264" y="3153"/>
                <a:ext cx="83" cy="85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5" name="Oval 602"/>
              <p:cNvSpPr>
                <a:spLocks noChangeArrowheads="1"/>
              </p:cNvSpPr>
              <p:nvPr/>
            </p:nvSpPr>
            <p:spPr bwMode="auto">
              <a:xfrm>
                <a:off x="2263" y="3152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6" name="Oval 603"/>
              <p:cNvSpPr>
                <a:spLocks noChangeArrowheads="1"/>
              </p:cNvSpPr>
              <p:nvPr/>
            </p:nvSpPr>
            <p:spPr bwMode="auto">
              <a:xfrm>
                <a:off x="2180" y="3153"/>
                <a:ext cx="83" cy="84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7" name="Oval 604"/>
              <p:cNvSpPr>
                <a:spLocks noChangeArrowheads="1"/>
              </p:cNvSpPr>
              <p:nvPr/>
            </p:nvSpPr>
            <p:spPr bwMode="auto">
              <a:xfrm>
                <a:off x="2179" y="3152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8" name="Oval 605"/>
              <p:cNvSpPr>
                <a:spLocks noChangeArrowheads="1"/>
              </p:cNvSpPr>
              <p:nvPr/>
            </p:nvSpPr>
            <p:spPr bwMode="auto">
              <a:xfrm>
                <a:off x="2221" y="3110"/>
                <a:ext cx="83" cy="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29" name="Oval 606"/>
              <p:cNvSpPr>
                <a:spLocks noChangeArrowheads="1"/>
              </p:cNvSpPr>
              <p:nvPr/>
            </p:nvSpPr>
            <p:spPr bwMode="auto">
              <a:xfrm>
                <a:off x="2220" y="3109"/>
                <a:ext cx="85" cy="87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30" name="Oval 607"/>
              <p:cNvSpPr>
                <a:spLocks noChangeArrowheads="1"/>
              </p:cNvSpPr>
              <p:nvPr/>
            </p:nvSpPr>
            <p:spPr bwMode="auto">
              <a:xfrm>
                <a:off x="2222" y="3193"/>
                <a:ext cx="83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31" name="Oval 608"/>
              <p:cNvSpPr>
                <a:spLocks noChangeArrowheads="1"/>
              </p:cNvSpPr>
              <p:nvPr/>
            </p:nvSpPr>
            <p:spPr bwMode="auto">
              <a:xfrm>
                <a:off x="2221" y="3192"/>
                <a:ext cx="85" cy="86"/>
              </a:xfrm>
              <a:prstGeom prst="ellips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14" name="Oval 610"/>
            <p:cNvSpPr>
              <a:spLocks noChangeArrowheads="1"/>
            </p:cNvSpPr>
            <p:nvPr/>
          </p:nvSpPr>
          <p:spPr bwMode="auto">
            <a:xfrm>
              <a:off x="2317" y="3243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5" name="Oval 611"/>
            <p:cNvSpPr>
              <a:spLocks noChangeArrowheads="1"/>
            </p:cNvSpPr>
            <p:nvPr/>
          </p:nvSpPr>
          <p:spPr bwMode="auto">
            <a:xfrm>
              <a:off x="2316" y="3242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6" name="Oval 612"/>
            <p:cNvSpPr>
              <a:spLocks noChangeArrowheads="1"/>
            </p:cNvSpPr>
            <p:nvPr/>
          </p:nvSpPr>
          <p:spPr bwMode="auto">
            <a:xfrm>
              <a:off x="2233" y="324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Oval 613"/>
            <p:cNvSpPr>
              <a:spLocks noChangeArrowheads="1"/>
            </p:cNvSpPr>
            <p:nvPr/>
          </p:nvSpPr>
          <p:spPr bwMode="auto">
            <a:xfrm>
              <a:off x="2232" y="324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Oval 614"/>
            <p:cNvSpPr>
              <a:spLocks noChangeArrowheads="1"/>
            </p:cNvSpPr>
            <p:nvPr/>
          </p:nvSpPr>
          <p:spPr bwMode="auto">
            <a:xfrm>
              <a:off x="2273" y="3201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9" name="Oval 615"/>
            <p:cNvSpPr>
              <a:spLocks noChangeArrowheads="1"/>
            </p:cNvSpPr>
            <p:nvPr/>
          </p:nvSpPr>
          <p:spPr bwMode="auto">
            <a:xfrm>
              <a:off x="2272" y="3200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Oval 616"/>
            <p:cNvSpPr>
              <a:spLocks noChangeArrowheads="1"/>
            </p:cNvSpPr>
            <p:nvPr/>
          </p:nvSpPr>
          <p:spPr bwMode="auto">
            <a:xfrm>
              <a:off x="2275" y="3283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1" name="Oval 617"/>
            <p:cNvSpPr>
              <a:spLocks noChangeArrowheads="1"/>
            </p:cNvSpPr>
            <p:nvPr/>
          </p:nvSpPr>
          <p:spPr bwMode="auto">
            <a:xfrm>
              <a:off x="2274" y="328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2" name="Oval 618"/>
            <p:cNvSpPr>
              <a:spLocks noChangeArrowheads="1"/>
            </p:cNvSpPr>
            <p:nvPr/>
          </p:nvSpPr>
          <p:spPr bwMode="auto">
            <a:xfrm>
              <a:off x="2207" y="323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3" name="Oval 619"/>
            <p:cNvSpPr>
              <a:spLocks noChangeArrowheads="1"/>
            </p:cNvSpPr>
            <p:nvPr/>
          </p:nvSpPr>
          <p:spPr bwMode="auto">
            <a:xfrm>
              <a:off x="2206" y="323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4" name="Oval 620"/>
            <p:cNvSpPr>
              <a:spLocks noChangeArrowheads="1"/>
            </p:cNvSpPr>
            <p:nvPr/>
          </p:nvSpPr>
          <p:spPr bwMode="auto">
            <a:xfrm>
              <a:off x="2124" y="323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5" name="Oval 621"/>
            <p:cNvSpPr>
              <a:spLocks noChangeArrowheads="1"/>
            </p:cNvSpPr>
            <p:nvPr/>
          </p:nvSpPr>
          <p:spPr bwMode="auto">
            <a:xfrm>
              <a:off x="2123" y="323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6" name="Oval 622"/>
            <p:cNvSpPr>
              <a:spLocks noChangeArrowheads="1"/>
            </p:cNvSpPr>
            <p:nvPr/>
          </p:nvSpPr>
          <p:spPr bwMode="auto">
            <a:xfrm>
              <a:off x="2164" y="3190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7" name="Oval 623"/>
            <p:cNvSpPr>
              <a:spLocks noChangeArrowheads="1"/>
            </p:cNvSpPr>
            <p:nvPr/>
          </p:nvSpPr>
          <p:spPr bwMode="auto">
            <a:xfrm>
              <a:off x="2163" y="3189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8" name="Oval 624"/>
            <p:cNvSpPr>
              <a:spLocks noChangeArrowheads="1"/>
            </p:cNvSpPr>
            <p:nvPr/>
          </p:nvSpPr>
          <p:spPr bwMode="auto">
            <a:xfrm>
              <a:off x="2166" y="3273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Oval 625"/>
            <p:cNvSpPr>
              <a:spLocks noChangeArrowheads="1"/>
            </p:cNvSpPr>
            <p:nvPr/>
          </p:nvSpPr>
          <p:spPr bwMode="auto">
            <a:xfrm>
              <a:off x="2165" y="3273"/>
              <a:ext cx="84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0" name="Oval 626"/>
            <p:cNvSpPr>
              <a:spLocks noChangeArrowheads="1"/>
            </p:cNvSpPr>
            <p:nvPr/>
          </p:nvSpPr>
          <p:spPr bwMode="auto">
            <a:xfrm>
              <a:off x="2320" y="3811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1" name="Oval 627"/>
            <p:cNvSpPr>
              <a:spLocks noChangeArrowheads="1"/>
            </p:cNvSpPr>
            <p:nvPr/>
          </p:nvSpPr>
          <p:spPr bwMode="auto">
            <a:xfrm>
              <a:off x="2319" y="3810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2" name="Oval 628"/>
            <p:cNvSpPr>
              <a:spLocks noChangeArrowheads="1"/>
            </p:cNvSpPr>
            <p:nvPr/>
          </p:nvSpPr>
          <p:spPr bwMode="auto">
            <a:xfrm>
              <a:off x="2277" y="3768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3" name="Oval 629"/>
            <p:cNvSpPr>
              <a:spLocks noChangeArrowheads="1"/>
            </p:cNvSpPr>
            <p:nvPr/>
          </p:nvSpPr>
          <p:spPr bwMode="auto">
            <a:xfrm>
              <a:off x="2276" y="3767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4" name="Oval 630"/>
            <p:cNvSpPr>
              <a:spLocks noChangeArrowheads="1"/>
            </p:cNvSpPr>
            <p:nvPr/>
          </p:nvSpPr>
          <p:spPr bwMode="auto">
            <a:xfrm>
              <a:off x="2213" y="3925"/>
              <a:ext cx="84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Oval 631"/>
            <p:cNvSpPr>
              <a:spLocks noChangeArrowheads="1"/>
            </p:cNvSpPr>
            <p:nvPr/>
          </p:nvSpPr>
          <p:spPr bwMode="auto">
            <a:xfrm>
              <a:off x="2212" y="3924"/>
              <a:ext cx="86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6" name="Oval 632"/>
            <p:cNvSpPr>
              <a:spLocks noChangeArrowheads="1"/>
            </p:cNvSpPr>
            <p:nvPr/>
          </p:nvSpPr>
          <p:spPr bwMode="auto">
            <a:xfrm>
              <a:off x="2122" y="3809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Oval 633"/>
            <p:cNvSpPr>
              <a:spLocks noChangeArrowheads="1"/>
            </p:cNvSpPr>
            <p:nvPr/>
          </p:nvSpPr>
          <p:spPr bwMode="auto">
            <a:xfrm>
              <a:off x="2121" y="3808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8" name="Oval 634"/>
            <p:cNvSpPr>
              <a:spLocks noChangeArrowheads="1"/>
            </p:cNvSpPr>
            <p:nvPr/>
          </p:nvSpPr>
          <p:spPr bwMode="auto">
            <a:xfrm>
              <a:off x="2162" y="3766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Oval 635"/>
            <p:cNvSpPr>
              <a:spLocks noChangeArrowheads="1"/>
            </p:cNvSpPr>
            <p:nvPr/>
          </p:nvSpPr>
          <p:spPr bwMode="auto">
            <a:xfrm>
              <a:off x="2161" y="3765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0" name="Oval 636"/>
            <p:cNvSpPr>
              <a:spLocks noChangeArrowheads="1"/>
            </p:cNvSpPr>
            <p:nvPr/>
          </p:nvSpPr>
          <p:spPr bwMode="auto">
            <a:xfrm>
              <a:off x="2264" y="379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Oval 637"/>
            <p:cNvSpPr>
              <a:spLocks noChangeArrowheads="1"/>
            </p:cNvSpPr>
            <p:nvPr/>
          </p:nvSpPr>
          <p:spPr bwMode="auto">
            <a:xfrm>
              <a:off x="2263" y="379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2" name="Oval 638"/>
            <p:cNvSpPr>
              <a:spLocks noChangeArrowheads="1"/>
            </p:cNvSpPr>
            <p:nvPr/>
          </p:nvSpPr>
          <p:spPr bwMode="auto">
            <a:xfrm>
              <a:off x="2180" y="379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Oval 639"/>
            <p:cNvSpPr>
              <a:spLocks noChangeArrowheads="1"/>
            </p:cNvSpPr>
            <p:nvPr/>
          </p:nvSpPr>
          <p:spPr bwMode="auto">
            <a:xfrm>
              <a:off x="2179" y="379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4" name="Oval 640"/>
            <p:cNvSpPr>
              <a:spLocks noChangeArrowheads="1"/>
            </p:cNvSpPr>
            <p:nvPr/>
          </p:nvSpPr>
          <p:spPr bwMode="auto">
            <a:xfrm>
              <a:off x="2221" y="3750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5" name="Oval 641"/>
            <p:cNvSpPr>
              <a:spLocks noChangeArrowheads="1"/>
            </p:cNvSpPr>
            <p:nvPr/>
          </p:nvSpPr>
          <p:spPr bwMode="auto">
            <a:xfrm>
              <a:off x="2220" y="3749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6" name="Oval 642"/>
            <p:cNvSpPr>
              <a:spLocks noChangeArrowheads="1"/>
            </p:cNvSpPr>
            <p:nvPr/>
          </p:nvSpPr>
          <p:spPr bwMode="auto">
            <a:xfrm>
              <a:off x="2222" y="3833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7" name="Oval 643"/>
            <p:cNvSpPr>
              <a:spLocks noChangeArrowheads="1"/>
            </p:cNvSpPr>
            <p:nvPr/>
          </p:nvSpPr>
          <p:spPr bwMode="auto">
            <a:xfrm>
              <a:off x="2221" y="383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8" name="Oval 644"/>
            <p:cNvSpPr>
              <a:spLocks noChangeArrowheads="1"/>
            </p:cNvSpPr>
            <p:nvPr/>
          </p:nvSpPr>
          <p:spPr bwMode="auto">
            <a:xfrm>
              <a:off x="2317" y="3884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9" name="Oval 645"/>
            <p:cNvSpPr>
              <a:spLocks noChangeArrowheads="1"/>
            </p:cNvSpPr>
            <p:nvPr/>
          </p:nvSpPr>
          <p:spPr bwMode="auto">
            <a:xfrm>
              <a:off x="2316" y="3883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0" name="Oval 646"/>
            <p:cNvSpPr>
              <a:spLocks noChangeArrowheads="1"/>
            </p:cNvSpPr>
            <p:nvPr/>
          </p:nvSpPr>
          <p:spPr bwMode="auto">
            <a:xfrm>
              <a:off x="2233" y="3884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1" name="Oval 647"/>
            <p:cNvSpPr>
              <a:spLocks noChangeArrowheads="1"/>
            </p:cNvSpPr>
            <p:nvPr/>
          </p:nvSpPr>
          <p:spPr bwMode="auto">
            <a:xfrm>
              <a:off x="2232" y="3883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2" name="Oval 648"/>
            <p:cNvSpPr>
              <a:spLocks noChangeArrowheads="1"/>
            </p:cNvSpPr>
            <p:nvPr/>
          </p:nvSpPr>
          <p:spPr bwMode="auto">
            <a:xfrm>
              <a:off x="2273" y="3841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3" name="Oval 649"/>
            <p:cNvSpPr>
              <a:spLocks noChangeArrowheads="1"/>
            </p:cNvSpPr>
            <p:nvPr/>
          </p:nvSpPr>
          <p:spPr bwMode="auto">
            <a:xfrm>
              <a:off x="2272" y="3840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4" name="Oval 650"/>
            <p:cNvSpPr>
              <a:spLocks noChangeArrowheads="1"/>
            </p:cNvSpPr>
            <p:nvPr/>
          </p:nvSpPr>
          <p:spPr bwMode="auto">
            <a:xfrm>
              <a:off x="2275" y="3924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5" name="Oval 651"/>
            <p:cNvSpPr>
              <a:spLocks noChangeArrowheads="1"/>
            </p:cNvSpPr>
            <p:nvPr/>
          </p:nvSpPr>
          <p:spPr bwMode="auto">
            <a:xfrm>
              <a:off x="2274" y="3923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6" name="Oval 652"/>
            <p:cNvSpPr>
              <a:spLocks noChangeArrowheads="1"/>
            </p:cNvSpPr>
            <p:nvPr/>
          </p:nvSpPr>
          <p:spPr bwMode="auto">
            <a:xfrm>
              <a:off x="2207" y="3874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7" name="Oval 653"/>
            <p:cNvSpPr>
              <a:spLocks noChangeArrowheads="1"/>
            </p:cNvSpPr>
            <p:nvPr/>
          </p:nvSpPr>
          <p:spPr bwMode="auto">
            <a:xfrm>
              <a:off x="2206" y="3873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8" name="Oval 654"/>
            <p:cNvSpPr>
              <a:spLocks noChangeArrowheads="1"/>
            </p:cNvSpPr>
            <p:nvPr/>
          </p:nvSpPr>
          <p:spPr bwMode="auto">
            <a:xfrm>
              <a:off x="2124" y="3874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9" name="Oval 655"/>
            <p:cNvSpPr>
              <a:spLocks noChangeArrowheads="1"/>
            </p:cNvSpPr>
            <p:nvPr/>
          </p:nvSpPr>
          <p:spPr bwMode="auto">
            <a:xfrm>
              <a:off x="2123" y="3873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0" name="Oval 656"/>
            <p:cNvSpPr>
              <a:spLocks noChangeArrowheads="1"/>
            </p:cNvSpPr>
            <p:nvPr/>
          </p:nvSpPr>
          <p:spPr bwMode="auto">
            <a:xfrm>
              <a:off x="2164" y="3832"/>
              <a:ext cx="83" cy="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1" name="Oval 657"/>
            <p:cNvSpPr>
              <a:spLocks noChangeArrowheads="1"/>
            </p:cNvSpPr>
            <p:nvPr/>
          </p:nvSpPr>
          <p:spPr bwMode="auto">
            <a:xfrm>
              <a:off x="2163" y="3831"/>
              <a:ext cx="85" cy="85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2" name="Oval 658"/>
            <p:cNvSpPr>
              <a:spLocks noChangeArrowheads="1"/>
            </p:cNvSpPr>
            <p:nvPr/>
          </p:nvSpPr>
          <p:spPr bwMode="auto">
            <a:xfrm>
              <a:off x="2166" y="3914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3" name="Oval 659"/>
            <p:cNvSpPr>
              <a:spLocks noChangeArrowheads="1"/>
            </p:cNvSpPr>
            <p:nvPr/>
          </p:nvSpPr>
          <p:spPr bwMode="auto">
            <a:xfrm>
              <a:off x="2165" y="3913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4" name="Oval 660"/>
            <p:cNvSpPr>
              <a:spLocks noChangeArrowheads="1"/>
            </p:cNvSpPr>
            <p:nvPr/>
          </p:nvSpPr>
          <p:spPr bwMode="auto">
            <a:xfrm>
              <a:off x="2320" y="4479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5" name="Oval 661"/>
            <p:cNvSpPr>
              <a:spLocks noChangeArrowheads="1"/>
            </p:cNvSpPr>
            <p:nvPr/>
          </p:nvSpPr>
          <p:spPr bwMode="auto">
            <a:xfrm>
              <a:off x="2319" y="4478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6" name="Oval 662"/>
            <p:cNvSpPr>
              <a:spLocks noChangeArrowheads="1"/>
            </p:cNvSpPr>
            <p:nvPr/>
          </p:nvSpPr>
          <p:spPr bwMode="auto">
            <a:xfrm>
              <a:off x="2277" y="4436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7" name="Oval 663"/>
            <p:cNvSpPr>
              <a:spLocks noChangeArrowheads="1"/>
            </p:cNvSpPr>
            <p:nvPr/>
          </p:nvSpPr>
          <p:spPr bwMode="auto">
            <a:xfrm>
              <a:off x="2276" y="4435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8" name="Oval 664"/>
            <p:cNvSpPr>
              <a:spLocks noChangeArrowheads="1"/>
            </p:cNvSpPr>
            <p:nvPr/>
          </p:nvSpPr>
          <p:spPr bwMode="auto">
            <a:xfrm>
              <a:off x="2213" y="4593"/>
              <a:ext cx="84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69" name="Oval 665"/>
            <p:cNvSpPr>
              <a:spLocks noChangeArrowheads="1"/>
            </p:cNvSpPr>
            <p:nvPr/>
          </p:nvSpPr>
          <p:spPr bwMode="auto">
            <a:xfrm>
              <a:off x="2212" y="4592"/>
              <a:ext cx="86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0" name="Oval 666"/>
            <p:cNvSpPr>
              <a:spLocks noChangeArrowheads="1"/>
            </p:cNvSpPr>
            <p:nvPr/>
          </p:nvSpPr>
          <p:spPr bwMode="auto">
            <a:xfrm>
              <a:off x="2122" y="447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1" name="Oval 667"/>
            <p:cNvSpPr>
              <a:spLocks noChangeArrowheads="1"/>
            </p:cNvSpPr>
            <p:nvPr/>
          </p:nvSpPr>
          <p:spPr bwMode="auto">
            <a:xfrm>
              <a:off x="2121" y="447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2" name="Oval 668"/>
            <p:cNvSpPr>
              <a:spLocks noChangeArrowheads="1"/>
            </p:cNvSpPr>
            <p:nvPr/>
          </p:nvSpPr>
          <p:spPr bwMode="auto">
            <a:xfrm>
              <a:off x="2162" y="4434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3" name="Oval 669"/>
            <p:cNvSpPr>
              <a:spLocks noChangeArrowheads="1"/>
            </p:cNvSpPr>
            <p:nvPr/>
          </p:nvSpPr>
          <p:spPr bwMode="auto">
            <a:xfrm>
              <a:off x="2161" y="4433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4" name="Oval 670"/>
            <p:cNvSpPr>
              <a:spLocks noChangeArrowheads="1"/>
            </p:cNvSpPr>
            <p:nvPr/>
          </p:nvSpPr>
          <p:spPr bwMode="auto">
            <a:xfrm>
              <a:off x="2264" y="4461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5" name="Oval 671"/>
            <p:cNvSpPr>
              <a:spLocks noChangeArrowheads="1"/>
            </p:cNvSpPr>
            <p:nvPr/>
          </p:nvSpPr>
          <p:spPr bwMode="auto">
            <a:xfrm>
              <a:off x="2263" y="446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6" name="Oval 672"/>
            <p:cNvSpPr>
              <a:spLocks noChangeArrowheads="1"/>
            </p:cNvSpPr>
            <p:nvPr/>
          </p:nvSpPr>
          <p:spPr bwMode="auto">
            <a:xfrm>
              <a:off x="2180" y="4461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7" name="Oval 673"/>
            <p:cNvSpPr>
              <a:spLocks noChangeArrowheads="1"/>
            </p:cNvSpPr>
            <p:nvPr/>
          </p:nvSpPr>
          <p:spPr bwMode="auto">
            <a:xfrm>
              <a:off x="2179" y="446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8" name="Oval 674"/>
            <p:cNvSpPr>
              <a:spLocks noChangeArrowheads="1"/>
            </p:cNvSpPr>
            <p:nvPr/>
          </p:nvSpPr>
          <p:spPr bwMode="auto">
            <a:xfrm>
              <a:off x="2221" y="4419"/>
              <a:ext cx="83" cy="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79" name="Oval 675"/>
            <p:cNvSpPr>
              <a:spLocks noChangeArrowheads="1"/>
            </p:cNvSpPr>
            <p:nvPr/>
          </p:nvSpPr>
          <p:spPr bwMode="auto">
            <a:xfrm>
              <a:off x="2220" y="4418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0" name="Oval 676"/>
            <p:cNvSpPr>
              <a:spLocks noChangeArrowheads="1"/>
            </p:cNvSpPr>
            <p:nvPr/>
          </p:nvSpPr>
          <p:spPr bwMode="auto">
            <a:xfrm>
              <a:off x="2222" y="4502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1" name="Oval 677"/>
            <p:cNvSpPr>
              <a:spLocks noChangeArrowheads="1"/>
            </p:cNvSpPr>
            <p:nvPr/>
          </p:nvSpPr>
          <p:spPr bwMode="auto">
            <a:xfrm>
              <a:off x="2221" y="450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2" name="Oval 678"/>
            <p:cNvSpPr>
              <a:spLocks noChangeArrowheads="1"/>
            </p:cNvSpPr>
            <p:nvPr/>
          </p:nvSpPr>
          <p:spPr bwMode="auto">
            <a:xfrm>
              <a:off x="2317" y="4552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3" name="Oval 679"/>
            <p:cNvSpPr>
              <a:spLocks noChangeArrowheads="1"/>
            </p:cNvSpPr>
            <p:nvPr/>
          </p:nvSpPr>
          <p:spPr bwMode="auto">
            <a:xfrm>
              <a:off x="2316" y="4551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4" name="Oval 680"/>
            <p:cNvSpPr>
              <a:spLocks noChangeArrowheads="1"/>
            </p:cNvSpPr>
            <p:nvPr/>
          </p:nvSpPr>
          <p:spPr bwMode="auto">
            <a:xfrm>
              <a:off x="2233" y="4552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5" name="Oval 681"/>
            <p:cNvSpPr>
              <a:spLocks noChangeArrowheads="1"/>
            </p:cNvSpPr>
            <p:nvPr/>
          </p:nvSpPr>
          <p:spPr bwMode="auto">
            <a:xfrm>
              <a:off x="2232" y="4551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6" name="Oval 682"/>
            <p:cNvSpPr>
              <a:spLocks noChangeArrowheads="1"/>
            </p:cNvSpPr>
            <p:nvPr/>
          </p:nvSpPr>
          <p:spPr bwMode="auto">
            <a:xfrm>
              <a:off x="2273" y="4509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7" name="Oval 683"/>
            <p:cNvSpPr>
              <a:spLocks noChangeArrowheads="1"/>
            </p:cNvSpPr>
            <p:nvPr/>
          </p:nvSpPr>
          <p:spPr bwMode="auto">
            <a:xfrm>
              <a:off x="2272" y="4508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8" name="Oval 684"/>
            <p:cNvSpPr>
              <a:spLocks noChangeArrowheads="1"/>
            </p:cNvSpPr>
            <p:nvPr/>
          </p:nvSpPr>
          <p:spPr bwMode="auto">
            <a:xfrm>
              <a:off x="2275" y="4592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89" name="Oval 685"/>
            <p:cNvSpPr>
              <a:spLocks noChangeArrowheads="1"/>
            </p:cNvSpPr>
            <p:nvPr/>
          </p:nvSpPr>
          <p:spPr bwMode="auto">
            <a:xfrm>
              <a:off x="2274" y="459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0" name="Oval 686"/>
            <p:cNvSpPr>
              <a:spLocks noChangeArrowheads="1"/>
            </p:cNvSpPr>
            <p:nvPr/>
          </p:nvSpPr>
          <p:spPr bwMode="auto">
            <a:xfrm>
              <a:off x="2207" y="4542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1" name="Oval 687"/>
            <p:cNvSpPr>
              <a:spLocks noChangeArrowheads="1"/>
            </p:cNvSpPr>
            <p:nvPr/>
          </p:nvSpPr>
          <p:spPr bwMode="auto">
            <a:xfrm>
              <a:off x="2206" y="454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2" name="Oval 688"/>
            <p:cNvSpPr>
              <a:spLocks noChangeArrowheads="1"/>
            </p:cNvSpPr>
            <p:nvPr/>
          </p:nvSpPr>
          <p:spPr bwMode="auto">
            <a:xfrm>
              <a:off x="2124" y="4542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3" name="Oval 689"/>
            <p:cNvSpPr>
              <a:spLocks noChangeArrowheads="1"/>
            </p:cNvSpPr>
            <p:nvPr/>
          </p:nvSpPr>
          <p:spPr bwMode="auto">
            <a:xfrm>
              <a:off x="2123" y="454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4" name="Oval 690"/>
            <p:cNvSpPr>
              <a:spLocks noChangeArrowheads="1"/>
            </p:cNvSpPr>
            <p:nvPr/>
          </p:nvSpPr>
          <p:spPr bwMode="auto">
            <a:xfrm>
              <a:off x="2164" y="4500"/>
              <a:ext cx="83" cy="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5" name="Oval 691"/>
            <p:cNvSpPr>
              <a:spLocks noChangeArrowheads="1"/>
            </p:cNvSpPr>
            <p:nvPr/>
          </p:nvSpPr>
          <p:spPr bwMode="auto">
            <a:xfrm>
              <a:off x="2163" y="4499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6" name="Oval 692"/>
            <p:cNvSpPr>
              <a:spLocks noChangeArrowheads="1"/>
            </p:cNvSpPr>
            <p:nvPr/>
          </p:nvSpPr>
          <p:spPr bwMode="auto">
            <a:xfrm>
              <a:off x="2166" y="4582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7" name="Oval 693"/>
            <p:cNvSpPr>
              <a:spLocks noChangeArrowheads="1"/>
            </p:cNvSpPr>
            <p:nvPr/>
          </p:nvSpPr>
          <p:spPr bwMode="auto">
            <a:xfrm>
              <a:off x="2165" y="4581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8" name="Oval 694"/>
            <p:cNvSpPr>
              <a:spLocks noChangeArrowheads="1"/>
            </p:cNvSpPr>
            <p:nvPr/>
          </p:nvSpPr>
          <p:spPr bwMode="auto">
            <a:xfrm>
              <a:off x="2320" y="5125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99" name="Oval 695"/>
            <p:cNvSpPr>
              <a:spLocks noChangeArrowheads="1"/>
            </p:cNvSpPr>
            <p:nvPr/>
          </p:nvSpPr>
          <p:spPr bwMode="auto">
            <a:xfrm>
              <a:off x="2319" y="5124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0" name="Oval 696"/>
            <p:cNvSpPr>
              <a:spLocks noChangeArrowheads="1"/>
            </p:cNvSpPr>
            <p:nvPr/>
          </p:nvSpPr>
          <p:spPr bwMode="auto">
            <a:xfrm>
              <a:off x="2277" y="5082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1" name="Oval 697"/>
            <p:cNvSpPr>
              <a:spLocks noChangeArrowheads="1"/>
            </p:cNvSpPr>
            <p:nvPr/>
          </p:nvSpPr>
          <p:spPr bwMode="auto">
            <a:xfrm>
              <a:off x="2276" y="5081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2" name="Oval 698"/>
            <p:cNvSpPr>
              <a:spLocks noChangeArrowheads="1"/>
            </p:cNvSpPr>
            <p:nvPr/>
          </p:nvSpPr>
          <p:spPr bwMode="auto">
            <a:xfrm>
              <a:off x="2213" y="5239"/>
              <a:ext cx="84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3" name="Oval 699"/>
            <p:cNvSpPr>
              <a:spLocks noChangeArrowheads="1"/>
            </p:cNvSpPr>
            <p:nvPr/>
          </p:nvSpPr>
          <p:spPr bwMode="auto">
            <a:xfrm>
              <a:off x="2212" y="5238"/>
              <a:ext cx="86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4" name="Oval 700"/>
            <p:cNvSpPr>
              <a:spLocks noChangeArrowheads="1"/>
            </p:cNvSpPr>
            <p:nvPr/>
          </p:nvSpPr>
          <p:spPr bwMode="auto">
            <a:xfrm>
              <a:off x="2122" y="5123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5" name="Oval 701"/>
            <p:cNvSpPr>
              <a:spLocks noChangeArrowheads="1"/>
            </p:cNvSpPr>
            <p:nvPr/>
          </p:nvSpPr>
          <p:spPr bwMode="auto">
            <a:xfrm>
              <a:off x="2121" y="5122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6" name="Oval 702"/>
            <p:cNvSpPr>
              <a:spLocks noChangeArrowheads="1"/>
            </p:cNvSpPr>
            <p:nvPr/>
          </p:nvSpPr>
          <p:spPr bwMode="auto">
            <a:xfrm>
              <a:off x="2162" y="5080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7" name="Oval 703"/>
            <p:cNvSpPr>
              <a:spLocks noChangeArrowheads="1"/>
            </p:cNvSpPr>
            <p:nvPr/>
          </p:nvSpPr>
          <p:spPr bwMode="auto">
            <a:xfrm>
              <a:off x="2161" y="5079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8" name="Oval 704"/>
            <p:cNvSpPr>
              <a:spLocks noChangeArrowheads="1"/>
            </p:cNvSpPr>
            <p:nvPr/>
          </p:nvSpPr>
          <p:spPr bwMode="auto">
            <a:xfrm>
              <a:off x="2264" y="510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09" name="Oval 705"/>
            <p:cNvSpPr>
              <a:spLocks noChangeArrowheads="1"/>
            </p:cNvSpPr>
            <p:nvPr/>
          </p:nvSpPr>
          <p:spPr bwMode="auto">
            <a:xfrm>
              <a:off x="2263" y="510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0" name="Oval 706"/>
            <p:cNvSpPr>
              <a:spLocks noChangeArrowheads="1"/>
            </p:cNvSpPr>
            <p:nvPr/>
          </p:nvSpPr>
          <p:spPr bwMode="auto">
            <a:xfrm>
              <a:off x="2180" y="510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1" name="Oval 707"/>
            <p:cNvSpPr>
              <a:spLocks noChangeArrowheads="1"/>
            </p:cNvSpPr>
            <p:nvPr/>
          </p:nvSpPr>
          <p:spPr bwMode="auto">
            <a:xfrm>
              <a:off x="2179" y="510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2" name="Oval 708"/>
            <p:cNvSpPr>
              <a:spLocks noChangeArrowheads="1"/>
            </p:cNvSpPr>
            <p:nvPr/>
          </p:nvSpPr>
          <p:spPr bwMode="auto">
            <a:xfrm>
              <a:off x="2221" y="5064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3" name="Oval 709"/>
            <p:cNvSpPr>
              <a:spLocks noChangeArrowheads="1"/>
            </p:cNvSpPr>
            <p:nvPr/>
          </p:nvSpPr>
          <p:spPr bwMode="auto">
            <a:xfrm>
              <a:off x="2220" y="5063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4" name="Oval 710"/>
            <p:cNvSpPr>
              <a:spLocks noChangeArrowheads="1"/>
            </p:cNvSpPr>
            <p:nvPr/>
          </p:nvSpPr>
          <p:spPr bwMode="auto">
            <a:xfrm>
              <a:off x="2222" y="5147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5" name="Oval 711"/>
            <p:cNvSpPr>
              <a:spLocks noChangeArrowheads="1"/>
            </p:cNvSpPr>
            <p:nvPr/>
          </p:nvSpPr>
          <p:spPr bwMode="auto">
            <a:xfrm>
              <a:off x="2221" y="5146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6" name="Oval 712"/>
            <p:cNvSpPr>
              <a:spLocks noChangeArrowheads="1"/>
            </p:cNvSpPr>
            <p:nvPr/>
          </p:nvSpPr>
          <p:spPr bwMode="auto">
            <a:xfrm>
              <a:off x="2317" y="5198"/>
              <a:ext cx="82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7" name="Oval 713"/>
            <p:cNvSpPr>
              <a:spLocks noChangeArrowheads="1"/>
            </p:cNvSpPr>
            <p:nvPr/>
          </p:nvSpPr>
          <p:spPr bwMode="auto">
            <a:xfrm>
              <a:off x="2316" y="5197"/>
              <a:ext cx="84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8" name="Oval 714"/>
            <p:cNvSpPr>
              <a:spLocks noChangeArrowheads="1"/>
            </p:cNvSpPr>
            <p:nvPr/>
          </p:nvSpPr>
          <p:spPr bwMode="auto">
            <a:xfrm>
              <a:off x="2233" y="5198"/>
              <a:ext cx="83" cy="8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19" name="Oval 715"/>
            <p:cNvSpPr>
              <a:spLocks noChangeArrowheads="1"/>
            </p:cNvSpPr>
            <p:nvPr/>
          </p:nvSpPr>
          <p:spPr bwMode="auto">
            <a:xfrm>
              <a:off x="2232" y="5197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0" name="Oval 716"/>
            <p:cNvSpPr>
              <a:spLocks noChangeArrowheads="1"/>
            </p:cNvSpPr>
            <p:nvPr/>
          </p:nvSpPr>
          <p:spPr bwMode="auto">
            <a:xfrm>
              <a:off x="2273" y="5155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1" name="Oval 717"/>
            <p:cNvSpPr>
              <a:spLocks noChangeArrowheads="1"/>
            </p:cNvSpPr>
            <p:nvPr/>
          </p:nvSpPr>
          <p:spPr bwMode="auto">
            <a:xfrm>
              <a:off x="2272" y="5154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2" name="Oval 718"/>
            <p:cNvSpPr>
              <a:spLocks noChangeArrowheads="1"/>
            </p:cNvSpPr>
            <p:nvPr/>
          </p:nvSpPr>
          <p:spPr bwMode="auto">
            <a:xfrm>
              <a:off x="2275" y="5238"/>
              <a:ext cx="83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3" name="Oval 719"/>
            <p:cNvSpPr>
              <a:spLocks noChangeArrowheads="1"/>
            </p:cNvSpPr>
            <p:nvPr/>
          </p:nvSpPr>
          <p:spPr bwMode="auto">
            <a:xfrm>
              <a:off x="2274" y="5237"/>
              <a:ext cx="85" cy="87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4" name="Oval 720"/>
            <p:cNvSpPr>
              <a:spLocks noChangeArrowheads="1"/>
            </p:cNvSpPr>
            <p:nvPr/>
          </p:nvSpPr>
          <p:spPr bwMode="auto">
            <a:xfrm>
              <a:off x="2207" y="518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5" name="Oval 721"/>
            <p:cNvSpPr>
              <a:spLocks noChangeArrowheads="1"/>
            </p:cNvSpPr>
            <p:nvPr/>
          </p:nvSpPr>
          <p:spPr bwMode="auto">
            <a:xfrm>
              <a:off x="2206" y="5187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6" name="Oval 722"/>
            <p:cNvSpPr>
              <a:spLocks noChangeArrowheads="1"/>
            </p:cNvSpPr>
            <p:nvPr/>
          </p:nvSpPr>
          <p:spPr bwMode="auto">
            <a:xfrm>
              <a:off x="2124" y="5187"/>
              <a:ext cx="83" cy="8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7" name="Oval 723"/>
            <p:cNvSpPr>
              <a:spLocks noChangeArrowheads="1"/>
            </p:cNvSpPr>
            <p:nvPr/>
          </p:nvSpPr>
          <p:spPr bwMode="auto">
            <a:xfrm>
              <a:off x="2123" y="5187"/>
              <a:ext cx="85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8" name="Oval 724"/>
            <p:cNvSpPr>
              <a:spLocks noChangeArrowheads="1"/>
            </p:cNvSpPr>
            <p:nvPr/>
          </p:nvSpPr>
          <p:spPr bwMode="auto">
            <a:xfrm>
              <a:off x="2164" y="5146"/>
              <a:ext cx="83" cy="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29" name="Oval 725"/>
            <p:cNvSpPr>
              <a:spLocks noChangeArrowheads="1"/>
            </p:cNvSpPr>
            <p:nvPr/>
          </p:nvSpPr>
          <p:spPr bwMode="auto">
            <a:xfrm>
              <a:off x="2163" y="5145"/>
              <a:ext cx="85" cy="85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30" name="Oval 726"/>
            <p:cNvSpPr>
              <a:spLocks noChangeArrowheads="1"/>
            </p:cNvSpPr>
            <p:nvPr/>
          </p:nvSpPr>
          <p:spPr bwMode="auto">
            <a:xfrm>
              <a:off x="2166" y="5228"/>
              <a:ext cx="82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31" name="Oval 727"/>
            <p:cNvSpPr>
              <a:spLocks noChangeArrowheads="1"/>
            </p:cNvSpPr>
            <p:nvPr/>
          </p:nvSpPr>
          <p:spPr bwMode="auto">
            <a:xfrm>
              <a:off x="2165" y="5227"/>
              <a:ext cx="84" cy="86"/>
            </a:xfrm>
            <a:prstGeom prst="ellips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cxnSp>
        <p:nvCxnSpPr>
          <p:cNvPr id="21508" name="Straight Arrow Connector 730"/>
          <p:cNvCxnSpPr>
            <a:cxnSpLocks noChangeShapeType="1"/>
            <a:stCxn id="21642" idx="3"/>
            <a:endCxn id="21635" idx="1"/>
          </p:cNvCxnSpPr>
          <p:nvPr/>
        </p:nvCxnSpPr>
        <p:spPr bwMode="auto">
          <a:xfrm>
            <a:off x="1873250" y="3460750"/>
            <a:ext cx="155575" cy="2476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Straight Arrow Connector 732"/>
          <p:cNvCxnSpPr>
            <a:cxnSpLocks noChangeShapeType="1"/>
          </p:cNvCxnSpPr>
          <p:nvPr/>
        </p:nvCxnSpPr>
        <p:spPr bwMode="auto">
          <a:xfrm rot="16200000" flipV="1">
            <a:off x="2273300" y="5988051"/>
            <a:ext cx="217487" cy="2143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492125" y="693738"/>
            <a:ext cx="5599113" cy="193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" name="Rectangle 726"/>
          <p:cNvSpPr/>
          <p:nvPr/>
        </p:nvSpPr>
        <p:spPr>
          <a:xfrm>
            <a:off x="476250" y="2795588"/>
            <a:ext cx="5599113" cy="193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8" name="Rectangle 727"/>
          <p:cNvSpPr/>
          <p:nvPr/>
        </p:nvSpPr>
        <p:spPr>
          <a:xfrm>
            <a:off x="492125" y="4849812"/>
            <a:ext cx="5599113" cy="193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3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27" grpId="0" animBg="1"/>
      <p:bldP spid="7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1044240" y="0"/>
            <a:ext cx="11232479" cy="1143000"/>
          </a:xfrm>
        </p:spPr>
        <p:txBody>
          <a:bodyPr/>
          <a:lstStyle/>
          <a:p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properties of nuclear radiation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5975" y="4614875"/>
            <a:ext cx="49720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AU" sz="2200" dirty="0">
                <a:latin typeface="Calibri" pitchFamily="34" charset="0"/>
              </a:rPr>
              <a:t>What do the observations in the diagram say about the properties of radiation?</a:t>
            </a:r>
            <a:endParaRPr lang="en-GB" dirty="0"/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4" descr="AAAUAT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1" y="1124744"/>
            <a:ext cx="874763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96336" y="155679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96336" y="2208490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16189" y="2701005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3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" grpId="0" animBg="1"/>
      <p:bldP spid="8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This can be summarised as</a:t>
            </a:r>
          </a:p>
        </p:txBody>
      </p:sp>
      <p:grpSp>
        <p:nvGrpSpPr>
          <p:cNvPr id="22552" name="Group 43"/>
          <p:cNvGrpSpPr>
            <a:grpSpLocks/>
          </p:cNvGrpSpPr>
          <p:nvPr/>
        </p:nvGrpSpPr>
        <p:grpSpPr bwMode="auto">
          <a:xfrm>
            <a:off x="2205281" y="1470964"/>
            <a:ext cx="5299138" cy="4711758"/>
            <a:chOff x="4420" y="8529"/>
            <a:chExt cx="4818" cy="4811"/>
          </a:xfrm>
        </p:grpSpPr>
        <p:sp>
          <p:nvSpPr>
            <p:cNvPr id="22553" name="Line 44"/>
            <p:cNvSpPr>
              <a:spLocks noChangeShapeType="1"/>
            </p:cNvSpPr>
            <p:nvPr/>
          </p:nvSpPr>
          <p:spPr bwMode="auto">
            <a:xfrm>
              <a:off x="4420" y="8529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4" name="Line 45"/>
            <p:cNvSpPr>
              <a:spLocks noChangeShapeType="1"/>
            </p:cNvSpPr>
            <p:nvPr/>
          </p:nvSpPr>
          <p:spPr bwMode="auto">
            <a:xfrm>
              <a:off x="4420" y="12378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5" name="Line 46"/>
            <p:cNvSpPr>
              <a:spLocks noChangeShapeType="1"/>
            </p:cNvSpPr>
            <p:nvPr/>
          </p:nvSpPr>
          <p:spPr bwMode="auto">
            <a:xfrm>
              <a:off x="4420" y="11416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6" name="Line 47"/>
            <p:cNvSpPr>
              <a:spLocks noChangeShapeType="1"/>
            </p:cNvSpPr>
            <p:nvPr/>
          </p:nvSpPr>
          <p:spPr bwMode="auto">
            <a:xfrm>
              <a:off x="4420" y="9491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7" name="Line 48"/>
            <p:cNvSpPr>
              <a:spLocks noChangeShapeType="1"/>
            </p:cNvSpPr>
            <p:nvPr/>
          </p:nvSpPr>
          <p:spPr bwMode="auto">
            <a:xfrm>
              <a:off x="4420" y="10453"/>
              <a:ext cx="4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8" name="Line 49"/>
            <p:cNvSpPr>
              <a:spLocks noChangeShapeType="1"/>
            </p:cNvSpPr>
            <p:nvPr/>
          </p:nvSpPr>
          <p:spPr bwMode="auto">
            <a:xfrm rot="5400000">
              <a:off x="3941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59" name="Line 50"/>
            <p:cNvSpPr>
              <a:spLocks noChangeShapeType="1"/>
            </p:cNvSpPr>
            <p:nvPr/>
          </p:nvSpPr>
          <p:spPr bwMode="auto">
            <a:xfrm rot="5400000">
              <a:off x="5868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0" name="Line 51"/>
            <p:cNvSpPr>
              <a:spLocks noChangeShapeType="1"/>
            </p:cNvSpPr>
            <p:nvPr/>
          </p:nvSpPr>
          <p:spPr bwMode="auto">
            <a:xfrm rot="5400000">
              <a:off x="4905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1" name="Line 52"/>
            <p:cNvSpPr>
              <a:spLocks noChangeShapeType="1"/>
            </p:cNvSpPr>
            <p:nvPr/>
          </p:nvSpPr>
          <p:spPr bwMode="auto">
            <a:xfrm rot="5400000">
              <a:off x="2014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2" name="Line 53"/>
            <p:cNvSpPr>
              <a:spLocks noChangeShapeType="1"/>
            </p:cNvSpPr>
            <p:nvPr/>
          </p:nvSpPr>
          <p:spPr bwMode="auto">
            <a:xfrm rot="5400000">
              <a:off x="2978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2563" name="Line 54"/>
            <p:cNvSpPr>
              <a:spLocks noChangeShapeType="1"/>
            </p:cNvSpPr>
            <p:nvPr/>
          </p:nvSpPr>
          <p:spPr bwMode="auto">
            <a:xfrm rot="5400000">
              <a:off x="6832" y="10935"/>
              <a:ext cx="48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2534" name="Oval 59"/>
          <p:cNvSpPr>
            <a:spLocks noChangeArrowheads="1"/>
          </p:cNvSpPr>
          <p:nvPr/>
        </p:nvSpPr>
        <p:spPr bwMode="auto">
          <a:xfrm>
            <a:off x="6096769" y="4023191"/>
            <a:ext cx="727009" cy="648344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5E4776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2535" name="Oval 60"/>
          <p:cNvSpPr>
            <a:spLocks noChangeArrowheads="1"/>
          </p:cNvSpPr>
          <p:nvPr/>
        </p:nvSpPr>
        <p:spPr bwMode="auto">
          <a:xfrm>
            <a:off x="3989433" y="2134961"/>
            <a:ext cx="728109" cy="648344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76475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2536" name="Oval 61"/>
          <p:cNvSpPr>
            <a:spLocks noChangeArrowheads="1"/>
          </p:cNvSpPr>
          <p:nvPr/>
        </p:nvSpPr>
        <p:spPr bwMode="auto">
          <a:xfrm>
            <a:off x="2932465" y="4971223"/>
            <a:ext cx="728109" cy="648344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2537" name="Line 62"/>
          <p:cNvSpPr>
            <a:spLocks noChangeShapeType="1"/>
          </p:cNvSpPr>
          <p:nvPr/>
        </p:nvSpPr>
        <p:spPr bwMode="auto">
          <a:xfrm flipH="1">
            <a:off x="3287720" y="3445361"/>
            <a:ext cx="2064442" cy="18324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2538" name="Line 63"/>
          <p:cNvSpPr>
            <a:spLocks noChangeShapeType="1"/>
          </p:cNvSpPr>
          <p:nvPr/>
        </p:nvSpPr>
        <p:spPr bwMode="auto">
          <a:xfrm>
            <a:off x="5498444" y="3477680"/>
            <a:ext cx="997575" cy="88143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2539" name="Line 64"/>
          <p:cNvSpPr>
            <a:spLocks noChangeShapeType="1"/>
          </p:cNvSpPr>
          <p:nvPr/>
        </p:nvSpPr>
        <p:spPr bwMode="auto">
          <a:xfrm flipH="1" flipV="1">
            <a:off x="4301793" y="2419959"/>
            <a:ext cx="1031671" cy="896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2542" name="Text Box 66"/>
          <p:cNvSpPr txBox="1">
            <a:spLocks noChangeArrowheads="1"/>
          </p:cNvSpPr>
          <p:nvPr/>
        </p:nvSpPr>
        <p:spPr bwMode="auto">
          <a:xfrm>
            <a:off x="5268399" y="6272823"/>
            <a:ext cx="2243719" cy="32319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 dirty="0"/>
              <a:t>Proton number (Z)</a:t>
            </a:r>
            <a:endParaRPr lang="en-US" altLang="en-US" sz="4400" dirty="0"/>
          </a:p>
        </p:txBody>
      </p:sp>
      <p:sp>
        <p:nvSpPr>
          <p:cNvPr id="22543" name="Text Box 67"/>
          <p:cNvSpPr txBox="1">
            <a:spLocks noChangeArrowheads="1"/>
          </p:cNvSpPr>
          <p:nvPr/>
        </p:nvSpPr>
        <p:spPr bwMode="auto">
          <a:xfrm rot="16200000">
            <a:off x="457380" y="2357694"/>
            <a:ext cx="2553223" cy="3860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 dirty="0"/>
              <a:t>Neutron </a:t>
            </a:r>
            <a:r>
              <a:rPr lang="en-GB" altLang="en-US" sz="2000" dirty="0" smtClean="0"/>
              <a:t>number</a:t>
            </a:r>
            <a:r>
              <a:rPr lang="en-GB" altLang="en-US" sz="2800" dirty="0">
                <a:latin typeface="Calibri" pitchFamily="34" charset="0"/>
              </a:rPr>
              <a:t> </a:t>
            </a:r>
            <a:r>
              <a:rPr lang="en-GB" altLang="en-US" sz="2800" dirty="0" smtClean="0">
                <a:latin typeface="Calibri" pitchFamily="34" charset="0"/>
              </a:rPr>
              <a:t>(N</a:t>
            </a:r>
            <a:r>
              <a:rPr lang="en-GB" altLang="en-US" sz="2800" dirty="0">
                <a:latin typeface="Calibri" pitchFamily="34" charset="0"/>
              </a:rPr>
              <a:t>)</a:t>
            </a:r>
            <a:endParaRPr lang="en-US" altLang="en-US" sz="4400" dirty="0"/>
          </a:p>
        </p:txBody>
      </p:sp>
      <p:sp>
        <p:nvSpPr>
          <p:cNvPr id="22544" name="Text Box 68"/>
          <p:cNvSpPr txBox="1">
            <a:spLocks noChangeArrowheads="1"/>
          </p:cNvSpPr>
          <p:nvPr/>
        </p:nvSpPr>
        <p:spPr bwMode="auto">
          <a:xfrm>
            <a:off x="5999981" y="4868388"/>
            <a:ext cx="956880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N-1, Z+1</a:t>
            </a:r>
            <a:endParaRPr lang="en-US" altLang="en-US" sz="3600"/>
          </a:p>
        </p:txBody>
      </p:sp>
      <p:sp>
        <p:nvSpPr>
          <p:cNvPr id="22545" name="Text Box 69"/>
          <p:cNvSpPr txBox="1">
            <a:spLocks noChangeArrowheads="1"/>
          </p:cNvSpPr>
          <p:nvPr/>
        </p:nvSpPr>
        <p:spPr bwMode="auto">
          <a:xfrm>
            <a:off x="4521567" y="2818563"/>
            <a:ext cx="527934" cy="455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 dirty="0">
                <a:latin typeface="Symbol" pitchFamily="18" charset="2"/>
              </a:rPr>
              <a:t>b</a:t>
            </a:r>
            <a:r>
              <a:rPr lang="en-GB" altLang="en-US" sz="2000" baseline="30000" dirty="0">
                <a:latin typeface="Calibri" pitchFamily="34" charset="0"/>
              </a:rPr>
              <a:t>+</a:t>
            </a:r>
            <a:endParaRPr lang="en-US" altLang="en-US" sz="3600" dirty="0"/>
          </a:p>
        </p:txBody>
      </p:sp>
      <p:sp>
        <p:nvSpPr>
          <p:cNvPr id="22546" name="Text Box 70"/>
          <p:cNvSpPr txBox="1">
            <a:spLocks noChangeArrowheads="1"/>
          </p:cNvSpPr>
          <p:nvPr/>
        </p:nvSpPr>
        <p:spPr bwMode="auto">
          <a:xfrm>
            <a:off x="6014567" y="3522242"/>
            <a:ext cx="527934" cy="455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>
                <a:latin typeface="Symbol" pitchFamily="18" charset="2"/>
              </a:rPr>
              <a:t>b</a:t>
            </a:r>
            <a:r>
              <a:rPr lang="en-GB" altLang="en-US" sz="2000" baseline="30000">
                <a:latin typeface="Times New Roman" pitchFamily="18" charset="0"/>
              </a:rPr>
              <a:t>-</a:t>
            </a:r>
            <a:endParaRPr lang="en-US" altLang="en-US" sz="3600"/>
          </a:p>
        </p:txBody>
      </p:sp>
      <p:sp>
        <p:nvSpPr>
          <p:cNvPr id="22547" name="Text Box 71"/>
          <p:cNvSpPr txBox="1">
            <a:spLocks noChangeArrowheads="1"/>
          </p:cNvSpPr>
          <p:nvPr/>
        </p:nvSpPr>
        <p:spPr bwMode="auto">
          <a:xfrm>
            <a:off x="3725466" y="4119659"/>
            <a:ext cx="527934" cy="455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2000">
                <a:latin typeface="Symbol" pitchFamily="18" charset="2"/>
              </a:rPr>
              <a:t>a</a:t>
            </a:r>
            <a:endParaRPr lang="en-US" altLang="en-US" sz="3600"/>
          </a:p>
        </p:txBody>
      </p:sp>
      <p:sp>
        <p:nvSpPr>
          <p:cNvPr id="22548" name="Text Box 72"/>
          <p:cNvSpPr txBox="1">
            <a:spLocks noChangeArrowheads="1"/>
          </p:cNvSpPr>
          <p:nvPr/>
        </p:nvSpPr>
        <p:spPr bwMode="auto">
          <a:xfrm>
            <a:off x="2848875" y="2209394"/>
            <a:ext cx="923884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N+1, Z-1</a:t>
            </a:r>
            <a:endParaRPr lang="en-US" altLang="en-US" sz="3600"/>
          </a:p>
        </p:txBody>
      </p:sp>
      <p:sp>
        <p:nvSpPr>
          <p:cNvPr id="22549" name="Text Box 73"/>
          <p:cNvSpPr txBox="1">
            <a:spLocks noChangeArrowheads="1"/>
          </p:cNvSpPr>
          <p:nvPr/>
        </p:nvSpPr>
        <p:spPr bwMode="auto">
          <a:xfrm>
            <a:off x="5502843" y="2818563"/>
            <a:ext cx="659917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N, Z</a:t>
            </a:r>
            <a:endParaRPr lang="en-US" altLang="en-US" sz="3600"/>
          </a:p>
        </p:txBody>
      </p:sp>
      <p:sp>
        <p:nvSpPr>
          <p:cNvPr id="22550" name="Text Box 74"/>
          <p:cNvSpPr txBox="1">
            <a:spLocks noChangeArrowheads="1"/>
          </p:cNvSpPr>
          <p:nvPr/>
        </p:nvSpPr>
        <p:spPr bwMode="auto">
          <a:xfrm>
            <a:off x="2245962" y="4793956"/>
            <a:ext cx="956880" cy="4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altLang="en-US" sz="1600"/>
              <a:t>N-2, Z-2</a:t>
            </a:r>
            <a:endParaRPr lang="en-US" altLang="en-US" sz="3600"/>
          </a:p>
        </p:txBody>
      </p:sp>
      <p:sp>
        <p:nvSpPr>
          <p:cNvPr id="22541" name="Oval 78"/>
          <p:cNvSpPr>
            <a:spLocks noChangeArrowheads="1"/>
          </p:cNvSpPr>
          <p:nvPr/>
        </p:nvSpPr>
        <p:spPr bwMode="auto">
          <a:xfrm>
            <a:off x="5069497" y="3102581"/>
            <a:ext cx="727009" cy="64736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45962" y="6183702"/>
            <a:ext cx="5607079" cy="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204731" y="1274108"/>
            <a:ext cx="550" cy="49095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1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5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Task</a:t>
            </a:r>
          </a:p>
        </p:txBody>
      </p:sp>
      <p:pic>
        <p:nvPicPr>
          <p:cNvPr id="57346" name="Picture 2" descr="http://www.ccnr.org/gifs/radon_dec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677988"/>
            <a:ext cx="697071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25450" y="930275"/>
            <a:ext cx="4541838" cy="708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Draw the NZ diagram for radon decay:</a:t>
            </a:r>
            <a:endParaRPr lang="en-GB" sz="1200" dirty="0">
              <a:solidFill>
                <a:schemeClr val="tx1"/>
              </a:solidFill>
              <a:latin typeface="Cal"/>
            </a:endParaRPr>
          </a:p>
          <a:p>
            <a:pPr algn="l" eaLnBrk="0" hangingPunct="0">
              <a:defRPr/>
            </a:pPr>
            <a:r>
              <a:rPr lang="en-GB" sz="2000" baseline="30000" smtClean="0">
                <a:solidFill>
                  <a:schemeClr val="tx1"/>
                </a:solidFill>
                <a:latin typeface="Cal"/>
                <a:ea typeface="Times New Roman" pitchFamily="18" charset="0"/>
              </a:rPr>
              <a:t>222</a:t>
            </a:r>
            <a:r>
              <a:rPr lang="en-GB" sz="2000" smtClean="0">
                <a:solidFill>
                  <a:schemeClr val="tx1"/>
                </a:solidFill>
                <a:latin typeface="Cal"/>
                <a:ea typeface="Times New Roman" pitchFamily="18" charset="0"/>
              </a:rPr>
              <a:t>Ra-86 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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latin typeface="Cal"/>
                <a:ea typeface="Times New Roman" pitchFamily="18" charset="0"/>
                <a:sym typeface="Symbol" pitchFamily="18" charset="2"/>
              </a:rPr>
              <a:t></a:t>
            </a:r>
            <a:r>
              <a:rPr lang="en-GB" sz="2000" dirty="0" smtClean="0">
                <a:solidFill>
                  <a:schemeClr val="tx1"/>
                </a:solidFill>
                <a:latin typeface="Cal"/>
                <a:ea typeface="Times New Roman" pitchFamily="18" charset="0"/>
              </a:rPr>
              <a:t>)</a:t>
            </a:r>
            <a:endParaRPr lang="en-GB" sz="2000" dirty="0">
              <a:solidFill>
                <a:schemeClr val="tx1"/>
              </a:solidFill>
              <a:latin typeface="Cal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5" y="1677988"/>
            <a:ext cx="6192688" cy="463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07781" y="917668"/>
            <a:ext cx="3712692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GB" sz="2000" dirty="0" smtClean="0">
                <a:solidFill>
                  <a:schemeClr val="tx1"/>
                </a:solidFill>
                <a:latin typeface="Cal"/>
                <a:ea typeface="Times New Roman" pitchFamily="18" charset="0"/>
              </a:rPr>
              <a:t>What does it form…?</a:t>
            </a:r>
          </a:p>
          <a:p>
            <a:pPr algn="l" eaLnBrk="0" hangingPunct="0">
              <a:defRPr/>
            </a:pPr>
            <a:r>
              <a:rPr lang="en-GB" sz="2000" dirty="0" smtClean="0">
                <a:solidFill>
                  <a:srgbClr val="FF0000"/>
                </a:solidFill>
                <a:latin typeface="Cal"/>
                <a:ea typeface="Times New Roman" pitchFamily="18" charset="0"/>
                <a:sym typeface="Symbol" pitchFamily="18" charset="2"/>
              </a:rPr>
              <a:t>Lead-206!</a:t>
            </a:r>
            <a:endParaRPr lang="en-GB" sz="2000" dirty="0">
              <a:solidFill>
                <a:srgbClr val="FF0000"/>
              </a:solidFill>
              <a:latin typeface="Cal"/>
              <a:ea typeface="Times New Roman" pitchFamily="18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6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25603" name="Group 5"/>
          <p:cNvGrpSpPr>
            <a:grpSpLocks noChangeAspect="1"/>
          </p:cNvGrpSpPr>
          <p:nvPr/>
        </p:nvGrpSpPr>
        <p:grpSpPr bwMode="auto">
          <a:xfrm>
            <a:off x="0" y="0"/>
            <a:ext cx="9012238" cy="6499225"/>
            <a:chOff x="0" y="0"/>
            <a:chExt cx="5677" cy="4094"/>
          </a:xfrm>
        </p:grpSpPr>
        <p:sp>
          <p:nvSpPr>
            <p:cNvPr id="256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677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605" name="Group 206"/>
            <p:cNvGrpSpPr>
              <a:grpSpLocks/>
            </p:cNvGrpSpPr>
            <p:nvPr/>
          </p:nvGrpSpPr>
          <p:grpSpPr bwMode="auto">
            <a:xfrm>
              <a:off x="14" y="11"/>
              <a:ext cx="5658" cy="4083"/>
              <a:chOff x="14" y="11"/>
              <a:chExt cx="5658" cy="4083"/>
            </a:xfrm>
          </p:grpSpPr>
          <p:sp>
            <p:nvSpPr>
              <p:cNvPr id="26634" name="Rectangle 6"/>
              <p:cNvSpPr>
                <a:spLocks noChangeArrowheads="1"/>
              </p:cNvSpPr>
              <p:nvPr/>
            </p:nvSpPr>
            <p:spPr bwMode="auto">
              <a:xfrm>
                <a:off x="1198" y="336"/>
                <a:ext cx="4455" cy="32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35" name="Rectangle 7"/>
              <p:cNvSpPr>
                <a:spLocks noChangeArrowheads="1"/>
              </p:cNvSpPr>
              <p:nvPr/>
            </p:nvSpPr>
            <p:spPr bwMode="auto">
              <a:xfrm>
                <a:off x="1212" y="334"/>
                <a:ext cx="4460" cy="3228"/>
              </a:xfrm>
              <a:prstGeom prst="rect">
                <a:avLst/>
              </a:prstGeom>
              <a:noFill/>
              <a:ln w="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36" name="Rectangle 8"/>
              <p:cNvSpPr>
                <a:spLocks noChangeArrowheads="1"/>
              </p:cNvSpPr>
              <p:nvPr/>
            </p:nvSpPr>
            <p:spPr bwMode="auto">
              <a:xfrm>
                <a:off x="14" y="11"/>
                <a:ext cx="16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37" name="Rectangle 9"/>
              <p:cNvSpPr>
                <a:spLocks noChangeArrowheads="1"/>
              </p:cNvSpPr>
              <p:nvPr/>
            </p:nvSpPr>
            <p:spPr bwMode="auto">
              <a:xfrm>
                <a:off x="104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638" name="Rectangle 10"/>
              <p:cNvSpPr>
                <a:spLocks noChangeArrowheads="1"/>
              </p:cNvSpPr>
              <p:nvPr/>
            </p:nvSpPr>
            <p:spPr bwMode="auto">
              <a:xfrm>
                <a:off x="147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39" name="Rectangle 11"/>
              <p:cNvSpPr>
                <a:spLocks noChangeArrowheads="1"/>
              </p:cNvSpPr>
              <p:nvPr/>
            </p:nvSpPr>
            <p:spPr bwMode="auto">
              <a:xfrm>
                <a:off x="22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640" name="Rectangle 12"/>
              <p:cNvSpPr>
                <a:spLocks noChangeArrowheads="1"/>
              </p:cNvSpPr>
              <p:nvPr/>
            </p:nvSpPr>
            <p:spPr bwMode="auto">
              <a:xfrm>
                <a:off x="307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41" name="Rectangle 13"/>
              <p:cNvSpPr>
                <a:spLocks noChangeArrowheads="1"/>
              </p:cNvSpPr>
              <p:nvPr/>
            </p:nvSpPr>
            <p:spPr bwMode="auto">
              <a:xfrm>
                <a:off x="346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42" name="Rectangle 14"/>
              <p:cNvSpPr>
                <a:spLocks noChangeArrowheads="1"/>
              </p:cNvSpPr>
              <p:nvPr/>
            </p:nvSpPr>
            <p:spPr bwMode="auto">
              <a:xfrm>
                <a:off x="423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43" name="Rectangle 15"/>
              <p:cNvSpPr>
                <a:spLocks noChangeArrowheads="1"/>
              </p:cNvSpPr>
              <p:nvPr/>
            </p:nvSpPr>
            <p:spPr bwMode="auto">
              <a:xfrm>
                <a:off x="461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44" name="Rectangle 16"/>
              <p:cNvSpPr>
                <a:spLocks noChangeArrowheads="1"/>
              </p:cNvSpPr>
              <p:nvPr/>
            </p:nvSpPr>
            <p:spPr bwMode="auto">
              <a:xfrm>
                <a:off x="53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45" name="Rectangle 17"/>
              <p:cNvSpPr>
                <a:spLocks noChangeArrowheads="1"/>
              </p:cNvSpPr>
              <p:nvPr/>
            </p:nvSpPr>
            <p:spPr bwMode="auto">
              <a:xfrm>
                <a:off x="622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646" name="Rectangle 18"/>
              <p:cNvSpPr>
                <a:spLocks noChangeArrowheads="1"/>
              </p:cNvSpPr>
              <p:nvPr/>
            </p:nvSpPr>
            <p:spPr bwMode="auto">
              <a:xfrm>
                <a:off x="706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47" name="Rectangle 19"/>
              <p:cNvSpPr>
                <a:spLocks noChangeArrowheads="1"/>
              </p:cNvSpPr>
              <p:nvPr/>
            </p:nvSpPr>
            <p:spPr bwMode="auto">
              <a:xfrm>
                <a:off x="745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648" name="Rectangle 20"/>
              <p:cNvSpPr>
                <a:spLocks noChangeArrowheads="1"/>
              </p:cNvSpPr>
              <p:nvPr/>
            </p:nvSpPr>
            <p:spPr bwMode="auto">
              <a:xfrm>
                <a:off x="829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49" name="Rectangle 21"/>
              <p:cNvSpPr>
                <a:spLocks noChangeArrowheads="1"/>
              </p:cNvSpPr>
              <p:nvPr/>
            </p:nvSpPr>
            <p:spPr bwMode="auto">
              <a:xfrm>
                <a:off x="91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50" name="Rectangle 22"/>
              <p:cNvSpPr>
                <a:spLocks noChangeArrowheads="1"/>
              </p:cNvSpPr>
              <p:nvPr/>
            </p:nvSpPr>
            <p:spPr bwMode="auto">
              <a:xfrm>
                <a:off x="990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651" name="Rectangle 23"/>
              <p:cNvSpPr>
                <a:spLocks noChangeArrowheads="1"/>
              </p:cNvSpPr>
              <p:nvPr/>
            </p:nvSpPr>
            <p:spPr bwMode="auto">
              <a:xfrm>
                <a:off x="103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52" name="Rectangle 24"/>
              <p:cNvSpPr>
                <a:spLocks noChangeArrowheads="1"/>
              </p:cNvSpPr>
              <p:nvPr/>
            </p:nvSpPr>
            <p:spPr bwMode="auto">
              <a:xfrm>
                <a:off x="1110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653" name="Rectangle 25"/>
              <p:cNvSpPr>
                <a:spLocks noChangeArrowheads="1"/>
              </p:cNvSpPr>
              <p:nvPr/>
            </p:nvSpPr>
            <p:spPr bwMode="auto">
              <a:xfrm>
                <a:off x="1194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54" name="Rectangle 26"/>
              <p:cNvSpPr>
                <a:spLocks noChangeArrowheads="1"/>
              </p:cNvSpPr>
              <p:nvPr/>
            </p:nvSpPr>
            <p:spPr bwMode="auto">
              <a:xfrm>
                <a:off x="123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55" name="Rectangle 27"/>
              <p:cNvSpPr>
                <a:spLocks noChangeArrowheads="1"/>
              </p:cNvSpPr>
              <p:nvPr/>
            </p:nvSpPr>
            <p:spPr bwMode="auto">
              <a:xfrm>
                <a:off x="1309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56" name="Rectangle 28"/>
              <p:cNvSpPr>
                <a:spLocks noChangeArrowheads="1"/>
              </p:cNvSpPr>
              <p:nvPr/>
            </p:nvSpPr>
            <p:spPr bwMode="auto">
              <a:xfrm>
                <a:off x="134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57" name="Rectangle 29"/>
              <p:cNvSpPr>
                <a:spLocks noChangeArrowheads="1"/>
              </p:cNvSpPr>
              <p:nvPr/>
            </p:nvSpPr>
            <p:spPr bwMode="auto">
              <a:xfrm>
                <a:off x="1432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658" name="Rectangle 30"/>
              <p:cNvSpPr>
                <a:spLocks noChangeArrowheads="1"/>
              </p:cNvSpPr>
              <p:nvPr/>
            </p:nvSpPr>
            <p:spPr bwMode="auto">
              <a:xfrm>
                <a:off x="1516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659" name="Rectangle 31"/>
              <p:cNvSpPr>
                <a:spLocks noChangeArrowheads="1"/>
              </p:cNvSpPr>
              <p:nvPr/>
            </p:nvSpPr>
            <p:spPr bwMode="auto">
              <a:xfrm>
                <a:off x="1593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60" name="Rectangle 32"/>
              <p:cNvSpPr>
                <a:spLocks noChangeArrowheads="1"/>
              </p:cNvSpPr>
              <p:nvPr/>
            </p:nvSpPr>
            <p:spPr bwMode="auto">
              <a:xfrm>
                <a:off x="1632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61" name="Rectangle 33"/>
              <p:cNvSpPr>
                <a:spLocks noChangeArrowheads="1"/>
              </p:cNvSpPr>
              <p:nvPr/>
            </p:nvSpPr>
            <p:spPr bwMode="auto">
              <a:xfrm>
                <a:off x="1708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662" name="Rectangle 34"/>
              <p:cNvSpPr>
                <a:spLocks noChangeArrowheads="1"/>
              </p:cNvSpPr>
              <p:nvPr/>
            </p:nvSpPr>
            <p:spPr bwMode="auto">
              <a:xfrm>
                <a:off x="1747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dirty="0" smtClean="0">
                    <a:solidFill>
                      <a:srgbClr val="000000"/>
                    </a:solidFill>
                  </a:rPr>
                  <a:t>:</a:t>
                </a:r>
                <a:endParaRPr lang="en-US" altLang="en-US" dirty="0"/>
              </a:p>
            </p:txBody>
          </p:sp>
          <p:sp>
            <p:nvSpPr>
              <p:cNvPr id="26663" name="Rectangle 35"/>
              <p:cNvSpPr>
                <a:spLocks noChangeArrowheads="1"/>
              </p:cNvSpPr>
              <p:nvPr/>
            </p:nvSpPr>
            <p:spPr bwMode="auto">
              <a:xfrm>
                <a:off x="1792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64" name="Rectangle 36"/>
              <p:cNvSpPr>
                <a:spLocks noChangeArrowheads="1"/>
              </p:cNvSpPr>
              <p:nvPr/>
            </p:nvSpPr>
            <p:spPr bwMode="auto">
              <a:xfrm>
                <a:off x="1831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dirty="0">
                    <a:solidFill>
                      <a:srgbClr val="000000"/>
                    </a:solidFill>
                  </a:rPr>
                  <a:t>b</a:t>
                </a:r>
                <a:endParaRPr lang="en-US" altLang="en-US" dirty="0"/>
              </a:p>
            </p:txBody>
          </p:sp>
          <p:sp>
            <p:nvSpPr>
              <p:cNvPr id="26665" name="Rectangle 37"/>
              <p:cNvSpPr>
                <a:spLocks noChangeArrowheads="1"/>
              </p:cNvSpPr>
              <p:nvPr/>
            </p:nvSpPr>
            <p:spPr bwMode="auto">
              <a:xfrm>
                <a:off x="1915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66" name="Rectangle 38"/>
              <p:cNvSpPr>
                <a:spLocks noChangeArrowheads="1"/>
              </p:cNvSpPr>
              <p:nvPr/>
            </p:nvSpPr>
            <p:spPr bwMode="auto">
              <a:xfrm>
                <a:off x="1992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667" name="Rectangle 39"/>
              <p:cNvSpPr>
                <a:spLocks noChangeArrowheads="1"/>
              </p:cNvSpPr>
              <p:nvPr/>
            </p:nvSpPr>
            <p:spPr bwMode="auto">
              <a:xfrm>
                <a:off x="2031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68" name="Rectangle 40"/>
              <p:cNvSpPr>
                <a:spLocks noChangeArrowheads="1"/>
              </p:cNvSpPr>
              <p:nvPr/>
            </p:nvSpPr>
            <p:spPr bwMode="auto">
              <a:xfrm>
                <a:off x="2107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69" name="Rectangle 41"/>
              <p:cNvSpPr>
                <a:spLocks noChangeArrowheads="1"/>
              </p:cNvSpPr>
              <p:nvPr/>
            </p:nvSpPr>
            <p:spPr bwMode="auto">
              <a:xfrm>
                <a:off x="2191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670" name="Rectangle 42"/>
              <p:cNvSpPr>
                <a:spLocks noChangeArrowheads="1"/>
              </p:cNvSpPr>
              <p:nvPr/>
            </p:nvSpPr>
            <p:spPr bwMode="auto">
              <a:xfrm>
                <a:off x="2269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71" name="Rectangle 43"/>
              <p:cNvSpPr>
                <a:spLocks noChangeArrowheads="1"/>
              </p:cNvSpPr>
              <p:nvPr/>
            </p:nvSpPr>
            <p:spPr bwMode="auto">
              <a:xfrm>
                <a:off x="2346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72" name="Rectangle 44"/>
              <p:cNvSpPr>
                <a:spLocks noChangeArrowheads="1"/>
              </p:cNvSpPr>
              <p:nvPr/>
            </p:nvSpPr>
            <p:spPr bwMode="auto">
              <a:xfrm>
                <a:off x="238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73" name="Rectangle 45"/>
              <p:cNvSpPr>
                <a:spLocks noChangeArrowheads="1"/>
              </p:cNvSpPr>
              <p:nvPr/>
            </p:nvSpPr>
            <p:spPr bwMode="auto">
              <a:xfrm>
                <a:off x="2469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6674" name="Rectangle 46"/>
              <p:cNvSpPr>
                <a:spLocks noChangeArrowheads="1"/>
              </p:cNvSpPr>
              <p:nvPr/>
            </p:nvSpPr>
            <p:spPr bwMode="auto">
              <a:xfrm>
                <a:off x="2514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75" name="Rectangle 47"/>
              <p:cNvSpPr>
                <a:spLocks noChangeArrowheads="1"/>
              </p:cNvSpPr>
              <p:nvPr/>
            </p:nvSpPr>
            <p:spPr bwMode="auto">
              <a:xfrm>
                <a:off x="255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76" name="Rectangle 48"/>
              <p:cNvSpPr>
                <a:spLocks noChangeArrowheads="1"/>
              </p:cNvSpPr>
              <p:nvPr/>
            </p:nvSpPr>
            <p:spPr bwMode="auto">
              <a:xfrm>
                <a:off x="2637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677" name="Rectangle 49"/>
              <p:cNvSpPr>
                <a:spLocks noChangeArrowheads="1"/>
              </p:cNvSpPr>
              <p:nvPr/>
            </p:nvSpPr>
            <p:spPr bwMode="auto">
              <a:xfrm>
                <a:off x="2721" y="11"/>
                <a:ext cx="19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6678" name="Rectangle 50"/>
              <p:cNvSpPr>
                <a:spLocks noChangeArrowheads="1"/>
              </p:cNvSpPr>
              <p:nvPr/>
            </p:nvSpPr>
            <p:spPr bwMode="auto">
              <a:xfrm>
                <a:off x="2844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679" name="Rectangle 51"/>
              <p:cNvSpPr>
                <a:spLocks noChangeArrowheads="1"/>
              </p:cNvSpPr>
              <p:nvPr/>
            </p:nvSpPr>
            <p:spPr bwMode="auto">
              <a:xfrm>
                <a:off x="2928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680" name="Rectangle 52"/>
              <p:cNvSpPr>
                <a:spLocks noChangeArrowheads="1"/>
              </p:cNvSpPr>
              <p:nvPr/>
            </p:nvSpPr>
            <p:spPr bwMode="auto">
              <a:xfrm>
                <a:off x="3005" y="11"/>
                <a:ext cx="12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681" name="Rectangle 53"/>
              <p:cNvSpPr>
                <a:spLocks noChangeArrowheads="1"/>
              </p:cNvSpPr>
              <p:nvPr/>
            </p:nvSpPr>
            <p:spPr bwMode="auto">
              <a:xfrm>
                <a:off x="3059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82" name="Rectangle 54"/>
              <p:cNvSpPr>
                <a:spLocks noChangeArrowheads="1"/>
              </p:cNvSpPr>
              <p:nvPr/>
            </p:nvSpPr>
            <p:spPr bwMode="auto">
              <a:xfrm>
                <a:off x="3135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83" name="Rectangle 55"/>
              <p:cNvSpPr>
                <a:spLocks noChangeArrowheads="1"/>
              </p:cNvSpPr>
              <p:nvPr/>
            </p:nvSpPr>
            <p:spPr bwMode="auto">
              <a:xfrm>
                <a:off x="3174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84" name="Rectangle 56"/>
              <p:cNvSpPr>
                <a:spLocks noChangeArrowheads="1"/>
              </p:cNvSpPr>
              <p:nvPr/>
            </p:nvSpPr>
            <p:spPr bwMode="auto">
              <a:xfrm>
                <a:off x="3258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6685" name="Rectangle 57"/>
              <p:cNvSpPr>
                <a:spLocks noChangeArrowheads="1"/>
              </p:cNvSpPr>
              <p:nvPr/>
            </p:nvSpPr>
            <p:spPr bwMode="auto">
              <a:xfrm>
                <a:off x="3304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86" name="Rectangle 58"/>
              <p:cNvSpPr>
                <a:spLocks noChangeArrowheads="1"/>
              </p:cNvSpPr>
              <p:nvPr/>
            </p:nvSpPr>
            <p:spPr bwMode="auto">
              <a:xfrm>
                <a:off x="3342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687" name="Rectangle 59"/>
              <p:cNvSpPr>
                <a:spLocks noChangeArrowheads="1"/>
              </p:cNvSpPr>
              <p:nvPr/>
            </p:nvSpPr>
            <p:spPr bwMode="auto">
              <a:xfrm>
                <a:off x="3426" y="11"/>
                <a:ext cx="12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688" name="Rectangle 60"/>
              <p:cNvSpPr>
                <a:spLocks noChangeArrowheads="1"/>
              </p:cNvSpPr>
              <p:nvPr/>
            </p:nvSpPr>
            <p:spPr bwMode="auto">
              <a:xfrm>
                <a:off x="3480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89" name="Rectangle 61"/>
              <p:cNvSpPr>
                <a:spLocks noChangeArrowheads="1"/>
              </p:cNvSpPr>
              <p:nvPr/>
            </p:nvSpPr>
            <p:spPr bwMode="auto">
              <a:xfrm>
                <a:off x="3564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690" name="Rectangle 62"/>
              <p:cNvSpPr>
                <a:spLocks noChangeArrowheads="1"/>
              </p:cNvSpPr>
              <p:nvPr/>
            </p:nvSpPr>
            <p:spPr bwMode="auto">
              <a:xfrm>
                <a:off x="3611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691" name="Rectangle 63"/>
              <p:cNvSpPr>
                <a:spLocks noChangeArrowheads="1"/>
              </p:cNvSpPr>
              <p:nvPr/>
            </p:nvSpPr>
            <p:spPr bwMode="auto">
              <a:xfrm>
                <a:off x="3695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92" name="Rectangle 64"/>
              <p:cNvSpPr>
                <a:spLocks noChangeArrowheads="1"/>
              </p:cNvSpPr>
              <p:nvPr/>
            </p:nvSpPr>
            <p:spPr bwMode="auto">
              <a:xfrm>
                <a:off x="3779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693" name="Rectangle 65"/>
              <p:cNvSpPr>
                <a:spLocks noChangeArrowheads="1"/>
              </p:cNvSpPr>
              <p:nvPr/>
            </p:nvSpPr>
            <p:spPr bwMode="auto">
              <a:xfrm>
                <a:off x="3857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94" name="Rectangle 66"/>
              <p:cNvSpPr>
                <a:spLocks noChangeArrowheads="1"/>
              </p:cNvSpPr>
              <p:nvPr/>
            </p:nvSpPr>
            <p:spPr bwMode="auto">
              <a:xfrm>
                <a:off x="3894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695" name="Rectangle 67"/>
              <p:cNvSpPr>
                <a:spLocks noChangeArrowheads="1"/>
              </p:cNvSpPr>
              <p:nvPr/>
            </p:nvSpPr>
            <p:spPr bwMode="auto">
              <a:xfrm>
                <a:off x="3971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96" name="Rectangle 68"/>
              <p:cNvSpPr>
                <a:spLocks noChangeArrowheads="1"/>
              </p:cNvSpPr>
              <p:nvPr/>
            </p:nvSpPr>
            <p:spPr bwMode="auto">
              <a:xfrm>
                <a:off x="4056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697" name="Rectangle 69"/>
              <p:cNvSpPr>
                <a:spLocks noChangeArrowheads="1"/>
              </p:cNvSpPr>
              <p:nvPr/>
            </p:nvSpPr>
            <p:spPr bwMode="auto">
              <a:xfrm>
                <a:off x="4140" y="11"/>
                <a:ext cx="10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698" name="Rectangle 70"/>
              <p:cNvSpPr>
                <a:spLocks noChangeArrowheads="1"/>
              </p:cNvSpPr>
              <p:nvPr/>
            </p:nvSpPr>
            <p:spPr bwMode="auto">
              <a:xfrm>
                <a:off x="417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699" name="Rectangle 71"/>
              <p:cNvSpPr>
                <a:spLocks noChangeArrowheads="1"/>
              </p:cNvSpPr>
              <p:nvPr/>
            </p:nvSpPr>
            <p:spPr bwMode="auto">
              <a:xfrm>
                <a:off x="4263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00" name="Rectangle 72"/>
              <p:cNvSpPr>
                <a:spLocks noChangeArrowheads="1"/>
              </p:cNvSpPr>
              <p:nvPr/>
            </p:nvSpPr>
            <p:spPr bwMode="auto">
              <a:xfrm>
                <a:off x="4340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701" name="Rectangle 73"/>
              <p:cNvSpPr>
                <a:spLocks noChangeArrowheads="1"/>
              </p:cNvSpPr>
              <p:nvPr/>
            </p:nvSpPr>
            <p:spPr bwMode="auto">
              <a:xfrm>
                <a:off x="4424" y="11"/>
                <a:ext cx="11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02" name="Rectangle 74"/>
              <p:cNvSpPr>
                <a:spLocks noChangeArrowheads="1"/>
              </p:cNvSpPr>
              <p:nvPr/>
            </p:nvSpPr>
            <p:spPr bwMode="auto">
              <a:xfrm>
                <a:off x="4470" y="11"/>
                <a:ext cx="12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03" name="Rectangle 75"/>
              <p:cNvSpPr>
                <a:spLocks noChangeArrowheads="1"/>
              </p:cNvSpPr>
              <p:nvPr/>
            </p:nvSpPr>
            <p:spPr bwMode="auto">
              <a:xfrm>
                <a:off x="4523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704" name="Rectangle 76"/>
              <p:cNvSpPr>
                <a:spLocks noChangeArrowheads="1"/>
              </p:cNvSpPr>
              <p:nvPr/>
            </p:nvSpPr>
            <p:spPr bwMode="auto">
              <a:xfrm>
                <a:off x="4608" y="11"/>
                <a:ext cx="15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705" name="Rectangle 77"/>
              <p:cNvSpPr>
                <a:spLocks noChangeArrowheads="1"/>
              </p:cNvSpPr>
              <p:nvPr/>
            </p:nvSpPr>
            <p:spPr bwMode="auto">
              <a:xfrm>
                <a:off x="4692" y="11"/>
                <a:ext cx="14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dirty="0">
                    <a:solidFill>
                      <a:srgbClr val="000000"/>
                    </a:solidFill>
                  </a:rPr>
                  <a:t>s</a:t>
                </a:r>
                <a:endParaRPr lang="en-US" altLang="en-US" dirty="0"/>
              </a:p>
            </p:txBody>
          </p:sp>
          <p:sp>
            <p:nvSpPr>
              <p:cNvPr id="26706" name="Rectangle 78"/>
              <p:cNvSpPr>
                <a:spLocks noChangeArrowheads="1"/>
              </p:cNvSpPr>
              <p:nvPr/>
            </p:nvSpPr>
            <p:spPr bwMode="auto">
              <a:xfrm>
                <a:off x="867" y="69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6707" name="Rectangle 79"/>
              <p:cNvSpPr>
                <a:spLocks noChangeArrowheads="1"/>
              </p:cNvSpPr>
              <p:nvPr/>
            </p:nvSpPr>
            <p:spPr bwMode="auto">
              <a:xfrm>
                <a:off x="935" y="69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26708" name="Rectangle 80"/>
              <p:cNvSpPr>
                <a:spLocks noChangeArrowheads="1"/>
              </p:cNvSpPr>
              <p:nvPr/>
            </p:nvSpPr>
            <p:spPr bwMode="auto">
              <a:xfrm>
                <a:off x="1002" y="69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09" name="Rectangle 81"/>
              <p:cNvSpPr>
                <a:spLocks noChangeArrowheads="1"/>
              </p:cNvSpPr>
              <p:nvPr/>
            </p:nvSpPr>
            <p:spPr bwMode="auto">
              <a:xfrm>
                <a:off x="1130" y="754"/>
                <a:ext cx="83" cy="6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0" name="Rectangle 82"/>
              <p:cNvSpPr>
                <a:spLocks noChangeArrowheads="1"/>
              </p:cNvSpPr>
              <p:nvPr/>
            </p:nvSpPr>
            <p:spPr bwMode="auto">
              <a:xfrm>
                <a:off x="1129" y="1680"/>
                <a:ext cx="8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1" name="Rectangle 83"/>
              <p:cNvSpPr>
                <a:spLocks noChangeArrowheads="1"/>
              </p:cNvSpPr>
              <p:nvPr/>
            </p:nvSpPr>
            <p:spPr bwMode="auto">
              <a:xfrm>
                <a:off x="865" y="161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6712" name="Rectangle 84"/>
              <p:cNvSpPr>
                <a:spLocks noChangeArrowheads="1"/>
              </p:cNvSpPr>
              <p:nvPr/>
            </p:nvSpPr>
            <p:spPr bwMode="auto">
              <a:xfrm>
                <a:off x="933" y="161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3" name="Rectangle 85"/>
              <p:cNvSpPr>
                <a:spLocks noChangeArrowheads="1"/>
              </p:cNvSpPr>
              <p:nvPr/>
            </p:nvSpPr>
            <p:spPr bwMode="auto">
              <a:xfrm>
                <a:off x="1000" y="1616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4" name="Rectangle 86"/>
              <p:cNvSpPr>
                <a:spLocks noChangeArrowheads="1"/>
              </p:cNvSpPr>
              <p:nvPr/>
            </p:nvSpPr>
            <p:spPr bwMode="auto">
              <a:xfrm>
                <a:off x="1124" y="2608"/>
                <a:ext cx="8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5" name="Rectangle 87"/>
              <p:cNvSpPr>
                <a:spLocks noChangeArrowheads="1"/>
              </p:cNvSpPr>
              <p:nvPr/>
            </p:nvSpPr>
            <p:spPr bwMode="auto">
              <a:xfrm>
                <a:off x="1127" y="3555"/>
                <a:ext cx="82" cy="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16" name="Rectangle 88"/>
              <p:cNvSpPr>
                <a:spLocks noChangeArrowheads="1"/>
              </p:cNvSpPr>
              <p:nvPr/>
            </p:nvSpPr>
            <p:spPr bwMode="auto">
              <a:xfrm>
                <a:off x="956" y="254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26717" name="Rectangle 89"/>
              <p:cNvSpPr>
                <a:spLocks noChangeArrowheads="1"/>
              </p:cNvSpPr>
              <p:nvPr/>
            </p:nvSpPr>
            <p:spPr bwMode="auto">
              <a:xfrm>
                <a:off x="1023" y="254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8" name="Rectangle 90"/>
              <p:cNvSpPr>
                <a:spLocks noChangeArrowheads="1"/>
              </p:cNvSpPr>
              <p:nvPr/>
            </p:nvSpPr>
            <p:spPr bwMode="auto">
              <a:xfrm>
                <a:off x="1014" y="34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19" name="Rectangle 91"/>
              <p:cNvSpPr>
                <a:spLocks noChangeArrowheads="1"/>
              </p:cNvSpPr>
              <p:nvPr/>
            </p:nvSpPr>
            <p:spPr bwMode="auto">
              <a:xfrm>
                <a:off x="1210" y="3557"/>
                <a:ext cx="5" cy="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0" name="Rectangle 92"/>
              <p:cNvSpPr>
                <a:spLocks noChangeArrowheads="1"/>
              </p:cNvSpPr>
              <p:nvPr/>
            </p:nvSpPr>
            <p:spPr bwMode="auto">
              <a:xfrm>
                <a:off x="1993" y="3557"/>
                <a:ext cx="5" cy="83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1" name="Rectangle 93"/>
              <p:cNvSpPr>
                <a:spLocks noChangeArrowheads="1"/>
              </p:cNvSpPr>
              <p:nvPr/>
            </p:nvSpPr>
            <p:spPr bwMode="auto">
              <a:xfrm>
                <a:off x="1183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22" name="Rectangle 94"/>
              <p:cNvSpPr>
                <a:spLocks noChangeArrowheads="1"/>
              </p:cNvSpPr>
              <p:nvPr/>
            </p:nvSpPr>
            <p:spPr bwMode="auto">
              <a:xfrm>
                <a:off x="1924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26723" name="Rectangle 95"/>
              <p:cNvSpPr>
                <a:spLocks noChangeArrowheads="1"/>
              </p:cNvSpPr>
              <p:nvPr/>
            </p:nvSpPr>
            <p:spPr bwMode="auto">
              <a:xfrm>
                <a:off x="1991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24" name="Rectangle 96"/>
              <p:cNvSpPr>
                <a:spLocks noChangeArrowheads="1"/>
              </p:cNvSpPr>
              <p:nvPr/>
            </p:nvSpPr>
            <p:spPr bwMode="auto">
              <a:xfrm>
                <a:off x="2767" y="3559"/>
                <a:ext cx="6" cy="8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5" name="Rectangle 97"/>
              <p:cNvSpPr>
                <a:spLocks noChangeArrowheads="1"/>
              </p:cNvSpPr>
              <p:nvPr/>
            </p:nvSpPr>
            <p:spPr bwMode="auto">
              <a:xfrm>
                <a:off x="2705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4</a:t>
                </a:r>
                <a:endParaRPr lang="en-US" altLang="en-US"/>
              </a:p>
            </p:txBody>
          </p:sp>
          <p:sp>
            <p:nvSpPr>
              <p:cNvPr id="26726" name="Rectangle 98"/>
              <p:cNvSpPr>
                <a:spLocks noChangeArrowheads="1"/>
              </p:cNvSpPr>
              <p:nvPr/>
            </p:nvSpPr>
            <p:spPr bwMode="auto">
              <a:xfrm>
                <a:off x="2772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27" name="Rectangle 99"/>
              <p:cNvSpPr>
                <a:spLocks noChangeArrowheads="1"/>
              </p:cNvSpPr>
              <p:nvPr/>
            </p:nvSpPr>
            <p:spPr bwMode="auto">
              <a:xfrm>
                <a:off x="3536" y="3559"/>
                <a:ext cx="6" cy="8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28" name="Rectangle 100"/>
              <p:cNvSpPr>
                <a:spLocks noChangeArrowheads="1"/>
              </p:cNvSpPr>
              <p:nvPr/>
            </p:nvSpPr>
            <p:spPr bwMode="auto">
              <a:xfrm>
                <a:off x="3466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6</a:t>
                </a:r>
                <a:endParaRPr lang="en-US" altLang="en-US"/>
              </a:p>
            </p:txBody>
          </p:sp>
          <p:sp>
            <p:nvSpPr>
              <p:cNvPr id="26729" name="Rectangle 101"/>
              <p:cNvSpPr>
                <a:spLocks noChangeArrowheads="1"/>
              </p:cNvSpPr>
              <p:nvPr/>
            </p:nvSpPr>
            <p:spPr bwMode="auto">
              <a:xfrm>
                <a:off x="3533" y="3682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0" name="Rectangle 102"/>
              <p:cNvSpPr>
                <a:spLocks noChangeArrowheads="1"/>
              </p:cNvSpPr>
              <p:nvPr/>
            </p:nvSpPr>
            <p:spPr bwMode="auto">
              <a:xfrm>
                <a:off x="4310" y="3559"/>
                <a:ext cx="5" cy="8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31" name="Rectangle 103"/>
              <p:cNvSpPr>
                <a:spLocks noChangeArrowheads="1"/>
              </p:cNvSpPr>
              <p:nvPr/>
            </p:nvSpPr>
            <p:spPr bwMode="auto">
              <a:xfrm>
                <a:off x="4239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8</a:t>
                </a:r>
                <a:endParaRPr lang="en-US" altLang="en-US"/>
              </a:p>
            </p:txBody>
          </p:sp>
          <p:sp>
            <p:nvSpPr>
              <p:cNvPr id="26732" name="Rectangle 104"/>
              <p:cNvSpPr>
                <a:spLocks noChangeArrowheads="1"/>
              </p:cNvSpPr>
              <p:nvPr/>
            </p:nvSpPr>
            <p:spPr bwMode="auto">
              <a:xfrm>
                <a:off x="4307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3" name="Rectangle 105"/>
              <p:cNvSpPr>
                <a:spLocks noChangeArrowheads="1"/>
              </p:cNvSpPr>
              <p:nvPr/>
            </p:nvSpPr>
            <p:spPr bwMode="auto">
              <a:xfrm>
                <a:off x="5077" y="3560"/>
                <a:ext cx="6" cy="8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34" name="Rectangle 106"/>
              <p:cNvSpPr>
                <a:spLocks noChangeArrowheads="1"/>
              </p:cNvSpPr>
              <p:nvPr/>
            </p:nvSpPr>
            <p:spPr bwMode="auto">
              <a:xfrm>
                <a:off x="4979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6735" name="Rectangle 107"/>
              <p:cNvSpPr>
                <a:spLocks noChangeArrowheads="1"/>
              </p:cNvSpPr>
              <p:nvPr/>
            </p:nvSpPr>
            <p:spPr bwMode="auto">
              <a:xfrm>
                <a:off x="5046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6" name="Rectangle 108"/>
              <p:cNvSpPr>
                <a:spLocks noChangeArrowheads="1"/>
              </p:cNvSpPr>
              <p:nvPr/>
            </p:nvSpPr>
            <p:spPr bwMode="auto">
              <a:xfrm>
                <a:off x="5114" y="3680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6737" name="Rectangle 109"/>
              <p:cNvSpPr>
                <a:spLocks noChangeArrowheads="1"/>
              </p:cNvSpPr>
              <p:nvPr/>
            </p:nvSpPr>
            <p:spPr bwMode="auto">
              <a:xfrm>
                <a:off x="3080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738" name="Rectangle 110"/>
              <p:cNvSpPr>
                <a:spLocks noChangeArrowheads="1"/>
              </p:cNvSpPr>
              <p:nvPr/>
            </p:nvSpPr>
            <p:spPr bwMode="auto">
              <a:xfrm>
                <a:off x="3147" y="3923"/>
                <a:ext cx="9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39" name="Rectangle 111"/>
              <p:cNvSpPr>
                <a:spLocks noChangeArrowheads="1"/>
              </p:cNvSpPr>
              <p:nvPr/>
            </p:nvSpPr>
            <p:spPr bwMode="auto">
              <a:xfrm>
                <a:off x="3188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740" name="Rectangle 112"/>
              <p:cNvSpPr>
                <a:spLocks noChangeArrowheads="1"/>
              </p:cNvSpPr>
              <p:nvPr/>
            </p:nvSpPr>
            <p:spPr bwMode="auto">
              <a:xfrm>
                <a:off x="3255" y="3923"/>
                <a:ext cx="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41" name="Rectangle 113"/>
              <p:cNvSpPr>
                <a:spLocks noChangeArrowheads="1"/>
              </p:cNvSpPr>
              <p:nvPr/>
            </p:nvSpPr>
            <p:spPr bwMode="auto">
              <a:xfrm>
                <a:off x="3288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742" name="Rectangle 114"/>
              <p:cNvSpPr>
                <a:spLocks noChangeArrowheads="1"/>
              </p:cNvSpPr>
              <p:nvPr/>
            </p:nvSpPr>
            <p:spPr bwMode="auto">
              <a:xfrm>
                <a:off x="3356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743" name="Rectangle 115"/>
              <p:cNvSpPr>
                <a:spLocks noChangeArrowheads="1"/>
              </p:cNvSpPr>
              <p:nvPr/>
            </p:nvSpPr>
            <p:spPr bwMode="auto">
              <a:xfrm>
                <a:off x="3423" y="3923"/>
                <a:ext cx="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44" name="Rectangle 116"/>
              <p:cNvSpPr>
                <a:spLocks noChangeArrowheads="1"/>
              </p:cNvSpPr>
              <p:nvPr/>
            </p:nvSpPr>
            <p:spPr bwMode="auto">
              <a:xfrm>
                <a:off x="3456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745" name="Rectangle 117"/>
              <p:cNvSpPr>
                <a:spLocks noChangeArrowheads="1"/>
              </p:cNvSpPr>
              <p:nvPr/>
            </p:nvSpPr>
            <p:spPr bwMode="auto">
              <a:xfrm>
                <a:off x="3523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746" name="Rectangle 118"/>
              <p:cNvSpPr>
                <a:spLocks noChangeArrowheads="1"/>
              </p:cNvSpPr>
              <p:nvPr/>
            </p:nvSpPr>
            <p:spPr bwMode="auto">
              <a:xfrm>
                <a:off x="3591" y="3923"/>
                <a:ext cx="16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6747" name="Rectangle 119"/>
              <p:cNvSpPr>
                <a:spLocks noChangeArrowheads="1"/>
              </p:cNvSpPr>
              <p:nvPr/>
            </p:nvSpPr>
            <p:spPr bwMode="auto">
              <a:xfrm>
                <a:off x="3692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748" name="Rectangle 120"/>
              <p:cNvSpPr>
                <a:spLocks noChangeArrowheads="1"/>
              </p:cNvSpPr>
              <p:nvPr/>
            </p:nvSpPr>
            <p:spPr bwMode="auto">
              <a:xfrm>
                <a:off x="3758" y="3923"/>
                <a:ext cx="1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49" name="Rectangle 121"/>
              <p:cNvSpPr>
                <a:spLocks noChangeArrowheads="1"/>
              </p:cNvSpPr>
              <p:nvPr/>
            </p:nvSpPr>
            <p:spPr bwMode="auto">
              <a:xfrm>
                <a:off x="3826" y="3923"/>
                <a:ext cx="9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50" name="Rectangle 122"/>
              <p:cNvSpPr>
                <a:spLocks noChangeArrowheads="1"/>
              </p:cNvSpPr>
              <p:nvPr/>
            </p:nvSpPr>
            <p:spPr bwMode="auto">
              <a:xfrm>
                <a:off x="3866" y="3923"/>
                <a:ext cx="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51" name="Rectangle 123"/>
              <p:cNvSpPr>
                <a:spLocks noChangeArrowheads="1"/>
              </p:cNvSpPr>
              <p:nvPr/>
            </p:nvSpPr>
            <p:spPr bwMode="auto">
              <a:xfrm>
                <a:off x="3900" y="3923"/>
                <a:ext cx="13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6752" name="Freeform 124"/>
              <p:cNvSpPr>
                <a:spLocks/>
              </p:cNvSpPr>
              <p:nvPr/>
            </p:nvSpPr>
            <p:spPr bwMode="auto">
              <a:xfrm>
                <a:off x="619" y="2557"/>
                <a:ext cx="65" cy="50"/>
              </a:xfrm>
              <a:custGeom>
                <a:avLst/>
                <a:gdLst>
                  <a:gd name="T0" fmla="*/ 65 w 65"/>
                  <a:gd name="T1" fmla="*/ 50 h 50"/>
                  <a:gd name="T2" fmla="*/ 2 w 65"/>
                  <a:gd name="T3" fmla="*/ 50 h 50"/>
                  <a:gd name="T4" fmla="*/ 2 w 65"/>
                  <a:gd name="T5" fmla="*/ 40 h 50"/>
                  <a:gd name="T6" fmla="*/ 11 w 65"/>
                  <a:gd name="T7" fmla="*/ 40 h 50"/>
                  <a:gd name="T8" fmla="*/ 7 w 65"/>
                  <a:gd name="T9" fmla="*/ 36 h 50"/>
                  <a:gd name="T10" fmla="*/ 4 w 65"/>
                  <a:gd name="T11" fmla="*/ 34 h 50"/>
                  <a:gd name="T12" fmla="*/ 3 w 65"/>
                  <a:gd name="T13" fmla="*/ 32 h 50"/>
                  <a:gd name="T14" fmla="*/ 2 w 65"/>
                  <a:gd name="T15" fmla="*/ 29 h 50"/>
                  <a:gd name="T16" fmla="*/ 1 w 65"/>
                  <a:gd name="T17" fmla="*/ 26 h 50"/>
                  <a:gd name="T18" fmla="*/ 0 w 65"/>
                  <a:gd name="T19" fmla="*/ 24 h 50"/>
                  <a:gd name="T20" fmla="*/ 0 w 65"/>
                  <a:gd name="T21" fmla="*/ 21 h 50"/>
                  <a:gd name="T22" fmla="*/ 1 w 65"/>
                  <a:gd name="T23" fmla="*/ 15 h 50"/>
                  <a:gd name="T24" fmla="*/ 2 w 65"/>
                  <a:gd name="T25" fmla="*/ 11 h 50"/>
                  <a:gd name="T26" fmla="*/ 3 w 65"/>
                  <a:gd name="T27" fmla="*/ 9 h 50"/>
                  <a:gd name="T28" fmla="*/ 4 w 65"/>
                  <a:gd name="T29" fmla="*/ 7 h 50"/>
                  <a:gd name="T30" fmla="*/ 8 w 65"/>
                  <a:gd name="T31" fmla="*/ 4 h 50"/>
                  <a:gd name="T32" fmla="*/ 12 w 65"/>
                  <a:gd name="T33" fmla="*/ 1 h 50"/>
                  <a:gd name="T34" fmla="*/ 16 w 65"/>
                  <a:gd name="T35" fmla="*/ 0 h 50"/>
                  <a:gd name="T36" fmla="*/ 26 w 65"/>
                  <a:gd name="T37" fmla="*/ 0 h 50"/>
                  <a:gd name="T38" fmla="*/ 65 w 65"/>
                  <a:gd name="T39" fmla="*/ 0 h 50"/>
                  <a:gd name="T40" fmla="*/ 65 w 65"/>
                  <a:gd name="T41" fmla="*/ 11 h 50"/>
                  <a:gd name="T42" fmla="*/ 27 w 65"/>
                  <a:gd name="T43" fmla="*/ 11 h 50"/>
                  <a:gd name="T44" fmla="*/ 21 w 65"/>
                  <a:gd name="T45" fmla="*/ 11 h 50"/>
                  <a:gd name="T46" fmla="*/ 17 w 65"/>
                  <a:gd name="T47" fmla="*/ 12 h 50"/>
                  <a:gd name="T48" fmla="*/ 15 w 65"/>
                  <a:gd name="T49" fmla="*/ 12 h 50"/>
                  <a:gd name="T50" fmla="*/ 14 w 65"/>
                  <a:gd name="T51" fmla="*/ 13 h 50"/>
                  <a:gd name="T52" fmla="*/ 12 w 65"/>
                  <a:gd name="T53" fmla="*/ 17 h 50"/>
                  <a:gd name="T54" fmla="*/ 11 w 65"/>
                  <a:gd name="T55" fmla="*/ 20 h 50"/>
                  <a:gd name="T56" fmla="*/ 10 w 65"/>
                  <a:gd name="T57" fmla="*/ 23 h 50"/>
                  <a:gd name="T58" fmla="*/ 10 w 65"/>
                  <a:gd name="T59" fmla="*/ 26 h 50"/>
                  <a:gd name="T60" fmla="*/ 11 w 65"/>
                  <a:gd name="T61" fmla="*/ 29 h 50"/>
                  <a:gd name="T62" fmla="*/ 12 w 65"/>
                  <a:gd name="T63" fmla="*/ 32 h 50"/>
                  <a:gd name="T64" fmla="*/ 14 w 65"/>
                  <a:gd name="T65" fmla="*/ 35 h 50"/>
                  <a:gd name="T66" fmla="*/ 17 w 65"/>
                  <a:gd name="T67" fmla="*/ 36 h 50"/>
                  <a:gd name="T68" fmla="*/ 21 w 65"/>
                  <a:gd name="T69" fmla="*/ 38 h 50"/>
                  <a:gd name="T70" fmla="*/ 25 w 65"/>
                  <a:gd name="T71" fmla="*/ 39 h 50"/>
                  <a:gd name="T72" fmla="*/ 30 w 65"/>
                  <a:gd name="T73" fmla="*/ 39 h 50"/>
                  <a:gd name="T74" fmla="*/ 65 w 65"/>
                  <a:gd name="T75" fmla="*/ 39 h 50"/>
                  <a:gd name="T76" fmla="*/ 65 w 65"/>
                  <a:gd name="T77" fmla="*/ 50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5"/>
                  <a:gd name="T118" fmla="*/ 0 h 50"/>
                  <a:gd name="T119" fmla="*/ 65 w 65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5" h="50">
                    <a:moveTo>
                      <a:pt x="65" y="50"/>
                    </a:moveTo>
                    <a:lnTo>
                      <a:pt x="2" y="50"/>
                    </a:lnTo>
                    <a:lnTo>
                      <a:pt x="2" y="40"/>
                    </a:lnTo>
                    <a:lnTo>
                      <a:pt x="11" y="40"/>
                    </a:lnTo>
                    <a:lnTo>
                      <a:pt x="7" y="36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65" y="11"/>
                    </a:lnTo>
                    <a:lnTo>
                      <a:pt x="27" y="11"/>
                    </a:lnTo>
                    <a:lnTo>
                      <a:pt x="21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2" y="32"/>
                    </a:lnTo>
                    <a:lnTo>
                      <a:pt x="14" y="35"/>
                    </a:lnTo>
                    <a:lnTo>
                      <a:pt x="17" y="36"/>
                    </a:lnTo>
                    <a:lnTo>
                      <a:pt x="21" y="38"/>
                    </a:lnTo>
                    <a:lnTo>
                      <a:pt x="25" y="39"/>
                    </a:lnTo>
                    <a:lnTo>
                      <a:pt x="30" y="39"/>
                    </a:lnTo>
                    <a:lnTo>
                      <a:pt x="65" y="39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3" name="Freeform 125"/>
              <p:cNvSpPr>
                <a:spLocks noEditPoints="1"/>
              </p:cNvSpPr>
              <p:nvPr/>
            </p:nvSpPr>
            <p:spPr bwMode="auto">
              <a:xfrm>
                <a:off x="619" y="2486"/>
                <a:ext cx="67" cy="58"/>
              </a:xfrm>
              <a:custGeom>
                <a:avLst/>
                <a:gdLst>
                  <a:gd name="T0" fmla="*/ 46 w 67"/>
                  <a:gd name="T1" fmla="*/ 0 h 58"/>
                  <a:gd name="T2" fmla="*/ 55 w 67"/>
                  <a:gd name="T3" fmla="*/ 3 h 58"/>
                  <a:gd name="T4" fmla="*/ 62 w 67"/>
                  <a:gd name="T5" fmla="*/ 10 h 58"/>
                  <a:gd name="T6" fmla="*/ 65 w 67"/>
                  <a:gd name="T7" fmla="*/ 15 h 58"/>
                  <a:gd name="T8" fmla="*/ 66 w 67"/>
                  <a:gd name="T9" fmla="*/ 23 h 58"/>
                  <a:gd name="T10" fmla="*/ 66 w 67"/>
                  <a:gd name="T11" fmla="*/ 35 h 58"/>
                  <a:gd name="T12" fmla="*/ 65 w 67"/>
                  <a:gd name="T13" fmla="*/ 40 h 58"/>
                  <a:gd name="T14" fmla="*/ 58 w 67"/>
                  <a:gd name="T15" fmla="*/ 50 h 58"/>
                  <a:gd name="T16" fmla="*/ 51 w 67"/>
                  <a:gd name="T17" fmla="*/ 55 h 58"/>
                  <a:gd name="T18" fmla="*/ 44 w 67"/>
                  <a:gd name="T19" fmla="*/ 56 h 58"/>
                  <a:gd name="T20" fmla="*/ 33 w 67"/>
                  <a:gd name="T21" fmla="*/ 58 h 58"/>
                  <a:gd name="T22" fmla="*/ 23 w 67"/>
                  <a:gd name="T23" fmla="*/ 56 h 58"/>
                  <a:gd name="T24" fmla="*/ 14 w 67"/>
                  <a:gd name="T25" fmla="*/ 53 h 58"/>
                  <a:gd name="T26" fmla="*/ 5 w 67"/>
                  <a:gd name="T27" fmla="*/ 45 h 58"/>
                  <a:gd name="T28" fmla="*/ 1 w 67"/>
                  <a:gd name="T29" fmla="*/ 38 h 58"/>
                  <a:gd name="T30" fmla="*/ 0 w 67"/>
                  <a:gd name="T31" fmla="*/ 28 h 58"/>
                  <a:gd name="T32" fmla="*/ 1 w 67"/>
                  <a:gd name="T33" fmla="*/ 19 h 58"/>
                  <a:gd name="T34" fmla="*/ 5 w 67"/>
                  <a:gd name="T35" fmla="*/ 12 h 58"/>
                  <a:gd name="T36" fmla="*/ 14 w 67"/>
                  <a:gd name="T37" fmla="*/ 4 h 58"/>
                  <a:gd name="T38" fmla="*/ 19 w 67"/>
                  <a:gd name="T39" fmla="*/ 2 h 58"/>
                  <a:gd name="T40" fmla="*/ 33 w 67"/>
                  <a:gd name="T41" fmla="*/ 0 h 58"/>
                  <a:gd name="T42" fmla="*/ 37 w 67"/>
                  <a:gd name="T43" fmla="*/ 46 h 58"/>
                  <a:gd name="T44" fmla="*/ 45 w 67"/>
                  <a:gd name="T45" fmla="*/ 45 h 58"/>
                  <a:gd name="T46" fmla="*/ 52 w 67"/>
                  <a:gd name="T47" fmla="*/ 41 h 58"/>
                  <a:gd name="T48" fmla="*/ 56 w 67"/>
                  <a:gd name="T49" fmla="*/ 35 h 58"/>
                  <a:gd name="T50" fmla="*/ 57 w 67"/>
                  <a:gd name="T51" fmla="*/ 28 h 58"/>
                  <a:gd name="T52" fmla="*/ 57 w 67"/>
                  <a:gd name="T53" fmla="*/ 22 h 58"/>
                  <a:gd name="T54" fmla="*/ 53 w 67"/>
                  <a:gd name="T55" fmla="*/ 15 h 58"/>
                  <a:gd name="T56" fmla="*/ 44 w 67"/>
                  <a:gd name="T57" fmla="*/ 11 h 58"/>
                  <a:gd name="T58" fmla="*/ 27 w 67"/>
                  <a:gd name="T59" fmla="*/ 11 h 58"/>
                  <a:gd name="T60" fmla="*/ 15 w 67"/>
                  <a:gd name="T61" fmla="*/ 15 h 58"/>
                  <a:gd name="T62" fmla="*/ 11 w 67"/>
                  <a:gd name="T63" fmla="*/ 20 h 58"/>
                  <a:gd name="T64" fmla="*/ 10 w 67"/>
                  <a:gd name="T65" fmla="*/ 28 h 58"/>
                  <a:gd name="T66" fmla="*/ 11 w 67"/>
                  <a:gd name="T67" fmla="*/ 36 h 58"/>
                  <a:gd name="T68" fmla="*/ 12 w 67"/>
                  <a:gd name="T69" fmla="*/ 38 h 58"/>
                  <a:gd name="T70" fmla="*/ 17 w 67"/>
                  <a:gd name="T71" fmla="*/ 43 h 58"/>
                  <a:gd name="T72" fmla="*/ 24 w 67"/>
                  <a:gd name="T73" fmla="*/ 46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58"/>
                  <a:gd name="T113" fmla="*/ 67 w 67"/>
                  <a:gd name="T114" fmla="*/ 58 h 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58">
                    <a:moveTo>
                      <a:pt x="44" y="11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62" y="10"/>
                    </a:lnTo>
                    <a:lnTo>
                      <a:pt x="64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6" y="23"/>
                    </a:lnTo>
                    <a:lnTo>
                      <a:pt x="67" y="28"/>
                    </a:lnTo>
                    <a:lnTo>
                      <a:pt x="66" y="35"/>
                    </a:lnTo>
                    <a:lnTo>
                      <a:pt x="65" y="38"/>
                    </a:lnTo>
                    <a:lnTo>
                      <a:pt x="65" y="40"/>
                    </a:lnTo>
                    <a:lnTo>
                      <a:pt x="62" y="45"/>
                    </a:lnTo>
                    <a:lnTo>
                      <a:pt x="58" y="50"/>
                    </a:lnTo>
                    <a:lnTo>
                      <a:pt x="53" y="53"/>
                    </a:lnTo>
                    <a:lnTo>
                      <a:pt x="51" y="55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3" y="58"/>
                    </a:lnTo>
                    <a:lnTo>
                      <a:pt x="26" y="57"/>
                    </a:lnTo>
                    <a:lnTo>
                      <a:pt x="23" y="56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7" y="46"/>
                    </a:lnTo>
                    <a:lnTo>
                      <a:pt x="41" y="46"/>
                    </a:lnTo>
                    <a:lnTo>
                      <a:pt x="45" y="45"/>
                    </a:lnTo>
                    <a:lnTo>
                      <a:pt x="49" y="43"/>
                    </a:lnTo>
                    <a:lnTo>
                      <a:pt x="52" y="41"/>
                    </a:lnTo>
                    <a:lnTo>
                      <a:pt x="54" y="38"/>
                    </a:lnTo>
                    <a:lnTo>
                      <a:pt x="56" y="35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1" y="14"/>
                    </a:lnTo>
                    <a:lnTo>
                      <a:pt x="44" y="11"/>
                    </a:lnTo>
                    <a:close/>
                    <a:moveTo>
                      <a:pt x="27" y="46"/>
                    </a:moveTo>
                    <a:lnTo>
                      <a:pt x="27" y="11"/>
                    </a:lnTo>
                    <a:lnTo>
                      <a:pt x="21" y="12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0" y="31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2" y="38"/>
                    </a:lnTo>
                    <a:lnTo>
                      <a:pt x="14" y="41"/>
                    </a:lnTo>
                    <a:lnTo>
                      <a:pt x="17" y="43"/>
                    </a:lnTo>
                    <a:lnTo>
                      <a:pt x="19" y="44"/>
                    </a:lnTo>
                    <a:lnTo>
                      <a:pt x="24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4" name="Freeform 126"/>
              <p:cNvSpPr>
                <a:spLocks/>
              </p:cNvSpPr>
              <p:nvPr/>
            </p:nvSpPr>
            <p:spPr bwMode="auto">
              <a:xfrm>
                <a:off x="621" y="2422"/>
                <a:ext cx="65" cy="50"/>
              </a:xfrm>
              <a:custGeom>
                <a:avLst/>
                <a:gdLst>
                  <a:gd name="T0" fmla="*/ 63 w 65"/>
                  <a:gd name="T1" fmla="*/ 10 h 50"/>
                  <a:gd name="T2" fmla="*/ 54 w 65"/>
                  <a:gd name="T3" fmla="*/ 10 h 50"/>
                  <a:gd name="T4" fmla="*/ 58 w 65"/>
                  <a:gd name="T5" fmla="*/ 14 h 50"/>
                  <a:gd name="T6" fmla="*/ 61 w 65"/>
                  <a:gd name="T7" fmla="*/ 16 h 50"/>
                  <a:gd name="T8" fmla="*/ 62 w 65"/>
                  <a:gd name="T9" fmla="*/ 19 h 50"/>
                  <a:gd name="T10" fmla="*/ 63 w 65"/>
                  <a:gd name="T11" fmla="*/ 21 h 50"/>
                  <a:gd name="T12" fmla="*/ 64 w 65"/>
                  <a:gd name="T13" fmla="*/ 24 h 50"/>
                  <a:gd name="T14" fmla="*/ 64 w 65"/>
                  <a:gd name="T15" fmla="*/ 26 h 50"/>
                  <a:gd name="T16" fmla="*/ 65 w 65"/>
                  <a:gd name="T17" fmla="*/ 29 h 50"/>
                  <a:gd name="T18" fmla="*/ 64 w 65"/>
                  <a:gd name="T19" fmla="*/ 35 h 50"/>
                  <a:gd name="T20" fmla="*/ 63 w 65"/>
                  <a:gd name="T21" fmla="*/ 39 h 50"/>
                  <a:gd name="T22" fmla="*/ 60 w 65"/>
                  <a:gd name="T23" fmla="*/ 43 h 50"/>
                  <a:gd name="T24" fmla="*/ 57 w 65"/>
                  <a:gd name="T25" fmla="*/ 47 h 50"/>
                  <a:gd name="T26" fmla="*/ 53 w 65"/>
                  <a:gd name="T27" fmla="*/ 48 h 50"/>
                  <a:gd name="T28" fmla="*/ 49 w 65"/>
                  <a:gd name="T29" fmla="*/ 50 h 50"/>
                  <a:gd name="T30" fmla="*/ 44 w 65"/>
                  <a:gd name="T31" fmla="*/ 50 h 50"/>
                  <a:gd name="T32" fmla="*/ 39 w 65"/>
                  <a:gd name="T33" fmla="*/ 50 h 50"/>
                  <a:gd name="T34" fmla="*/ 0 w 65"/>
                  <a:gd name="T35" fmla="*/ 50 h 50"/>
                  <a:gd name="T36" fmla="*/ 0 w 65"/>
                  <a:gd name="T37" fmla="*/ 39 h 50"/>
                  <a:gd name="T38" fmla="*/ 35 w 65"/>
                  <a:gd name="T39" fmla="*/ 39 h 50"/>
                  <a:gd name="T40" fmla="*/ 47 w 65"/>
                  <a:gd name="T41" fmla="*/ 39 h 50"/>
                  <a:gd name="T42" fmla="*/ 49 w 65"/>
                  <a:gd name="T43" fmla="*/ 38 h 50"/>
                  <a:gd name="T44" fmla="*/ 50 w 65"/>
                  <a:gd name="T45" fmla="*/ 37 h 50"/>
                  <a:gd name="T46" fmla="*/ 53 w 65"/>
                  <a:gd name="T47" fmla="*/ 35 h 50"/>
                  <a:gd name="T48" fmla="*/ 55 w 65"/>
                  <a:gd name="T49" fmla="*/ 32 h 50"/>
                  <a:gd name="T50" fmla="*/ 55 w 65"/>
                  <a:gd name="T51" fmla="*/ 27 h 50"/>
                  <a:gd name="T52" fmla="*/ 55 w 65"/>
                  <a:gd name="T53" fmla="*/ 23 h 50"/>
                  <a:gd name="T54" fmla="*/ 53 w 65"/>
                  <a:gd name="T55" fmla="*/ 19 h 50"/>
                  <a:gd name="T56" fmla="*/ 50 w 65"/>
                  <a:gd name="T57" fmla="*/ 15 h 50"/>
                  <a:gd name="T58" fmla="*/ 49 w 65"/>
                  <a:gd name="T59" fmla="*/ 13 h 50"/>
                  <a:gd name="T60" fmla="*/ 47 w 65"/>
                  <a:gd name="T61" fmla="*/ 12 h 50"/>
                  <a:gd name="T62" fmla="*/ 41 w 65"/>
                  <a:gd name="T63" fmla="*/ 11 h 50"/>
                  <a:gd name="T64" fmla="*/ 34 w 65"/>
                  <a:gd name="T65" fmla="*/ 11 h 50"/>
                  <a:gd name="T66" fmla="*/ 0 w 65"/>
                  <a:gd name="T67" fmla="*/ 11 h 50"/>
                  <a:gd name="T68" fmla="*/ 0 w 65"/>
                  <a:gd name="T69" fmla="*/ 0 h 50"/>
                  <a:gd name="T70" fmla="*/ 63 w 65"/>
                  <a:gd name="T71" fmla="*/ 0 h 50"/>
                  <a:gd name="T72" fmla="*/ 63 w 65"/>
                  <a:gd name="T73" fmla="*/ 1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"/>
                  <a:gd name="T112" fmla="*/ 0 h 50"/>
                  <a:gd name="T113" fmla="*/ 65 w 65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" h="50">
                    <a:moveTo>
                      <a:pt x="63" y="10"/>
                    </a:moveTo>
                    <a:lnTo>
                      <a:pt x="54" y="10"/>
                    </a:lnTo>
                    <a:lnTo>
                      <a:pt x="58" y="14"/>
                    </a:lnTo>
                    <a:lnTo>
                      <a:pt x="61" y="16"/>
                    </a:lnTo>
                    <a:lnTo>
                      <a:pt x="62" y="19"/>
                    </a:lnTo>
                    <a:lnTo>
                      <a:pt x="63" y="21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4" y="35"/>
                    </a:lnTo>
                    <a:lnTo>
                      <a:pt x="63" y="39"/>
                    </a:lnTo>
                    <a:lnTo>
                      <a:pt x="60" y="43"/>
                    </a:lnTo>
                    <a:lnTo>
                      <a:pt x="57" y="47"/>
                    </a:lnTo>
                    <a:lnTo>
                      <a:pt x="53" y="48"/>
                    </a:lnTo>
                    <a:lnTo>
                      <a:pt x="49" y="50"/>
                    </a:lnTo>
                    <a:lnTo>
                      <a:pt x="44" y="50"/>
                    </a:lnTo>
                    <a:lnTo>
                      <a:pt x="39" y="50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35" y="39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5" y="32"/>
                    </a:lnTo>
                    <a:lnTo>
                      <a:pt x="55" y="27"/>
                    </a:lnTo>
                    <a:lnTo>
                      <a:pt x="55" y="23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49" y="13"/>
                    </a:lnTo>
                    <a:lnTo>
                      <a:pt x="47" y="12"/>
                    </a:lnTo>
                    <a:lnTo>
                      <a:pt x="41" y="11"/>
                    </a:lnTo>
                    <a:lnTo>
                      <a:pt x="3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5" name="Freeform 127"/>
              <p:cNvSpPr>
                <a:spLocks/>
              </p:cNvSpPr>
              <p:nvPr/>
            </p:nvSpPr>
            <p:spPr bwMode="auto">
              <a:xfrm>
                <a:off x="599" y="2381"/>
                <a:ext cx="87" cy="30"/>
              </a:xfrm>
              <a:custGeom>
                <a:avLst/>
                <a:gdLst>
                  <a:gd name="T0" fmla="*/ 76 w 87"/>
                  <a:gd name="T1" fmla="*/ 1 h 30"/>
                  <a:gd name="T2" fmla="*/ 86 w 87"/>
                  <a:gd name="T3" fmla="*/ 0 h 30"/>
                  <a:gd name="T4" fmla="*/ 86 w 87"/>
                  <a:gd name="T5" fmla="*/ 3 h 30"/>
                  <a:gd name="T6" fmla="*/ 87 w 87"/>
                  <a:gd name="T7" fmla="*/ 8 h 30"/>
                  <a:gd name="T8" fmla="*/ 86 w 87"/>
                  <a:gd name="T9" fmla="*/ 13 h 30"/>
                  <a:gd name="T10" fmla="*/ 85 w 87"/>
                  <a:gd name="T11" fmla="*/ 16 h 30"/>
                  <a:gd name="T12" fmla="*/ 83 w 87"/>
                  <a:gd name="T13" fmla="*/ 20 h 30"/>
                  <a:gd name="T14" fmla="*/ 79 w 87"/>
                  <a:gd name="T15" fmla="*/ 21 h 30"/>
                  <a:gd name="T16" fmla="*/ 75 w 87"/>
                  <a:gd name="T17" fmla="*/ 22 h 30"/>
                  <a:gd name="T18" fmla="*/ 67 w 87"/>
                  <a:gd name="T19" fmla="*/ 23 h 30"/>
                  <a:gd name="T20" fmla="*/ 31 w 87"/>
                  <a:gd name="T21" fmla="*/ 23 h 30"/>
                  <a:gd name="T22" fmla="*/ 31 w 87"/>
                  <a:gd name="T23" fmla="*/ 30 h 30"/>
                  <a:gd name="T24" fmla="*/ 22 w 87"/>
                  <a:gd name="T25" fmla="*/ 30 h 30"/>
                  <a:gd name="T26" fmla="*/ 22 w 87"/>
                  <a:gd name="T27" fmla="*/ 23 h 30"/>
                  <a:gd name="T28" fmla="*/ 6 w 87"/>
                  <a:gd name="T29" fmla="*/ 23 h 30"/>
                  <a:gd name="T30" fmla="*/ 0 w 87"/>
                  <a:gd name="T31" fmla="*/ 11 h 30"/>
                  <a:gd name="T32" fmla="*/ 22 w 87"/>
                  <a:gd name="T33" fmla="*/ 11 h 30"/>
                  <a:gd name="T34" fmla="*/ 22 w 87"/>
                  <a:gd name="T35" fmla="*/ 1 h 30"/>
                  <a:gd name="T36" fmla="*/ 31 w 87"/>
                  <a:gd name="T37" fmla="*/ 1 h 30"/>
                  <a:gd name="T38" fmla="*/ 31 w 87"/>
                  <a:gd name="T39" fmla="*/ 11 h 30"/>
                  <a:gd name="T40" fmla="*/ 67 w 87"/>
                  <a:gd name="T41" fmla="*/ 11 h 30"/>
                  <a:gd name="T42" fmla="*/ 73 w 87"/>
                  <a:gd name="T43" fmla="*/ 11 h 30"/>
                  <a:gd name="T44" fmla="*/ 74 w 87"/>
                  <a:gd name="T45" fmla="*/ 10 h 30"/>
                  <a:gd name="T46" fmla="*/ 75 w 87"/>
                  <a:gd name="T47" fmla="*/ 9 h 30"/>
                  <a:gd name="T48" fmla="*/ 76 w 87"/>
                  <a:gd name="T49" fmla="*/ 8 h 30"/>
                  <a:gd name="T50" fmla="*/ 76 w 87"/>
                  <a:gd name="T51" fmla="*/ 6 h 30"/>
                  <a:gd name="T52" fmla="*/ 76 w 87"/>
                  <a:gd name="T53" fmla="*/ 1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7"/>
                  <a:gd name="T82" fmla="*/ 0 h 30"/>
                  <a:gd name="T83" fmla="*/ 87 w 87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7" h="30">
                    <a:moveTo>
                      <a:pt x="76" y="1"/>
                    </a:moveTo>
                    <a:lnTo>
                      <a:pt x="86" y="0"/>
                    </a:lnTo>
                    <a:lnTo>
                      <a:pt x="86" y="3"/>
                    </a:lnTo>
                    <a:lnTo>
                      <a:pt x="87" y="8"/>
                    </a:lnTo>
                    <a:lnTo>
                      <a:pt x="86" y="13"/>
                    </a:lnTo>
                    <a:lnTo>
                      <a:pt x="85" y="16"/>
                    </a:lnTo>
                    <a:lnTo>
                      <a:pt x="83" y="20"/>
                    </a:lnTo>
                    <a:lnTo>
                      <a:pt x="79" y="21"/>
                    </a:lnTo>
                    <a:lnTo>
                      <a:pt x="75" y="22"/>
                    </a:lnTo>
                    <a:lnTo>
                      <a:pt x="67" y="23"/>
                    </a:lnTo>
                    <a:lnTo>
                      <a:pt x="31" y="23"/>
                    </a:lnTo>
                    <a:lnTo>
                      <a:pt x="31" y="30"/>
                    </a:lnTo>
                    <a:lnTo>
                      <a:pt x="22" y="30"/>
                    </a:lnTo>
                    <a:lnTo>
                      <a:pt x="22" y="23"/>
                    </a:lnTo>
                    <a:lnTo>
                      <a:pt x="6" y="23"/>
                    </a:lnTo>
                    <a:lnTo>
                      <a:pt x="0" y="11"/>
                    </a:lnTo>
                    <a:lnTo>
                      <a:pt x="22" y="11"/>
                    </a:lnTo>
                    <a:lnTo>
                      <a:pt x="22" y="1"/>
                    </a:lnTo>
                    <a:lnTo>
                      <a:pt x="31" y="1"/>
                    </a:lnTo>
                    <a:lnTo>
                      <a:pt x="31" y="11"/>
                    </a:lnTo>
                    <a:lnTo>
                      <a:pt x="67" y="11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6" y="8"/>
                    </a:lnTo>
                    <a:lnTo>
                      <a:pt x="76" y="6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6" name="Freeform 128"/>
              <p:cNvSpPr>
                <a:spLocks/>
              </p:cNvSpPr>
              <p:nvPr/>
            </p:nvSpPr>
            <p:spPr bwMode="auto">
              <a:xfrm>
                <a:off x="619" y="2338"/>
                <a:ext cx="65" cy="33"/>
              </a:xfrm>
              <a:custGeom>
                <a:avLst/>
                <a:gdLst>
                  <a:gd name="T0" fmla="*/ 65 w 65"/>
                  <a:gd name="T1" fmla="*/ 33 h 33"/>
                  <a:gd name="T2" fmla="*/ 2 w 65"/>
                  <a:gd name="T3" fmla="*/ 33 h 33"/>
                  <a:gd name="T4" fmla="*/ 2 w 65"/>
                  <a:gd name="T5" fmla="*/ 24 h 33"/>
                  <a:gd name="T6" fmla="*/ 11 w 65"/>
                  <a:gd name="T7" fmla="*/ 24 h 33"/>
                  <a:gd name="T8" fmla="*/ 5 w 65"/>
                  <a:gd name="T9" fmla="*/ 20 h 33"/>
                  <a:gd name="T10" fmla="*/ 2 w 65"/>
                  <a:gd name="T11" fmla="*/ 17 h 33"/>
                  <a:gd name="T12" fmla="*/ 1 w 65"/>
                  <a:gd name="T13" fmla="*/ 14 h 33"/>
                  <a:gd name="T14" fmla="*/ 0 w 65"/>
                  <a:gd name="T15" fmla="*/ 11 h 33"/>
                  <a:gd name="T16" fmla="*/ 1 w 65"/>
                  <a:gd name="T17" fmla="*/ 5 h 33"/>
                  <a:gd name="T18" fmla="*/ 3 w 65"/>
                  <a:gd name="T19" fmla="*/ 0 h 33"/>
                  <a:gd name="T20" fmla="*/ 14 w 65"/>
                  <a:gd name="T21" fmla="*/ 3 h 33"/>
                  <a:gd name="T22" fmla="*/ 12 w 65"/>
                  <a:gd name="T23" fmla="*/ 7 h 33"/>
                  <a:gd name="T24" fmla="*/ 11 w 65"/>
                  <a:gd name="T25" fmla="*/ 11 h 33"/>
                  <a:gd name="T26" fmla="*/ 12 w 65"/>
                  <a:gd name="T27" fmla="*/ 14 h 33"/>
                  <a:gd name="T28" fmla="*/ 13 w 65"/>
                  <a:gd name="T29" fmla="*/ 15 h 33"/>
                  <a:gd name="T30" fmla="*/ 13 w 65"/>
                  <a:gd name="T31" fmla="*/ 17 h 33"/>
                  <a:gd name="T32" fmla="*/ 16 w 65"/>
                  <a:gd name="T33" fmla="*/ 19 h 33"/>
                  <a:gd name="T34" fmla="*/ 19 w 65"/>
                  <a:gd name="T35" fmla="*/ 20 h 33"/>
                  <a:gd name="T36" fmla="*/ 25 w 65"/>
                  <a:gd name="T37" fmla="*/ 21 h 33"/>
                  <a:gd name="T38" fmla="*/ 31 w 65"/>
                  <a:gd name="T39" fmla="*/ 23 h 33"/>
                  <a:gd name="T40" fmla="*/ 65 w 65"/>
                  <a:gd name="T41" fmla="*/ 23 h 33"/>
                  <a:gd name="T42" fmla="*/ 65 w 65"/>
                  <a:gd name="T43" fmla="*/ 33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33"/>
                  <a:gd name="T68" fmla="*/ 65 w 65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33">
                    <a:moveTo>
                      <a:pt x="65" y="33"/>
                    </a:moveTo>
                    <a:lnTo>
                      <a:pt x="2" y="33"/>
                    </a:lnTo>
                    <a:lnTo>
                      <a:pt x="2" y="24"/>
                    </a:lnTo>
                    <a:lnTo>
                      <a:pt x="11" y="24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2" y="7"/>
                    </a:lnTo>
                    <a:lnTo>
                      <a:pt x="11" y="11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9" y="20"/>
                    </a:lnTo>
                    <a:lnTo>
                      <a:pt x="25" y="21"/>
                    </a:lnTo>
                    <a:lnTo>
                      <a:pt x="31" y="23"/>
                    </a:lnTo>
                    <a:lnTo>
                      <a:pt x="65" y="23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7" name="Freeform 129"/>
              <p:cNvSpPr>
                <a:spLocks noEditPoints="1"/>
              </p:cNvSpPr>
              <p:nvPr/>
            </p:nvSpPr>
            <p:spPr bwMode="auto">
              <a:xfrm>
                <a:off x="619" y="2277"/>
                <a:ext cx="67" cy="58"/>
              </a:xfrm>
              <a:custGeom>
                <a:avLst/>
                <a:gdLst>
                  <a:gd name="T0" fmla="*/ 25 w 67"/>
                  <a:gd name="T1" fmla="*/ 58 h 58"/>
                  <a:gd name="T2" fmla="*/ 18 w 67"/>
                  <a:gd name="T3" fmla="*/ 55 h 58"/>
                  <a:gd name="T4" fmla="*/ 10 w 67"/>
                  <a:gd name="T5" fmla="*/ 51 h 58"/>
                  <a:gd name="T6" fmla="*/ 4 w 67"/>
                  <a:gd name="T7" fmla="*/ 45 h 58"/>
                  <a:gd name="T8" fmla="*/ 1 w 67"/>
                  <a:gd name="T9" fmla="*/ 35 h 58"/>
                  <a:gd name="T10" fmla="*/ 1 w 67"/>
                  <a:gd name="T11" fmla="*/ 23 h 58"/>
                  <a:gd name="T12" fmla="*/ 2 w 67"/>
                  <a:gd name="T13" fmla="*/ 18 h 58"/>
                  <a:gd name="T14" fmla="*/ 9 w 67"/>
                  <a:gd name="T15" fmla="*/ 8 h 58"/>
                  <a:gd name="T16" fmla="*/ 16 w 67"/>
                  <a:gd name="T17" fmla="*/ 3 h 58"/>
                  <a:gd name="T18" fmla="*/ 23 w 67"/>
                  <a:gd name="T19" fmla="*/ 1 h 58"/>
                  <a:gd name="T20" fmla="*/ 32 w 67"/>
                  <a:gd name="T21" fmla="*/ 0 h 58"/>
                  <a:gd name="T22" fmla="*/ 43 w 67"/>
                  <a:gd name="T23" fmla="*/ 0 h 58"/>
                  <a:gd name="T24" fmla="*/ 52 w 67"/>
                  <a:gd name="T25" fmla="*/ 4 h 58"/>
                  <a:gd name="T26" fmla="*/ 58 w 67"/>
                  <a:gd name="T27" fmla="*/ 8 h 58"/>
                  <a:gd name="T28" fmla="*/ 63 w 67"/>
                  <a:gd name="T29" fmla="*/ 14 h 58"/>
                  <a:gd name="T30" fmla="*/ 66 w 67"/>
                  <a:gd name="T31" fmla="*/ 21 h 58"/>
                  <a:gd name="T32" fmla="*/ 67 w 67"/>
                  <a:gd name="T33" fmla="*/ 28 h 58"/>
                  <a:gd name="T34" fmla="*/ 65 w 67"/>
                  <a:gd name="T35" fmla="*/ 40 h 58"/>
                  <a:gd name="T36" fmla="*/ 58 w 67"/>
                  <a:gd name="T37" fmla="*/ 50 h 58"/>
                  <a:gd name="T38" fmla="*/ 51 w 67"/>
                  <a:gd name="T39" fmla="*/ 54 h 58"/>
                  <a:gd name="T40" fmla="*/ 41 w 67"/>
                  <a:gd name="T41" fmla="*/ 58 h 58"/>
                  <a:gd name="T42" fmla="*/ 33 w 67"/>
                  <a:gd name="T43" fmla="*/ 47 h 58"/>
                  <a:gd name="T44" fmla="*/ 44 w 67"/>
                  <a:gd name="T45" fmla="*/ 46 h 58"/>
                  <a:gd name="T46" fmla="*/ 52 w 67"/>
                  <a:gd name="T47" fmla="*/ 43 h 58"/>
                  <a:gd name="T48" fmla="*/ 56 w 67"/>
                  <a:gd name="T49" fmla="*/ 36 h 58"/>
                  <a:gd name="T50" fmla="*/ 57 w 67"/>
                  <a:gd name="T51" fmla="*/ 28 h 58"/>
                  <a:gd name="T52" fmla="*/ 56 w 67"/>
                  <a:gd name="T53" fmla="*/ 22 h 58"/>
                  <a:gd name="T54" fmla="*/ 52 w 67"/>
                  <a:gd name="T55" fmla="*/ 15 h 58"/>
                  <a:gd name="T56" fmla="*/ 44 w 67"/>
                  <a:gd name="T57" fmla="*/ 12 h 58"/>
                  <a:gd name="T58" fmla="*/ 33 w 67"/>
                  <a:gd name="T59" fmla="*/ 11 h 58"/>
                  <a:gd name="T60" fmla="*/ 23 w 67"/>
                  <a:gd name="T61" fmla="*/ 12 h 58"/>
                  <a:gd name="T62" fmla="*/ 15 w 67"/>
                  <a:gd name="T63" fmla="*/ 15 h 58"/>
                  <a:gd name="T64" fmla="*/ 11 w 67"/>
                  <a:gd name="T65" fmla="*/ 22 h 58"/>
                  <a:gd name="T66" fmla="*/ 10 w 67"/>
                  <a:gd name="T67" fmla="*/ 28 h 58"/>
                  <a:gd name="T68" fmla="*/ 11 w 67"/>
                  <a:gd name="T69" fmla="*/ 36 h 58"/>
                  <a:gd name="T70" fmla="*/ 15 w 67"/>
                  <a:gd name="T71" fmla="*/ 43 h 58"/>
                  <a:gd name="T72" fmla="*/ 23 w 67"/>
                  <a:gd name="T73" fmla="*/ 46 h 58"/>
                  <a:gd name="T74" fmla="*/ 33 w 67"/>
                  <a:gd name="T75" fmla="*/ 47 h 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"/>
                  <a:gd name="T115" fmla="*/ 0 h 58"/>
                  <a:gd name="T116" fmla="*/ 67 w 67"/>
                  <a:gd name="T117" fmla="*/ 58 h 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" h="58">
                    <a:moveTo>
                      <a:pt x="33" y="58"/>
                    </a:moveTo>
                    <a:lnTo>
                      <a:pt x="25" y="58"/>
                    </a:lnTo>
                    <a:lnTo>
                      <a:pt x="22" y="57"/>
                    </a:lnTo>
                    <a:lnTo>
                      <a:pt x="18" y="55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8" y="48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8" y="8"/>
                    </a:lnTo>
                    <a:lnTo>
                      <a:pt x="60" y="11"/>
                    </a:lnTo>
                    <a:lnTo>
                      <a:pt x="63" y="14"/>
                    </a:lnTo>
                    <a:lnTo>
                      <a:pt x="65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7" y="28"/>
                    </a:lnTo>
                    <a:lnTo>
                      <a:pt x="66" y="35"/>
                    </a:lnTo>
                    <a:lnTo>
                      <a:pt x="65" y="40"/>
                    </a:lnTo>
                    <a:lnTo>
                      <a:pt x="62" y="46"/>
                    </a:lnTo>
                    <a:lnTo>
                      <a:pt x="58" y="50"/>
                    </a:lnTo>
                    <a:lnTo>
                      <a:pt x="53" y="53"/>
                    </a:lnTo>
                    <a:lnTo>
                      <a:pt x="51" y="54"/>
                    </a:lnTo>
                    <a:lnTo>
                      <a:pt x="47" y="57"/>
                    </a:lnTo>
                    <a:lnTo>
                      <a:pt x="41" y="58"/>
                    </a:lnTo>
                    <a:lnTo>
                      <a:pt x="33" y="58"/>
                    </a:lnTo>
                    <a:close/>
                    <a:moveTo>
                      <a:pt x="33" y="47"/>
                    </a:moveTo>
                    <a:lnTo>
                      <a:pt x="39" y="47"/>
                    </a:lnTo>
                    <a:lnTo>
                      <a:pt x="44" y="46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4" y="39"/>
                    </a:lnTo>
                    <a:lnTo>
                      <a:pt x="56" y="36"/>
                    </a:lnTo>
                    <a:lnTo>
                      <a:pt x="57" y="33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6" y="22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49" y="13"/>
                    </a:lnTo>
                    <a:lnTo>
                      <a:pt x="44" y="12"/>
                    </a:lnTo>
                    <a:lnTo>
                      <a:pt x="39" y="11"/>
                    </a:lnTo>
                    <a:lnTo>
                      <a:pt x="33" y="11"/>
                    </a:lnTo>
                    <a:lnTo>
                      <a:pt x="28" y="11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5" y="15"/>
                    </a:lnTo>
                    <a:lnTo>
                      <a:pt x="13" y="19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10" y="28"/>
                    </a:lnTo>
                    <a:lnTo>
                      <a:pt x="10" y="33"/>
                    </a:lnTo>
                    <a:lnTo>
                      <a:pt x="11" y="36"/>
                    </a:lnTo>
                    <a:lnTo>
                      <a:pt x="13" y="39"/>
                    </a:lnTo>
                    <a:lnTo>
                      <a:pt x="15" y="43"/>
                    </a:lnTo>
                    <a:lnTo>
                      <a:pt x="18" y="45"/>
                    </a:lnTo>
                    <a:lnTo>
                      <a:pt x="23" y="46"/>
                    </a:lnTo>
                    <a:lnTo>
                      <a:pt x="28" y="47"/>
                    </a:ln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8" name="Freeform 130"/>
              <p:cNvSpPr>
                <a:spLocks/>
              </p:cNvSpPr>
              <p:nvPr/>
            </p:nvSpPr>
            <p:spPr bwMode="auto">
              <a:xfrm>
                <a:off x="619" y="2214"/>
                <a:ext cx="65" cy="49"/>
              </a:xfrm>
              <a:custGeom>
                <a:avLst/>
                <a:gdLst>
                  <a:gd name="T0" fmla="*/ 65 w 65"/>
                  <a:gd name="T1" fmla="*/ 49 h 49"/>
                  <a:gd name="T2" fmla="*/ 2 w 65"/>
                  <a:gd name="T3" fmla="*/ 49 h 49"/>
                  <a:gd name="T4" fmla="*/ 2 w 65"/>
                  <a:gd name="T5" fmla="*/ 40 h 49"/>
                  <a:gd name="T6" fmla="*/ 11 w 65"/>
                  <a:gd name="T7" fmla="*/ 40 h 49"/>
                  <a:gd name="T8" fmla="*/ 7 w 65"/>
                  <a:gd name="T9" fmla="*/ 35 h 49"/>
                  <a:gd name="T10" fmla="*/ 4 w 65"/>
                  <a:gd name="T11" fmla="*/ 33 h 49"/>
                  <a:gd name="T12" fmla="*/ 3 w 65"/>
                  <a:gd name="T13" fmla="*/ 31 h 49"/>
                  <a:gd name="T14" fmla="*/ 2 w 65"/>
                  <a:gd name="T15" fmla="*/ 29 h 49"/>
                  <a:gd name="T16" fmla="*/ 1 w 65"/>
                  <a:gd name="T17" fmla="*/ 26 h 49"/>
                  <a:gd name="T18" fmla="*/ 0 w 65"/>
                  <a:gd name="T19" fmla="*/ 23 h 49"/>
                  <a:gd name="T20" fmla="*/ 0 w 65"/>
                  <a:gd name="T21" fmla="*/ 20 h 49"/>
                  <a:gd name="T22" fmla="*/ 1 w 65"/>
                  <a:gd name="T23" fmla="*/ 15 h 49"/>
                  <a:gd name="T24" fmla="*/ 2 w 65"/>
                  <a:gd name="T25" fmla="*/ 10 h 49"/>
                  <a:gd name="T26" fmla="*/ 3 w 65"/>
                  <a:gd name="T27" fmla="*/ 8 h 49"/>
                  <a:gd name="T28" fmla="*/ 4 w 65"/>
                  <a:gd name="T29" fmla="*/ 6 h 49"/>
                  <a:gd name="T30" fmla="*/ 8 w 65"/>
                  <a:gd name="T31" fmla="*/ 3 h 49"/>
                  <a:gd name="T32" fmla="*/ 12 w 65"/>
                  <a:gd name="T33" fmla="*/ 1 h 49"/>
                  <a:gd name="T34" fmla="*/ 16 w 65"/>
                  <a:gd name="T35" fmla="*/ 0 h 49"/>
                  <a:gd name="T36" fmla="*/ 26 w 65"/>
                  <a:gd name="T37" fmla="*/ 0 h 49"/>
                  <a:gd name="T38" fmla="*/ 65 w 65"/>
                  <a:gd name="T39" fmla="*/ 0 h 49"/>
                  <a:gd name="T40" fmla="*/ 65 w 65"/>
                  <a:gd name="T41" fmla="*/ 10 h 49"/>
                  <a:gd name="T42" fmla="*/ 27 w 65"/>
                  <a:gd name="T43" fmla="*/ 10 h 49"/>
                  <a:gd name="T44" fmla="*/ 21 w 65"/>
                  <a:gd name="T45" fmla="*/ 10 h 49"/>
                  <a:gd name="T46" fmla="*/ 17 w 65"/>
                  <a:gd name="T47" fmla="*/ 11 h 49"/>
                  <a:gd name="T48" fmla="*/ 15 w 65"/>
                  <a:gd name="T49" fmla="*/ 11 h 49"/>
                  <a:gd name="T50" fmla="*/ 14 w 65"/>
                  <a:gd name="T51" fmla="*/ 13 h 49"/>
                  <a:gd name="T52" fmla="*/ 12 w 65"/>
                  <a:gd name="T53" fmla="*/ 16 h 49"/>
                  <a:gd name="T54" fmla="*/ 11 w 65"/>
                  <a:gd name="T55" fmla="*/ 19 h 49"/>
                  <a:gd name="T56" fmla="*/ 10 w 65"/>
                  <a:gd name="T57" fmla="*/ 22 h 49"/>
                  <a:gd name="T58" fmla="*/ 10 w 65"/>
                  <a:gd name="T59" fmla="*/ 26 h 49"/>
                  <a:gd name="T60" fmla="*/ 11 w 65"/>
                  <a:gd name="T61" fmla="*/ 29 h 49"/>
                  <a:gd name="T62" fmla="*/ 12 w 65"/>
                  <a:gd name="T63" fmla="*/ 31 h 49"/>
                  <a:gd name="T64" fmla="*/ 14 w 65"/>
                  <a:gd name="T65" fmla="*/ 34 h 49"/>
                  <a:gd name="T66" fmla="*/ 17 w 65"/>
                  <a:gd name="T67" fmla="*/ 36 h 49"/>
                  <a:gd name="T68" fmla="*/ 21 w 65"/>
                  <a:gd name="T69" fmla="*/ 37 h 49"/>
                  <a:gd name="T70" fmla="*/ 25 w 65"/>
                  <a:gd name="T71" fmla="*/ 38 h 49"/>
                  <a:gd name="T72" fmla="*/ 30 w 65"/>
                  <a:gd name="T73" fmla="*/ 38 h 49"/>
                  <a:gd name="T74" fmla="*/ 65 w 65"/>
                  <a:gd name="T75" fmla="*/ 38 h 49"/>
                  <a:gd name="T76" fmla="*/ 65 w 65"/>
                  <a:gd name="T77" fmla="*/ 49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5"/>
                  <a:gd name="T118" fmla="*/ 0 h 49"/>
                  <a:gd name="T119" fmla="*/ 65 w 65"/>
                  <a:gd name="T120" fmla="*/ 49 h 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5" h="49">
                    <a:moveTo>
                      <a:pt x="65" y="49"/>
                    </a:moveTo>
                    <a:lnTo>
                      <a:pt x="2" y="49"/>
                    </a:lnTo>
                    <a:lnTo>
                      <a:pt x="2" y="40"/>
                    </a:lnTo>
                    <a:lnTo>
                      <a:pt x="11" y="40"/>
                    </a:lnTo>
                    <a:lnTo>
                      <a:pt x="7" y="35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65" y="10"/>
                    </a:lnTo>
                    <a:lnTo>
                      <a:pt x="27" y="10"/>
                    </a:lnTo>
                    <a:lnTo>
                      <a:pt x="21" y="10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21" y="37"/>
                    </a:lnTo>
                    <a:lnTo>
                      <a:pt x="25" y="38"/>
                    </a:lnTo>
                    <a:lnTo>
                      <a:pt x="30" y="38"/>
                    </a:lnTo>
                    <a:lnTo>
                      <a:pt x="65" y="38"/>
                    </a:lnTo>
                    <a:lnTo>
                      <a:pt x="65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59" name="Freeform 131"/>
              <p:cNvSpPr>
                <a:spLocks/>
              </p:cNvSpPr>
              <p:nvPr/>
            </p:nvSpPr>
            <p:spPr bwMode="auto">
              <a:xfrm>
                <a:off x="619" y="2112"/>
                <a:ext cx="65" cy="51"/>
              </a:xfrm>
              <a:custGeom>
                <a:avLst/>
                <a:gdLst>
                  <a:gd name="T0" fmla="*/ 65 w 65"/>
                  <a:gd name="T1" fmla="*/ 51 h 51"/>
                  <a:gd name="T2" fmla="*/ 2 w 65"/>
                  <a:gd name="T3" fmla="*/ 51 h 51"/>
                  <a:gd name="T4" fmla="*/ 2 w 65"/>
                  <a:gd name="T5" fmla="*/ 40 h 51"/>
                  <a:gd name="T6" fmla="*/ 11 w 65"/>
                  <a:gd name="T7" fmla="*/ 40 h 51"/>
                  <a:gd name="T8" fmla="*/ 7 w 65"/>
                  <a:gd name="T9" fmla="*/ 37 h 51"/>
                  <a:gd name="T10" fmla="*/ 4 w 65"/>
                  <a:gd name="T11" fmla="*/ 35 h 51"/>
                  <a:gd name="T12" fmla="*/ 3 w 65"/>
                  <a:gd name="T13" fmla="*/ 32 h 51"/>
                  <a:gd name="T14" fmla="*/ 2 w 65"/>
                  <a:gd name="T15" fmla="*/ 29 h 51"/>
                  <a:gd name="T16" fmla="*/ 1 w 65"/>
                  <a:gd name="T17" fmla="*/ 27 h 51"/>
                  <a:gd name="T18" fmla="*/ 0 w 65"/>
                  <a:gd name="T19" fmla="*/ 24 h 51"/>
                  <a:gd name="T20" fmla="*/ 0 w 65"/>
                  <a:gd name="T21" fmla="*/ 21 h 51"/>
                  <a:gd name="T22" fmla="*/ 1 w 65"/>
                  <a:gd name="T23" fmla="*/ 16 h 51"/>
                  <a:gd name="T24" fmla="*/ 2 w 65"/>
                  <a:gd name="T25" fmla="*/ 11 h 51"/>
                  <a:gd name="T26" fmla="*/ 3 w 65"/>
                  <a:gd name="T27" fmla="*/ 9 h 51"/>
                  <a:gd name="T28" fmla="*/ 4 w 65"/>
                  <a:gd name="T29" fmla="*/ 6 h 51"/>
                  <a:gd name="T30" fmla="*/ 8 w 65"/>
                  <a:gd name="T31" fmla="*/ 4 h 51"/>
                  <a:gd name="T32" fmla="*/ 12 w 65"/>
                  <a:gd name="T33" fmla="*/ 2 h 51"/>
                  <a:gd name="T34" fmla="*/ 16 w 65"/>
                  <a:gd name="T35" fmla="*/ 1 h 51"/>
                  <a:gd name="T36" fmla="*/ 26 w 65"/>
                  <a:gd name="T37" fmla="*/ 0 h 51"/>
                  <a:gd name="T38" fmla="*/ 65 w 65"/>
                  <a:gd name="T39" fmla="*/ 0 h 51"/>
                  <a:gd name="T40" fmla="*/ 65 w 65"/>
                  <a:gd name="T41" fmla="*/ 11 h 51"/>
                  <a:gd name="T42" fmla="*/ 27 w 65"/>
                  <a:gd name="T43" fmla="*/ 11 h 51"/>
                  <a:gd name="T44" fmla="*/ 21 w 65"/>
                  <a:gd name="T45" fmla="*/ 12 h 51"/>
                  <a:gd name="T46" fmla="*/ 17 w 65"/>
                  <a:gd name="T47" fmla="*/ 12 h 51"/>
                  <a:gd name="T48" fmla="*/ 15 w 65"/>
                  <a:gd name="T49" fmla="*/ 13 h 51"/>
                  <a:gd name="T50" fmla="*/ 14 w 65"/>
                  <a:gd name="T51" fmla="*/ 14 h 51"/>
                  <a:gd name="T52" fmla="*/ 12 w 65"/>
                  <a:gd name="T53" fmla="*/ 16 h 51"/>
                  <a:gd name="T54" fmla="*/ 11 w 65"/>
                  <a:gd name="T55" fmla="*/ 19 h 51"/>
                  <a:gd name="T56" fmla="*/ 10 w 65"/>
                  <a:gd name="T57" fmla="*/ 24 h 51"/>
                  <a:gd name="T58" fmla="*/ 10 w 65"/>
                  <a:gd name="T59" fmla="*/ 27 h 51"/>
                  <a:gd name="T60" fmla="*/ 11 w 65"/>
                  <a:gd name="T61" fmla="*/ 29 h 51"/>
                  <a:gd name="T62" fmla="*/ 12 w 65"/>
                  <a:gd name="T63" fmla="*/ 32 h 51"/>
                  <a:gd name="T64" fmla="*/ 14 w 65"/>
                  <a:gd name="T65" fmla="*/ 35 h 51"/>
                  <a:gd name="T66" fmla="*/ 17 w 65"/>
                  <a:gd name="T67" fmla="*/ 37 h 51"/>
                  <a:gd name="T68" fmla="*/ 21 w 65"/>
                  <a:gd name="T69" fmla="*/ 38 h 51"/>
                  <a:gd name="T70" fmla="*/ 25 w 65"/>
                  <a:gd name="T71" fmla="*/ 39 h 51"/>
                  <a:gd name="T72" fmla="*/ 30 w 65"/>
                  <a:gd name="T73" fmla="*/ 40 h 51"/>
                  <a:gd name="T74" fmla="*/ 65 w 65"/>
                  <a:gd name="T75" fmla="*/ 40 h 51"/>
                  <a:gd name="T76" fmla="*/ 65 w 65"/>
                  <a:gd name="T77" fmla="*/ 51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5"/>
                  <a:gd name="T118" fmla="*/ 0 h 51"/>
                  <a:gd name="T119" fmla="*/ 65 w 65"/>
                  <a:gd name="T120" fmla="*/ 51 h 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5" h="51">
                    <a:moveTo>
                      <a:pt x="65" y="51"/>
                    </a:moveTo>
                    <a:lnTo>
                      <a:pt x="2" y="51"/>
                    </a:lnTo>
                    <a:lnTo>
                      <a:pt x="2" y="40"/>
                    </a:lnTo>
                    <a:lnTo>
                      <a:pt x="11" y="40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65" y="0"/>
                    </a:lnTo>
                    <a:lnTo>
                      <a:pt x="65" y="11"/>
                    </a:lnTo>
                    <a:lnTo>
                      <a:pt x="27" y="11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15" y="13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1" y="29"/>
                    </a:lnTo>
                    <a:lnTo>
                      <a:pt x="12" y="32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21" y="38"/>
                    </a:lnTo>
                    <a:lnTo>
                      <a:pt x="25" y="39"/>
                    </a:lnTo>
                    <a:lnTo>
                      <a:pt x="30" y="40"/>
                    </a:lnTo>
                    <a:lnTo>
                      <a:pt x="65" y="40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0" name="Freeform 132"/>
              <p:cNvSpPr>
                <a:spLocks/>
              </p:cNvSpPr>
              <p:nvPr/>
            </p:nvSpPr>
            <p:spPr bwMode="auto">
              <a:xfrm>
                <a:off x="621" y="2045"/>
                <a:ext cx="65" cy="50"/>
              </a:xfrm>
              <a:custGeom>
                <a:avLst/>
                <a:gdLst>
                  <a:gd name="T0" fmla="*/ 63 w 65"/>
                  <a:gd name="T1" fmla="*/ 10 h 50"/>
                  <a:gd name="T2" fmla="*/ 54 w 65"/>
                  <a:gd name="T3" fmla="*/ 10 h 50"/>
                  <a:gd name="T4" fmla="*/ 58 w 65"/>
                  <a:gd name="T5" fmla="*/ 14 h 50"/>
                  <a:gd name="T6" fmla="*/ 61 w 65"/>
                  <a:gd name="T7" fmla="*/ 16 h 50"/>
                  <a:gd name="T8" fmla="*/ 62 w 65"/>
                  <a:gd name="T9" fmla="*/ 18 h 50"/>
                  <a:gd name="T10" fmla="*/ 63 w 65"/>
                  <a:gd name="T11" fmla="*/ 21 h 50"/>
                  <a:gd name="T12" fmla="*/ 64 w 65"/>
                  <a:gd name="T13" fmla="*/ 24 h 50"/>
                  <a:gd name="T14" fmla="*/ 64 w 65"/>
                  <a:gd name="T15" fmla="*/ 26 h 50"/>
                  <a:gd name="T16" fmla="*/ 65 w 65"/>
                  <a:gd name="T17" fmla="*/ 29 h 50"/>
                  <a:gd name="T18" fmla="*/ 64 w 65"/>
                  <a:gd name="T19" fmla="*/ 35 h 50"/>
                  <a:gd name="T20" fmla="*/ 63 w 65"/>
                  <a:gd name="T21" fmla="*/ 39 h 50"/>
                  <a:gd name="T22" fmla="*/ 60 w 65"/>
                  <a:gd name="T23" fmla="*/ 43 h 50"/>
                  <a:gd name="T24" fmla="*/ 57 w 65"/>
                  <a:gd name="T25" fmla="*/ 46 h 50"/>
                  <a:gd name="T26" fmla="*/ 53 w 65"/>
                  <a:gd name="T27" fmla="*/ 48 h 50"/>
                  <a:gd name="T28" fmla="*/ 49 w 65"/>
                  <a:gd name="T29" fmla="*/ 50 h 50"/>
                  <a:gd name="T30" fmla="*/ 44 w 65"/>
                  <a:gd name="T31" fmla="*/ 50 h 50"/>
                  <a:gd name="T32" fmla="*/ 39 w 65"/>
                  <a:gd name="T33" fmla="*/ 50 h 50"/>
                  <a:gd name="T34" fmla="*/ 0 w 65"/>
                  <a:gd name="T35" fmla="*/ 50 h 50"/>
                  <a:gd name="T36" fmla="*/ 0 w 65"/>
                  <a:gd name="T37" fmla="*/ 39 h 50"/>
                  <a:gd name="T38" fmla="*/ 35 w 65"/>
                  <a:gd name="T39" fmla="*/ 39 h 50"/>
                  <a:gd name="T40" fmla="*/ 47 w 65"/>
                  <a:gd name="T41" fmla="*/ 39 h 50"/>
                  <a:gd name="T42" fmla="*/ 49 w 65"/>
                  <a:gd name="T43" fmla="*/ 38 h 50"/>
                  <a:gd name="T44" fmla="*/ 50 w 65"/>
                  <a:gd name="T45" fmla="*/ 37 h 50"/>
                  <a:gd name="T46" fmla="*/ 53 w 65"/>
                  <a:gd name="T47" fmla="*/ 35 h 50"/>
                  <a:gd name="T48" fmla="*/ 55 w 65"/>
                  <a:gd name="T49" fmla="*/ 31 h 50"/>
                  <a:gd name="T50" fmla="*/ 55 w 65"/>
                  <a:gd name="T51" fmla="*/ 27 h 50"/>
                  <a:gd name="T52" fmla="*/ 55 w 65"/>
                  <a:gd name="T53" fmla="*/ 23 h 50"/>
                  <a:gd name="T54" fmla="*/ 53 w 65"/>
                  <a:gd name="T55" fmla="*/ 18 h 50"/>
                  <a:gd name="T56" fmla="*/ 50 w 65"/>
                  <a:gd name="T57" fmla="*/ 15 h 50"/>
                  <a:gd name="T58" fmla="*/ 49 w 65"/>
                  <a:gd name="T59" fmla="*/ 13 h 50"/>
                  <a:gd name="T60" fmla="*/ 47 w 65"/>
                  <a:gd name="T61" fmla="*/ 12 h 50"/>
                  <a:gd name="T62" fmla="*/ 41 w 65"/>
                  <a:gd name="T63" fmla="*/ 11 h 50"/>
                  <a:gd name="T64" fmla="*/ 34 w 65"/>
                  <a:gd name="T65" fmla="*/ 11 h 50"/>
                  <a:gd name="T66" fmla="*/ 0 w 65"/>
                  <a:gd name="T67" fmla="*/ 11 h 50"/>
                  <a:gd name="T68" fmla="*/ 0 w 65"/>
                  <a:gd name="T69" fmla="*/ 0 h 50"/>
                  <a:gd name="T70" fmla="*/ 63 w 65"/>
                  <a:gd name="T71" fmla="*/ 0 h 50"/>
                  <a:gd name="T72" fmla="*/ 63 w 65"/>
                  <a:gd name="T73" fmla="*/ 1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"/>
                  <a:gd name="T112" fmla="*/ 0 h 50"/>
                  <a:gd name="T113" fmla="*/ 65 w 65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" h="50">
                    <a:moveTo>
                      <a:pt x="63" y="10"/>
                    </a:moveTo>
                    <a:lnTo>
                      <a:pt x="54" y="10"/>
                    </a:lnTo>
                    <a:lnTo>
                      <a:pt x="58" y="14"/>
                    </a:lnTo>
                    <a:lnTo>
                      <a:pt x="61" y="16"/>
                    </a:lnTo>
                    <a:lnTo>
                      <a:pt x="62" y="18"/>
                    </a:lnTo>
                    <a:lnTo>
                      <a:pt x="63" y="21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4" y="35"/>
                    </a:lnTo>
                    <a:lnTo>
                      <a:pt x="63" y="39"/>
                    </a:lnTo>
                    <a:lnTo>
                      <a:pt x="60" y="43"/>
                    </a:lnTo>
                    <a:lnTo>
                      <a:pt x="57" y="46"/>
                    </a:lnTo>
                    <a:lnTo>
                      <a:pt x="53" y="48"/>
                    </a:lnTo>
                    <a:lnTo>
                      <a:pt x="49" y="50"/>
                    </a:lnTo>
                    <a:lnTo>
                      <a:pt x="44" y="50"/>
                    </a:lnTo>
                    <a:lnTo>
                      <a:pt x="39" y="50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35" y="39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5" y="27"/>
                    </a:lnTo>
                    <a:lnTo>
                      <a:pt x="55" y="23"/>
                    </a:lnTo>
                    <a:lnTo>
                      <a:pt x="53" y="18"/>
                    </a:lnTo>
                    <a:lnTo>
                      <a:pt x="50" y="15"/>
                    </a:lnTo>
                    <a:lnTo>
                      <a:pt x="49" y="13"/>
                    </a:lnTo>
                    <a:lnTo>
                      <a:pt x="47" y="12"/>
                    </a:lnTo>
                    <a:lnTo>
                      <a:pt x="41" y="11"/>
                    </a:lnTo>
                    <a:lnTo>
                      <a:pt x="3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1" name="Freeform 133"/>
              <p:cNvSpPr>
                <a:spLocks/>
              </p:cNvSpPr>
              <p:nvPr/>
            </p:nvSpPr>
            <p:spPr bwMode="auto">
              <a:xfrm>
                <a:off x="619" y="1942"/>
                <a:ext cx="65" cy="86"/>
              </a:xfrm>
              <a:custGeom>
                <a:avLst/>
                <a:gdLst>
                  <a:gd name="T0" fmla="*/ 2 w 65"/>
                  <a:gd name="T1" fmla="*/ 86 h 86"/>
                  <a:gd name="T2" fmla="*/ 11 w 65"/>
                  <a:gd name="T3" fmla="*/ 76 h 86"/>
                  <a:gd name="T4" fmla="*/ 4 w 65"/>
                  <a:gd name="T5" fmla="*/ 71 h 86"/>
                  <a:gd name="T6" fmla="*/ 2 w 65"/>
                  <a:gd name="T7" fmla="*/ 66 h 86"/>
                  <a:gd name="T8" fmla="*/ 1 w 65"/>
                  <a:gd name="T9" fmla="*/ 60 h 86"/>
                  <a:gd name="T10" fmla="*/ 1 w 65"/>
                  <a:gd name="T11" fmla="*/ 54 h 86"/>
                  <a:gd name="T12" fmla="*/ 3 w 65"/>
                  <a:gd name="T13" fmla="*/ 46 h 86"/>
                  <a:gd name="T14" fmla="*/ 9 w 65"/>
                  <a:gd name="T15" fmla="*/ 40 h 86"/>
                  <a:gd name="T16" fmla="*/ 7 w 65"/>
                  <a:gd name="T17" fmla="*/ 36 h 86"/>
                  <a:gd name="T18" fmla="*/ 3 w 65"/>
                  <a:gd name="T19" fmla="*/ 31 h 86"/>
                  <a:gd name="T20" fmla="*/ 0 w 65"/>
                  <a:gd name="T21" fmla="*/ 20 h 86"/>
                  <a:gd name="T22" fmla="*/ 2 w 65"/>
                  <a:gd name="T23" fmla="*/ 11 h 86"/>
                  <a:gd name="T24" fmla="*/ 5 w 65"/>
                  <a:gd name="T25" fmla="*/ 6 h 86"/>
                  <a:gd name="T26" fmla="*/ 12 w 65"/>
                  <a:gd name="T27" fmla="*/ 1 h 86"/>
                  <a:gd name="T28" fmla="*/ 22 w 65"/>
                  <a:gd name="T29" fmla="*/ 0 h 86"/>
                  <a:gd name="T30" fmla="*/ 65 w 65"/>
                  <a:gd name="T31" fmla="*/ 11 h 86"/>
                  <a:gd name="T32" fmla="*/ 19 w 65"/>
                  <a:gd name="T33" fmla="*/ 11 h 86"/>
                  <a:gd name="T34" fmla="*/ 14 w 65"/>
                  <a:gd name="T35" fmla="*/ 13 h 86"/>
                  <a:gd name="T36" fmla="*/ 10 w 65"/>
                  <a:gd name="T37" fmla="*/ 19 h 86"/>
                  <a:gd name="T38" fmla="*/ 10 w 65"/>
                  <a:gd name="T39" fmla="*/ 25 h 86"/>
                  <a:gd name="T40" fmla="*/ 12 w 65"/>
                  <a:gd name="T41" fmla="*/ 32 h 86"/>
                  <a:gd name="T42" fmla="*/ 17 w 65"/>
                  <a:gd name="T43" fmla="*/ 35 h 86"/>
                  <a:gd name="T44" fmla="*/ 24 w 65"/>
                  <a:gd name="T45" fmla="*/ 37 h 86"/>
                  <a:gd name="T46" fmla="*/ 65 w 65"/>
                  <a:gd name="T47" fmla="*/ 38 h 86"/>
                  <a:gd name="T48" fmla="*/ 24 w 65"/>
                  <a:gd name="T49" fmla="*/ 49 h 86"/>
                  <a:gd name="T50" fmla="*/ 13 w 65"/>
                  <a:gd name="T51" fmla="*/ 51 h 86"/>
                  <a:gd name="T52" fmla="*/ 11 w 65"/>
                  <a:gd name="T53" fmla="*/ 54 h 86"/>
                  <a:gd name="T54" fmla="*/ 10 w 65"/>
                  <a:gd name="T55" fmla="*/ 60 h 86"/>
                  <a:gd name="T56" fmla="*/ 11 w 65"/>
                  <a:gd name="T57" fmla="*/ 66 h 86"/>
                  <a:gd name="T58" fmla="*/ 14 w 65"/>
                  <a:gd name="T59" fmla="*/ 69 h 86"/>
                  <a:gd name="T60" fmla="*/ 19 w 65"/>
                  <a:gd name="T61" fmla="*/ 74 h 86"/>
                  <a:gd name="T62" fmla="*/ 32 w 65"/>
                  <a:gd name="T63" fmla="*/ 75 h 86"/>
                  <a:gd name="T64" fmla="*/ 65 w 65"/>
                  <a:gd name="T65" fmla="*/ 86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86"/>
                  <a:gd name="T101" fmla="*/ 65 w 6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86">
                    <a:moveTo>
                      <a:pt x="65" y="86"/>
                    </a:moveTo>
                    <a:lnTo>
                      <a:pt x="2" y="86"/>
                    </a:lnTo>
                    <a:lnTo>
                      <a:pt x="2" y="76"/>
                    </a:lnTo>
                    <a:lnTo>
                      <a:pt x="11" y="76"/>
                    </a:lnTo>
                    <a:lnTo>
                      <a:pt x="7" y="73"/>
                    </a:lnTo>
                    <a:lnTo>
                      <a:pt x="4" y="71"/>
                    </a:lnTo>
                    <a:lnTo>
                      <a:pt x="3" y="68"/>
                    </a:lnTo>
                    <a:lnTo>
                      <a:pt x="2" y="66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0" y="58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3" y="46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9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65" y="0"/>
                    </a:lnTo>
                    <a:lnTo>
                      <a:pt x="65" y="11"/>
                    </a:lnTo>
                    <a:lnTo>
                      <a:pt x="25" y="11"/>
                    </a:lnTo>
                    <a:lnTo>
                      <a:pt x="19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1" y="28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7" y="35"/>
                    </a:lnTo>
                    <a:lnTo>
                      <a:pt x="21" y="37"/>
                    </a:lnTo>
                    <a:lnTo>
                      <a:pt x="24" y="37"/>
                    </a:lnTo>
                    <a:lnTo>
                      <a:pt x="28" y="38"/>
                    </a:lnTo>
                    <a:lnTo>
                      <a:pt x="65" y="38"/>
                    </a:lnTo>
                    <a:lnTo>
                      <a:pt x="65" y="49"/>
                    </a:lnTo>
                    <a:lnTo>
                      <a:pt x="24" y="49"/>
                    </a:lnTo>
                    <a:lnTo>
                      <a:pt x="18" y="49"/>
                    </a:lnTo>
                    <a:lnTo>
                      <a:pt x="13" y="51"/>
                    </a:lnTo>
                    <a:lnTo>
                      <a:pt x="12" y="53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2" y="68"/>
                    </a:lnTo>
                    <a:lnTo>
                      <a:pt x="14" y="69"/>
                    </a:lnTo>
                    <a:lnTo>
                      <a:pt x="15" y="72"/>
                    </a:lnTo>
                    <a:lnTo>
                      <a:pt x="19" y="74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65" y="75"/>
                    </a:ln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2" name="Freeform 134"/>
              <p:cNvSpPr>
                <a:spLocks noEditPoints="1"/>
              </p:cNvSpPr>
              <p:nvPr/>
            </p:nvSpPr>
            <p:spPr bwMode="auto">
              <a:xfrm>
                <a:off x="597" y="1873"/>
                <a:ext cx="89" cy="54"/>
              </a:xfrm>
              <a:custGeom>
                <a:avLst/>
                <a:gdLst>
                  <a:gd name="T0" fmla="*/ 87 w 89"/>
                  <a:gd name="T1" fmla="*/ 54 h 54"/>
                  <a:gd name="T2" fmla="*/ 0 w 89"/>
                  <a:gd name="T3" fmla="*/ 43 h 54"/>
                  <a:gd name="T4" fmla="*/ 27 w 89"/>
                  <a:gd name="T5" fmla="*/ 40 h 54"/>
                  <a:gd name="T6" fmla="*/ 23 w 89"/>
                  <a:gd name="T7" fmla="*/ 34 h 54"/>
                  <a:gd name="T8" fmla="*/ 22 w 89"/>
                  <a:gd name="T9" fmla="*/ 26 h 54"/>
                  <a:gd name="T10" fmla="*/ 24 w 89"/>
                  <a:gd name="T11" fmla="*/ 18 h 54"/>
                  <a:gd name="T12" fmla="*/ 27 w 89"/>
                  <a:gd name="T13" fmla="*/ 11 h 54"/>
                  <a:gd name="T14" fmla="*/ 36 w 89"/>
                  <a:gd name="T15" fmla="*/ 4 h 54"/>
                  <a:gd name="T16" fmla="*/ 48 w 89"/>
                  <a:gd name="T17" fmla="*/ 0 h 54"/>
                  <a:gd name="T18" fmla="*/ 62 w 89"/>
                  <a:gd name="T19" fmla="*/ 0 h 54"/>
                  <a:gd name="T20" fmla="*/ 68 w 89"/>
                  <a:gd name="T21" fmla="*/ 2 h 54"/>
                  <a:gd name="T22" fmla="*/ 75 w 89"/>
                  <a:gd name="T23" fmla="*/ 4 h 54"/>
                  <a:gd name="T24" fmla="*/ 84 w 89"/>
                  <a:gd name="T25" fmla="*/ 12 h 54"/>
                  <a:gd name="T26" fmla="*/ 87 w 89"/>
                  <a:gd name="T27" fmla="*/ 16 h 54"/>
                  <a:gd name="T28" fmla="*/ 89 w 89"/>
                  <a:gd name="T29" fmla="*/ 27 h 54"/>
                  <a:gd name="T30" fmla="*/ 87 w 89"/>
                  <a:gd name="T31" fmla="*/ 35 h 54"/>
                  <a:gd name="T32" fmla="*/ 84 w 89"/>
                  <a:gd name="T33" fmla="*/ 41 h 54"/>
                  <a:gd name="T34" fmla="*/ 79 w 89"/>
                  <a:gd name="T35" fmla="*/ 44 h 54"/>
                  <a:gd name="T36" fmla="*/ 55 w 89"/>
                  <a:gd name="T37" fmla="*/ 44 h 54"/>
                  <a:gd name="T38" fmla="*/ 65 w 89"/>
                  <a:gd name="T39" fmla="*/ 44 h 54"/>
                  <a:gd name="T40" fmla="*/ 72 w 89"/>
                  <a:gd name="T41" fmla="*/ 41 h 54"/>
                  <a:gd name="T42" fmla="*/ 77 w 89"/>
                  <a:gd name="T43" fmla="*/ 36 h 54"/>
                  <a:gd name="T44" fmla="*/ 79 w 89"/>
                  <a:gd name="T45" fmla="*/ 28 h 54"/>
                  <a:gd name="T46" fmla="*/ 78 w 89"/>
                  <a:gd name="T47" fmla="*/ 22 h 54"/>
                  <a:gd name="T48" fmla="*/ 74 w 89"/>
                  <a:gd name="T49" fmla="*/ 16 h 54"/>
                  <a:gd name="T50" fmla="*/ 66 w 89"/>
                  <a:gd name="T51" fmla="*/ 12 h 54"/>
                  <a:gd name="T52" fmla="*/ 55 w 89"/>
                  <a:gd name="T53" fmla="*/ 11 h 54"/>
                  <a:gd name="T54" fmla="*/ 45 w 89"/>
                  <a:gd name="T55" fmla="*/ 12 h 54"/>
                  <a:gd name="T56" fmla="*/ 40 w 89"/>
                  <a:gd name="T57" fmla="*/ 13 h 54"/>
                  <a:gd name="T58" fmla="*/ 36 w 89"/>
                  <a:gd name="T59" fmla="*/ 17 h 54"/>
                  <a:gd name="T60" fmla="*/ 33 w 89"/>
                  <a:gd name="T61" fmla="*/ 21 h 54"/>
                  <a:gd name="T62" fmla="*/ 32 w 89"/>
                  <a:gd name="T63" fmla="*/ 27 h 54"/>
                  <a:gd name="T64" fmla="*/ 33 w 89"/>
                  <a:gd name="T65" fmla="*/ 34 h 54"/>
                  <a:gd name="T66" fmla="*/ 37 w 89"/>
                  <a:gd name="T67" fmla="*/ 40 h 54"/>
                  <a:gd name="T68" fmla="*/ 45 w 89"/>
                  <a:gd name="T69" fmla="*/ 43 h 54"/>
                  <a:gd name="T70" fmla="*/ 55 w 89"/>
                  <a:gd name="T71" fmla="*/ 4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"/>
                  <a:gd name="T109" fmla="*/ 0 h 54"/>
                  <a:gd name="T110" fmla="*/ 89 w 89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" h="54">
                    <a:moveTo>
                      <a:pt x="87" y="44"/>
                    </a:moveTo>
                    <a:lnTo>
                      <a:pt x="87" y="54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27" y="40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2" y="26"/>
                    </a:lnTo>
                    <a:lnTo>
                      <a:pt x="23" y="21"/>
                    </a:lnTo>
                    <a:lnTo>
                      <a:pt x="24" y="18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6" y="4"/>
                    </a:lnTo>
                    <a:lnTo>
                      <a:pt x="41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5" y="1"/>
                    </a:lnTo>
                    <a:lnTo>
                      <a:pt x="68" y="2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84" y="12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8" y="22"/>
                    </a:lnTo>
                    <a:lnTo>
                      <a:pt x="89" y="27"/>
                    </a:lnTo>
                    <a:lnTo>
                      <a:pt x="88" y="33"/>
                    </a:lnTo>
                    <a:lnTo>
                      <a:pt x="87" y="35"/>
                    </a:lnTo>
                    <a:lnTo>
                      <a:pt x="86" y="37"/>
                    </a:lnTo>
                    <a:lnTo>
                      <a:pt x="84" y="41"/>
                    </a:lnTo>
                    <a:lnTo>
                      <a:pt x="81" y="42"/>
                    </a:lnTo>
                    <a:lnTo>
                      <a:pt x="79" y="44"/>
                    </a:lnTo>
                    <a:lnTo>
                      <a:pt x="87" y="44"/>
                    </a:lnTo>
                    <a:close/>
                    <a:moveTo>
                      <a:pt x="55" y="44"/>
                    </a:moveTo>
                    <a:lnTo>
                      <a:pt x="60" y="44"/>
                    </a:lnTo>
                    <a:lnTo>
                      <a:pt x="65" y="44"/>
                    </a:lnTo>
                    <a:lnTo>
                      <a:pt x="68" y="43"/>
                    </a:lnTo>
                    <a:lnTo>
                      <a:pt x="72" y="41"/>
                    </a:lnTo>
                    <a:lnTo>
                      <a:pt x="75" y="39"/>
                    </a:lnTo>
                    <a:lnTo>
                      <a:pt x="77" y="36"/>
                    </a:lnTo>
                    <a:lnTo>
                      <a:pt x="79" y="33"/>
                    </a:lnTo>
                    <a:lnTo>
                      <a:pt x="79" y="28"/>
                    </a:lnTo>
                    <a:lnTo>
                      <a:pt x="79" y="25"/>
                    </a:lnTo>
                    <a:lnTo>
                      <a:pt x="78" y="22"/>
                    </a:lnTo>
                    <a:lnTo>
                      <a:pt x="76" y="18"/>
                    </a:lnTo>
                    <a:lnTo>
                      <a:pt x="74" y="16"/>
                    </a:lnTo>
                    <a:lnTo>
                      <a:pt x="69" y="13"/>
                    </a:lnTo>
                    <a:lnTo>
                      <a:pt x="66" y="12"/>
                    </a:lnTo>
                    <a:lnTo>
                      <a:pt x="61" y="11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0" y="13"/>
                    </a:lnTo>
                    <a:lnTo>
                      <a:pt x="37" y="15"/>
                    </a:lnTo>
                    <a:lnTo>
                      <a:pt x="36" y="17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2" y="27"/>
                    </a:lnTo>
                    <a:lnTo>
                      <a:pt x="32" y="30"/>
                    </a:lnTo>
                    <a:lnTo>
                      <a:pt x="33" y="34"/>
                    </a:lnTo>
                    <a:lnTo>
                      <a:pt x="35" y="37"/>
                    </a:lnTo>
                    <a:lnTo>
                      <a:pt x="37" y="40"/>
                    </a:lnTo>
                    <a:lnTo>
                      <a:pt x="40" y="42"/>
                    </a:lnTo>
                    <a:lnTo>
                      <a:pt x="45" y="43"/>
                    </a:lnTo>
                    <a:lnTo>
                      <a:pt x="50" y="44"/>
                    </a:lnTo>
                    <a:lnTo>
                      <a:pt x="5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3" name="Freeform 135"/>
              <p:cNvSpPr>
                <a:spLocks noEditPoints="1"/>
              </p:cNvSpPr>
              <p:nvPr/>
            </p:nvSpPr>
            <p:spPr bwMode="auto">
              <a:xfrm>
                <a:off x="619" y="1805"/>
                <a:ext cx="67" cy="58"/>
              </a:xfrm>
              <a:custGeom>
                <a:avLst/>
                <a:gdLst>
                  <a:gd name="T0" fmla="*/ 46 w 67"/>
                  <a:gd name="T1" fmla="*/ 1 h 58"/>
                  <a:gd name="T2" fmla="*/ 55 w 67"/>
                  <a:gd name="T3" fmla="*/ 4 h 58"/>
                  <a:gd name="T4" fmla="*/ 62 w 67"/>
                  <a:gd name="T5" fmla="*/ 11 h 58"/>
                  <a:gd name="T6" fmla="*/ 65 w 67"/>
                  <a:gd name="T7" fmla="*/ 16 h 58"/>
                  <a:gd name="T8" fmla="*/ 66 w 67"/>
                  <a:gd name="T9" fmla="*/ 23 h 58"/>
                  <a:gd name="T10" fmla="*/ 66 w 67"/>
                  <a:gd name="T11" fmla="*/ 35 h 58"/>
                  <a:gd name="T12" fmla="*/ 65 w 67"/>
                  <a:gd name="T13" fmla="*/ 41 h 58"/>
                  <a:gd name="T14" fmla="*/ 58 w 67"/>
                  <a:gd name="T15" fmla="*/ 51 h 58"/>
                  <a:gd name="T16" fmla="*/ 51 w 67"/>
                  <a:gd name="T17" fmla="*/ 55 h 58"/>
                  <a:gd name="T18" fmla="*/ 44 w 67"/>
                  <a:gd name="T19" fmla="*/ 57 h 58"/>
                  <a:gd name="T20" fmla="*/ 33 w 67"/>
                  <a:gd name="T21" fmla="*/ 58 h 58"/>
                  <a:gd name="T22" fmla="*/ 23 w 67"/>
                  <a:gd name="T23" fmla="*/ 57 h 58"/>
                  <a:gd name="T24" fmla="*/ 14 w 67"/>
                  <a:gd name="T25" fmla="*/ 54 h 58"/>
                  <a:gd name="T26" fmla="*/ 5 w 67"/>
                  <a:gd name="T27" fmla="*/ 45 h 58"/>
                  <a:gd name="T28" fmla="*/ 1 w 67"/>
                  <a:gd name="T29" fmla="*/ 38 h 58"/>
                  <a:gd name="T30" fmla="*/ 0 w 67"/>
                  <a:gd name="T31" fmla="*/ 29 h 58"/>
                  <a:gd name="T32" fmla="*/ 1 w 67"/>
                  <a:gd name="T33" fmla="*/ 21 h 58"/>
                  <a:gd name="T34" fmla="*/ 5 w 67"/>
                  <a:gd name="T35" fmla="*/ 13 h 58"/>
                  <a:gd name="T36" fmla="*/ 14 w 67"/>
                  <a:gd name="T37" fmla="*/ 5 h 58"/>
                  <a:gd name="T38" fmla="*/ 19 w 67"/>
                  <a:gd name="T39" fmla="*/ 2 h 58"/>
                  <a:gd name="T40" fmla="*/ 33 w 67"/>
                  <a:gd name="T41" fmla="*/ 0 h 58"/>
                  <a:gd name="T42" fmla="*/ 37 w 67"/>
                  <a:gd name="T43" fmla="*/ 48 h 58"/>
                  <a:gd name="T44" fmla="*/ 45 w 67"/>
                  <a:gd name="T45" fmla="*/ 45 h 58"/>
                  <a:gd name="T46" fmla="*/ 52 w 67"/>
                  <a:gd name="T47" fmla="*/ 42 h 58"/>
                  <a:gd name="T48" fmla="*/ 56 w 67"/>
                  <a:gd name="T49" fmla="*/ 36 h 58"/>
                  <a:gd name="T50" fmla="*/ 57 w 67"/>
                  <a:gd name="T51" fmla="*/ 28 h 58"/>
                  <a:gd name="T52" fmla="*/ 57 w 67"/>
                  <a:gd name="T53" fmla="*/ 23 h 58"/>
                  <a:gd name="T54" fmla="*/ 53 w 67"/>
                  <a:gd name="T55" fmla="*/ 16 h 58"/>
                  <a:gd name="T56" fmla="*/ 44 w 67"/>
                  <a:gd name="T57" fmla="*/ 12 h 58"/>
                  <a:gd name="T58" fmla="*/ 27 w 67"/>
                  <a:gd name="T59" fmla="*/ 11 h 58"/>
                  <a:gd name="T60" fmla="*/ 15 w 67"/>
                  <a:gd name="T61" fmla="*/ 15 h 58"/>
                  <a:gd name="T62" fmla="*/ 11 w 67"/>
                  <a:gd name="T63" fmla="*/ 22 h 58"/>
                  <a:gd name="T64" fmla="*/ 10 w 67"/>
                  <a:gd name="T65" fmla="*/ 29 h 58"/>
                  <a:gd name="T66" fmla="*/ 11 w 67"/>
                  <a:gd name="T67" fmla="*/ 36 h 58"/>
                  <a:gd name="T68" fmla="*/ 12 w 67"/>
                  <a:gd name="T69" fmla="*/ 39 h 58"/>
                  <a:gd name="T70" fmla="*/ 17 w 67"/>
                  <a:gd name="T71" fmla="*/ 44 h 58"/>
                  <a:gd name="T72" fmla="*/ 24 w 67"/>
                  <a:gd name="T73" fmla="*/ 46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58"/>
                  <a:gd name="T113" fmla="*/ 67 w 67"/>
                  <a:gd name="T114" fmla="*/ 58 h 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58">
                    <a:moveTo>
                      <a:pt x="44" y="12"/>
                    </a:moveTo>
                    <a:lnTo>
                      <a:pt x="46" y="1"/>
                    </a:lnTo>
                    <a:lnTo>
                      <a:pt x="51" y="2"/>
                    </a:lnTo>
                    <a:lnTo>
                      <a:pt x="55" y="4"/>
                    </a:lnTo>
                    <a:lnTo>
                      <a:pt x="58" y="8"/>
                    </a:lnTo>
                    <a:lnTo>
                      <a:pt x="62" y="11"/>
                    </a:lnTo>
                    <a:lnTo>
                      <a:pt x="64" y="14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23"/>
                    </a:lnTo>
                    <a:lnTo>
                      <a:pt x="67" y="28"/>
                    </a:lnTo>
                    <a:lnTo>
                      <a:pt x="66" y="35"/>
                    </a:lnTo>
                    <a:lnTo>
                      <a:pt x="65" y="38"/>
                    </a:lnTo>
                    <a:lnTo>
                      <a:pt x="65" y="41"/>
                    </a:lnTo>
                    <a:lnTo>
                      <a:pt x="62" y="46"/>
                    </a:lnTo>
                    <a:lnTo>
                      <a:pt x="58" y="51"/>
                    </a:lnTo>
                    <a:lnTo>
                      <a:pt x="53" y="54"/>
                    </a:lnTo>
                    <a:lnTo>
                      <a:pt x="51" y="55"/>
                    </a:lnTo>
                    <a:lnTo>
                      <a:pt x="47" y="56"/>
                    </a:lnTo>
                    <a:lnTo>
                      <a:pt x="44" y="57"/>
                    </a:lnTo>
                    <a:lnTo>
                      <a:pt x="41" y="58"/>
                    </a:lnTo>
                    <a:lnTo>
                      <a:pt x="33" y="58"/>
                    </a:lnTo>
                    <a:lnTo>
                      <a:pt x="26" y="58"/>
                    </a:lnTo>
                    <a:lnTo>
                      <a:pt x="23" y="57"/>
                    </a:lnTo>
                    <a:lnTo>
                      <a:pt x="19" y="56"/>
                    </a:lnTo>
                    <a:lnTo>
                      <a:pt x="14" y="54"/>
                    </a:lnTo>
                    <a:lnTo>
                      <a:pt x="10" y="51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7" y="48"/>
                    </a:lnTo>
                    <a:lnTo>
                      <a:pt x="41" y="48"/>
                    </a:lnTo>
                    <a:lnTo>
                      <a:pt x="45" y="45"/>
                    </a:lnTo>
                    <a:lnTo>
                      <a:pt x="49" y="44"/>
                    </a:lnTo>
                    <a:lnTo>
                      <a:pt x="52" y="42"/>
                    </a:lnTo>
                    <a:lnTo>
                      <a:pt x="54" y="39"/>
                    </a:lnTo>
                    <a:lnTo>
                      <a:pt x="56" y="36"/>
                    </a:lnTo>
                    <a:lnTo>
                      <a:pt x="57" y="32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1" y="14"/>
                    </a:lnTo>
                    <a:lnTo>
                      <a:pt x="44" y="12"/>
                    </a:lnTo>
                    <a:close/>
                    <a:moveTo>
                      <a:pt x="27" y="48"/>
                    </a:moveTo>
                    <a:lnTo>
                      <a:pt x="27" y="11"/>
                    </a:lnTo>
                    <a:lnTo>
                      <a:pt x="21" y="13"/>
                    </a:lnTo>
                    <a:lnTo>
                      <a:pt x="15" y="15"/>
                    </a:lnTo>
                    <a:lnTo>
                      <a:pt x="13" y="18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0" y="32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4" y="46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4" name="Freeform 136"/>
              <p:cNvSpPr>
                <a:spLocks/>
              </p:cNvSpPr>
              <p:nvPr/>
            </p:nvSpPr>
            <p:spPr bwMode="auto">
              <a:xfrm>
                <a:off x="619" y="1759"/>
                <a:ext cx="65" cy="33"/>
              </a:xfrm>
              <a:custGeom>
                <a:avLst/>
                <a:gdLst>
                  <a:gd name="T0" fmla="*/ 65 w 65"/>
                  <a:gd name="T1" fmla="*/ 33 h 33"/>
                  <a:gd name="T2" fmla="*/ 2 w 65"/>
                  <a:gd name="T3" fmla="*/ 33 h 33"/>
                  <a:gd name="T4" fmla="*/ 2 w 65"/>
                  <a:gd name="T5" fmla="*/ 23 h 33"/>
                  <a:gd name="T6" fmla="*/ 11 w 65"/>
                  <a:gd name="T7" fmla="*/ 23 h 33"/>
                  <a:gd name="T8" fmla="*/ 5 w 65"/>
                  <a:gd name="T9" fmla="*/ 20 h 33"/>
                  <a:gd name="T10" fmla="*/ 2 w 65"/>
                  <a:gd name="T11" fmla="*/ 17 h 33"/>
                  <a:gd name="T12" fmla="*/ 1 w 65"/>
                  <a:gd name="T13" fmla="*/ 14 h 33"/>
                  <a:gd name="T14" fmla="*/ 0 w 65"/>
                  <a:gd name="T15" fmla="*/ 10 h 33"/>
                  <a:gd name="T16" fmla="*/ 1 w 65"/>
                  <a:gd name="T17" fmla="*/ 5 h 33"/>
                  <a:gd name="T18" fmla="*/ 3 w 65"/>
                  <a:gd name="T19" fmla="*/ 0 h 33"/>
                  <a:gd name="T20" fmla="*/ 14 w 65"/>
                  <a:gd name="T21" fmla="*/ 3 h 33"/>
                  <a:gd name="T22" fmla="*/ 12 w 65"/>
                  <a:gd name="T23" fmla="*/ 7 h 33"/>
                  <a:gd name="T24" fmla="*/ 11 w 65"/>
                  <a:gd name="T25" fmla="*/ 10 h 33"/>
                  <a:gd name="T26" fmla="*/ 12 w 65"/>
                  <a:gd name="T27" fmla="*/ 14 h 33"/>
                  <a:gd name="T28" fmla="*/ 13 w 65"/>
                  <a:gd name="T29" fmla="*/ 15 h 33"/>
                  <a:gd name="T30" fmla="*/ 13 w 65"/>
                  <a:gd name="T31" fmla="*/ 17 h 33"/>
                  <a:gd name="T32" fmla="*/ 16 w 65"/>
                  <a:gd name="T33" fmla="*/ 19 h 33"/>
                  <a:gd name="T34" fmla="*/ 19 w 65"/>
                  <a:gd name="T35" fmla="*/ 20 h 33"/>
                  <a:gd name="T36" fmla="*/ 25 w 65"/>
                  <a:gd name="T37" fmla="*/ 21 h 33"/>
                  <a:gd name="T38" fmla="*/ 31 w 65"/>
                  <a:gd name="T39" fmla="*/ 22 h 33"/>
                  <a:gd name="T40" fmla="*/ 65 w 65"/>
                  <a:gd name="T41" fmla="*/ 22 h 33"/>
                  <a:gd name="T42" fmla="*/ 65 w 65"/>
                  <a:gd name="T43" fmla="*/ 33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33"/>
                  <a:gd name="T68" fmla="*/ 65 w 65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33">
                    <a:moveTo>
                      <a:pt x="65" y="33"/>
                    </a:moveTo>
                    <a:lnTo>
                      <a:pt x="2" y="33"/>
                    </a:lnTo>
                    <a:lnTo>
                      <a:pt x="2" y="23"/>
                    </a:lnTo>
                    <a:lnTo>
                      <a:pt x="11" y="23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9" y="20"/>
                    </a:lnTo>
                    <a:lnTo>
                      <a:pt x="25" y="21"/>
                    </a:lnTo>
                    <a:lnTo>
                      <a:pt x="31" y="22"/>
                    </a:lnTo>
                    <a:lnTo>
                      <a:pt x="65" y="22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5" name="Freeform 137"/>
              <p:cNvSpPr>
                <a:spLocks/>
              </p:cNvSpPr>
              <p:nvPr/>
            </p:nvSpPr>
            <p:spPr bwMode="auto">
              <a:xfrm>
                <a:off x="597" y="1635"/>
                <a:ext cx="87" cy="86"/>
              </a:xfrm>
              <a:custGeom>
                <a:avLst/>
                <a:gdLst>
                  <a:gd name="T0" fmla="*/ 87 w 87"/>
                  <a:gd name="T1" fmla="*/ 86 h 86"/>
                  <a:gd name="T2" fmla="*/ 0 w 87"/>
                  <a:gd name="T3" fmla="*/ 68 h 86"/>
                  <a:gd name="T4" fmla="*/ 0 w 87"/>
                  <a:gd name="T5" fmla="*/ 55 h 86"/>
                  <a:gd name="T6" fmla="*/ 33 w 87"/>
                  <a:gd name="T7" fmla="*/ 41 h 86"/>
                  <a:gd name="T8" fmla="*/ 59 w 87"/>
                  <a:gd name="T9" fmla="*/ 32 h 86"/>
                  <a:gd name="T10" fmla="*/ 74 w 87"/>
                  <a:gd name="T11" fmla="*/ 26 h 86"/>
                  <a:gd name="T12" fmla="*/ 51 w 87"/>
                  <a:gd name="T13" fmla="*/ 22 h 86"/>
                  <a:gd name="T14" fmla="*/ 0 w 87"/>
                  <a:gd name="T15" fmla="*/ 12 h 86"/>
                  <a:gd name="T16" fmla="*/ 0 w 87"/>
                  <a:gd name="T17" fmla="*/ 0 h 86"/>
                  <a:gd name="T18" fmla="*/ 87 w 87"/>
                  <a:gd name="T19" fmla="*/ 18 h 86"/>
                  <a:gd name="T20" fmla="*/ 87 w 87"/>
                  <a:gd name="T21" fmla="*/ 31 h 86"/>
                  <a:gd name="T22" fmla="*/ 37 w 87"/>
                  <a:gd name="T23" fmla="*/ 51 h 86"/>
                  <a:gd name="T24" fmla="*/ 24 w 87"/>
                  <a:gd name="T25" fmla="*/ 55 h 86"/>
                  <a:gd name="T26" fmla="*/ 11 w 87"/>
                  <a:gd name="T27" fmla="*/ 60 h 86"/>
                  <a:gd name="T28" fmla="*/ 34 w 87"/>
                  <a:gd name="T29" fmla="*/ 64 h 86"/>
                  <a:gd name="T30" fmla="*/ 87 w 87"/>
                  <a:gd name="T31" fmla="*/ 75 h 86"/>
                  <a:gd name="T32" fmla="*/ 87 w 87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86"/>
                  <a:gd name="T53" fmla="*/ 87 w 87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86">
                    <a:moveTo>
                      <a:pt x="87" y="86"/>
                    </a:moveTo>
                    <a:lnTo>
                      <a:pt x="0" y="68"/>
                    </a:lnTo>
                    <a:lnTo>
                      <a:pt x="0" y="55"/>
                    </a:lnTo>
                    <a:lnTo>
                      <a:pt x="33" y="41"/>
                    </a:lnTo>
                    <a:lnTo>
                      <a:pt x="59" y="32"/>
                    </a:lnTo>
                    <a:lnTo>
                      <a:pt x="74" y="26"/>
                    </a:lnTo>
                    <a:lnTo>
                      <a:pt x="51" y="2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7" y="18"/>
                    </a:lnTo>
                    <a:lnTo>
                      <a:pt x="87" y="31"/>
                    </a:lnTo>
                    <a:lnTo>
                      <a:pt x="37" y="51"/>
                    </a:lnTo>
                    <a:lnTo>
                      <a:pt x="24" y="55"/>
                    </a:lnTo>
                    <a:lnTo>
                      <a:pt x="11" y="60"/>
                    </a:lnTo>
                    <a:lnTo>
                      <a:pt x="34" y="64"/>
                    </a:lnTo>
                    <a:lnTo>
                      <a:pt x="87" y="75"/>
                    </a:lnTo>
                    <a:lnTo>
                      <a:pt x="87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66" name="Rectangle 138"/>
              <p:cNvSpPr>
                <a:spLocks noChangeArrowheads="1"/>
              </p:cNvSpPr>
              <p:nvPr/>
            </p:nvSpPr>
            <p:spPr bwMode="auto">
              <a:xfrm>
                <a:off x="2052" y="482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767" name="Rectangle 139"/>
              <p:cNvSpPr>
                <a:spLocks noChangeArrowheads="1"/>
              </p:cNvSpPr>
              <p:nvPr/>
            </p:nvSpPr>
            <p:spPr bwMode="auto">
              <a:xfrm>
                <a:off x="2097" y="482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68" name="Rectangle 140"/>
              <p:cNvSpPr>
                <a:spLocks noChangeArrowheads="1"/>
              </p:cNvSpPr>
              <p:nvPr/>
            </p:nvSpPr>
            <p:spPr bwMode="auto">
              <a:xfrm>
                <a:off x="2120" y="48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69" name="Rectangle 141"/>
              <p:cNvSpPr>
                <a:spLocks noChangeArrowheads="1"/>
              </p:cNvSpPr>
              <p:nvPr/>
            </p:nvSpPr>
            <p:spPr bwMode="auto">
              <a:xfrm>
                <a:off x="2170" y="48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770" name="Rectangle 142"/>
              <p:cNvSpPr>
                <a:spLocks noChangeArrowheads="1"/>
              </p:cNvSpPr>
              <p:nvPr/>
            </p:nvSpPr>
            <p:spPr bwMode="auto">
              <a:xfrm>
                <a:off x="2218" y="482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771" name="Rectangle 143"/>
              <p:cNvSpPr>
                <a:spLocks noChangeArrowheads="1"/>
              </p:cNvSpPr>
              <p:nvPr/>
            </p:nvSpPr>
            <p:spPr bwMode="auto">
              <a:xfrm>
                <a:off x="2239" y="48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72" name="Rectangle 144"/>
              <p:cNvSpPr>
                <a:spLocks noChangeArrowheads="1"/>
              </p:cNvSpPr>
              <p:nvPr/>
            </p:nvSpPr>
            <p:spPr bwMode="auto">
              <a:xfrm>
                <a:off x="2052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73" name="Rectangle 145"/>
              <p:cNvSpPr>
                <a:spLocks noChangeArrowheads="1"/>
              </p:cNvSpPr>
              <p:nvPr/>
            </p:nvSpPr>
            <p:spPr bwMode="auto">
              <a:xfrm>
                <a:off x="2101" y="679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774" name="Rectangle 146"/>
              <p:cNvSpPr>
                <a:spLocks noChangeArrowheads="1"/>
              </p:cNvSpPr>
              <p:nvPr/>
            </p:nvSpPr>
            <p:spPr bwMode="auto">
              <a:xfrm>
                <a:off x="2121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775" name="Rectangle 147"/>
              <p:cNvSpPr>
                <a:spLocks noChangeArrowheads="1"/>
              </p:cNvSpPr>
              <p:nvPr/>
            </p:nvSpPr>
            <p:spPr bwMode="auto">
              <a:xfrm>
                <a:off x="2171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h</a:t>
                </a:r>
                <a:endParaRPr lang="en-US" altLang="en-US"/>
              </a:p>
            </p:txBody>
          </p:sp>
          <p:sp>
            <p:nvSpPr>
              <p:cNvPr id="26776" name="Rectangle 148"/>
              <p:cNvSpPr>
                <a:spLocks noChangeArrowheads="1"/>
              </p:cNvSpPr>
              <p:nvPr/>
            </p:nvSpPr>
            <p:spPr bwMode="auto">
              <a:xfrm>
                <a:off x="2219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77" name="Rectangle 149"/>
              <p:cNvSpPr>
                <a:spLocks noChangeArrowheads="1"/>
              </p:cNvSpPr>
              <p:nvPr/>
            </p:nvSpPr>
            <p:spPr bwMode="auto">
              <a:xfrm>
                <a:off x="2269" y="679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78" name="Rectangle 150"/>
              <p:cNvSpPr>
                <a:spLocks noChangeArrowheads="1"/>
              </p:cNvSpPr>
              <p:nvPr/>
            </p:nvSpPr>
            <p:spPr bwMode="auto">
              <a:xfrm>
                <a:off x="2294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779" name="Rectangle 151"/>
              <p:cNvSpPr>
                <a:spLocks noChangeArrowheads="1"/>
              </p:cNvSpPr>
              <p:nvPr/>
            </p:nvSpPr>
            <p:spPr bwMode="auto">
              <a:xfrm>
                <a:off x="2343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80" name="Rectangle 152"/>
              <p:cNvSpPr>
                <a:spLocks noChangeArrowheads="1"/>
              </p:cNvSpPr>
              <p:nvPr/>
            </p:nvSpPr>
            <p:spPr bwMode="auto">
              <a:xfrm>
                <a:off x="2393" y="679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781" name="Rectangle 153"/>
              <p:cNvSpPr>
                <a:spLocks noChangeArrowheads="1"/>
              </p:cNvSpPr>
              <p:nvPr/>
            </p:nvSpPr>
            <p:spPr bwMode="auto">
              <a:xfrm>
                <a:off x="2437" y="679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82" name="Rectangle 154"/>
              <p:cNvSpPr>
                <a:spLocks noChangeArrowheads="1"/>
              </p:cNvSpPr>
              <p:nvPr/>
            </p:nvSpPr>
            <p:spPr bwMode="auto">
              <a:xfrm>
                <a:off x="2487" y="679"/>
                <a:ext cx="8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6783" name="Rectangle 155"/>
              <p:cNvSpPr>
                <a:spLocks noChangeArrowheads="1"/>
              </p:cNvSpPr>
              <p:nvPr/>
            </p:nvSpPr>
            <p:spPr bwMode="auto">
              <a:xfrm>
                <a:off x="2052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26784" name="Rectangle 156"/>
              <p:cNvSpPr>
                <a:spLocks noChangeArrowheads="1"/>
              </p:cNvSpPr>
              <p:nvPr/>
            </p:nvSpPr>
            <p:spPr bwMode="auto">
              <a:xfrm>
                <a:off x="2101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85" name="Rectangle 157"/>
              <p:cNvSpPr>
                <a:spLocks noChangeArrowheads="1"/>
              </p:cNvSpPr>
              <p:nvPr/>
            </p:nvSpPr>
            <p:spPr bwMode="auto">
              <a:xfrm>
                <a:off x="2150" y="874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86" name="Rectangle 158"/>
              <p:cNvSpPr>
                <a:spLocks noChangeArrowheads="1"/>
              </p:cNvSpPr>
              <p:nvPr/>
            </p:nvSpPr>
            <p:spPr bwMode="auto">
              <a:xfrm>
                <a:off x="2174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87" name="Rectangle 159"/>
              <p:cNvSpPr>
                <a:spLocks noChangeArrowheads="1"/>
              </p:cNvSpPr>
              <p:nvPr/>
            </p:nvSpPr>
            <p:spPr bwMode="auto">
              <a:xfrm>
                <a:off x="2224" y="874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788" name="Rectangle 160"/>
              <p:cNvSpPr>
                <a:spLocks noChangeArrowheads="1"/>
              </p:cNvSpPr>
              <p:nvPr/>
            </p:nvSpPr>
            <p:spPr bwMode="auto">
              <a:xfrm>
                <a:off x="2249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d</a:t>
                </a:r>
                <a:endParaRPr lang="en-US" altLang="en-US"/>
              </a:p>
            </p:txBody>
          </p:sp>
          <p:sp>
            <p:nvSpPr>
              <p:cNvPr id="26789" name="Rectangle 161"/>
              <p:cNvSpPr>
                <a:spLocks noChangeArrowheads="1"/>
              </p:cNvSpPr>
              <p:nvPr/>
            </p:nvSpPr>
            <p:spPr bwMode="auto">
              <a:xfrm>
                <a:off x="2298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90" name="Rectangle 162"/>
              <p:cNvSpPr>
                <a:spLocks noChangeArrowheads="1"/>
              </p:cNvSpPr>
              <p:nvPr/>
            </p:nvSpPr>
            <p:spPr bwMode="auto">
              <a:xfrm>
                <a:off x="2348" y="874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791" name="Rectangle 163"/>
              <p:cNvSpPr>
                <a:spLocks noChangeArrowheads="1"/>
              </p:cNvSpPr>
              <p:nvPr/>
            </p:nvSpPr>
            <p:spPr bwMode="auto">
              <a:xfrm>
                <a:off x="2392" y="874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792" name="Rectangle 164"/>
              <p:cNvSpPr>
                <a:spLocks noChangeArrowheads="1"/>
              </p:cNvSpPr>
              <p:nvPr/>
            </p:nvSpPr>
            <p:spPr bwMode="auto">
              <a:xfrm>
                <a:off x="2442" y="874"/>
                <a:ext cx="8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26793" name="Rectangle 165"/>
              <p:cNvSpPr>
                <a:spLocks noChangeArrowheads="1"/>
              </p:cNvSpPr>
              <p:nvPr/>
            </p:nvSpPr>
            <p:spPr bwMode="auto">
              <a:xfrm>
                <a:off x="2052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94" name="Rectangle 166"/>
              <p:cNvSpPr>
                <a:spLocks noChangeArrowheads="1"/>
              </p:cNvSpPr>
              <p:nvPr/>
            </p:nvSpPr>
            <p:spPr bwMode="auto">
              <a:xfrm>
                <a:off x="2101" y="1070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26795" name="Rectangle 167"/>
              <p:cNvSpPr>
                <a:spLocks noChangeArrowheads="1"/>
              </p:cNvSpPr>
              <p:nvPr/>
            </p:nvSpPr>
            <p:spPr bwMode="auto">
              <a:xfrm>
                <a:off x="2121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796" name="Rectangle 168"/>
              <p:cNvSpPr>
                <a:spLocks noChangeArrowheads="1"/>
              </p:cNvSpPr>
              <p:nvPr/>
            </p:nvSpPr>
            <p:spPr bwMode="auto">
              <a:xfrm>
                <a:off x="2171" y="1070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797" name="Rectangle 169"/>
              <p:cNvSpPr>
                <a:spLocks noChangeArrowheads="1"/>
              </p:cNvSpPr>
              <p:nvPr/>
            </p:nvSpPr>
            <p:spPr bwMode="auto">
              <a:xfrm>
                <a:off x="2215" y="1070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798" name="Rectangle 170"/>
              <p:cNvSpPr>
                <a:spLocks noChangeArrowheads="1"/>
              </p:cNvSpPr>
              <p:nvPr/>
            </p:nvSpPr>
            <p:spPr bwMode="auto">
              <a:xfrm>
                <a:off x="2240" y="1070"/>
                <a:ext cx="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799" name="Rectangle 171"/>
              <p:cNvSpPr>
                <a:spLocks noChangeArrowheads="1"/>
              </p:cNvSpPr>
              <p:nvPr/>
            </p:nvSpPr>
            <p:spPr bwMode="auto">
              <a:xfrm>
                <a:off x="2269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00" name="Rectangle 172"/>
              <p:cNvSpPr>
                <a:spLocks noChangeArrowheads="1"/>
              </p:cNvSpPr>
              <p:nvPr/>
            </p:nvSpPr>
            <p:spPr bwMode="auto">
              <a:xfrm>
                <a:off x="2319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01" name="Rectangle 173"/>
              <p:cNvSpPr>
                <a:spLocks noChangeArrowheads="1"/>
              </p:cNvSpPr>
              <p:nvPr/>
            </p:nvSpPr>
            <p:spPr bwMode="auto">
              <a:xfrm>
                <a:off x="2368" y="1070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802" name="Rectangle 174"/>
              <p:cNvSpPr>
                <a:spLocks noChangeArrowheads="1"/>
              </p:cNvSpPr>
              <p:nvPr/>
            </p:nvSpPr>
            <p:spPr bwMode="auto">
              <a:xfrm>
                <a:off x="2393" y="1070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26803" name="Rectangle 175"/>
              <p:cNvSpPr>
                <a:spLocks noChangeArrowheads="1"/>
              </p:cNvSpPr>
              <p:nvPr/>
            </p:nvSpPr>
            <p:spPr bwMode="auto">
              <a:xfrm>
                <a:off x="2437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26804" name="Rectangle 176"/>
              <p:cNvSpPr>
                <a:spLocks noChangeArrowheads="1"/>
              </p:cNvSpPr>
              <p:nvPr/>
            </p:nvSpPr>
            <p:spPr bwMode="auto">
              <a:xfrm>
                <a:off x="2487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805" name="Rectangle 177"/>
              <p:cNvSpPr>
                <a:spLocks noChangeArrowheads="1"/>
              </p:cNvSpPr>
              <p:nvPr/>
            </p:nvSpPr>
            <p:spPr bwMode="auto">
              <a:xfrm>
                <a:off x="2537" y="1070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806" name="Rectangle 178"/>
              <p:cNvSpPr>
                <a:spLocks noChangeArrowheads="1"/>
              </p:cNvSpPr>
              <p:nvPr/>
            </p:nvSpPr>
            <p:spPr bwMode="auto">
              <a:xfrm>
                <a:off x="2561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26807" name="Rectangle 179"/>
              <p:cNvSpPr>
                <a:spLocks noChangeArrowheads="1"/>
              </p:cNvSpPr>
              <p:nvPr/>
            </p:nvSpPr>
            <p:spPr bwMode="auto">
              <a:xfrm>
                <a:off x="2611" y="1070"/>
                <a:ext cx="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808" name="Rectangle 180"/>
              <p:cNvSpPr>
                <a:spLocks noChangeArrowheads="1"/>
              </p:cNvSpPr>
              <p:nvPr/>
            </p:nvSpPr>
            <p:spPr bwMode="auto">
              <a:xfrm>
                <a:off x="2640" y="1070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809" name="Rectangle 181"/>
              <p:cNvSpPr>
                <a:spLocks noChangeArrowheads="1"/>
              </p:cNvSpPr>
              <p:nvPr/>
            </p:nvSpPr>
            <p:spPr bwMode="auto">
              <a:xfrm>
                <a:off x="2052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26810" name="Rectangle 182"/>
              <p:cNvSpPr>
                <a:spLocks noChangeArrowheads="1"/>
              </p:cNvSpPr>
              <p:nvPr/>
            </p:nvSpPr>
            <p:spPr bwMode="auto">
              <a:xfrm>
                <a:off x="2101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11" name="Rectangle 183"/>
              <p:cNvSpPr>
                <a:spLocks noChangeArrowheads="1"/>
              </p:cNvSpPr>
              <p:nvPr/>
            </p:nvSpPr>
            <p:spPr bwMode="auto">
              <a:xfrm>
                <a:off x="2150" y="1267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12" name="Rectangle 184"/>
              <p:cNvSpPr>
                <a:spLocks noChangeArrowheads="1"/>
              </p:cNvSpPr>
              <p:nvPr/>
            </p:nvSpPr>
            <p:spPr bwMode="auto">
              <a:xfrm>
                <a:off x="2196" y="1267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13" name="Rectangle 185"/>
              <p:cNvSpPr>
                <a:spLocks noChangeArrowheads="1"/>
              </p:cNvSpPr>
              <p:nvPr/>
            </p:nvSpPr>
            <p:spPr bwMode="auto">
              <a:xfrm>
                <a:off x="2215" y="1267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t</a:t>
                </a:r>
                <a:endParaRPr lang="en-US" altLang="en-US"/>
              </a:p>
            </p:txBody>
          </p:sp>
          <p:sp>
            <p:nvSpPr>
              <p:cNvPr id="26814" name="Rectangle 186"/>
              <p:cNvSpPr>
                <a:spLocks noChangeArrowheads="1"/>
              </p:cNvSpPr>
              <p:nvPr/>
            </p:nvSpPr>
            <p:spPr bwMode="auto">
              <a:xfrm>
                <a:off x="2240" y="1267"/>
                <a:ext cx="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26815" name="Rectangle 187"/>
              <p:cNvSpPr>
                <a:spLocks noChangeArrowheads="1"/>
              </p:cNvSpPr>
              <p:nvPr/>
            </p:nvSpPr>
            <p:spPr bwMode="auto">
              <a:xfrm>
                <a:off x="2269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16" name="Rectangle 188"/>
              <p:cNvSpPr>
                <a:spLocks noChangeArrowheads="1"/>
              </p:cNvSpPr>
              <p:nvPr/>
            </p:nvSpPr>
            <p:spPr bwMode="auto">
              <a:xfrm>
                <a:off x="2319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17" name="Rectangle 189"/>
              <p:cNvSpPr>
                <a:spLocks noChangeArrowheads="1"/>
              </p:cNvSpPr>
              <p:nvPr/>
            </p:nvSpPr>
            <p:spPr bwMode="auto">
              <a:xfrm>
                <a:off x="2368" y="1267"/>
                <a:ext cx="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818" name="Rectangle 190"/>
              <p:cNvSpPr>
                <a:spLocks noChangeArrowheads="1"/>
              </p:cNvSpPr>
              <p:nvPr/>
            </p:nvSpPr>
            <p:spPr bwMode="auto">
              <a:xfrm>
                <a:off x="2393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e</a:t>
                </a:r>
                <a:endParaRPr lang="en-US" altLang="en-US"/>
              </a:p>
            </p:txBody>
          </p:sp>
          <p:sp>
            <p:nvSpPr>
              <p:cNvPr id="26819" name="Rectangle 191"/>
              <p:cNvSpPr>
                <a:spLocks noChangeArrowheads="1"/>
              </p:cNvSpPr>
              <p:nvPr/>
            </p:nvSpPr>
            <p:spPr bwMode="auto">
              <a:xfrm>
                <a:off x="2443" y="1267"/>
                <a:ext cx="12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26820" name="Rectangle 192"/>
              <p:cNvSpPr>
                <a:spLocks noChangeArrowheads="1"/>
              </p:cNvSpPr>
              <p:nvPr/>
            </p:nvSpPr>
            <p:spPr bwMode="auto">
              <a:xfrm>
                <a:off x="2516" y="1267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21" name="Rectangle 193"/>
              <p:cNvSpPr>
                <a:spLocks noChangeArrowheads="1"/>
              </p:cNvSpPr>
              <p:nvPr/>
            </p:nvSpPr>
            <p:spPr bwMode="auto">
              <a:xfrm>
                <a:off x="2537" y="1267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22" name="Rectangle 194"/>
              <p:cNvSpPr>
                <a:spLocks noChangeArrowheads="1"/>
              </p:cNvSpPr>
              <p:nvPr/>
            </p:nvSpPr>
            <p:spPr bwMode="auto">
              <a:xfrm>
                <a:off x="2581" y="1267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23" name="Rectangle 195"/>
              <p:cNvSpPr>
                <a:spLocks noChangeArrowheads="1"/>
              </p:cNvSpPr>
              <p:nvPr/>
            </p:nvSpPr>
            <p:spPr bwMode="auto">
              <a:xfrm>
                <a:off x="2625" y="1267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24" name="Rectangle 196"/>
              <p:cNvSpPr>
                <a:spLocks noChangeArrowheads="1"/>
              </p:cNvSpPr>
              <p:nvPr/>
            </p:nvSpPr>
            <p:spPr bwMode="auto">
              <a:xfrm>
                <a:off x="2644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25" name="Rectangle 197"/>
              <p:cNvSpPr>
                <a:spLocks noChangeArrowheads="1"/>
              </p:cNvSpPr>
              <p:nvPr/>
            </p:nvSpPr>
            <p:spPr bwMode="auto">
              <a:xfrm>
                <a:off x="2694" y="1267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26" name="Rectangle 198"/>
              <p:cNvSpPr>
                <a:spLocks noChangeArrowheads="1"/>
              </p:cNvSpPr>
              <p:nvPr/>
            </p:nvSpPr>
            <p:spPr bwMode="auto">
              <a:xfrm>
                <a:off x="2052" y="1462"/>
                <a:ext cx="70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26827" name="Rectangle 199"/>
              <p:cNvSpPr>
                <a:spLocks noChangeArrowheads="1"/>
              </p:cNvSpPr>
              <p:nvPr/>
            </p:nvSpPr>
            <p:spPr bwMode="auto">
              <a:xfrm>
                <a:off x="2076" y="1462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28" name="Rectangle 200"/>
              <p:cNvSpPr>
                <a:spLocks noChangeArrowheads="1"/>
              </p:cNvSpPr>
              <p:nvPr/>
            </p:nvSpPr>
            <p:spPr bwMode="auto">
              <a:xfrm>
                <a:off x="2097" y="1462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29" name="Rectangle 201"/>
              <p:cNvSpPr>
                <a:spLocks noChangeArrowheads="1"/>
              </p:cNvSpPr>
              <p:nvPr/>
            </p:nvSpPr>
            <p:spPr bwMode="auto">
              <a:xfrm>
                <a:off x="2141" y="1462"/>
                <a:ext cx="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26830" name="Rectangle 202"/>
              <p:cNvSpPr>
                <a:spLocks noChangeArrowheads="1"/>
              </p:cNvSpPr>
              <p:nvPr/>
            </p:nvSpPr>
            <p:spPr bwMode="auto">
              <a:xfrm>
                <a:off x="2185" y="1462"/>
                <a:ext cx="6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i</a:t>
                </a:r>
                <a:endParaRPr lang="en-US" altLang="en-US"/>
              </a:p>
            </p:txBody>
          </p:sp>
          <p:sp>
            <p:nvSpPr>
              <p:cNvPr id="26831" name="Rectangle 203"/>
              <p:cNvSpPr>
                <a:spLocks noChangeArrowheads="1"/>
              </p:cNvSpPr>
              <p:nvPr/>
            </p:nvSpPr>
            <p:spPr bwMode="auto">
              <a:xfrm>
                <a:off x="2204" y="146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26832" name="Rectangle 204"/>
              <p:cNvSpPr>
                <a:spLocks noChangeArrowheads="1"/>
              </p:cNvSpPr>
              <p:nvPr/>
            </p:nvSpPr>
            <p:spPr bwMode="auto">
              <a:xfrm>
                <a:off x="2254" y="1462"/>
                <a:ext cx="9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833" name="Rectangle 205"/>
              <p:cNvSpPr>
                <a:spLocks noChangeArrowheads="1"/>
              </p:cNvSpPr>
              <p:nvPr/>
            </p:nvSpPr>
            <p:spPr bwMode="auto">
              <a:xfrm>
                <a:off x="1817" y="454"/>
                <a:ext cx="116" cy="1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5606" name="Group 407"/>
            <p:cNvGrpSpPr>
              <a:grpSpLocks/>
            </p:cNvGrpSpPr>
            <p:nvPr/>
          </p:nvGrpSpPr>
          <p:grpSpPr bwMode="auto">
            <a:xfrm>
              <a:off x="1207" y="657"/>
              <a:ext cx="3015" cy="2914"/>
              <a:chOff x="1207" y="657"/>
              <a:chExt cx="3015" cy="2914"/>
            </a:xfrm>
          </p:grpSpPr>
          <p:sp>
            <p:nvSpPr>
              <p:cNvPr id="26434" name="Rectangle 207"/>
              <p:cNvSpPr>
                <a:spLocks noChangeArrowheads="1"/>
              </p:cNvSpPr>
              <p:nvPr/>
            </p:nvSpPr>
            <p:spPr bwMode="auto">
              <a:xfrm>
                <a:off x="1817" y="657"/>
                <a:ext cx="116" cy="1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5" name="Rectangle 208"/>
              <p:cNvSpPr>
                <a:spLocks noChangeArrowheads="1"/>
              </p:cNvSpPr>
              <p:nvPr/>
            </p:nvSpPr>
            <p:spPr bwMode="auto">
              <a:xfrm>
                <a:off x="1809" y="844"/>
                <a:ext cx="124" cy="108"/>
              </a:xfrm>
              <a:prstGeom prst="rect">
                <a:avLst/>
              </a:prstGeom>
              <a:solidFill>
                <a:srgbClr val="3E5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6" name="Rectangle 209"/>
              <p:cNvSpPr>
                <a:spLocks noChangeArrowheads="1"/>
              </p:cNvSpPr>
              <p:nvPr/>
            </p:nvSpPr>
            <p:spPr bwMode="auto">
              <a:xfrm>
                <a:off x="1809" y="1038"/>
                <a:ext cx="125" cy="111"/>
              </a:xfrm>
              <a:prstGeom prst="rect">
                <a:avLst/>
              </a:prstGeom>
              <a:solidFill>
                <a:srgbClr val="A64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7" name="Rectangle 210"/>
              <p:cNvSpPr>
                <a:spLocks noChangeArrowheads="1"/>
              </p:cNvSpPr>
              <p:nvPr/>
            </p:nvSpPr>
            <p:spPr bwMode="auto">
              <a:xfrm>
                <a:off x="1801" y="1225"/>
                <a:ext cx="132" cy="116"/>
              </a:xfrm>
              <a:prstGeom prst="rect">
                <a:avLst/>
              </a:prstGeom>
              <a:solidFill>
                <a:srgbClr val="8FD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8" name="Rectangle 211"/>
              <p:cNvSpPr>
                <a:spLocks noChangeArrowheads="1"/>
              </p:cNvSpPr>
              <p:nvPr/>
            </p:nvSpPr>
            <p:spPr bwMode="auto">
              <a:xfrm>
                <a:off x="1793" y="1412"/>
                <a:ext cx="140" cy="130"/>
              </a:xfrm>
              <a:prstGeom prst="rect">
                <a:avLst/>
              </a:prstGeom>
              <a:solidFill>
                <a:srgbClr val="3E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39" name="Freeform 212"/>
              <p:cNvSpPr>
                <a:spLocks/>
              </p:cNvSpPr>
              <p:nvPr/>
            </p:nvSpPr>
            <p:spPr bwMode="auto">
              <a:xfrm>
                <a:off x="1207" y="3564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0" name="Freeform 213"/>
              <p:cNvSpPr>
                <a:spLocks/>
              </p:cNvSpPr>
              <p:nvPr/>
            </p:nvSpPr>
            <p:spPr bwMode="auto">
              <a:xfrm>
                <a:off x="1222" y="3556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1" name="Freeform 214"/>
              <p:cNvSpPr>
                <a:spLocks/>
              </p:cNvSpPr>
              <p:nvPr/>
            </p:nvSpPr>
            <p:spPr bwMode="auto">
              <a:xfrm>
                <a:off x="1238" y="3548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2" name="Freeform 215"/>
              <p:cNvSpPr>
                <a:spLocks/>
              </p:cNvSpPr>
              <p:nvPr/>
            </p:nvSpPr>
            <p:spPr bwMode="auto">
              <a:xfrm>
                <a:off x="1253" y="354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3" name="Freeform 216"/>
              <p:cNvSpPr>
                <a:spLocks/>
              </p:cNvSpPr>
              <p:nvPr/>
            </p:nvSpPr>
            <p:spPr bwMode="auto">
              <a:xfrm>
                <a:off x="1268" y="3533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4" name="Freeform 217"/>
              <p:cNvSpPr>
                <a:spLocks/>
              </p:cNvSpPr>
              <p:nvPr/>
            </p:nvSpPr>
            <p:spPr bwMode="auto">
              <a:xfrm>
                <a:off x="1284" y="352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5" name="Freeform 218"/>
              <p:cNvSpPr>
                <a:spLocks/>
              </p:cNvSpPr>
              <p:nvPr/>
            </p:nvSpPr>
            <p:spPr bwMode="auto">
              <a:xfrm>
                <a:off x="1300" y="3518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6" name="Freeform 219"/>
              <p:cNvSpPr>
                <a:spLocks/>
              </p:cNvSpPr>
              <p:nvPr/>
            </p:nvSpPr>
            <p:spPr bwMode="auto">
              <a:xfrm>
                <a:off x="1316" y="3511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7" name="Freeform 220"/>
              <p:cNvSpPr>
                <a:spLocks/>
              </p:cNvSpPr>
              <p:nvPr/>
            </p:nvSpPr>
            <p:spPr bwMode="auto">
              <a:xfrm>
                <a:off x="1331" y="3503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8" name="Freeform 221"/>
              <p:cNvSpPr>
                <a:spLocks/>
              </p:cNvSpPr>
              <p:nvPr/>
            </p:nvSpPr>
            <p:spPr bwMode="auto">
              <a:xfrm>
                <a:off x="1346" y="3495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9" name="Freeform 222"/>
              <p:cNvSpPr>
                <a:spLocks/>
              </p:cNvSpPr>
              <p:nvPr/>
            </p:nvSpPr>
            <p:spPr bwMode="auto">
              <a:xfrm>
                <a:off x="1362" y="348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0" name="Freeform 223"/>
              <p:cNvSpPr>
                <a:spLocks/>
              </p:cNvSpPr>
              <p:nvPr/>
            </p:nvSpPr>
            <p:spPr bwMode="auto">
              <a:xfrm>
                <a:off x="1377" y="348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1" name="Freeform 224"/>
              <p:cNvSpPr>
                <a:spLocks/>
              </p:cNvSpPr>
              <p:nvPr/>
            </p:nvSpPr>
            <p:spPr bwMode="auto">
              <a:xfrm>
                <a:off x="1392" y="347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2" name="Freeform 225"/>
              <p:cNvSpPr>
                <a:spLocks/>
              </p:cNvSpPr>
              <p:nvPr/>
            </p:nvSpPr>
            <p:spPr bwMode="auto">
              <a:xfrm>
                <a:off x="1408" y="346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3" name="Freeform 226"/>
              <p:cNvSpPr>
                <a:spLocks/>
              </p:cNvSpPr>
              <p:nvPr/>
            </p:nvSpPr>
            <p:spPr bwMode="auto">
              <a:xfrm>
                <a:off x="1424" y="345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4" name="Freeform 227"/>
              <p:cNvSpPr>
                <a:spLocks/>
              </p:cNvSpPr>
              <p:nvPr/>
            </p:nvSpPr>
            <p:spPr bwMode="auto">
              <a:xfrm>
                <a:off x="1440" y="3450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5" name="Freeform 228"/>
              <p:cNvSpPr>
                <a:spLocks/>
              </p:cNvSpPr>
              <p:nvPr/>
            </p:nvSpPr>
            <p:spPr bwMode="auto">
              <a:xfrm>
                <a:off x="1455" y="3443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6" name="Freeform 229"/>
              <p:cNvSpPr>
                <a:spLocks/>
              </p:cNvSpPr>
              <p:nvPr/>
            </p:nvSpPr>
            <p:spPr bwMode="auto">
              <a:xfrm>
                <a:off x="1470" y="343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7" name="Freeform 230"/>
              <p:cNvSpPr>
                <a:spLocks/>
              </p:cNvSpPr>
              <p:nvPr/>
            </p:nvSpPr>
            <p:spPr bwMode="auto">
              <a:xfrm>
                <a:off x="1486" y="342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8" name="Freeform 231"/>
              <p:cNvSpPr>
                <a:spLocks/>
              </p:cNvSpPr>
              <p:nvPr/>
            </p:nvSpPr>
            <p:spPr bwMode="auto">
              <a:xfrm>
                <a:off x="1501" y="342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9" name="Freeform 232"/>
              <p:cNvSpPr>
                <a:spLocks/>
              </p:cNvSpPr>
              <p:nvPr/>
            </p:nvSpPr>
            <p:spPr bwMode="auto">
              <a:xfrm>
                <a:off x="1516" y="3412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0" name="Freeform 233"/>
              <p:cNvSpPr>
                <a:spLocks/>
              </p:cNvSpPr>
              <p:nvPr/>
            </p:nvSpPr>
            <p:spPr bwMode="auto">
              <a:xfrm>
                <a:off x="1532" y="340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2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1" name="Freeform 234"/>
              <p:cNvSpPr>
                <a:spLocks/>
              </p:cNvSpPr>
              <p:nvPr/>
            </p:nvSpPr>
            <p:spPr bwMode="auto">
              <a:xfrm>
                <a:off x="1548" y="3397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2" name="Freeform 235"/>
              <p:cNvSpPr>
                <a:spLocks/>
              </p:cNvSpPr>
              <p:nvPr/>
            </p:nvSpPr>
            <p:spPr bwMode="auto">
              <a:xfrm>
                <a:off x="1563" y="339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3" name="Freeform 236"/>
              <p:cNvSpPr>
                <a:spLocks/>
              </p:cNvSpPr>
              <p:nvPr/>
            </p:nvSpPr>
            <p:spPr bwMode="auto">
              <a:xfrm>
                <a:off x="1579" y="3382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4" name="Freeform 237"/>
              <p:cNvSpPr>
                <a:spLocks/>
              </p:cNvSpPr>
              <p:nvPr/>
            </p:nvSpPr>
            <p:spPr bwMode="auto">
              <a:xfrm>
                <a:off x="1594" y="337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5" name="Freeform 238"/>
              <p:cNvSpPr>
                <a:spLocks/>
              </p:cNvSpPr>
              <p:nvPr/>
            </p:nvSpPr>
            <p:spPr bwMode="auto">
              <a:xfrm>
                <a:off x="1610" y="336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6" name="Freeform 239"/>
              <p:cNvSpPr>
                <a:spLocks/>
              </p:cNvSpPr>
              <p:nvPr/>
            </p:nvSpPr>
            <p:spPr bwMode="auto">
              <a:xfrm>
                <a:off x="1625" y="3358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7" name="Freeform 240"/>
              <p:cNvSpPr>
                <a:spLocks/>
              </p:cNvSpPr>
              <p:nvPr/>
            </p:nvSpPr>
            <p:spPr bwMode="auto">
              <a:xfrm>
                <a:off x="1640" y="3351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8" name="Freeform 241"/>
              <p:cNvSpPr>
                <a:spLocks/>
              </p:cNvSpPr>
              <p:nvPr/>
            </p:nvSpPr>
            <p:spPr bwMode="auto">
              <a:xfrm>
                <a:off x="1657" y="3343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9" name="Freeform 242"/>
              <p:cNvSpPr>
                <a:spLocks/>
              </p:cNvSpPr>
              <p:nvPr/>
            </p:nvSpPr>
            <p:spPr bwMode="auto">
              <a:xfrm>
                <a:off x="1672" y="3336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0" name="Freeform 243"/>
              <p:cNvSpPr>
                <a:spLocks/>
              </p:cNvSpPr>
              <p:nvPr/>
            </p:nvSpPr>
            <p:spPr bwMode="auto">
              <a:xfrm>
                <a:off x="1687" y="3328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1" name="Freeform 244"/>
              <p:cNvSpPr>
                <a:spLocks/>
              </p:cNvSpPr>
              <p:nvPr/>
            </p:nvSpPr>
            <p:spPr bwMode="auto">
              <a:xfrm>
                <a:off x="1703" y="332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7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2" name="Freeform 245"/>
              <p:cNvSpPr>
                <a:spLocks/>
              </p:cNvSpPr>
              <p:nvPr/>
            </p:nvSpPr>
            <p:spPr bwMode="auto">
              <a:xfrm>
                <a:off x="1718" y="331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3" name="Freeform 246"/>
              <p:cNvSpPr>
                <a:spLocks/>
              </p:cNvSpPr>
              <p:nvPr/>
            </p:nvSpPr>
            <p:spPr bwMode="auto">
              <a:xfrm>
                <a:off x="1734" y="330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4" name="Freeform 247"/>
              <p:cNvSpPr>
                <a:spLocks/>
              </p:cNvSpPr>
              <p:nvPr/>
            </p:nvSpPr>
            <p:spPr bwMode="auto">
              <a:xfrm>
                <a:off x="1749" y="329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5" name="Freeform 248"/>
              <p:cNvSpPr>
                <a:spLocks/>
              </p:cNvSpPr>
              <p:nvPr/>
            </p:nvSpPr>
            <p:spPr bwMode="auto">
              <a:xfrm>
                <a:off x="1764" y="329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6" name="Freeform 249"/>
              <p:cNvSpPr>
                <a:spLocks/>
              </p:cNvSpPr>
              <p:nvPr/>
            </p:nvSpPr>
            <p:spPr bwMode="auto">
              <a:xfrm>
                <a:off x="1781" y="328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7" name="Freeform 250"/>
              <p:cNvSpPr>
                <a:spLocks/>
              </p:cNvSpPr>
              <p:nvPr/>
            </p:nvSpPr>
            <p:spPr bwMode="auto">
              <a:xfrm>
                <a:off x="1796" y="3275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8" name="Freeform 251"/>
              <p:cNvSpPr>
                <a:spLocks/>
              </p:cNvSpPr>
              <p:nvPr/>
            </p:nvSpPr>
            <p:spPr bwMode="auto">
              <a:xfrm>
                <a:off x="1811" y="326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79" name="Freeform 252"/>
              <p:cNvSpPr>
                <a:spLocks/>
              </p:cNvSpPr>
              <p:nvPr/>
            </p:nvSpPr>
            <p:spPr bwMode="auto">
              <a:xfrm>
                <a:off x="1827" y="326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0" name="Freeform 253"/>
              <p:cNvSpPr>
                <a:spLocks/>
              </p:cNvSpPr>
              <p:nvPr/>
            </p:nvSpPr>
            <p:spPr bwMode="auto">
              <a:xfrm>
                <a:off x="1842" y="325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1" name="Freeform 254"/>
              <p:cNvSpPr>
                <a:spLocks/>
              </p:cNvSpPr>
              <p:nvPr/>
            </p:nvSpPr>
            <p:spPr bwMode="auto">
              <a:xfrm>
                <a:off x="1858" y="324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2" name="Freeform 255"/>
              <p:cNvSpPr>
                <a:spLocks/>
              </p:cNvSpPr>
              <p:nvPr/>
            </p:nvSpPr>
            <p:spPr bwMode="auto">
              <a:xfrm>
                <a:off x="1873" y="3237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3" name="Freeform 256"/>
              <p:cNvSpPr>
                <a:spLocks/>
              </p:cNvSpPr>
              <p:nvPr/>
            </p:nvSpPr>
            <p:spPr bwMode="auto">
              <a:xfrm>
                <a:off x="1888" y="323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4" name="Freeform 257"/>
              <p:cNvSpPr>
                <a:spLocks/>
              </p:cNvSpPr>
              <p:nvPr/>
            </p:nvSpPr>
            <p:spPr bwMode="auto">
              <a:xfrm>
                <a:off x="1905" y="3222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5" name="Freeform 258"/>
              <p:cNvSpPr>
                <a:spLocks/>
              </p:cNvSpPr>
              <p:nvPr/>
            </p:nvSpPr>
            <p:spPr bwMode="auto">
              <a:xfrm>
                <a:off x="1920" y="3214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6" name="Freeform 259"/>
              <p:cNvSpPr>
                <a:spLocks/>
              </p:cNvSpPr>
              <p:nvPr/>
            </p:nvSpPr>
            <p:spPr bwMode="auto">
              <a:xfrm>
                <a:off x="1935" y="320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7" name="Freeform 260"/>
              <p:cNvSpPr>
                <a:spLocks/>
              </p:cNvSpPr>
              <p:nvPr/>
            </p:nvSpPr>
            <p:spPr bwMode="auto">
              <a:xfrm>
                <a:off x="1951" y="319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7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8" name="Freeform 261"/>
              <p:cNvSpPr>
                <a:spLocks/>
              </p:cNvSpPr>
              <p:nvPr/>
            </p:nvSpPr>
            <p:spPr bwMode="auto">
              <a:xfrm>
                <a:off x="1966" y="3192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89" name="Freeform 262"/>
              <p:cNvSpPr>
                <a:spLocks/>
              </p:cNvSpPr>
              <p:nvPr/>
            </p:nvSpPr>
            <p:spPr bwMode="auto">
              <a:xfrm>
                <a:off x="1981" y="3184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0" name="Freeform 263"/>
              <p:cNvSpPr>
                <a:spLocks/>
              </p:cNvSpPr>
              <p:nvPr/>
            </p:nvSpPr>
            <p:spPr bwMode="auto">
              <a:xfrm>
                <a:off x="1997" y="317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1" name="Freeform 264"/>
              <p:cNvSpPr>
                <a:spLocks/>
              </p:cNvSpPr>
              <p:nvPr/>
            </p:nvSpPr>
            <p:spPr bwMode="auto">
              <a:xfrm>
                <a:off x="2012" y="3169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2" name="Freeform 265"/>
              <p:cNvSpPr>
                <a:spLocks/>
              </p:cNvSpPr>
              <p:nvPr/>
            </p:nvSpPr>
            <p:spPr bwMode="auto">
              <a:xfrm>
                <a:off x="2029" y="3160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3" name="Freeform 266"/>
              <p:cNvSpPr>
                <a:spLocks/>
              </p:cNvSpPr>
              <p:nvPr/>
            </p:nvSpPr>
            <p:spPr bwMode="auto">
              <a:xfrm>
                <a:off x="2044" y="31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4" name="Freeform 267"/>
              <p:cNvSpPr>
                <a:spLocks/>
              </p:cNvSpPr>
              <p:nvPr/>
            </p:nvSpPr>
            <p:spPr bwMode="auto">
              <a:xfrm>
                <a:off x="2059" y="314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5" name="Freeform 268"/>
              <p:cNvSpPr>
                <a:spLocks/>
              </p:cNvSpPr>
              <p:nvPr/>
            </p:nvSpPr>
            <p:spPr bwMode="auto">
              <a:xfrm>
                <a:off x="2075" y="313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6" name="Freeform 269"/>
              <p:cNvSpPr>
                <a:spLocks/>
              </p:cNvSpPr>
              <p:nvPr/>
            </p:nvSpPr>
            <p:spPr bwMode="auto">
              <a:xfrm>
                <a:off x="2090" y="313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7" name="Freeform 270"/>
              <p:cNvSpPr>
                <a:spLocks/>
              </p:cNvSpPr>
              <p:nvPr/>
            </p:nvSpPr>
            <p:spPr bwMode="auto">
              <a:xfrm>
                <a:off x="2105" y="312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8" name="Freeform 271"/>
              <p:cNvSpPr>
                <a:spLocks/>
              </p:cNvSpPr>
              <p:nvPr/>
            </p:nvSpPr>
            <p:spPr bwMode="auto">
              <a:xfrm>
                <a:off x="2121" y="3115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99" name="Freeform 272"/>
              <p:cNvSpPr>
                <a:spLocks/>
              </p:cNvSpPr>
              <p:nvPr/>
            </p:nvSpPr>
            <p:spPr bwMode="auto">
              <a:xfrm>
                <a:off x="2136" y="310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0" name="Freeform 273"/>
              <p:cNvSpPr>
                <a:spLocks/>
              </p:cNvSpPr>
              <p:nvPr/>
            </p:nvSpPr>
            <p:spPr bwMode="auto">
              <a:xfrm>
                <a:off x="2153" y="3100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1" name="Freeform 274"/>
              <p:cNvSpPr>
                <a:spLocks/>
              </p:cNvSpPr>
              <p:nvPr/>
            </p:nvSpPr>
            <p:spPr bwMode="auto">
              <a:xfrm>
                <a:off x="2168" y="3092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2" name="Freeform 275"/>
              <p:cNvSpPr>
                <a:spLocks/>
              </p:cNvSpPr>
              <p:nvPr/>
            </p:nvSpPr>
            <p:spPr bwMode="auto">
              <a:xfrm>
                <a:off x="2183" y="3085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3" name="Freeform 276"/>
              <p:cNvSpPr>
                <a:spLocks/>
              </p:cNvSpPr>
              <p:nvPr/>
            </p:nvSpPr>
            <p:spPr bwMode="auto">
              <a:xfrm>
                <a:off x="2199" y="307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4" name="Freeform 277"/>
              <p:cNvSpPr>
                <a:spLocks/>
              </p:cNvSpPr>
              <p:nvPr/>
            </p:nvSpPr>
            <p:spPr bwMode="auto">
              <a:xfrm>
                <a:off x="2214" y="307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5" name="Freeform 278"/>
              <p:cNvSpPr>
                <a:spLocks/>
              </p:cNvSpPr>
              <p:nvPr/>
            </p:nvSpPr>
            <p:spPr bwMode="auto">
              <a:xfrm>
                <a:off x="2229" y="3062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6" name="Freeform 279"/>
              <p:cNvSpPr>
                <a:spLocks/>
              </p:cNvSpPr>
              <p:nvPr/>
            </p:nvSpPr>
            <p:spPr bwMode="auto">
              <a:xfrm>
                <a:off x="2245" y="305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7" name="Freeform 280"/>
              <p:cNvSpPr>
                <a:spLocks/>
              </p:cNvSpPr>
              <p:nvPr/>
            </p:nvSpPr>
            <p:spPr bwMode="auto">
              <a:xfrm>
                <a:off x="2260" y="304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2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8" name="Freeform 281"/>
              <p:cNvSpPr>
                <a:spLocks/>
              </p:cNvSpPr>
              <p:nvPr/>
            </p:nvSpPr>
            <p:spPr bwMode="auto">
              <a:xfrm>
                <a:off x="2276" y="303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09" name="Freeform 282"/>
              <p:cNvSpPr>
                <a:spLocks/>
              </p:cNvSpPr>
              <p:nvPr/>
            </p:nvSpPr>
            <p:spPr bwMode="auto">
              <a:xfrm>
                <a:off x="2292" y="3032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0" name="Freeform 283"/>
              <p:cNvSpPr>
                <a:spLocks/>
              </p:cNvSpPr>
              <p:nvPr/>
            </p:nvSpPr>
            <p:spPr bwMode="auto">
              <a:xfrm>
                <a:off x="2307" y="3024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1" name="Freeform 284"/>
              <p:cNvSpPr>
                <a:spLocks/>
              </p:cNvSpPr>
              <p:nvPr/>
            </p:nvSpPr>
            <p:spPr bwMode="auto">
              <a:xfrm>
                <a:off x="2323" y="301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2" name="Freeform 285"/>
              <p:cNvSpPr>
                <a:spLocks/>
              </p:cNvSpPr>
              <p:nvPr/>
            </p:nvSpPr>
            <p:spPr bwMode="auto">
              <a:xfrm>
                <a:off x="2338" y="3009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3" name="Freeform 286"/>
              <p:cNvSpPr>
                <a:spLocks/>
              </p:cNvSpPr>
              <p:nvPr/>
            </p:nvSpPr>
            <p:spPr bwMode="auto">
              <a:xfrm>
                <a:off x="2353" y="3002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4" name="Freeform 287"/>
              <p:cNvSpPr>
                <a:spLocks/>
              </p:cNvSpPr>
              <p:nvPr/>
            </p:nvSpPr>
            <p:spPr bwMode="auto">
              <a:xfrm>
                <a:off x="2369" y="2994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5" name="Freeform 288"/>
              <p:cNvSpPr>
                <a:spLocks/>
              </p:cNvSpPr>
              <p:nvPr/>
            </p:nvSpPr>
            <p:spPr bwMode="auto">
              <a:xfrm>
                <a:off x="2384" y="298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6" name="Freeform 289"/>
              <p:cNvSpPr>
                <a:spLocks/>
              </p:cNvSpPr>
              <p:nvPr/>
            </p:nvSpPr>
            <p:spPr bwMode="auto">
              <a:xfrm>
                <a:off x="2400" y="2979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7" name="Freeform 290"/>
              <p:cNvSpPr>
                <a:spLocks/>
              </p:cNvSpPr>
              <p:nvPr/>
            </p:nvSpPr>
            <p:spPr bwMode="auto">
              <a:xfrm>
                <a:off x="2416" y="2971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8" name="Freeform 291"/>
              <p:cNvSpPr>
                <a:spLocks/>
              </p:cNvSpPr>
              <p:nvPr/>
            </p:nvSpPr>
            <p:spPr bwMode="auto">
              <a:xfrm>
                <a:off x="2431" y="296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19" name="Freeform 292"/>
              <p:cNvSpPr>
                <a:spLocks/>
              </p:cNvSpPr>
              <p:nvPr/>
            </p:nvSpPr>
            <p:spPr bwMode="auto">
              <a:xfrm>
                <a:off x="2447" y="2955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0" name="Freeform 293"/>
              <p:cNvSpPr>
                <a:spLocks/>
              </p:cNvSpPr>
              <p:nvPr/>
            </p:nvSpPr>
            <p:spPr bwMode="auto">
              <a:xfrm>
                <a:off x="2462" y="294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1" name="Freeform 294"/>
              <p:cNvSpPr>
                <a:spLocks/>
              </p:cNvSpPr>
              <p:nvPr/>
            </p:nvSpPr>
            <p:spPr bwMode="auto">
              <a:xfrm>
                <a:off x="2477" y="294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2" name="Freeform 295"/>
              <p:cNvSpPr>
                <a:spLocks/>
              </p:cNvSpPr>
              <p:nvPr/>
            </p:nvSpPr>
            <p:spPr bwMode="auto">
              <a:xfrm>
                <a:off x="2493" y="2932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3" name="Freeform 296"/>
              <p:cNvSpPr>
                <a:spLocks/>
              </p:cNvSpPr>
              <p:nvPr/>
            </p:nvSpPr>
            <p:spPr bwMode="auto">
              <a:xfrm>
                <a:off x="2508" y="2925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4" name="Freeform 297"/>
              <p:cNvSpPr>
                <a:spLocks/>
              </p:cNvSpPr>
              <p:nvPr/>
            </p:nvSpPr>
            <p:spPr bwMode="auto">
              <a:xfrm>
                <a:off x="2524" y="291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5" name="Freeform 298"/>
              <p:cNvSpPr>
                <a:spLocks/>
              </p:cNvSpPr>
              <p:nvPr/>
            </p:nvSpPr>
            <p:spPr bwMode="auto">
              <a:xfrm>
                <a:off x="2540" y="2910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6" name="Freeform 299"/>
              <p:cNvSpPr>
                <a:spLocks/>
              </p:cNvSpPr>
              <p:nvPr/>
            </p:nvSpPr>
            <p:spPr bwMode="auto">
              <a:xfrm>
                <a:off x="2555" y="2902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7" name="Freeform 300"/>
              <p:cNvSpPr>
                <a:spLocks/>
              </p:cNvSpPr>
              <p:nvPr/>
            </p:nvSpPr>
            <p:spPr bwMode="auto">
              <a:xfrm>
                <a:off x="2571" y="2895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8" name="Freeform 301"/>
              <p:cNvSpPr>
                <a:spLocks/>
              </p:cNvSpPr>
              <p:nvPr/>
            </p:nvSpPr>
            <p:spPr bwMode="auto">
              <a:xfrm>
                <a:off x="2586" y="2887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29" name="Freeform 302"/>
              <p:cNvSpPr>
                <a:spLocks/>
              </p:cNvSpPr>
              <p:nvPr/>
            </p:nvSpPr>
            <p:spPr bwMode="auto">
              <a:xfrm>
                <a:off x="2601" y="2879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0" name="Freeform 303"/>
              <p:cNvSpPr>
                <a:spLocks/>
              </p:cNvSpPr>
              <p:nvPr/>
            </p:nvSpPr>
            <p:spPr bwMode="auto">
              <a:xfrm>
                <a:off x="2617" y="287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1" name="Freeform 304"/>
              <p:cNvSpPr>
                <a:spLocks/>
              </p:cNvSpPr>
              <p:nvPr/>
            </p:nvSpPr>
            <p:spPr bwMode="auto">
              <a:xfrm>
                <a:off x="2633" y="2864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2" name="Freeform 305"/>
              <p:cNvSpPr>
                <a:spLocks/>
              </p:cNvSpPr>
              <p:nvPr/>
            </p:nvSpPr>
            <p:spPr bwMode="auto">
              <a:xfrm>
                <a:off x="2648" y="2857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3" name="Freeform 306"/>
              <p:cNvSpPr>
                <a:spLocks/>
              </p:cNvSpPr>
              <p:nvPr/>
            </p:nvSpPr>
            <p:spPr bwMode="auto">
              <a:xfrm>
                <a:off x="2664" y="2849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4" name="Freeform 307"/>
              <p:cNvSpPr>
                <a:spLocks/>
              </p:cNvSpPr>
              <p:nvPr/>
            </p:nvSpPr>
            <p:spPr bwMode="auto">
              <a:xfrm>
                <a:off x="2679" y="2842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5" name="Freeform 308"/>
              <p:cNvSpPr>
                <a:spLocks/>
              </p:cNvSpPr>
              <p:nvPr/>
            </p:nvSpPr>
            <p:spPr bwMode="auto">
              <a:xfrm>
                <a:off x="2694" y="2834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6" name="Freeform 309"/>
              <p:cNvSpPr>
                <a:spLocks/>
              </p:cNvSpPr>
              <p:nvPr/>
            </p:nvSpPr>
            <p:spPr bwMode="auto">
              <a:xfrm>
                <a:off x="2710" y="282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7" name="Freeform 310"/>
              <p:cNvSpPr>
                <a:spLocks/>
              </p:cNvSpPr>
              <p:nvPr/>
            </p:nvSpPr>
            <p:spPr bwMode="auto">
              <a:xfrm>
                <a:off x="2725" y="2819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8" name="Freeform 311"/>
              <p:cNvSpPr>
                <a:spLocks/>
              </p:cNvSpPr>
              <p:nvPr/>
            </p:nvSpPr>
            <p:spPr bwMode="auto">
              <a:xfrm>
                <a:off x="2741" y="281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39" name="Freeform 312"/>
              <p:cNvSpPr>
                <a:spLocks/>
              </p:cNvSpPr>
              <p:nvPr/>
            </p:nvSpPr>
            <p:spPr bwMode="auto">
              <a:xfrm>
                <a:off x="2757" y="2804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0" name="Freeform 313"/>
              <p:cNvSpPr>
                <a:spLocks/>
              </p:cNvSpPr>
              <p:nvPr/>
            </p:nvSpPr>
            <p:spPr bwMode="auto">
              <a:xfrm>
                <a:off x="2772" y="2796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1" name="Freeform 314"/>
              <p:cNvSpPr>
                <a:spLocks/>
              </p:cNvSpPr>
              <p:nvPr/>
            </p:nvSpPr>
            <p:spPr bwMode="auto">
              <a:xfrm>
                <a:off x="2788" y="2789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2" name="Freeform 315"/>
              <p:cNvSpPr>
                <a:spLocks/>
              </p:cNvSpPr>
              <p:nvPr/>
            </p:nvSpPr>
            <p:spPr bwMode="auto">
              <a:xfrm>
                <a:off x="2803" y="2781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7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3" name="Freeform 316"/>
              <p:cNvSpPr>
                <a:spLocks/>
              </p:cNvSpPr>
              <p:nvPr/>
            </p:nvSpPr>
            <p:spPr bwMode="auto">
              <a:xfrm>
                <a:off x="2818" y="277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4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4" name="Freeform 317"/>
              <p:cNvSpPr>
                <a:spLocks/>
              </p:cNvSpPr>
              <p:nvPr/>
            </p:nvSpPr>
            <p:spPr bwMode="auto">
              <a:xfrm>
                <a:off x="2834" y="276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5" name="Freeform 318"/>
              <p:cNvSpPr>
                <a:spLocks/>
              </p:cNvSpPr>
              <p:nvPr/>
            </p:nvSpPr>
            <p:spPr bwMode="auto">
              <a:xfrm>
                <a:off x="2849" y="2757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6" name="Freeform 319"/>
              <p:cNvSpPr>
                <a:spLocks/>
              </p:cNvSpPr>
              <p:nvPr/>
            </p:nvSpPr>
            <p:spPr bwMode="auto">
              <a:xfrm>
                <a:off x="2865" y="275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7" name="Freeform 320"/>
              <p:cNvSpPr>
                <a:spLocks/>
              </p:cNvSpPr>
              <p:nvPr/>
            </p:nvSpPr>
            <p:spPr bwMode="auto">
              <a:xfrm>
                <a:off x="2881" y="2742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8" name="Freeform 321"/>
              <p:cNvSpPr>
                <a:spLocks/>
              </p:cNvSpPr>
              <p:nvPr/>
            </p:nvSpPr>
            <p:spPr bwMode="auto">
              <a:xfrm>
                <a:off x="2896" y="2735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49" name="Freeform 322"/>
              <p:cNvSpPr>
                <a:spLocks/>
              </p:cNvSpPr>
              <p:nvPr/>
            </p:nvSpPr>
            <p:spPr bwMode="auto">
              <a:xfrm>
                <a:off x="2912" y="2727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0" name="Freeform 323"/>
              <p:cNvSpPr>
                <a:spLocks/>
              </p:cNvSpPr>
              <p:nvPr/>
            </p:nvSpPr>
            <p:spPr bwMode="auto">
              <a:xfrm>
                <a:off x="2927" y="2719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7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1" name="Freeform 324"/>
              <p:cNvSpPr>
                <a:spLocks/>
              </p:cNvSpPr>
              <p:nvPr/>
            </p:nvSpPr>
            <p:spPr bwMode="auto">
              <a:xfrm>
                <a:off x="2942" y="271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2" name="Freeform 325"/>
              <p:cNvSpPr>
                <a:spLocks/>
              </p:cNvSpPr>
              <p:nvPr/>
            </p:nvSpPr>
            <p:spPr bwMode="auto">
              <a:xfrm>
                <a:off x="2958" y="2704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3" name="Freeform 326"/>
              <p:cNvSpPr>
                <a:spLocks/>
              </p:cNvSpPr>
              <p:nvPr/>
            </p:nvSpPr>
            <p:spPr bwMode="auto">
              <a:xfrm>
                <a:off x="2973" y="269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4" name="Freeform 327"/>
              <p:cNvSpPr>
                <a:spLocks/>
              </p:cNvSpPr>
              <p:nvPr/>
            </p:nvSpPr>
            <p:spPr bwMode="auto">
              <a:xfrm>
                <a:off x="2988" y="2689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5" name="Freeform 328"/>
              <p:cNvSpPr>
                <a:spLocks/>
              </p:cNvSpPr>
              <p:nvPr/>
            </p:nvSpPr>
            <p:spPr bwMode="auto">
              <a:xfrm>
                <a:off x="3005" y="2682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6" name="Freeform 329"/>
              <p:cNvSpPr>
                <a:spLocks/>
              </p:cNvSpPr>
              <p:nvPr/>
            </p:nvSpPr>
            <p:spPr bwMode="auto">
              <a:xfrm>
                <a:off x="3020" y="2674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7" name="Freeform 330"/>
              <p:cNvSpPr>
                <a:spLocks/>
              </p:cNvSpPr>
              <p:nvPr/>
            </p:nvSpPr>
            <p:spPr bwMode="auto">
              <a:xfrm>
                <a:off x="3036" y="2666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8" name="Freeform 331"/>
              <p:cNvSpPr>
                <a:spLocks/>
              </p:cNvSpPr>
              <p:nvPr/>
            </p:nvSpPr>
            <p:spPr bwMode="auto">
              <a:xfrm>
                <a:off x="3051" y="265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59" name="Freeform 332"/>
              <p:cNvSpPr>
                <a:spLocks/>
              </p:cNvSpPr>
              <p:nvPr/>
            </p:nvSpPr>
            <p:spPr bwMode="auto">
              <a:xfrm>
                <a:off x="3066" y="2651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4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0" name="Freeform 333"/>
              <p:cNvSpPr>
                <a:spLocks/>
              </p:cNvSpPr>
              <p:nvPr/>
            </p:nvSpPr>
            <p:spPr bwMode="auto">
              <a:xfrm>
                <a:off x="3082" y="2644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1" name="Freeform 334"/>
              <p:cNvSpPr>
                <a:spLocks/>
              </p:cNvSpPr>
              <p:nvPr/>
            </p:nvSpPr>
            <p:spPr bwMode="auto">
              <a:xfrm>
                <a:off x="3097" y="2636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2" name="Freeform 335"/>
              <p:cNvSpPr>
                <a:spLocks/>
              </p:cNvSpPr>
              <p:nvPr/>
            </p:nvSpPr>
            <p:spPr bwMode="auto">
              <a:xfrm>
                <a:off x="3112" y="2629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2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2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3" name="Freeform 336"/>
              <p:cNvSpPr>
                <a:spLocks/>
              </p:cNvSpPr>
              <p:nvPr/>
            </p:nvSpPr>
            <p:spPr bwMode="auto">
              <a:xfrm>
                <a:off x="3129" y="2621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4" name="Freeform 337"/>
              <p:cNvSpPr>
                <a:spLocks/>
              </p:cNvSpPr>
              <p:nvPr/>
            </p:nvSpPr>
            <p:spPr bwMode="auto">
              <a:xfrm>
                <a:off x="3144" y="261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5" name="Freeform 338"/>
              <p:cNvSpPr>
                <a:spLocks/>
              </p:cNvSpPr>
              <p:nvPr/>
            </p:nvSpPr>
            <p:spPr bwMode="auto">
              <a:xfrm>
                <a:off x="3160" y="260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6" name="Freeform 339"/>
              <p:cNvSpPr>
                <a:spLocks/>
              </p:cNvSpPr>
              <p:nvPr/>
            </p:nvSpPr>
            <p:spPr bwMode="auto">
              <a:xfrm>
                <a:off x="3175" y="2598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7" name="Freeform 340"/>
              <p:cNvSpPr>
                <a:spLocks/>
              </p:cNvSpPr>
              <p:nvPr/>
            </p:nvSpPr>
            <p:spPr bwMode="auto">
              <a:xfrm>
                <a:off x="3190" y="2591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8" name="Freeform 341"/>
              <p:cNvSpPr>
                <a:spLocks/>
              </p:cNvSpPr>
              <p:nvPr/>
            </p:nvSpPr>
            <p:spPr bwMode="auto">
              <a:xfrm>
                <a:off x="3206" y="2583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69" name="Freeform 342"/>
              <p:cNvSpPr>
                <a:spLocks/>
              </p:cNvSpPr>
              <p:nvPr/>
            </p:nvSpPr>
            <p:spPr bwMode="auto">
              <a:xfrm>
                <a:off x="3221" y="257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0" name="Freeform 343"/>
              <p:cNvSpPr>
                <a:spLocks/>
              </p:cNvSpPr>
              <p:nvPr/>
            </p:nvSpPr>
            <p:spPr bwMode="auto">
              <a:xfrm>
                <a:off x="3236" y="2568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2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2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1" name="Freeform 344"/>
              <p:cNvSpPr>
                <a:spLocks/>
              </p:cNvSpPr>
              <p:nvPr/>
            </p:nvSpPr>
            <p:spPr bwMode="auto">
              <a:xfrm>
                <a:off x="3253" y="2559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2" name="Freeform 345"/>
              <p:cNvSpPr>
                <a:spLocks/>
              </p:cNvSpPr>
              <p:nvPr/>
            </p:nvSpPr>
            <p:spPr bwMode="auto">
              <a:xfrm>
                <a:off x="3268" y="2552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3" name="Freeform 346"/>
              <p:cNvSpPr>
                <a:spLocks/>
              </p:cNvSpPr>
              <p:nvPr/>
            </p:nvSpPr>
            <p:spPr bwMode="auto">
              <a:xfrm>
                <a:off x="3283" y="2544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8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4" name="Freeform 347"/>
              <p:cNvSpPr>
                <a:spLocks/>
              </p:cNvSpPr>
              <p:nvPr/>
            </p:nvSpPr>
            <p:spPr bwMode="auto">
              <a:xfrm>
                <a:off x="3299" y="253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5" name="Freeform 348"/>
              <p:cNvSpPr>
                <a:spLocks/>
              </p:cNvSpPr>
              <p:nvPr/>
            </p:nvSpPr>
            <p:spPr bwMode="auto">
              <a:xfrm>
                <a:off x="3314" y="2529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6" name="Freeform 349"/>
              <p:cNvSpPr>
                <a:spLocks/>
              </p:cNvSpPr>
              <p:nvPr/>
            </p:nvSpPr>
            <p:spPr bwMode="auto">
              <a:xfrm>
                <a:off x="3330" y="252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7" name="Freeform 350"/>
              <p:cNvSpPr>
                <a:spLocks/>
              </p:cNvSpPr>
              <p:nvPr/>
            </p:nvSpPr>
            <p:spPr bwMode="auto">
              <a:xfrm>
                <a:off x="3345" y="2514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8" name="Freeform 351"/>
              <p:cNvSpPr>
                <a:spLocks/>
              </p:cNvSpPr>
              <p:nvPr/>
            </p:nvSpPr>
            <p:spPr bwMode="auto">
              <a:xfrm>
                <a:off x="3360" y="2506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2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2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79" name="Freeform 352"/>
              <p:cNvSpPr>
                <a:spLocks/>
              </p:cNvSpPr>
              <p:nvPr/>
            </p:nvSpPr>
            <p:spPr bwMode="auto">
              <a:xfrm>
                <a:off x="3377" y="249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0" name="Freeform 353"/>
              <p:cNvSpPr>
                <a:spLocks/>
              </p:cNvSpPr>
              <p:nvPr/>
            </p:nvSpPr>
            <p:spPr bwMode="auto">
              <a:xfrm>
                <a:off x="3392" y="2491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1" name="Freeform 354"/>
              <p:cNvSpPr>
                <a:spLocks/>
              </p:cNvSpPr>
              <p:nvPr/>
            </p:nvSpPr>
            <p:spPr bwMode="auto">
              <a:xfrm>
                <a:off x="3407" y="2484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8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2" name="Freeform 355"/>
              <p:cNvSpPr>
                <a:spLocks/>
              </p:cNvSpPr>
              <p:nvPr/>
            </p:nvSpPr>
            <p:spPr bwMode="auto">
              <a:xfrm>
                <a:off x="3423" y="2476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3" name="Freeform 356"/>
              <p:cNvSpPr>
                <a:spLocks/>
              </p:cNvSpPr>
              <p:nvPr/>
            </p:nvSpPr>
            <p:spPr bwMode="auto">
              <a:xfrm>
                <a:off x="3438" y="2469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4" name="Freeform 357"/>
              <p:cNvSpPr>
                <a:spLocks/>
              </p:cNvSpPr>
              <p:nvPr/>
            </p:nvSpPr>
            <p:spPr bwMode="auto">
              <a:xfrm>
                <a:off x="3454" y="2461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5" name="Freeform 358"/>
              <p:cNvSpPr>
                <a:spLocks/>
              </p:cNvSpPr>
              <p:nvPr/>
            </p:nvSpPr>
            <p:spPr bwMode="auto">
              <a:xfrm>
                <a:off x="3469" y="2454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6" name="Freeform 359"/>
              <p:cNvSpPr>
                <a:spLocks/>
              </p:cNvSpPr>
              <p:nvPr/>
            </p:nvSpPr>
            <p:spPr bwMode="auto">
              <a:xfrm>
                <a:off x="3484" y="244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2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7" name="Freeform 360"/>
              <p:cNvSpPr>
                <a:spLocks/>
              </p:cNvSpPr>
              <p:nvPr/>
            </p:nvSpPr>
            <p:spPr bwMode="auto">
              <a:xfrm>
                <a:off x="3501" y="2438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8" name="Freeform 361"/>
              <p:cNvSpPr>
                <a:spLocks/>
              </p:cNvSpPr>
              <p:nvPr/>
            </p:nvSpPr>
            <p:spPr bwMode="auto">
              <a:xfrm>
                <a:off x="3516" y="2431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89" name="Freeform 362"/>
              <p:cNvSpPr>
                <a:spLocks/>
              </p:cNvSpPr>
              <p:nvPr/>
            </p:nvSpPr>
            <p:spPr bwMode="auto">
              <a:xfrm>
                <a:off x="3531" y="2423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4 h 7"/>
                  <a:gd name="T6" fmla="*/ 8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0" name="Freeform 363"/>
              <p:cNvSpPr>
                <a:spLocks/>
              </p:cNvSpPr>
              <p:nvPr/>
            </p:nvSpPr>
            <p:spPr bwMode="auto">
              <a:xfrm>
                <a:off x="3547" y="2416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1" name="Freeform 364"/>
              <p:cNvSpPr>
                <a:spLocks/>
              </p:cNvSpPr>
              <p:nvPr/>
            </p:nvSpPr>
            <p:spPr bwMode="auto">
              <a:xfrm>
                <a:off x="3562" y="2408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2" name="Freeform 365"/>
              <p:cNvSpPr>
                <a:spLocks/>
              </p:cNvSpPr>
              <p:nvPr/>
            </p:nvSpPr>
            <p:spPr bwMode="auto">
              <a:xfrm>
                <a:off x="3578" y="2401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3" name="Freeform 366"/>
              <p:cNvSpPr>
                <a:spLocks/>
              </p:cNvSpPr>
              <p:nvPr/>
            </p:nvSpPr>
            <p:spPr bwMode="auto">
              <a:xfrm>
                <a:off x="3593" y="239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4" name="Freeform 367"/>
              <p:cNvSpPr>
                <a:spLocks/>
              </p:cNvSpPr>
              <p:nvPr/>
            </p:nvSpPr>
            <p:spPr bwMode="auto">
              <a:xfrm>
                <a:off x="3609" y="2385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5" name="Freeform 368"/>
              <p:cNvSpPr>
                <a:spLocks/>
              </p:cNvSpPr>
              <p:nvPr/>
            </p:nvSpPr>
            <p:spPr bwMode="auto">
              <a:xfrm>
                <a:off x="3625" y="237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6" name="Freeform 369"/>
              <p:cNvSpPr>
                <a:spLocks/>
              </p:cNvSpPr>
              <p:nvPr/>
            </p:nvSpPr>
            <p:spPr bwMode="auto">
              <a:xfrm>
                <a:off x="3640" y="2370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7" name="Freeform 370"/>
              <p:cNvSpPr>
                <a:spLocks/>
              </p:cNvSpPr>
              <p:nvPr/>
            </p:nvSpPr>
            <p:spPr bwMode="auto">
              <a:xfrm>
                <a:off x="3655" y="2363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8" name="Freeform 371"/>
              <p:cNvSpPr>
                <a:spLocks/>
              </p:cNvSpPr>
              <p:nvPr/>
            </p:nvSpPr>
            <p:spPr bwMode="auto">
              <a:xfrm>
                <a:off x="3671" y="2354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99" name="Freeform 372"/>
              <p:cNvSpPr>
                <a:spLocks/>
              </p:cNvSpPr>
              <p:nvPr/>
            </p:nvSpPr>
            <p:spPr bwMode="auto">
              <a:xfrm>
                <a:off x="3686" y="234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0" name="Freeform 373"/>
              <p:cNvSpPr>
                <a:spLocks/>
              </p:cNvSpPr>
              <p:nvPr/>
            </p:nvSpPr>
            <p:spPr bwMode="auto">
              <a:xfrm>
                <a:off x="3701" y="2339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1" name="Freeform 374"/>
              <p:cNvSpPr>
                <a:spLocks/>
              </p:cNvSpPr>
              <p:nvPr/>
            </p:nvSpPr>
            <p:spPr bwMode="auto">
              <a:xfrm>
                <a:off x="3717" y="2331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2" name="Freeform 375"/>
              <p:cNvSpPr>
                <a:spLocks/>
              </p:cNvSpPr>
              <p:nvPr/>
            </p:nvSpPr>
            <p:spPr bwMode="auto">
              <a:xfrm>
                <a:off x="3733" y="2324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3" name="Freeform 376"/>
              <p:cNvSpPr>
                <a:spLocks/>
              </p:cNvSpPr>
              <p:nvPr/>
            </p:nvSpPr>
            <p:spPr bwMode="auto">
              <a:xfrm>
                <a:off x="3749" y="2316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4" name="Freeform 377"/>
              <p:cNvSpPr>
                <a:spLocks/>
              </p:cNvSpPr>
              <p:nvPr/>
            </p:nvSpPr>
            <p:spPr bwMode="auto">
              <a:xfrm>
                <a:off x="3764" y="230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5" name="Freeform 378"/>
              <p:cNvSpPr>
                <a:spLocks/>
              </p:cNvSpPr>
              <p:nvPr/>
            </p:nvSpPr>
            <p:spPr bwMode="auto">
              <a:xfrm>
                <a:off x="3779" y="2301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4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6" name="Freeform 379"/>
              <p:cNvSpPr>
                <a:spLocks/>
              </p:cNvSpPr>
              <p:nvPr/>
            </p:nvSpPr>
            <p:spPr bwMode="auto">
              <a:xfrm>
                <a:off x="3795" y="229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7" name="Freeform 380"/>
              <p:cNvSpPr>
                <a:spLocks/>
              </p:cNvSpPr>
              <p:nvPr/>
            </p:nvSpPr>
            <p:spPr bwMode="auto">
              <a:xfrm>
                <a:off x="3810" y="2286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8" name="Freeform 381"/>
              <p:cNvSpPr>
                <a:spLocks/>
              </p:cNvSpPr>
              <p:nvPr/>
            </p:nvSpPr>
            <p:spPr bwMode="auto">
              <a:xfrm>
                <a:off x="3825" y="2278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09" name="Freeform 382"/>
              <p:cNvSpPr>
                <a:spLocks/>
              </p:cNvSpPr>
              <p:nvPr/>
            </p:nvSpPr>
            <p:spPr bwMode="auto">
              <a:xfrm>
                <a:off x="3841" y="227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0" name="Freeform 383"/>
              <p:cNvSpPr>
                <a:spLocks/>
              </p:cNvSpPr>
              <p:nvPr/>
            </p:nvSpPr>
            <p:spPr bwMode="auto">
              <a:xfrm>
                <a:off x="3857" y="2263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1" name="Freeform 384"/>
              <p:cNvSpPr>
                <a:spLocks/>
              </p:cNvSpPr>
              <p:nvPr/>
            </p:nvSpPr>
            <p:spPr bwMode="auto">
              <a:xfrm>
                <a:off x="3873" y="2256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2" name="Freeform 385"/>
              <p:cNvSpPr>
                <a:spLocks/>
              </p:cNvSpPr>
              <p:nvPr/>
            </p:nvSpPr>
            <p:spPr bwMode="auto">
              <a:xfrm>
                <a:off x="3888" y="2248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3" name="Freeform 386"/>
              <p:cNvSpPr>
                <a:spLocks/>
              </p:cNvSpPr>
              <p:nvPr/>
            </p:nvSpPr>
            <p:spPr bwMode="auto">
              <a:xfrm>
                <a:off x="3903" y="2241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4" name="Freeform 387"/>
              <p:cNvSpPr>
                <a:spLocks/>
              </p:cNvSpPr>
              <p:nvPr/>
            </p:nvSpPr>
            <p:spPr bwMode="auto">
              <a:xfrm>
                <a:off x="3919" y="2233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5" name="Freeform 388"/>
              <p:cNvSpPr>
                <a:spLocks/>
              </p:cNvSpPr>
              <p:nvPr/>
            </p:nvSpPr>
            <p:spPr bwMode="auto">
              <a:xfrm>
                <a:off x="3934" y="2225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6" name="Freeform 389"/>
              <p:cNvSpPr>
                <a:spLocks/>
              </p:cNvSpPr>
              <p:nvPr/>
            </p:nvSpPr>
            <p:spPr bwMode="auto">
              <a:xfrm>
                <a:off x="3949" y="2218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7" name="Freeform 390"/>
              <p:cNvSpPr>
                <a:spLocks/>
              </p:cNvSpPr>
              <p:nvPr/>
            </p:nvSpPr>
            <p:spPr bwMode="auto">
              <a:xfrm>
                <a:off x="3965" y="221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8" name="Freeform 391"/>
              <p:cNvSpPr>
                <a:spLocks/>
              </p:cNvSpPr>
              <p:nvPr/>
            </p:nvSpPr>
            <p:spPr bwMode="auto">
              <a:xfrm>
                <a:off x="3981" y="2203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19" name="Freeform 392"/>
              <p:cNvSpPr>
                <a:spLocks/>
              </p:cNvSpPr>
              <p:nvPr/>
            </p:nvSpPr>
            <p:spPr bwMode="auto">
              <a:xfrm>
                <a:off x="3996" y="219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0" name="Freeform 393"/>
              <p:cNvSpPr>
                <a:spLocks/>
              </p:cNvSpPr>
              <p:nvPr/>
            </p:nvSpPr>
            <p:spPr bwMode="auto">
              <a:xfrm>
                <a:off x="4012" y="218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1" name="Freeform 394"/>
              <p:cNvSpPr>
                <a:spLocks/>
              </p:cNvSpPr>
              <p:nvPr/>
            </p:nvSpPr>
            <p:spPr bwMode="auto">
              <a:xfrm>
                <a:off x="4027" y="2180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2" name="Freeform 395"/>
              <p:cNvSpPr>
                <a:spLocks/>
              </p:cNvSpPr>
              <p:nvPr/>
            </p:nvSpPr>
            <p:spPr bwMode="auto">
              <a:xfrm>
                <a:off x="4043" y="217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3" name="Freeform 396"/>
              <p:cNvSpPr>
                <a:spLocks/>
              </p:cNvSpPr>
              <p:nvPr/>
            </p:nvSpPr>
            <p:spPr bwMode="auto">
              <a:xfrm>
                <a:off x="4058" y="216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4" name="Freeform 397"/>
              <p:cNvSpPr>
                <a:spLocks/>
              </p:cNvSpPr>
              <p:nvPr/>
            </p:nvSpPr>
            <p:spPr bwMode="auto">
              <a:xfrm>
                <a:off x="4073" y="2156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4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5" name="Freeform 398"/>
              <p:cNvSpPr>
                <a:spLocks/>
              </p:cNvSpPr>
              <p:nvPr/>
            </p:nvSpPr>
            <p:spPr bwMode="auto">
              <a:xfrm>
                <a:off x="4090" y="214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6" name="Freeform 399"/>
              <p:cNvSpPr>
                <a:spLocks/>
              </p:cNvSpPr>
              <p:nvPr/>
            </p:nvSpPr>
            <p:spPr bwMode="auto">
              <a:xfrm>
                <a:off x="4105" y="2141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7" name="Freeform 400"/>
              <p:cNvSpPr>
                <a:spLocks/>
              </p:cNvSpPr>
              <p:nvPr/>
            </p:nvSpPr>
            <p:spPr bwMode="auto">
              <a:xfrm>
                <a:off x="4120" y="213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8" name="Freeform 401"/>
              <p:cNvSpPr>
                <a:spLocks/>
              </p:cNvSpPr>
              <p:nvPr/>
            </p:nvSpPr>
            <p:spPr bwMode="auto">
              <a:xfrm>
                <a:off x="4136" y="2126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7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29" name="Freeform 402"/>
              <p:cNvSpPr>
                <a:spLocks/>
              </p:cNvSpPr>
              <p:nvPr/>
            </p:nvSpPr>
            <p:spPr bwMode="auto">
              <a:xfrm>
                <a:off x="4151" y="2118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0" name="Freeform 403"/>
              <p:cNvSpPr>
                <a:spLocks/>
              </p:cNvSpPr>
              <p:nvPr/>
            </p:nvSpPr>
            <p:spPr bwMode="auto">
              <a:xfrm>
                <a:off x="4167" y="211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1" name="Freeform 404"/>
              <p:cNvSpPr>
                <a:spLocks/>
              </p:cNvSpPr>
              <p:nvPr/>
            </p:nvSpPr>
            <p:spPr bwMode="auto">
              <a:xfrm>
                <a:off x="4182" y="2103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2" name="Freeform 405"/>
              <p:cNvSpPr>
                <a:spLocks/>
              </p:cNvSpPr>
              <p:nvPr/>
            </p:nvSpPr>
            <p:spPr bwMode="auto">
              <a:xfrm>
                <a:off x="4197" y="209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3" name="Freeform 406"/>
              <p:cNvSpPr>
                <a:spLocks/>
              </p:cNvSpPr>
              <p:nvPr/>
            </p:nvSpPr>
            <p:spPr bwMode="auto">
              <a:xfrm>
                <a:off x="4214" y="2088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7" name="Group 608"/>
            <p:cNvGrpSpPr>
              <a:grpSpLocks/>
            </p:cNvGrpSpPr>
            <p:nvPr/>
          </p:nvGrpSpPr>
          <p:grpSpPr bwMode="auto">
            <a:xfrm>
              <a:off x="1215" y="349"/>
              <a:ext cx="4353" cy="3205"/>
              <a:chOff x="1215" y="349"/>
              <a:chExt cx="4353" cy="3205"/>
            </a:xfrm>
          </p:grpSpPr>
          <p:sp>
            <p:nvSpPr>
              <p:cNvPr id="26234" name="Freeform 408"/>
              <p:cNvSpPr>
                <a:spLocks/>
              </p:cNvSpPr>
              <p:nvPr/>
            </p:nvSpPr>
            <p:spPr bwMode="auto">
              <a:xfrm>
                <a:off x="4229" y="2081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5" name="Freeform 409"/>
              <p:cNvSpPr>
                <a:spLocks/>
              </p:cNvSpPr>
              <p:nvPr/>
            </p:nvSpPr>
            <p:spPr bwMode="auto">
              <a:xfrm>
                <a:off x="4244" y="207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6" name="Freeform 410"/>
              <p:cNvSpPr>
                <a:spLocks/>
              </p:cNvSpPr>
              <p:nvPr/>
            </p:nvSpPr>
            <p:spPr bwMode="auto">
              <a:xfrm>
                <a:off x="4260" y="206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7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7" name="Freeform 411"/>
              <p:cNvSpPr>
                <a:spLocks/>
              </p:cNvSpPr>
              <p:nvPr/>
            </p:nvSpPr>
            <p:spPr bwMode="auto">
              <a:xfrm>
                <a:off x="4275" y="2058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8" name="Freeform 412"/>
              <p:cNvSpPr>
                <a:spLocks/>
              </p:cNvSpPr>
              <p:nvPr/>
            </p:nvSpPr>
            <p:spPr bwMode="auto">
              <a:xfrm>
                <a:off x="4291" y="2050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9" name="Freeform 413"/>
              <p:cNvSpPr>
                <a:spLocks/>
              </p:cNvSpPr>
              <p:nvPr/>
            </p:nvSpPr>
            <p:spPr bwMode="auto">
              <a:xfrm>
                <a:off x="4306" y="204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0" name="Freeform 414"/>
              <p:cNvSpPr>
                <a:spLocks/>
              </p:cNvSpPr>
              <p:nvPr/>
            </p:nvSpPr>
            <p:spPr bwMode="auto">
              <a:xfrm>
                <a:off x="4321" y="203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1" name="Freeform 415"/>
              <p:cNvSpPr>
                <a:spLocks/>
              </p:cNvSpPr>
              <p:nvPr/>
            </p:nvSpPr>
            <p:spPr bwMode="auto">
              <a:xfrm>
                <a:off x="4338" y="202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2" name="Freeform 416"/>
              <p:cNvSpPr>
                <a:spLocks/>
              </p:cNvSpPr>
              <p:nvPr/>
            </p:nvSpPr>
            <p:spPr bwMode="auto">
              <a:xfrm>
                <a:off x="4353" y="2020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3" name="Freeform 417"/>
              <p:cNvSpPr>
                <a:spLocks/>
              </p:cNvSpPr>
              <p:nvPr/>
            </p:nvSpPr>
            <p:spPr bwMode="auto">
              <a:xfrm>
                <a:off x="4368" y="201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4" name="Freeform 418"/>
              <p:cNvSpPr>
                <a:spLocks/>
              </p:cNvSpPr>
              <p:nvPr/>
            </p:nvSpPr>
            <p:spPr bwMode="auto">
              <a:xfrm>
                <a:off x="4384" y="200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7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5" name="Freeform 419"/>
              <p:cNvSpPr>
                <a:spLocks/>
              </p:cNvSpPr>
              <p:nvPr/>
            </p:nvSpPr>
            <p:spPr bwMode="auto">
              <a:xfrm>
                <a:off x="4399" y="1997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6" name="Freeform 420"/>
              <p:cNvSpPr>
                <a:spLocks/>
              </p:cNvSpPr>
              <p:nvPr/>
            </p:nvSpPr>
            <p:spPr bwMode="auto">
              <a:xfrm>
                <a:off x="4414" y="199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6 h 6"/>
                  <a:gd name="T4" fmla="*/ 10 w 10"/>
                  <a:gd name="T5" fmla="*/ 3 h 6"/>
                  <a:gd name="T6" fmla="*/ 9 w 10"/>
                  <a:gd name="T7" fmla="*/ 0 h 6"/>
                  <a:gd name="T8" fmla="*/ 0 w 10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1" y="6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7" name="Freeform 421"/>
              <p:cNvSpPr>
                <a:spLocks/>
              </p:cNvSpPr>
              <p:nvPr/>
            </p:nvSpPr>
            <p:spPr bwMode="auto">
              <a:xfrm>
                <a:off x="4430" y="198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8" name="Freeform 422"/>
              <p:cNvSpPr>
                <a:spLocks/>
              </p:cNvSpPr>
              <p:nvPr/>
            </p:nvSpPr>
            <p:spPr bwMode="auto">
              <a:xfrm>
                <a:off x="4445" y="197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9" name="Freeform 423"/>
              <p:cNvSpPr>
                <a:spLocks/>
              </p:cNvSpPr>
              <p:nvPr/>
            </p:nvSpPr>
            <p:spPr bwMode="auto">
              <a:xfrm>
                <a:off x="4462" y="1967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3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0" name="Freeform 424"/>
              <p:cNvSpPr>
                <a:spLocks/>
              </p:cNvSpPr>
              <p:nvPr/>
            </p:nvSpPr>
            <p:spPr bwMode="auto">
              <a:xfrm>
                <a:off x="4477" y="1960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1" name="Freeform 425"/>
              <p:cNvSpPr>
                <a:spLocks/>
              </p:cNvSpPr>
              <p:nvPr/>
            </p:nvSpPr>
            <p:spPr bwMode="auto">
              <a:xfrm>
                <a:off x="4492" y="1951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2" name="Freeform 426"/>
              <p:cNvSpPr>
                <a:spLocks/>
              </p:cNvSpPr>
              <p:nvPr/>
            </p:nvSpPr>
            <p:spPr bwMode="auto">
              <a:xfrm>
                <a:off x="4508" y="1943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3" name="Freeform 427"/>
              <p:cNvSpPr>
                <a:spLocks/>
              </p:cNvSpPr>
              <p:nvPr/>
            </p:nvSpPr>
            <p:spPr bwMode="auto">
              <a:xfrm>
                <a:off x="4523" y="193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4" name="Freeform 428"/>
              <p:cNvSpPr>
                <a:spLocks/>
              </p:cNvSpPr>
              <p:nvPr/>
            </p:nvSpPr>
            <p:spPr bwMode="auto">
              <a:xfrm>
                <a:off x="4538" y="1928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1 w 10"/>
                  <a:gd name="T3" fmla="*/ 8 h 8"/>
                  <a:gd name="T4" fmla="*/ 10 w 10"/>
                  <a:gd name="T5" fmla="*/ 3 h 8"/>
                  <a:gd name="T6" fmla="*/ 9 w 10"/>
                  <a:gd name="T7" fmla="*/ 0 h 8"/>
                  <a:gd name="T8" fmla="*/ 0 w 10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5"/>
                    </a:moveTo>
                    <a:lnTo>
                      <a:pt x="1" y="8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5" name="Freeform 429"/>
              <p:cNvSpPr>
                <a:spLocks/>
              </p:cNvSpPr>
              <p:nvPr/>
            </p:nvSpPr>
            <p:spPr bwMode="auto">
              <a:xfrm>
                <a:off x="4554" y="1921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6" name="Freeform 430"/>
              <p:cNvSpPr>
                <a:spLocks/>
              </p:cNvSpPr>
              <p:nvPr/>
            </p:nvSpPr>
            <p:spPr bwMode="auto">
              <a:xfrm>
                <a:off x="4569" y="191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2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2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7" name="Freeform 431"/>
              <p:cNvSpPr>
                <a:spLocks/>
              </p:cNvSpPr>
              <p:nvPr/>
            </p:nvSpPr>
            <p:spPr bwMode="auto">
              <a:xfrm>
                <a:off x="4586" y="1906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8" name="Freeform 432"/>
              <p:cNvSpPr>
                <a:spLocks/>
              </p:cNvSpPr>
              <p:nvPr/>
            </p:nvSpPr>
            <p:spPr bwMode="auto">
              <a:xfrm>
                <a:off x="4601" y="1898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1 w 8"/>
                  <a:gd name="T3" fmla="*/ 8 h 8"/>
                  <a:gd name="T4" fmla="*/ 8 w 8"/>
                  <a:gd name="T5" fmla="*/ 3 h 8"/>
                  <a:gd name="T6" fmla="*/ 7 w 8"/>
                  <a:gd name="T7" fmla="*/ 0 h 8"/>
                  <a:gd name="T8" fmla="*/ 0 w 8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4"/>
                    </a:moveTo>
                    <a:lnTo>
                      <a:pt x="1" y="8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9" name="Freeform 433"/>
              <p:cNvSpPr>
                <a:spLocks/>
              </p:cNvSpPr>
              <p:nvPr/>
            </p:nvSpPr>
            <p:spPr bwMode="auto">
              <a:xfrm>
                <a:off x="4616" y="1890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0" name="Freeform 434"/>
              <p:cNvSpPr>
                <a:spLocks/>
              </p:cNvSpPr>
              <p:nvPr/>
            </p:nvSpPr>
            <p:spPr bwMode="auto">
              <a:xfrm>
                <a:off x="4632" y="188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1" name="Freeform 435"/>
              <p:cNvSpPr>
                <a:spLocks/>
              </p:cNvSpPr>
              <p:nvPr/>
            </p:nvSpPr>
            <p:spPr bwMode="auto">
              <a:xfrm>
                <a:off x="4647" y="1875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2" name="Freeform 436"/>
              <p:cNvSpPr>
                <a:spLocks/>
              </p:cNvSpPr>
              <p:nvPr/>
            </p:nvSpPr>
            <p:spPr bwMode="auto">
              <a:xfrm>
                <a:off x="4662" y="1868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4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3" name="Freeform 437"/>
              <p:cNvSpPr>
                <a:spLocks/>
              </p:cNvSpPr>
              <p:nvPr/>
            </p:nvSpPr>
            <p:spPr bwMode="auto">
              <a:xfrm>
                <a:off x="4678" y="186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4" name="Freeform 438"/>
              <p:cNvSpPr>
                <a:spLocks/>
              </p:cNvSpPr>
              <p:nvPr/>
            </p:nvSpPr>
            <p:spPr bwMode="auto">
              <a:xfrm>
                <a:off x="4693" y="18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5" name="Freeform 439"/>
              <p:cNvSpPr>
                <a:spLocks/>
              </p:cNvSpPr>
              <p:nvPr/>
            </p:nvSpPr>
            <p:spPr bwMode="auto">
              <a:xfrm>
                <a:off x="4709" y="184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6" name="Freeform 440"/>
              <p:cNvSpPr>
                <a:spLocks/>
              </p:cNvSpPr>
              <p:nvPr/>
            </p:nvSpPr>
            <p:spPr bwMode="auto">
              <a:xfrm>
                <a:off x="4725" y="1837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7" name="Freeform 441"/>
              <p:cNvSpPr>
                <a:spLocks/>
              </p:cNvSpPr>
              <p:nvPr/>
            </p:nvSpPr>
            <p:spPr bwMode="auto">
              <a:xfrm>
                <a:off x="4740" y="1830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8" name="Freeform 442"/>
              <p:cNvSpPr>
                <a:spLocks/>
              </p:cNvSpPr>
              <p:nvPr/>
            </p:nvSpPr>
            <p:spPr bwMode="auto">
              <a:xfrm>
                <a:off x="4756" y="1822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9" name="Freeform 443"/>
              <p:cNvSpPr>
                <a:spLocks/>
              </p:cNvSpPr>
              <p:nvPr/>
            </p:nvSpPr>
            <p:spPr bwMode="auto">
              <a:xfrm>
                <a:off x="4771" y="1815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0" name="Freeform 444"/>
              <p:cNvSpPr>
                <a:spLocks/>
              </p:cNvSpPr>
              <p:nvPr/>
            </p:nvSpPr>
            <p:spPr bwMode="auto">
              <a:xfrm>
                <a:off x="4786" y="1807"/>
                <a:ext cx="10" cy="7"/>
              </a:xfrm>
              <a:custGeom>
                <a:avLst/>
                <a:gdLst>
                  <a:gd name="T0" fmla="*/ 0 w 10"/>
                  <a:gd name="T1" fmla="*/ 3 h 7"/>
                  <a:gd name="T2" fmla="*/ 1 w 10"/>
                  <a:gd name="T3" fmla="*/ 7 h 7"/>
                  <a:gd name="T4" fmla="*/ 10 w 10"/>
                  <a:gd name="T5" fmla="*/ 3 h 7"/>
                  <a:gd name="T6" fmla="*/ 9 w 10"/>
                  <a:gd name="T7" fmla="*/ 0 h 7"/>
                  <a:gd name="T8" fmla="*/ 0 w 10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3"/>
                    </a:moveTo>
                    <a:lnTo>
                      <a:pt x="1" y="7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1" name="Freeform 445"/>
              <p:cNvSpPr>
                <a:spLocks/>
              </p:cNvSpPr>
              <p:nvPr/>
            </p:nvSpPr>
            <p:spPr bwMode="auto">
              <a:xfrm>
                <a:off x="4802" y="1800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2" name="Freeform 446"/>
              <p:cNvSpPr>
                <a:spLocks/>
              </p:cNvSpPr>
              <p:nvPr/>
            </p:nvSpPr>
            <p:spPr bwMode="auto">
              <a:xfrm>
                <a:off x="4817" y="1792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2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3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3" name="Freeform 447"/>
              <p:cNvSpPr>
                <a:spLocks/>
              </p:cNvSpPr>
              <p:nvPr/>
            </p:nvSpPr>
            <p:spPr bwMode="auto">
              <a:xfrm>
                <a:off x="4833" y="1784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4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4" name="Freeform 448"/>
              <p:cNvSpPr>
                <a:spLocks/>
              </p:cNvSpPr>
              <p:nvPr/>
            </p:nvSpPr>
            <p:spPr bwMode="auto">
              <a:xfrm>
                <a:off x="4849" y="1777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1 w 8"/>
                  <a:gd name="T3" fmla="*/ 6 h 6"/>
                  <a:gd name="T4" fmla="*/ 8 w 8"/>
                  <a:gd name="T5" fmla="*/ 3 h 6"/>
                  <a:gd name="T6" fmla="*/ 7 w 8"/>
                  <a:gd name="T7" fmla="*/ 0 h 6"/>
                  <a:gd name="T8" fmla="*/ 0 w 8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3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5" name="Freeform 449"/>
              <p:cNvSpPr>
                <a:spLocks/>
              </p:cNvSpPr>
              <p:nvPr/>
            </p:nvSpPr>
            <p:spPr bwMode="auto">
              <a:xfrm>
                <a:off x="4864" y="1769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4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6" name="Freeform 450"/>
              <p:cNvSpPr>
                <a:spLocks/>
              </p:cNvSpPr>
              <p:nvPr/>
            </p:nvSpPr>
            <p:spPr bwMode="auto">
              <a:xfrm>
                <a:off x="4880" y="1762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1 w 9"/>
                  <a:gd name="T3" fmla="*/ 6 h 6"/>
                  <a:gd name="T4" fmla="*/ 9 w 9"/>
                  <a:gd name="T5" fmla="*/ 3 h 6"/>
                  <a:gd name="T6" fmla="*/ 8 w 9"/>
                  <a:gd name="T7" fmla="*/ 0 h 6"/>
                  <a:gd name="T8" fmla="*/ 0 w 9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3"/>
                    </a:moveTo>
                    <a:lnTo>
                      <a:pt x="1" y="6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7" name="Freeform 451"/>
              <p:cNvSpPr>
                <a:spLocks/>
              </p:cNvSpPr>
              <p:nvPr/>
            </p:nvSpPr>
            <p:spPr bwMode="auto">
              <a:xfrm>
                <a:off x="4895" y="1753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8" name="Freeform 452"/>
              <p:cNvSpPr>
                <a:spLocks/>
              </p:cNvSpPr>
              <p:nvPr/>
            </p:nvSpPr>
            <p:spPr bwMode="auto">
              <a:xfrm>
                <a:off x="4910" y="1746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9" name="Freeform 453"/>
              <p:cNvSpPr>
                <a:spLocks/>
              </p:cNvSpPr>
              <p:nvPr/>
            </p:nvSpPr>
            <p:spPr bwMode="auto">
              <a:xfrm>
                <a:off x="4926" y="1738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0" name="Freeform 454"/>
              <p:cNvSpPr>
                <a:spLocks/>
              </p:cNvSpPr>
              <p:nvPr/>
            </p:nvSpPr>
            <p:spPr bwMode="auto">
              <a:xfrm>
                <a:off x="4941" y="173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2 w 9"/>
                  <a:gd name="T3" fmla="*/ 8 h 8"/>
                  <a:gd name="T4" fmla="*/ 9 w 9"/>
                  <a:gd name="T5" fmla="*/ 4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2" y="8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1" name="Freeform 455"/>
              <p:cNvSpPr>
                <a:spLocks/>
              </p:cNvSpPr>
              <p:nvPr/>
            </p:nvSpPr>
            <p:spPr bwMode="auto">
              <a:xfrm>
                <a:off x="4957" y="172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2" name="Freeform 456"/>
              <p:cNvSpPr>
                <a:spLocks/>
              </p:cNvSpPr>
              <p:nvPr/>
            </p:nvSpPr>
            <p:spPr bwMode="auto">
              <a:xfrm>
                <a:off x="4973" y="1715"/>
                <a:ext cx="8" cy="8"/>
              </a:xfrm>
              <a:custGeom>
                <a:avLst/>
                <a:gdLst>
                  <a:gd name="T0" fmla="*/ 0 w 8"/>
                  <a:gd name="T1" fmla="*/ 5 h 8"/>
                  <a:gd name="T2" fmla="*/ 1 w 8"/>
                  <a:gd name="T3" fmla="*/ 8 h 8"/>
                  <a:gd name="T4" fmla="*/ 8 w 8"/>
                  <a:gd name="T5" fmla="*/ 4 h 8"/>
                  <a:gd name="T6" fmla="*/ 7 w 8"/>
                  <a:gd name="T7" fmla="*/ 0 h 8"/>
                  <a:gd name="T8" fmla="*/ 0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5"/>
                    </a:moveTo>
                    <a:lnTo>
                      <a:pt x="1" y="8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3" name="Freeform 457"/>
              <p:cNvSpPr>
                <a:spLocks/>
              </p:cNvSpPr>
              <p:nvPr/>
            </p:nvSpPr>
            <p:spPr bwMode="auto">
              <a:xfrm>
                <a:off x="4988" y="1708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1 w 8"/>
                  <a:gd name="T3" fmla="*/ 7 h 7"/>
                  <a:gd name="T4" fmla="*/ 8 w 8"/>
                  <a:gd name="T5" fmla="*/ 3 h 7"/>
                  <a:gd name="T6" fmla="*/ 7 w 8"/>
                  <a:gd name="T7" fmla="*/ 0 h 7"/>
                  <a:gd name="T8" fmla="*/ 0 w 8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4"/>
                    </a:moveTo>
                    <a:lnTo>
                      <a:pt x="1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4" name="Freeform 458"/>
              <p:cNvSpPr>
                <a:spLocks/>
              </p:cNvSpPr>
              <p:nvPr/>
            </p:nvSpPr>
            <p:spPr bwMode="auto">
              <a:xfrm>
                <a:off x="5004" y="1700"/>
                <a:ext cx="9" cy="8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5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5" name="Freeform 459"/>
              <p:cNvSpPr>
                <a:spLocks/>
              </p:cNvSpPr>
              <p:nvPr/>
            </p:nvSpPr>
            <p:spPr bwMode="auto">
              <a:xfrm>
                <a:off x="5019" y="169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1 w 9"/>
                  <a:gd name="T3" fmla="*/ 7 h 7"/>
                  <a:gd name="T4" fmla="*/ 9 w 9"/>
                  <a:gd name="T5" fmla="*/ 3 h 7"/>
                  <a:gd name="T6" fmla="*/ 8 w 9"/>
                  <a:gd name="T7" fmla="*/ 0 h 7"/>
                  <a:gd name="T8" fmla="*/ 0 w 9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4"/>
                    </a:moveTo>
                    <a:lnTo>
                      <a:pt x="1" y="7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6" name="Freeform 460"/>
              <p:cNvSpPr>
                <a:spLocks/>
              </p:cNvSpPr>
              <p:nvPr/>
            </p:nvSpPr>
            <p:spPr bwMode="auto">
              <a:xfrm>
                <a:off x="5034" y="1685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1 w 9"/>
                  <a:gd name="T3" fmla="*/ 8 h 8"/>
                  <a:gd name="T4" fmla="*/ 9 w 9"/>
                  <a:gd name="T5" fmla="*/ 3 h 8"/>
                  <a:gd name="T6" fmla="*/ 8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1" y="8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7" name="Freeform 461"/>
              <p:cNvSpPr>
                <a:spLocks/>
              </p:cNvSpPr>
              <p:nvPr/>
            </p:nvSpPr>
            <p:spPr bwMode="auto">
              <a:xfrm>
                <a:off x="5050" y="1679"/>
                <a:ext cx="7" cy="6"/>
              </a:xfrm>
              <a:custGeom>
                <a:avLst/>
                <a:gdLst>
                  <a:gd name="T0" fmla="*/ 0 w 7"/>
                  <a:gd name="T1" fmla="*/ 3 h 6"/>
                  <a:gd name="T2" fmla="*/ 1 w 7"/>
                  <a:gd name="T3" fmla="*/ 6 h 6"/>
                  <a:gd name="T4" fmla="*/ 7 w 7"/>
                  <a:gd name="T5" fmla="*/ 3 h 6"/>
                  <a:gd name="T6" fmla="*/ 6 w 7"/>
                  <a:gd name="T7" fmla="*/ 0 h 6"/>
                  <a:gd name="T8" fmla="*/ 0 w 7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3"/>
                    </a:moveTo>
                    <a:lnTo>
                      <a:pt x="1" y="6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8" name="Rectangle 462"/>
              <p:cNvSpPr>
                <a:spLocks noChangeArrowheads="1"/>
              </p:cNvSpPr>
              <p:nvPr/>
            </p:nvSpPr>
            <p:spPr bwMode="auto">
              <a:xfrm>
                <a:off x="4585" y="1951"/>
                <a:ext cx="14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i="1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26289" name="Rectangle 463"/>
              <p:cNvSpPr>
                <a:spLocks noChangeArrowheads="1"/>
              </p:cNvSpPr>
              <p:nvPr/>
            </p:nvSpPr>
            <p:spPr bwMode="auto">
              <a:xfrm>
                <a:off x="4684" y="1951"/>
                <a:ext cx="1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>
                    <a:solidFill>
                      <a:srgbClr val="000000"/>
                    </a:solidFill>
                  </a:rPr>
                  <a:t>=</a:t>
                </a:r>
                <a:endParaRPr lang="en-US" altLang="en-US"/>
              </a:p>
            </p:txBody>
          </p:sp>
          <p:sp>
            <p:nvSpPr>
              <p:cNvPr id="26290" name="Rectangle 464"/>
              <p:cNvSpPr>
                <a:spLocks noChangeArrowheads="1"/>
              </p:cNvSpPr>
              <p:nvPr/>
            </p:nvSpPr>
            <p:spPr bwMode="auto">
              <a:xfrm>
                <a:off x="4767" y="1951"/>
                <a:ext cx="13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i="1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26291" name="Freeform 465"/>
              <p:cNvSpPr>
                <a:spLocks/>
              </p:cNvSpPr>
              <p:nvPr/>
            </p:nvSpPr>
            <p:spPr bwMode="auto">
              <a:xfrm>
                <a:off x="1215" y="349"/>
                <a:ext cx="4267" cy="3205"/>
              </a:xfrm>
              <a:custGeom>
                <a:avLst/>
                <a:gdLst>
                  <a:gd name="T0" fmla="*/ 4227 w 4267"/>
                  <a:gd name="T1" fmla="*/ 38 h 3205"/>
                  <a:gd name="T2" fmla="*/ 4151 w 4267"/>
                  <a:gd name="T3" fmla="*/ 115 h 3205"/>
                  <a:gd name="T4" fmla="*/ 4069 w 4267"/>
                  <a:gd name="T5" fmla="*/ 318 h 3205"/>
                  <a:gd name="T6" fmla="*/ 3827 w 4267"/>
                  <a:gd name="T7" fmla="*/ 481 h 3205"/>
                  <a:gd name="T8" fmla="*/ 3745 w 4267"/>
                  <a:gd name="T9" fmla="*/ 523 h 3205"/>
                  <a:gd name="T10" fmla="*/ 3675 w 4267"/>
                  <a:gd name="T11" fmla="*/ 550 h 3205"/>
                  <a:gd name="T12" fmla="*/ 3565 w 4267"/>
                  <a:gd name="T13" fmla="*/ 857 h 3205"/>
                  <a:gd name="T14" fmla="*/ 3486 w 4267"/>
                  <a:gd name="T15" fmla="*/ 1014 h 3205"/>
                  <a:gd name="T16" fmla="*/ 3275 w 4267"/>
                  <a:gd name="T17" fmla="*/ 1090 h 3205"/>
                  <a:gd name="T18" fmla="*/ 3106 w 4267"/>
                  <a:gd name="T19" fmla="*/ 1091 h 3205"/>
                  <a:gd name="T20" fmla="*/ 2823 w 4267"/>
                  <a:gd name="T21" fmla="*/ 1395 h 3205"/>
                  <a:gd name="T22" fmla="*/ 2741 w 4267"/>
                  <a:gd name="T23" fmla="*/ 1523 h 3205"/>
                  <a:gd name="T24" fmla="*/ 2679 w 4267"/>
                  <a:gd name="T25" fmla="*/ 1553 h 3205"/>
                  <a:gd name="T26" fmla="*/ 2442 w 4267"/>
                  <a:gd name="T27" fmla="*/ 1691 h 3205"/>
                  <a:gd name="T28" fmla="*/ 2404 w 4267"/>
                  <a:gd name="T29" fmla="*/ 1714 h 3205"/>
                  <a:gd name="T30" fmla="*/ 2278 w 4267"/>
                  <a:gd name="T31" fmla="*/ 1845 h 3205"/>
                  <a:gd name="T32" fmla="*/ 2061 w 4267"/>
                  <a:gd name="T33" fmla="*/ 2045 h 3205"/>
                  <a:gd name="T34" fmla="*/ 1742 w 4267"/>
                  <a:gd name="T35" fmla="*/ 2285 h 3205"/>
                  <a:gd name="T36" fmla="*/ 1560 w 4267"/>
                  <a:gd name="T37" fmla="*/ 2361 h 3205"/>
                  <a:gd name="T38" fmla="*/ 1418 w 4267"/>
                  <a:gd name="T39" fmla="*/ 2488 h 3205"/>
                  <a:gd name="T40" fmla="*/ 1312 w 4267"/>
                  <a:gd name="T41" fmla="*/ 2542 h 3205"/>
                  <a:gd name="T42" fmla="*/ 1193 w 4267"/>
                  <a:gd name="T43" fmla="*/ 2623 h 3205"/>
                  <a:gd name="T44" fmla="*/ 1164 w 4267"/>
                  <a:gd name="T45" fmla="*/ 2638 h 3205"/>
                  <a:gd name="T46" fmla="*/ 1110 w 4267"/>
                  <a:gd name="T47" fmla="*/ 2659 h 3205"/>
                  <a:gd name="T48" fmla="*/ 1025 w 4267"/>
                  <a:gd name="T49" fmla="*/ 2695 h 3205"/>
                  <a:gd name="T50" fmla="*/ 875 w 4267"/>
                  <a:gd name="T51" fmla="*/ 2782 h 3205"/>
                  <a:gd name="T52" fmla="*/ 748 w 4267"/>
                  <a:gd name="T53" fmla="*/ 2847 h 3205"/>
                  <a:gd name="T54" fmla="*/ 457 w 4267"/>
                  <a:gd name="T55" fmla="*/ 3047 h 3205"/>
                  <a:gd name="T56" fmla="*/ 380 w 4267"/>
                  <a:gd name="T57" fmla="*/ 3052 h 3205"/>
                  <a:gd name="T58" fmla="*/ 291 w 4267"/>
                  <a:gd name="T59" fmla="*/ 3118 h 3205"/>
                  <a:gd name="T60" fmla="*/ 54 w 4267"/>
                  <a:gd name="T61" fmla="*/ 3173 h 3205"/>
                  <a:gd name="T62" fmla="*/ 85 w 4267"/>
                  <a:gd name="T63" fmla="*/ 3054 h 3205"/>
                  <a:gd name="T64" fmla="*/ 158 w 4267"/>
                  <a:gd name="T65" fmla="*/ 2997 h 3205"/>
                  <a:gd name="T66" fmla="*/ 279 w 4267"/>
                  <a:gd name="T67" fmla="*/ 2929 h 3205"/>
                  <a:gd name="T68" fmla="*/ 309 w 4267"/>
                  <a:gd name="T69" fmla="*/ 2907 h 3205"/>
                  <a:gd name="T70" fmla="*/ 380 w 4267"/>
                  <a:gd name="T71" fmla="*/ 2865 h 3205"/>
                  <a:gd name="T72" fmla="*/ 561 w 4267"/>
                  <a:gd name="T73" fmla="*/ 2790 h 3205"/>
                  <a:gd name="T74" fmla="*/ 696 w 4267"/>
                  <a:gd name="T75" fmla="*/ 2694 h 3205"/>
                  <a:gd name="T76" fmla="*/ 846 w 4267"/>
                  <a:gd name="T77" fmla="*/ 2562 h 3205"/>
                  <a:gd name="T78" fmla="*/ 937 w 4267"/>
                  <a:gd name="T79" fmla="*/ 2529 h 3205"/>
                  <a:gd name="T80" fmla="*/ 998 w 4267"/>
                  <a:gd name="T81" fmla="*/ 2501 h 3205"/>
                  <a:gd name="T82" fmla="*/ 1071 w 4267"/>
                  <a:gd name="T83" fmla="*/ 2449 h 3205"/>
                  <a:gd name="T84" fmla="*/ 1152 w 4267"/>
                  <a:gd name="T85" fmla="*/ 2390 h 3205"/>
                  <a:gd name="T86" fmla="*/ 1247 w 4267"/>
                  <a:gd name="T87" fmla="*/ 2256 h 3205"/>
                  <a:gd name="T88" fmla="*/ 1356 w 4267"/>
                  <a:gd name="T89" fmla="*/ 2189 h 3205"/>
                  <a:gd name="T90" fmla="*/ 1543 w 4267"/>
                  <a:gd name="T91" fmla="*/ 2001 h 3205"/>
                  <a:gd name="T92" fmla="*/ 1742 w 4267"/>
                  <a:gd name="T93" fmla="*/ 1895 h 3205"/>
                  <a:gd name="T94" fmla="*/ 1854 w 4267"/>
                  <a:gd name="T95" fmla="*/ 1860 h 3205"/>
                  <a:gd name="T96" fmla="*/ 1902 w 4267"/>
                  <a:gd name="T97" fmla="*/ 1755 h 3205"/>
                  <a:gd name="T98" fmla="*/ 1987 w 4267"/>
                  <a:gd name="T99" fmla="*/ 1641 h 3205"/>
                  <a:gd name="T100" fmla="*/ 2144 w 4267"/>
                  <a:gd name="T101" fmla="*/ 1495 h 3205"/>
                  <a:gd name="T102" fmla="*/ 2405 w 4267"/>
                  <a:gd name="T103" fmla="*/ 1340 h 3205"/>
                  <a:gd name="T104" fmla="*/ 2525 w 4267"/>
                  <a:gd name="T105" fmla="*/ 1259 h 3205"/>
                  <a:gd name="T106" fmla="*/ 2760 w 4267"/>
                  <a:gd name="T107" fmla="*/ 1086 h 3205"/>
                  <a:gd name="T108" fmla="*/ 2895 w 4267"/>
                  <a:gd name="T109" fmla="*/ 1005 h 3205"/>
                  <a:gd name="T110" fmla="*/ 3098 w 4267"/>
                  <a:gd name="T111" fmla="*/ 762 h 3205"/>
                  <a:gd name="T112" fmla="*/ 3183 w 4267"/>
                  <a:gd name="T113" fmla="*/ 709 h 3205"/>
                  <a:gd name="T114" fmla="*/ 3302 w 4267"/>
                  <a:gd name="T115" fmla="*/ 613 h 3205"/>
                  <a:gd name="T116" fmla="*/ 3351 w 4267"/>
                  <a:gd name="T117" fmla="*/ 508 h 3205"/>
                  <a:gd name="T118" fmla="*/ 3564 w 4267"/>
                  <a:gd name="T119" fmla="*/ 399 h 3205"/>
                  <a:gd name="T120" fmla="*/ 3635 w 4267"/>
                  <a:gd name="T121" fmla="*/ 318 h 3205"/>
                  <a:gd name="T122" fmla="*/ 3848 w 4267"/>
                  <a:gd name="T123" fmla="*/ 188 h 3205"/>
                  <a:gd name="T124" fmla="*/ 4016 w 4267"/>
                  <a:gd name="T125" fmla="*/ 96 h 32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67"/>
                  <a:gd name="T190" fmla="*/ 0 h 3205"/>
                  <a:gd name="T191" fmla="*/ 4267 w 4267"/>
                  <a:gd name="T192" fmla="*/ 3205 h 32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67" h="3205">
                    <a:moveTo>
                      <a:pt x="4046" y="0"/>
                    </a:moveTo>
                    <a:lnTo>
                      <a:pt x="4150" y="0"/>
                    </a:lnTo>
                    <a:lnTo>
                      <a:pt x="4150" y="38"/>
                    </a:lnTo>
                    <a:lnTo>
                      <a:pt x="4155" y="36"/>
                    </a:lnTo>
                    <a:lnTo>
                      <a:pt x="4159" y="36"/>
                    </a:lnTo>
                    <a:lnTo>
                      <a:pt x="4169" y="35"/>
                    </a:lnTo>
                    <a:lnTo>
                      <a:pt x="4177" y="35"/>
                    </a:lnTo>
                    <a:lnTo>
                      <a:pt x="4187" y="36"/>
                    </a:lnTo>
                    <a:lnTo>
                      <a:pt x="4206" y="37"/>
                    </a:lnTo>
                    <a:lnTo>
                      <a:pt x="4216" y="38"/>
                    </a:lnTo>
                    <a:lnTo>
                      <a:pt x="4227" y="38"/>
                    </a:lnTo>
                    <a:lnTo>
                      <a:pt x="4227" y="96"/>
                    </a:lnTo>
                    <a:lnTo>
                      <a:pt x="4267" y="96"/>
                    </a:lnTo>
                    <a:lnTo>
                      <a:pt x="4267" y="135"/>
                    </a:lnTo>
                    <a:lnTo>
                      <a:pt x="4227" y="135"/>
                    </a:lnTo>
                    <a:lnTo>
                      <a:pt x="4227" y="212"/>
                    </a:lnTo>
                    <a:lnTo>
                      <a:pt x="4170" y="212"/>
                    </a:lnTo>
                    <a:lnTo>
                      <a:pt x="4171" y="187"/>
                    </a:lnTo>
                    <a:lnTo>
                      <a:pt x="4171" y="162"/>
                    </a:lnTo>
                    <a:lnTo>
                      <a:pt x="4171" y="137"/>
                    </a:lnTo>
                    <a:lnTo>
                      <a:pt x="4170" y="115"/>
                    </a:lnTo>
                    <a:lnTo>
                      <a:pt x="4151" y="115"/>
                    </a:lnTo>
                    <a:lnTo>
                      <a:pt x="4151" y="250"/>
                    </a:lnTo>
                    <a:lnTo>
                      <a:pt x="4146" y="249"/>
                    </a:lnTo>
                    <a:lnTo>
                      <a:pt x="4141" y="248"/>
                    </a:lnTo>
                    <a:lnTo>
                      <a:pt x="4136" y="248"/>
                    </a:lnTo>
                    <a:lnTo>
                      <a:pt x="4131" y="248"/>
                    </a:lnTo>
                    <a:lnTo>
                      <a:pt x="4120" y="248"/>
                    </a:lnTo>
                    <a:lnTo>
                      <a:pt x="4110" y="249"/>
                    </a:lnTo>
                    <a:lnTo>
                      <a:pt x="4090" y="250"/>
                    </a:lnTo>
                    <a:lnTo>
                      <a:pt x="4080" y="251"/>
                    </a:lnTo>
                    <a:lnTo>
                      <a:pt x="4069" y="250"/>
                    </a:lnTo>
                    <a:lnTo>
                      <a:pt x="4069" y="318"/>
                    </a:lnTo>
                    <a:lnTo>
                      <a:pt x="4016" y="318"/>
                    </a:lnTo>
                    <a:lnTo>
                      <a:pt x="4016" y="272"/>
                    </a:lnTo>
                    <a:lnTo>
                      <a:pt x="3973" y="272"/>
                    </a:lnTo>
                    <a:lnTo>
                      <a:pt x="3973" y="349"/>
                    </a:lnTo>
                    <a:lnTo>
                      <a:pt x="3897" y="349"/>
                    </a:lnTo>
                    <a:lnTo>
                      <a:pt x="3897" y="445"/>
                    </a:lnTo>
                    <a:lnTo>
                      <a:pt x="3846" y="445"/>
                    </a:lnTo>
                    <a:lnTo>
                      <a:pt x="3846" y="483"/>
                    </a:lnTo>
                    <a:lnTo>
                      <a:pt x="3841" y="482"/>
                    </a:lnTo>
                    <a:lnTo>
                      <a:pt x="3836" y="482"/>
                    </a:lnTo>
                    <a:lnTo>
                      <a:pt x="3827" y="481"/>
                    </a:lnTo>
                    <a:lnTo>
                      <a:pt x="3817" y="481"/>
                    </a:lnTo>
                    <a:lnTo>
                      <a:pt x="3808" y="482"/>
                    </a:lnTo>
                    <a:lnTo>
                      <a:pt x="3790" y="484"/>
                    </a:lnTo>
                    <a:lnTo>
                      <a:pt x="3780" y="484"/>
                    </a:lnTo>
                    <a:lnTo>
                      <a:pt x="3771" y="483"/>
                    </a:lnTo>
                    <a:lnTo>
                      <a:pt x="3771" y="517"/>
                    </a:lnTo>
                    <a:lnTo>
                      <a:pt x="3760" y="516"/>
                    </a:lnTo>
                    <a:lnTo>
                      <a:pt x="3756" y="517"/>
                    </a:lnTo>
                    <a:lnTo>
                      <a:pt x="3751" y="518"/>
                    </a:lnTo>
                    <a:lnTo>
                      <a:pt x="3748" y="520"/>
                    </a:lnTo>
                    <a:lnTo>
                      <a:pt x="3745" y="523"/>
                    </a:lnTo>
                    <a:lnTo>
                      <a:pt x="3742" y="529"/>
                    </a:lnTo>
                    <a:lnTo>
                      <a:pt x="3739" y="537"/>
                    </a:lnTo>
                    <a:lnTo>
                      <a:pt x="3733" y="537"/>
                    </a:lnTo>
                    <a:lnTo>
                      <a:pt x="3726" y="538"/>
                    </a:lnTo>
                    <a:lnTo>
                      <a:pt x="3720" y="539"/>
                    </a:lnTo>
                    <a:lnTo>
                      <a:pt x="3715" y="542"/>
                    </a:lnTo>
                    <a:lnTo>
                      <a:pt x="3703" y="545"/>
                    </a:lnTo>
                    <a:lnTo>
                      <a:pt x="3691" y="549"/>
                    </a:lnTo>
                    <a:lnTo>
                      <a:pt x="3686" y="550"/>
                    </a:lnTo>
                    <a:lnTo>
                      <a:pt x="3680" y="550"/>
                    </a:lnTo>
                    <a:lnTo>
                      <a:pt x="3675" y="550"/>
                    </a:lnTo>
                    <a:lnTo>
                      <a:pt x="3668" y="550"/>
                    </a:lnTo>
                    <a:lnTo>
                      <a:pt x="3663" y="548"/>
                    </a:lnTo>
                    <a:lnTo>
                      <a:pt x="3656" y="546"/>
                    </a:lnTo>
                    <a:lnTo>
                      <a:pt x="3653" y="544"/>
                    </a:lnTo>
                    <a:lnTo>
                      <a:pt x="3650" y="543"/>
                    </a:lnTo>
                    <a:lnTo>
                      <a:pt x="3643" y="537"/>
                    </a:lnTo>
                    <a:lnTo>
                      <a:pt x="3643" y="684"/>
                    </a:lnTo>
                    <a:lnTo>
                      <a:pt x="3613" y="684"/>
                    </a:lnTo>
                    <a:lnTo>
                      <a:pt x="3613" y="857"/>
                    </a:lnTo>
                    <a:lnTo>
                      <a:pt x="3568" y="857"/>
                    </a:lnTo>
                    <a:lnTo>
                      <a:pt x="3565" y="857"/>
                    </a:lnTo>
                    <a:lnTo>
                      <a:pt x="3564" y="856"/>
                    </a:lnTo>
                    <a:lnTo>
                      <a:pt x="3563" y="854"/>
                    </a:lnTo>
                    <a:lnTo>
                      <a:pt x="3564" y="853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1" y="848"/>
                    </a:lnTo>
                    <a:lnTo>
                      <a:pt x="3558" y="848"/>
                    </a:lnTo>
                    <a:lnTo>
                      <a:pt x="3532" y="848"/>
                    </a:lnTo>
                    <a:lnTo>
                      <a:pt x="3532" y="887"/>
                    </a:lnTo>
                    <a:lnTo>
                      <a:pt x="3486" y="887"/>
                    </a:lnTo>
                    <a:lnTo>
                      <a:pt x="3486" y="1014"/>
                    </a:lnTo>
                    <a:lnTo>
                      <a:pt x="3437" y="1014"/>
                    </a:lnTo>
                    <a:lnTo>
                      <a:pt x="3437" y="878"/>
                    </a:lnTo>
                    <a:lnTo>
                      <a:pt x="3405" y="878"/>
                    </a:lnTo>
                    <a:lnTo>
                      <a:pt x="3405" y="953"/>
                    </a:lnTo>
                    <a:lnTo>
                      <a:pt x="3360" y="953"/>
                    </a:lnTo>
                    <a:lnTo>
                      <a:pt x="3360" y="994"/>
                    </a:lnTo>
                    <a:lnTo>
                      <a:pt x="3330" y="994"/>
                    </a:lnTo>
                    <a:lnTo>
                      <a:pt x="3330" y="1091"/>
                    </a:lnTo>
                    <a:lnTo>
                      <a:pt x="3279" y="1091"/>
                    </a:lnTo>
                    <a:lnTo>
                      <a:pt x="3276" y="1091"/>
                    </a:lnTo>
                    <a:lnTo>
                      <a:pt x="3275" y="1090"/>
                    </a:lnTo>
                    <a:lnTo>
                      <a:pt x="3274" y="1089"/>
                    </a:lnTo>
                    <a:lnTo>
                      <a:pt x="3275" y="1086"/>
                    </a:lnTo>
                    <a:lnTo>
                      <a:pt x="3275" y="1084"/>
                    </a:lnTo>
                    <a:lnTo>
                      <a:pt x="3275" y="1083"/>
                    </a:lnTo>
                    <a:lnTo>
                      <a:pt x="3272" y="1081"/>
                    </a:lnTo>
                    <a:lnTo>
                      <a:pt x="3269" y="1081"/>
                    </a:lnTo>
                    <a:lnTo>
                      <a:pt x="3233" y="1081"/>
                    </a:lnTo>
                    <a:lnTo>
                      <a:pt x="3233" y="1288"/>
                    </a:lnTo>
                    <a:lnTo>
                      <a:pt x="3184" y="1288"/>
                    </a:lnTo>
                    <a:lnTo>
                      <a:pt x="3184" y="1091"/>
                    </a:lnTo>
                    <a:lnTo>
                      <a:pt x="3106" y="1091"/>
                    </a:lnTo>
                    <a:lnTo>
                      <a:pt x="3106" y="1151"/>
                    </a:lnTo>
                    <a:lnTo>
                      <a:pt x="3076" y="1151"/>
                    </a:lnTo>
                    <a:lnTo>
                      <a:pt x="3076" y="1217"/>
                    </a:lnTo>
                    <a:lnTo>
                      <a:pt x="2990" y="1217"/>
                    </a:lnTo>
                    <a:lnTo>
                      <a:pt x="2990" y="1279"/>
                    </a:lnTo>
                    <a:lnTo>
                      <a:pt x="2909" y="1279"/>
                    </a:lnTo>
                    <a:lnTo>
                      <a:pt x="2909" y="1320"/>
                    </a:lnTo>
                    <a:lnTo>
                      <a:pt x="2863" y="1320"/>
                    </a:lnTo>
                    <a:lnTo>
                      <a:pt x="2863" y="1354"/>
                    </a:lnTo>
                    <a:lnTo>
                      <a:pt x="2823" y="1354"/>
                    </a:lnTo>
                    <a:lnTo>
                      <a:pt x="2823" y="1395"/>
                    </a:lnTo>
                    <a:lnTo>
                      <a:pt x="2791" y="1395"/>
                    </a:lnTo>
                    <a:lnTo>
                      <a:pt x="2791" y="1523"/>
                    </a:lnTo>
                    <a:lnTo>
                      <a:pt x="2789" y="1522"/>
                    </a:lnTo>
                    <a:lnTo>
                      <a:pt x="2785" y="1522"/>
                    </a:lnTo>
                    <a:lnTo>
                      <a:pt x="2776" y="1521"/>
                    </a:lnTo>
                    <a:lnTo>
                      <a:pt x="2767" y="1519"/>
                    </a:lnTo>
                    <a:lnTo>
                      <a:pt x="2757" y="1519"/>
                    </a:lnTo>
                    <a:lnTo>
                      <a:pt x="2753" y="1519"/>
                    </a:lnTo>
                    <a:lnTo>
                      <a:pt x="2748" y="1520"/>
                    </a:lnTo>
                    <a:lnTo>
                      <a:pt x="2744" y="1521"/>
                    </a:lnTo>
                    <a:lnTo>
                      <a:pt x="2741" y="1523"/>
                    </a:lnTo>
                    <a:lnTo>
                      <a:pt x="2739" y="1526"/>
                    </a:lnTo>
                    <a:lnTo>
                      <a:pt x="2736" y="1530"/>
                    </a:lnTo>
                    <a:lnTo>
                      <a:pt x="2734" y="1535"/>
                    </a:lnTo>
                    <a:lnTo>
                      <a:pt x="2734" y="1538"/>
                    </a:lnTo>
                    <a:lnTo>
                      <a:pt x="2734" y="1541"/>
                    </a:lnTo>
                    <a:lnTo>
                      <a:pt x="2724" y="1541"/>
                    </a:lnTo>
                    <a:lnTo>
                      <a:pt x="2712" y="1541"/>
                    </a:lnTo>
                    <a:lnTo>
                      <a:pt x="2702" y="1544"/>
                    </a:lnTo>
                    <a:lnTo>
                      <a:pt x="2691" y="1547"/>
                    </a:lnTo>
                    <a:lnTo>
                      <a:pt x="2683" y="1551"/>
                    </a:lnTo>
                    <a:lnTo>
                      <a:pt x="2679" y="1553"/>
                    </a:lnTo>
                    <a:lnTo>
                      <a:pt x="2675" y="1557"/>
                    </a:lnTo>
                    <a:lnTo>
                      <a:pt x="2672" y="1560"/>
                    </a:lnTo>
                    <a:lnTo>
                      <a:pt x="2670" y="1564"/>
                    </a:lnTo>
                    <a:lnTo>
                      <a:pt x="2666" y="1568"/>
                    </a:lnTo>
                    <a:lnTo>
                      <a:pt x="2665" y="1574"/>
                    </a:lnTo>
                    <a:lnTo>
                      <a:pt x="2569" y="1574"/>
                    </a:lnTo>
                    <a:lnTo>
                      <a:pt x="2569" y="1599"/>
                    </a:lnTo>
                    <a:lnTo>
                      <a:pt x="2493" y="1599"/>
                    </a:lnTo>
                    <a:lnTo>
                      <a:pt x="2493" y="1640"/>
                    </a:lnTo>
                    <a:lnTo>
                      <a:pt x="2442" y="1640"/>
                    </a:lnTo>
                    <a:lnTo>
                      <a:pt x="2442" y="1691"/>
                    </a:lnTo>
                    <a:lnTo>
                      <a:pt x="2438" y="1691"/>
                    </a:lnTo>
                    <a:lnTo>
                      <a:pt x="2433" y="1691"/>
                    </a:lnTo>
                    <a:lnTo>
                      <a:pt x="2425" y="1693"/>
                    </a:lnTo>
                    <a:lnTo>
                      <a:pt x="2417" y="1696"/>
                    </a:lnTo>
                    <a:lnTo>
                      <a:pt x="2414" y="1697"/>
                    </a:lnTo>
                    <a:lnTo>
                      <a:pt x="2411" y="1699"/>
                    </a:lnTo>
                    <a:lnTo>
                      <a:pt x="2409" y="1702"/>
                    </a:lnTo>
                    <a:lnTo>
                      <a:pt x="2406" y="1705"/>
                    </a:lnTo>
                    <a:lnTo>
                      <a:pt x="2405" y="1708"/>
                    </a:lnTo>
                    <a:lnTo>
                      <a:pt x="2404" y="1711"/>
                    </a:lnTo>
                    <a:lnTo>
                      <a:pt x="2404" y="1714"/>
                    </a:lnTo>
                    <a:lnTo>
                      <a:pt x="2404" y="1718"/>
                    </a:lnTo>
                    <a:lnTo>
                      <a:pt x="2405" y="1722"/>
                    </a:lnTo>
                    <a:lnTo>
                      <a:pt x="2408" y="1725"/>
                    </a:lnTo>
                    <a:lnTo>
                      <a:pt x="2367" y="1725"/>
                    </a:lnTo>
                    <a:lnTo>
                      <a:pt x="2367" y="1817"/>
                    </a:lnTo>
                    <a:lnTo>
                      <a:pt x="2326" y="1817"/>
                    </a:lnTo>
                    <a:lnTo>
                      <a:pt x="2326" y="1862"/>
                    </a:lnTo>
                    <a:lnTo>
                      <a:pt x="2281" y="1862"/>
                    </a:lnTo>
                    <a:lnTo>
                      <a:pt x="2280" y="1852"/>
                    </a:lnTo>
                    <a:lnTo>
                      <a:pt x="2279" y="1847"/>
                    </a:lnTo>
                    <a:lnTo>
                      <a:pt x="2278" y="1845"/>
                    </a:lnTo>
                    <a:lnTo>
                      <a:pt x="2277" y="1843"/>
                    </a:lnTo>
                    <a:lnTo>
                      <a:pt x="2249" y="1843"/>
                    </a:lnTo>
                    <a:lnTo>
                      <a:pt x="2249" y="1913"/>
                    </a:lnTo>
                    <a:lnTo>
                      <a:pt x="2153" y="1913"/>
                    </a:lnTo>
                    <a:lnTo>
                      <a:pt x="2153" y="1945"/>
                    </a:lnTo>
                    <a:lnTo>
                      <a:pt x="2123" y="1945"/>
                    </a:lnTo>
                    <a:lnTo>
                      <a:pt x="2123" y="1980"/>
                    </a:lnTo>
                    <a:lnTo>
                      <a:pt x="2082" y="1980"/>
                    </a:lnTo>
                    <a:lnTo>
                      <a:pt x="2082" y="2048"/>
                    </a:lnTo>
                    <a:lnTo>
                      <a:pt x="2071" y="2046"/>
                    </a:lnTo>
                    <a:lnTo>
                      <a:pt x="2061" y="2045"/>
                    </a:lnTo>
                    <a:lnTo>
                      <a:pt x="2051" y="2045"/>
                    </a:lnTo>
                    <a:lnTo>
                      <a:pt x="2040" y="2045"/>
                    </a:lnTo>
                    <a:lnTo>
                      <a:pt x="2018" y="2046"/>
                    </a:lnTo>
                    <a:lnTo>
                      <a:pt x="1996" y="2048"/>
                    </a:lnTo>
                    <a:lnTo>
                      <a:pt x="1996" y="2097"/>
                    </a:lnTo>
                    <a:lnTo>
                      <a:pt x="1900" y="2097"/>
                    </a:lnTo>
                    <a:lnTo>
                      <a:pt x="1900" y="2157"/>
                    </a:lnTo>
                    <a:lnTo>
                      <a:pt x="1828" y="2157"/>
                    </a:lnTo>
                    <a:lnTo>
                      <a:pt x="1828" y="2223"/>
                    </a:lnTo>
                    <a:lnTo>
                      <a:pt x="1742" y="2223"/>
                    </a:lnTo>
                    <a:lnTo>
                      <a:pt x="1742" y="2285"/>
                    </a:lnTo>
                    <a:lnTo>
                      <a:pt x="1694" y="2285"/>
                    </a:lnTo>
                    <a:lnTo>
                      <a:pt x="1693" y="2269"/>
                    </a:lnTo>
                    <a:lnTo>
                      <a:pt x="1691" y="2261"/>
                    </a:lnTo>
                    <a:lnTo>
                      <a:pt x="1688" y="2255"/>
                    </a:lnTo>
                    <a:lnTo>
                      <a:pt x="1674" y="2255"/>
                    </a:lnTo>
                    <a:lnTo>
                      <a:pt x="1674" y="2381"/>
                    </a:lnTo>
                    <a:lnTo>
                      <a:pt x="1617" y="2381"/>
                    </a:lnTo>
                    <a:lnTo>
                      <a:pt x="1617" y="2359"/>
                    </a:lnTo>
                    <a:lnTo>
                      <a:pt x="1587" y="2361"/>
                    </a:lnTo>
                    <a:lnTo>
                      <a:pt x="1573" y="2361"/>
                    </a:lnTo>
                    <a:lnTo>
                      <a:pt x="1560" y="2361"/>
                    </a:lnTo>
                    <a:lnTo>
                      <a:pt x="1534" y="2361"/>
                    </a:lnTo>
                    <a:lnTo>
                      <a:pt x="1522" y="2360"/>
                    </a:lnTo>
                    <a:lnTo>
                      <a:pt x="1509" y="2359"/>
                    </a:lnTo>
                    <a:lnTo>
                      <a:pt x="1509" y="2442"/>
                    </a:lnTo>
                    <a:lnTo>
                      <a:pt x="1460" y="2442"/>
                    </a:lnTo>
                    <a:lnTo>
                      <a:pt x="1460" y="2431"/>
                    </a:lnTo>
                    <a:lnTo>
                      <a:pt x="1458" y="2427"/>
                    </a:lnTo>
                    <a:lnTo>
                      <a:pt x="1457" y="2424"/>
                    </a:lnTo>
                    <a:lnTo>
                      <a:pt x="1456" y="2422"/>
                    </a:lnTo>
                    <a:lnTo>
                      <a:pt x="1418" y="2422"/>
                    </a:lnTo>
                    <a:lnTo>
                      <a:pt x="1418" y="2488"/>
                    </a:lnTo>
                    <a:lnTo>
                      <a:pt x="1332" y="2488"/>
                    </a:lnTo>
                    <a:lnTo>
                      <a:pt x="1334" y="2496"/>
                    </a:lnTo>
                    <a:lnTo>
                      <a:pt x="1336" y="2503"/>
                    </a:lnTo>
                    <a:lnTo>
                      <a:pt x="1334" y="2511"/>
                    </a:lnTo>
                    <a:lnTo>
                      <a:pt x="1333" y="2517"/>
                    </a:lnTo>
                    <a:lnTo>
                      <a:pt x="1332" y="2521"/>
                    </a:lnTo>
                    <a:lnTo>
                      <a:pt x="1331" y="2524"/>
                    </a:lnTo>
                    <a:lnTo>
                      <a:pt x="1328" y="2529"/>
                    </a:lnTo>
                    <a:lnTo>
                      <a:pt x="1324" y="2535"/>
                    </a:lnTo>
                    <a:lnTo>
                      <a:pt x="1318" y="2539"/>
                    </a:lnTo>
                    <a:lnTo>
                      <a:pt x="1312" y="2542"/>
                    </a:lnTo>
                    <a:lnTo>
                      <a:pt x="1305" y="2547"/>
                    </a:lnTo>
                    <a:lnTo>
                      <a:pt x="1290" y="2552"/>
                    </a:lnTo>
                    <a:lnTo>
                      <a:pt x="1283" y="2554"/>
                    </a:lnTo>
                    <a:lnTo>
                      <a:pt x="1274" y="2556"/>
                    </a:lnTo>
                    <a:lnTo>
                      <a:pt x="1256" y="2558"/>
                    </a:lnTo>
                    <a:lnTo>
                      <a:pt x="1256" y="2590"/>
                    </a:lnTo>
                    <a:lnTo>
                      <a:pt x="1205" y="2590"/>
                    </a:lnTo>
                    <a:lnTo>
                      <a:pt x="1205" y="2626"/>
                    </a:lnTo>
                    <a:lnTo>
                      <a:pt x="1203" y="2626"/>
                    </a:lnTo>
                    <a:lnTo>
                      <a:pt x="1201" y="2624"/>
                    </a:lnTo>
                    <a:lnTo>
                      <a:pt x="1193" y="2623"/>
                    </a:lnTo>
                    <a:lnTo>
                      <a:pt x="1186" y="2622"/>
                    </a:lnTo>
                    <a:lnTo>
                      <a:pt x="1182" y="2622"/>
                    </a:lnTo>
                    <a:lnTo>
                      <a:pt x="1178" y="2622"/>
                    </a:lnTo>
                    <a:lnTo>
                      <a:pt x="1175" y="2622"/>
                    </a:lnTo>
                    <a:lnTo>
                      <a:pt x="1171" y="2623"/>
                    </a:lnTo>
                    <a:lnTo>
                      <a:pt x="1168" y="2624"/>
                    </a:lnTo>
                    <a:lnTo>
                      <a:pt x="1166" y="2627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4"/>
                    </a:lnTo>
                    <a:lnTo>
                      <a:pt x="1164" y="2638"/>
                    </a:lnTo>
                    <a:lnTo>
                      <a:pt x="1165" y="2645"/>
                    </a:lnTo>
                    <a:lnTo>
                      <a:pt x="1158" y="2646"/>
                    </a:lnTo>
                    <a:lnTo>
                      <a:pt x="1152" y="2647"/>
                    </a:lnTo>
                    <a:lnTo>
                      <a:pt x="1147" y="2648"/>
                    </a:lnTo>
                    <a:lnTo>
                      <a:pt x="1143" y="2650"/>
                    </a:lnTo>
                    <a:lnTo>
                      <a:pt x="1134" y="2654"/>
                    </a:lnTo>
                    <a:lnTo>
                      <a:pt x="1126" y="2657"/>
                    </a:lnTo>
                    <a:lnTo>
                      <a:pt x="1123" y="2658"/>
                    </a:lnTo>
                    <a:lnTo>
                      <a:pt x="1119" y="2659"/>
                    </a:lnTo>
                    <a:lnTo>
                      <a:pt x="1114" y="2659"/>
                    </a:lnTo>
                    <a:lnTo>
                      <a:pt x="1110" y="2659"/>
                    </a:lnTo>
                    <a:lnTo>
                      <a:pt x="1106" y="2657"/>
                    </a:lnTo>
                    <a:lnTo>
                      <a:pt x="1100" y="2655"/>
                    </a:lnTo>
                    <a:lnTo>
                      <a:pt x="1095" y="2651"/>
                    </a:lnTo>
                    <a:lnTo>
                      <a:pt x="1089" y="2646"/>
                    </a:lnTo>
                    <a:lnTo>
                      <a:pt x="1089" y="2686"/>
                    </a:lnTo>
                    <a:lnTo>
                      <a:pt x="1075" y="2686"/>
                    </a:lnTo>
                    <a:lnTo>
                      <a:pt x="1061" y="2687"/>
                    </a:lnTo>
                    <a:lnTo>
                      <a:pt x="1048" y="2688"/>
                    </a:lnTo>
                    <a:lnTo>
                      <a:pt x="1042" y="2689"/>
                    </a:lnTo>
                    <a:lnTo>
                      <a:pt x="1036" y="2690"/>
                    </a:lnTo>
                    <a:lnTo>
                      <a:pt x="1025" y="2695"/>
                    </a:lnTo>
                    <a:lnTo>
                      <a:pt x="1021" y="2697"/>
                    </a:lnTo>
                    <a:lnTo>
                      <a:pt x="1016" y="2700"/>
                    </a:lnTo>
                    <a:lnTo>
                      <a:pt x="1012" y="2703"/>
                    </a:lnTo>
                    <a:lnTo>
                      <a:pt x="1008" y="2708"/>
                    </a:lnTo>
                    <a:lnTo>
                      <a:pt x="1004" y="2712"/>
                    </a:lnTo>
                    <a:lnTo>
                      <a:pt x="1002" y="2716"/>
                    </a:lnTo>
                    <a:lnTo>
                      <a:pt x="961" y="2716"/>
                    </a:lnTo>
                    <a:lnTo>
                      <a:pt x="961" y="2752"/>
                    </a:lnTo>
                    <a:lnTo>
                      <a:pt x="921" y="2752"/>
                    </a:lnTo>
                    <a:lnTo>
                      <a:pt x="921" y="2782"/>
                    </a:lnTo>
                    <a:lnTo>
                      <a:pt x="875" y="2782"/>
                    </a:lnTo>
                    <a:lnTo>
                      <a:pt x="875" y="2823"/>
                    </a:lnTo>
                    <a:lnTo>
                      <a:pt x="845" y="2823"/>
                    </a:lnTo>
                    <a:lnTo>
                      <a:pt x="845" y="2859"/>
                    </a:lnTo>
                    <a:lnTo>
                      <a:pt x="796" y="2859"/>
                    </a:lnTo>
                    <a:lnTo>
                      <a:pt x="787" y="2851"/>
                    </a:lnTo>
                    <a:lnTo>
                      <a:pt x="779" y="2847"/>
                    </a:lnTo>
                    <a:lnTo>
                      <a:pt x="773" y="2845"/>
                    </a:lnTo>
                    <a:lnTo>
                      <a:pt x="769" y="2844"/>
                    </a:lnTo>
                    <a:lnTo>
                      <a:pt x="755" y="2845"/>
                    </a:lnTo>
                    <a:lnTo>
                      <a:pt x="751" y="2846"/>
                    </a:lnTo>
                    <a:lnTo>
                      <a:pt x="748" y="2847"/>
                    </a:lnTo>
                    <a:lnTo>
                      <a:pt x="739" y="2851"/>
                    </a:lnTo>
                    <a:lnTo>
                      <a:pt x="731" y="2855"/>
                    </a:lnTo>
                    <a:lnTo>
                      <a:pt x="719" y="2859"/>
                    </a:lnTo>
                    <a:lnTo>
                      <a:pt x="719" y="2899"/>
                    </a:lnTo>
                    <a:lnTo>
                      <a:pt x="678" y="2899"/>
                    </a:lnTo>
                    <a:lnTo>
                      <a:pt x="678" y="2950"/>
                    </a:lnTo>
                    <a:lnTo>
                      <a:pt x="591" y="2950"/>
                    </a:lnTo>
                    <a:lnTo>
                      <a:pt x="591" y="2985"/>
                    </a:lnTo>
                    <a:lnTo>
                      <a:pt x="505" y="2985"/>
                    </a:lnTo>
                    <a:lnTo>
                      <a:pt x="505" y="3047"/>
                    </a:lnTo>
                    <a:lnTo>
                      <a:pt x="457" y="3047"/>
                    </a:lnTo>
                    <a:lnTo>
                      <a:pt x="456" y="3036"/>
                    </a:lnTo>
                    <a:lnTo>
                      <a:pt x="454" y="3031"/>
                    </a:lnTo>
                    <a:lnTo>
                      <a:pt x="453" y="3029"/>
                    </a:lnTo>
                    <a:lnTo>
                      <a:pt x="452" y="3026"/>
                    </a:lnTo>
                    <a:lnTo>
                      <a:pt x="424" y="3026"/>
                    </a:lnTo>
                    <a:lnTo>
                      <a:pt x="424" y="3058"/>
                    </a:lnTo>
                    <a:lnTo>
                      <a:pt x="384" y="3058"/>
                    </a:lnTo>
                    <a:lnTo>
                      <a:pt x="381" y="3057"/>
                    </a:lnTo>
                    <a:lnTo>
                      <a:pt x="379" y="3056"/>
                    </a:lnTo>
                    <a:lnTo>
                      <a:pt x="379" y="3055"/>
                    </a:lnTo>
                    <a:lnTo>
                      <a:pt x="380" y="3052"/>
                    </a:lnTo>
                    <a:lnTo>
                      <a:pt x="380" y="3050"/>
                    </a:lnTo>
                    <a:lnTo>
                      <a:pt x="380" y="3049"/>
                    </a:lnTo>
                    <a:lnTo>
                      <a:pt x="378" y="3048"/>
                    </a:lnTo>
                    <a:lnTo>
                      <a:pt x="375" y="3047"/>
                    </a:lnTo>
                    <a:lnTo>
                      <a:pt x="338" y="3047"/>
                    </a:lnTo>
                    <a:lnTo>
                      <a:pt x="338" y="3121"/>
                    </a:lnTo>
                    <a:lnTo>
                      <a:pt x="330" y="3119"/>
                    </a:lnTo>
                    <a:lnTo>
                      <a:pt x="322" y="3118"/>
                    </a:lnTo>
                    <a:lnTo>
                      <a:pt x="314" y="3118"/>
                    </a:lnTo>
                    <a:lnTo>
                      <a:pt x="307" y="3118"/>
                    </a:lnTo>
                    <a:lnTo>
                      <a:pt x="291" y="3118"/>
                    </a:lnTo>
                    <a:lnTo>
                      <a:pt x="275" y="3119"/>
                    </a:lnTo>
                    <a:lnTo>
                      <a:pt x="244" y="3121"/>
                    </a:lnTo>
                    <a:lnTo>
                      <a:pt x="228" y="3122"/>
                    </a:lnTo>
                    <a:lnTo>
                      <a:pt x="212" y="3121"/>
                    </a:lnTo>
                    <a:lnTo>
                      <a:pt x="212" y="3153"/>
                    </a:lnTo>
                    <a:lnTo>
                      <a:pt x="193" y="3157"/>
                    </a:lnTo>
                    <a:lnTo>
                      <a:pt x="175" y="3159"/>
                    </a:lnTo>
                    <a:lnTo>
                      <a:pt x="135" y="3164"/>
                    </a:lnTo>
                    <a:lnTo>
                      <a:pt x="95" y="3168"/>
                    </a:lnTo>
                    <a:lnTo>
                      <a:pt x="75" y="3170"/>
                    </a:lnTo>
                    <a:lnTo>
                      <a:pt x="54" y="3173"/>
                    </a:lnTo>
                    <a:lnTo>
                      <a:pt x="54" y="3205"/>
                    </a:lnTo>
                    <a:lnTo>
                      <a:pt x="0" y="3205"/>
                    </a:lnTo>
                    <a:lnTo>
                      <a:pt x="0" y="3110"/>
                    </a:lnTo>
                    <a:lnTo>
                      <a:pt x="55" y="3110"/>
                    </a:lnTo>
                    <a:lnTo>
                      <a:pt x="55" y="3058"/>
                    </a:lnTo>
                    <a:lnTo>
                      <a:pt x="67" y="3059"/>
                    </a:lnTo>
                    <a:lnTo>
                      <a:pt x="74" y="3058"/>
                    </a:lnTo>
                    <a:lnTo>
                      <a:pt x="79" y="3058"/>
                    </a:lnTo>
                    <a:lnTo>
                      <a:pt x="81" y="3057"/>
                    </a:lnTo>
                    <a:lnTo>
                      <a:pt x="83" y="3056"/>
                    </a:lnTo>
                    <a:lnTo>
                      <a:pt x="85" y="3054"/>
                    </a:lnTo>
                    <a:lnTo>
                      <a:pt x="86" y="3051"/>
                    </a:lnTo>
                    <a:lnTo>
                      <a:pt x="87" y="3049"/>
                    </a:lnTo>
                    <a:lnTo>
                      <a:pt x="87" y="3046"/>
                    </a:lnTo>
                    <a:lnTo>
                      <a:pt x="87" y="3043"/>
                    </a:lnTo>
                    <a:lnTo>
                      <a:pt x="86" y="3038"/>
                    </a:lnTo>
                    <a:lnTo>
                      <a:pt x="127" y="3038"/>
                    </a:lnTo>
                    <a:lnTo>
                      <a:pt x="127" y="2995"/>
                    </a:lnTo>
                    <a:lnTo>
                      <a:pt x="132" y="2996"/>
                    </a:lnTo>
                    <a:lnTo>
                      <a:pt x="137" y="2996"/>
                    </a:lnTo>
                    <a:lnTo>
                      <a:pt x="147" y="2997"/>
                    </a:lnTo>
                    <a:lnTo>
                      <a:pt x="158" y="2997"/>
                    </a:lnTo>
                    <a:lnTo>
                      <a:pt x="168" y="2996"/>
                    </a:lnTo>
                    <a:lnTo>
                      <a:pt x="189" y="2994"/>
                    </a:lnTo>
                    <a:lnTo>
                      <a:pt x="201" y="2994"/>
                    </a:lnTo>
                    <a:lnTo>
                      <a:pt x="213" y="2995"/>
                    </a:lnTo>
                    <a:lnTo>
                      <a:pt x="213" y="2962"/>
                    </a:lnTo>
                    <a:lnTo>
                      <a:pt x="254" y="2962"/>
                    </a:lnTo>
                    <a:lnTo>
                      <a:pt x="254" y="2931"/>
                    </a:lnTo>
                    <a:lnTo>
                      <a:pt x="266" y="2931"/>
                    </a:lnTo>
                    <a:lnTo>
                      <a:pt x="271" y="2931"/>
                    </a:lnTo>
                    <a:lnTo>
                      <a:pt x="277" y="2930"/>
                    </a:lnTo>
                    <a:lnTo>
                      <a:pt x="279" y="2929"/>
                    </a:lnTo>
                    <a:lnTo>
                      <a:pt x="281" y="2928"/>
                    </a:lnTo>
                    <a:lnTo>
                      <a:pt x="283" y="2927"/>
                    </a:lnTo>
                    <a:lnTo>
                      <a:pt x="284" y="2925"/>
                    </a:lnTo>
                    <a:lnTo>
                      <a:pt x="284" y="2922"/>
                    </a:lnTo>
                    <a:lnTo>
                      <a:pt x="285" y="2919"/>
                    </a:lnTo>
                    <a:lnTo>
                      <a:pt x="284" y="2915"/>
                    </a:lnTo>
                    <a:lnTo>
                      <a:pt x="284" y="2912"/>
                    </a:lnTo>
                    <a:lnTo>
                      <a:pt x="291" y="2911"/>
                    </a:lnTo>
                    <a:lnTo>
                      <a:pt x="297" y="2910"/>
                    </a:lnTo>
                    <a:lnTo>
                      <a:pt x="303" y="2909"/>
                    </a:lnTo>
                    <a:lnTo>
                      <a:pt x="309" y="2907"/>
                    </a:lnTo>
                    <a:lnTo>
                      <a:pt x="321" y="2902"/>
                    </a:lnTo>
                    <a:lnTo>
                      <a:pt x="333" y="2899"/>
                    </a:lnTo>
                    <a:lnTo>
                      <a:pt x="338" y="2898"/>
                    </a:lnTo>
                    <a:lnTo>
                      <a:pt x="343" y="2897"/>
                    </a:lnTo>
                    <a:lnTo>
                      <a:pt x="349" y="2897"/>
                    </a:lnTo>
                    <a:lnTo>
                      <a:pt x="355" y="2898"/>
                    </a:lnTo>
                    <a:lnTo>
                      <a:pt x="361" y="2899"/>
                    </a:lnTo>
                    <a:lnTo>
                      <a:pt x="367" y="2901"/>
                    </a:lnTo>
                    <a:lnTo>
                      <a:pt x="374" y="2905"/>
                    </a:lnTo>
                    <a:lnTo>
                      <a:pt x="380" y="2910"/>
                    </a:lnTo>
                    <a:lnTo>
                      <a:pt x="380" y="2865"/>
                    </a:lnTo>
                    <a:lnTo>
                      <a:pt x="396" y="2862"/>
                    </a:lnTo>
                    <a:lnTo>
                      <a:pt x="410" y="2859"/>
                    </a:lnTo>
                    <a:lnTo>
                      <a:pt x="425" y="2855"/>
                    </a:lnTo>
                    <a:lnTo>
                      <a:pt x="439" y="2850"/>
                    </a:lnTo>
                    <a:lnTo>
                      <a:pt x="452" y="2846"/>
                    </a:lnTo>
                    <a:lnTo>
                      <a:pt x="465" y="2842"/>
                    </a:lnTo>
                    <a:lnTo>
                      <a:pt x="478" y="2836"/>
                    </a:lnTo>
                    <a:lnTo>
                      <a:pt x="491" y="2831"/>
                    </a:lnTo>
                    <a:lnTo>
                      <a:pt x="515" y="2819"/>
                    </a:lnTo>
                    <a:lnTo>
                      <a:pt x="539" y="2805"/>
                    </a:lnTo>
                    <a:lnTo>
                      <a:pt x="561" y="2790"/>
                    </a:lnTo>
                    <a:lnTo>
                      <a:pt x="584" y="2774"/>
                    </a:lnTo>
                    <a:lnTo>
                      <a:pt x="624" y="2774"/>
                    </a:lnTo>
                    <a:lnTo>
                      <a:pt x="624" y="2708"/>
                    </a:lnTo>
                    <a:lnTo>
                      <a:pt x="638" y="2708"/>
                    </a:lnTo>
                    <a:lnTo>
                      <a:pt x="651" y="2707"/>
                    </a:lnTo>
                    <a:lnTo>
                      <a:pt x="664" y="2705"/>
                    </a:lnTo>
                    <a:lnTo>
                      <a:pt x="670" y="2704"/>
                    </a:lnTo>
                    <a:lnTo>
                      <a:pt x="676" y="2703"/>
                    </a:lnTo>
                    <a:lnTo>
                      <a:pt x="686" y="2699"/>
                    </a:lnTo>
                    <a:lnTo>
                      <a:pt x="692" y="2697"/>
                    </a:lnTo>
                    <a:lnTo>
                      <a:pt x="696" y="2694"/>
                    </a:lnTo>
                    <a:lnTo>
                      <a:pt x="700" y="2690"/>
                    </a:lnTo>
                    <a:lnTo>
                      <a:pt x="704" y="2687"/>
                    </a:lnTo>
                    <a:lnTo>
                      <a:pt x="707" y="2683"/>
                    </a:lnTo>
                    <a:lnTo>
                      <a:pt x="710" y="2677"/>
                    </a:lnTo>
                    <a:lnTo>
                      <a:pt x="750" y="2677"/>
                    </a:lnTo>
                    <a:lnTo>
                      <a:pt x="750" y="2636"/>
                    </a:lnTo>
                    <a:lnTo>
                      <a:pt x="791" y="2636"/>
                    </a:lnTo>
                    <a:lnTo>
                      <a:pt x="791" y="2561"/>
                    </a:lnTo>
                    <a:lnTo>
                      <a:pt x="841" y="2561"/>
                    </a:lnTo>
                    <a:lnTo>
                      <a:pt x="845" y="2561"/>
                    </a:lnTo>
                    <a:lnTo>
                      <a:pt x="846" y="2562"/>
                    </a:lnTo>
                    <a:lnTo>
                      <a:pt x="846" y="2563"/>
                    </a:lnTo>
                    <a:lnTo>
                      <a:pt x="846" y="2565"/>
                    </a:lnTo>
                    <a:lnTo>
                      <a:pt x="846" y="2567"/>
                    </a:lnTo>
                    <a:lnTo>
                      <a:pt x="846" y="2568"/>
                    </a:lnTo>
                    <a:lnTo>
                      <a:pt x="847" y="2569"/>
                    </a:lnTo>
                    <a:lnTo>
                      <a:pt x="851" y="2570"/>
                    </a:lnTo>
                    <a:lnTo>
                      <a:pt x="918" y="2570"/>
                    </a:lnTo>
                    <a:lnTo>
                      <a:pt x="918" y="2530"/>
                    </a:lnTo>
                    <a:lnTo>
                      <a:pt x="926" y="2530"/>
                    </a:lnTo>
                    <a:lnTo>
                      <a:pt x="931" y="2530"/>
                    </a:lnTo>
                    <a:lnTo>
                      <a:pt x="937" y="2529"/>
                    </a:lnTo>
                    <a:lnTo>
                      <a:pt x="940" y="2528"/>
                    </a:lnTo>
                    <a:lnTo>
                      <a:pt x="942" y="2527"/>
                    </a:lnTo>
                    <a:lnTo>
                      <a:pt x="944" y="2526"/>
                    </a:lnTo>
                    <a:lnTo>
                      <a:pt x="946" y="2524"/>
                    </a:lnTo>
                    <a:lnTo>
                      <a:pt x="951" y="2517"/>
                    </a:lnTo>
                    <a:lnTo>
                      <a:pt x="954" y="2510"/>
                    </a:lnTo>
                    <a:lnTo>
                      <a:pt x="961" y="2509"/>
                    </a:lnTo>
                    <a:lnTo>
                      <a:pt x="968" y="2509"/>
                    </a:lnTo>
                    <a:lnTo>
                      <a:pt x="980" y="2507"/>
                    </a:lnTo>
                    <a:lnTo>
                      <a:pt x="988" y="2504"/>
                    </a:lnTo>
                    <a:lnTo>
                      <a:pt x="998" y="2501"/>
                    </a:lnTo>
                    <a:lnTo>
                      <a:pt x="1007" y="2499"/>
                    </a:lnTo>
                    <a:lnTo>
                      <a:pt x="1016" y="2497"/>
                    </a:lnTo>
                    <a:lnTo>
                      <a:pt x="1029" y="2495"/>
                    </a:lnTo>
                    <a:lnTo>
                      <a:pt x="1044" y="2495"/>
                    </a:lnTo>
                    <a:lnTo>
                      <a:pt x="1044" y="2454"/>
                    </a:lnTo>
                    <a:lnTo>
                      <a:pt x="1053" y="2454"/>
                    </a:lnTo>
                    <a:lnTo>
                      <a:pt x="1058" y="2454"/>
                    </a:lnTo>
                    <a:lnTo>
                      <a:pt x="1064" y="2454"/>
                    </a:lnTo>
                    <a:lnTo>
                      <a:pt x="1066" y="2453"/>
                    </a:lnTo>
                    <a:lnTo>
                      <a:pt x="1068" y="2451"/>
                    </a:lnTo>
                    <a:lnTo>
                      <a:pt x="1071" y="2449"/>
                    </a:lnTo>
                    <a:lnTo>
                      <a:pt x="1073" y="2447"/>
                    </a:lnTo>
                    <a:lnTo>
                      <a:pt x="1077" y="2442"/>
                    </a:lnTo>
                    <a:lnTo>
                      <a:pt x="1080" y="2433"/>
                    </a:lnTo>
                    <a:lnTo>
                      <a:pt x="1121" y="2433"/>
                    </a:lnTo>
                    <a:lnTo>
                      <a:pt x="1121" y="2392"/>
                    </a:lnTo>
                    <a:lnTo>
                      <a:pt x="1127" y="2394"/>
                    </a:lnTo>
                    <a:lnTo>
                      <a:pt x="1134" y="2395"/>
                    </a:lnTo>
                    <a:lnTo>
                      <a:pt x="1139" y="2395"/>
                    </a:lnTo>
                    <a:lnTo>
                      <a:pt x="1144" y="2394"/>
                    </a:lnTo>
                    <a:lnTo>
                      <a:pt x="1148" y="2393"/>
                    </a:lnTo>
                    <a:lnTo>
                      <a:pt x="1152" y="2390"/>
                    </a:lnTo>
                    <a:lnTo>
                      <a:pt x="1160" y="2384"/>
                    </a:lnTo>
                    <a:lnTo>
                      <a:pt x="1167" y="2379"/>
                    </a:lnTo>
                    <a:lnTo>
                      <a:pt x="1172" y="2376"/>
                    </a:lnTo>
                    <a:lnTo>
                      <a:pt x="1177" y="2373"/>
                    </a:lnTo>
                    <a:lnTo>
                      <a:pt x="1183" y="2370"/>
                    </a:lnTo>
                    <a:lnTo>
                      <a:pt x="1190" y="2369"/>
                    </a:lnTo>
                    <a:lnTo>
                      <a:pt x="1198" y="2368"/>
                    </a:lnTo>
                    <a:lnTo>
                      <a:pt x="1206" y="2367"/>
                    </a:lnTo>
                    <a:lnTo>
                      <a:pt x="1206" y="2307"/>
                    </a:lnTo>
                    <a:lnTo>
                      <a:pt x="1247" y="2307"/>
                    </a:lnTo>
                    <a:lnTo>
                      <a:pt x="1247" y="2256"/>
                    </a:lnTo>
                    <a:lnTo>
                      <a:pt x="1257" y="2250"/>
                    </a:lnTo>
                    <a:lnTo>
                      <a:pt x="1268" y="2245"/>
                    </a:lnTo>
                    <a:lnTo>
                      <a:pt x="1289" y="2236"/>
                    </a:lnTo>
                    <a:lnTo>
                      <a:pt x="1310" y="2228"/>
                    </a:lnTo>
                    <a:lnTo>
                      <a:pt x="1319" y="2222"/>
                    </a:lnTo>
                    <a:lnTo>
                      <a:pt x="1328" y="2218"/>
                    </a:lnTo>
                    <a:lnTo>
                      <a:pt x="1337" y="2212"/>
                    </a:lnTo>
                    <a:lnTo>
                      <a:pt x="1344" y="2205"/>
                    </a:lnTo>
                    <a:lnTo>
                      <a:pt x="1347" y="2202"/>
                    </a:lnTo>
                    <a:lnTo>
                      <a:pt x="1351" y="2197"/>
                    </a:lnTo>
                    <a:lnTo>
                      <a:pt x="1356" y="2189"/>
                    </a:lnTo>
                    <a:lnTo>
                      <a:pt x="1359" y="2179"/>
                    </a:lnTo>
                    <a:lnTo>
                      <a:pt x="1363" y="2167"/>
                    </a:lnTo>
                    <a:lnTo>
                      <a:pt x="1364" y="2161"/>
                    </a:lnTo>
                    <a:lnTo>
                      <a:pt x="1364" y="2154"/>
                    </a:lnTo>
                    <a:lnTo>
                      <a:pt x="1364" y="2147"/>
                    </a:lnTo>
                    <a:lnTo>
                      <a:pt x="1364" y="2139"/>
                    </a:lnTo>
                    <a:lnTo>
                      <a:pt x="1405" y="2139"/>
                    </a:lnTo>
                    <a:lnTo>
                      <a:pt x="1405" y="2042"/>
                    </a:lnTo>
                    <a:lnTo>
                      <a:pt x="1461" y="2042"/>
                    </a:lnTo>
                    <a:lnTo>
                      <a:pt x="1461" y="2001"/>
                    </a:lnTo>
                    <a:lnTo>
                      <a:pt x="1543" y="2001"/>
                    </a:lnTo>
                    <a:lnTo>
                      <a:pt x="1550" y="2003"/>
                    </a:lnTo>
                    <a:lnTo>
                      <a:pt x="1561" y="2006"/>
                    </a:lnTo>
                    <a:lnTo>
                      <a:pt x="1572" y="2009"/>
                    </a:lnTo>
                    <a:lnTo>
                      <a:pt x="1577" y="2010"/>
                    </a:lnTo>
                    <a:lnTo>
                      <a:pt x="1581" y="2010"/>
                    </a:lnTo>
                    <a:lnTo>
                      <a:pt x="1618" y="2012"/>
                    </a:lnTo>
                    <a:lnTo>
                      <a:pt x="1658" y="2012"/>
                    </a:lnTo>
                    <a:lnTo>
                      <a:pt x="1658" y="1955"/>
                    </a:lnTo>
                    <a:lnTo>
                      <a:pt x="1694" y="1955"/>
                    </a:lnTo>
                    <a:lnTo>
                      <a:pt x="1694" y="1895"/>
                    </a:lnTo>
                    <a:lnTo>
                      <a:pt x="1742" y="1895"/>
                    </a:lnTo>
                    <a:lnTo>
                      <a:pt x="1742" y="1936"/>
                    </a:lnTo>
                    <a:lnTo>
                      <a:pt x="1784" y="1936"/>
                    </a:lnTo>
                    <a:lnTo>
                      <a:pt x="1784" y="1874"/>
                    </a:lnTo>
                    <a:lnTo>
                      <a:pt x="1793" y="1874"/>
                    </a:lnTo>
                    <a:lnTo>
                      <a:pt x="1799" y="1873"/>
                    </a:lnTo>
                    <a:lnTo>
                      <a:pt x="1810" y="1872"/>
                    </a:lnTo>
                    <a:lnTo>
                      <a:pt x="1819" y="1869"/>
                    </a:lnTo>
                    <a:lnTo>
                      <a:pt x="1825" y="1867"/>
                    </a:lnTo>
                    <a:lnTo>
                      <a:pt x="1833" y="1864"/>
                    </a:lnTo>
                    <a:lnTo>
                      <a:pt x="1842" y="1861"/>
                    </a:lnTo>
                    <a:lnTo>
                      <a:pt x="1854" y="1860"/>
                    </a:lnTo>
                    <a:lnTo>
                      <a:pt x="1870" y="1859"/>
                    </a:lnTo>
                    <a:lnTo>
                      <a:pt x="1870" y="1767"/>
                    </a:lnTo>
                    <a:lnTo>
                      <a:pt x="1882" y="1768"/>
                    </a:lnTo>
                    <a:lnTo>
                      <a:pt x="1889" y="1767"/>
                    </a:lnTo>
                    <a:lnTo>
                      <a:pt x="1894" y="1767"/>
                    </a:lnTo>
                    <a:lnTo>
                      <a:pt x="1896" y="1766"/>
                    </a:lnTo>
                    <a:lnTo>
                      <a:pt x="1899" y="1765"/>
                    </a:lnTo>
                    <a:lnTo>
                      <a:pt x="1900" y="1763"/>
                    </a:lnTo>
                    <a:lnTo>
                      <a:pt x="1901" y="1761"/>
                    </a:lnTo>
                    <a:lnTo>
                      <a:pt x="1902" y="1759"/>
                    </a:lnTo>
                    <a:lnTo>
                      <a:pt x="1902" y="1755"/>
                    </a:lnTo>
                    <a:lnTo>
                      <a:pt x="1902" y="1752"/>
                    </a:lnTo>
                    <a:lnTo>
                      <a:pt x="1901" y="1748"/>
                    </a:lnTo>
                    <a:lnTo>
                      <a:pt x="1907" y="1748"/>
                    </a:lnTo>
                    <a:lnTo>
                      <a:pt x="1913" y="1747"/>
                    </a:lnTo>
                    <a:lnTo>
                      <a:pt x="1923" y="1745"/>
                    </a:lnTo>
                    <a:lnTo>
                      <a:pt x="1944" y="1739"/>
                    </a:lnTo>
                    <a:lnTo>
                      <a:pt x="1954" y="1737"/>
                    </a:lnTo>
                    <a:lnTo>
                      <a:pt x="1964" y="1734"/>
                    </a:lnTo>
                    <a:lnTo>
                      <a:pt x="1975" y="1733"/>
                    </a:lnTo>
                    <a:lnTo>
                      <a:pt x="1987" y="1733"/>
                    </a:lnTo>
                    <a:lnTo>
                      <a:pt x="1987" y="1641"/>
                    </a:lnTo>
                    <a:lnTo>
                      <a:pt x="2028" y="1641"/>
                    </a:lnTo>
                    <a:lnTo>
                      <a:pt x="2028" y="1595"/>
                    </a:lnTo>
                    <a:lnTo>
                      <a:pt x="2073" y="1595"/>
                    </a:lnTo>
                    <a:lnTo>
                      <a:pt x="2073" y="1496"/>
                    </a:lnTo>
                    <a:lnTo>
                      <a:pt x="2079" y="1497"/>
                    </a:lnTo>
                    <a:lnTo>
                      <a:pt x="2084" y="1498"/>
                    </a:lnTo>
                    <a:lnTo>
                      <a:pt x="2094" y="1498"/>
                    </a:lnTo>
                    <a:lnTo>
                      <a:pt x="2104" y="1498"/>
                    </a:lnTo>
                    <a:lnTo>
                      <a:pt x="2114" y="1497"/>
                    </a:lnTo>
                    <a:lnTo>
                      <a:pt x="2134" y="1496"/>
                    </a:lnTo>
                    <a:lnTo>
                      <a:pt x="2144" y="1495"/>
                    </a:lnTo>
                    <a:lnTo>
                      <a:pt x="2155" y="1496"/>
                    </a:lnTo>
                    <a:lnTo>
                      <a:pt x="2155" y="1428"/>
                    </a:lnTo>
                    <a:lnTo>
                      <a:pt x="2200" y="1428"/>
                    </a:lnTo>
                    <a:lnTo>
                      <a:pt x="2200" y="1397"/>
                    </a:lnTo>
                    <a:lnTo>
                      <a:pt x="2231" y="1397"/>
                    </a:lnTo>
                    <a:lnTo>
                      <a:pt x="2231" y="1366"/>
                    </a:lnTo>
                    <a:lnTo>
                      <a:pt x="2285" y="1366"/>
                    </a:lnTo>
                    <a:lnTo>
                      <a:pt x="2285" y="1407"/>
                    </a:lnTo>
                    <a:lnTo>
                      <a:pt x="2358" y="1407"/>
                    </a:lnTo>
                    <a:lnTo>
                      <a:pt x="2358" y="1340"/>
                    </a:lnTo>
                    <a:lnTo>
                      <a:pt x="2405" y="1340"/>
                    </a:lnTo>
                    <a:lnTo>
                      <a:pt x="2408" y="1343"/>
                    </a:lnTo>
                    <a:lnTo>
                      <a:pt x="2410" y="1346"/>
                    </a:lnTo>
                    <a:lnTo>
                      <a:pt x="2412" y="1352"/>
                    </a:lnTo>
                    <a:lnTo>
                      <a:pt x="2414" y="1359"/>
                    </a:lnTo>
                    <a:lnTo>
                      <a:pt x="2416" y="1366"/>
                    </a:lnTo>
                    <a:lnTo>
                      <a:pt x="2439" y="1366"/>
                    </a:lnTo>
                    <a:lnTo>
                      <a:pt x="2439" y="1331"/>
                    </a:lnTo>
                    <a:lnTo>
                      <a:pt x="2484" y="1331"/>
                    </a:lnTo>
                    <a:lnTo>
                      <a:pt x="2484" y="1291"/>
                    </a:lnTo>
                    <a:lnTo>
                      <a:pt x="2525" y="1291"/>
                    </a:lnTo>
                    <a:lnTo>
                      <a:pt x="2525" y="1259"/>
                    </a:lnTo>
                    <a:lnTo>
                      <a:pt x="2565" y="1259"/>
                    </a:lnTo>
                    <a:lnTo>
                      <a:pt x="2565" y="1204"/>
                    </a:lnTo>
                    <a:lnTo>
                      <a:pt x="2642" y="1204"/>
                    </a:lnTo>
                    <a:lnTo>
                      <a:pt x="2642" y="1163"/>
                    </a:lnTo>
                    <a:lnTo>
                      <a:pt x="2681" y="1163"/>
                    </a:lnTo>
                    <a:lnTo>
                      <a:pt x="2681" y="1133"/>
                    </a:lnTo>
                    <a:lnTo>
                      <a:pt x="2738" y="1133"/>
                    </a:lnTo>
                    <a:lnTo>
                      <a:pt x="2738" y="1087"/>
                    </a:lnTo>
                    <a:lnTo>
                      <a:pt x="2749" y="1087"/>
                    </a:lnTo>
                    <a:lnTo>
                      <a:pt x="2756" y="1086"/>
                    </a:lnTo>
                    <a:lnTo>
                      <a:pt x="2760" y="1086"/>
                    </a:lnTo>
                    <a:lnTo>
                      <a:pt x="2763" y="1085"/>
                    </a:lnTo>
                    <a:lnTo>
                      <a:pt x="2766" y="1084"/>
                    </a:lnTo>
                    <a:lnTo>
                      <a:pt x="2767" y="1082"/>
                    </a:lnTo>
                    <a:lnTo>
                      <a:pt x="2768" y="1080"/>
                    </a:lnTo>
                    <a:lnTo>
                      <a:pt x="2769" y="1078"/>
                    </a:lnTo>
                    <a:lnTo>
                      <a:pt x="2769" y="1074"/>
                    </a:lnTo>
                    <a:lnTo>
                      <a:pt x="2769" y="1071"/>
                    </a:lnTo>
                    <a:lnTo>
                      <a:pt x="2768" y="1067"/>
                    </a:lnTo>
                    <a:lnTo>
                      <a:pt x="2809" y="1067"/>
                    </a:lnTo>
                    <a:lnTo>
                      <a:pt x="2809" y="1005"/>
                    </a:lnTo>
                    <a:lnTo>
                      <a:pt x="2895" y="1005"/>
                    </a:lnTo>
                    <a:lnTo>
                      <a:pt x="2895" y="960"/>
                    </a:lnTo>
                    <a:lnTo>
                      <a:pt x="2936" y="960"/>
                    </a:lnTo>
                    <a:lnTo>
                      <a:pt x="2936" y="930"/>
                    </a:lnTo>
                    <a:lnTo>
                      <a:pt x="2991" y="930"/>
                    </a:lnTo>
                    <a:lnTo>
                      <a:pt x="2991" y="889"/>
                    </a:lnTo>
                    <a:lnTo>
                      <a:pt x="3021" y="889"/>
                    </a:lnTo>
                    <a:lnTo>
                      <a:pt x="3021" y="843"/>
                    </a:lnTo>
                    <a:lnTo>
                      <a:pt x="3068" y="843"/>
                    </a:lnTo>
                    <a:lnTo>
                      <a:pt x="3068" y="802"/>
                    </a:lnTo>
                    <a:lnTo>
                      <a:pt x="3098" y="802"/>
                    </a:lnTo>
                    <a:lnTo>
                      <a:pt x="3098" y="762"/>
                    </a:lnTo>
                    <a:lnTo>
                      <a:pt x="3148" y="762"/>
                    </a:lnTo>
                    <a:lnTo>
                      <a:pt x="3148" y="731"/>
                    </a:lnTo>
                    <a:lnTo>
                      <a:pt x="3153" y="731"/>
                    </a:lnTo>
                    <a:lnTo>
                      <a:pt x="3158" y="730"/>
                    </a:lnTo>
                    <a:lnTo>
                      <a:pt x="3164" y="729"/>
                    </a:lnTo>
                    <a:lnTo>
                      <a:pt x="3169" y="726"/>
                    </a:lnTo>
                    <a:lnTo>
                      <a:pt x="3173" y="723"/>
                    </a:lnTo>
                    <a:lnTo>
                      <a:pt x="3178" y="719"/>
                    </a:lnTo>
                    <a:lnTo>
                      <a:pt x="3180" y="716"/>
                    </a:lnTo>
                    <a:lnTo>
                      <a:pt x="3182" y="713"/>
                    </a:lnTo>
                    <a:lnTo>
                      <a:pt x="3183" y="709"/>
                    </a:lnTo>
                    <a:lnTo>
                      <a:pt x="3184" y="706"/>
                    </a:lnTo>
                    <a:lnTo>
                      <a:pt x="3224" y="706"/>
                    </a:lnTo>
                    <a:lnTo>
                      <a:pt x="3224" y="665"/>
                    </a:lnTo>
                    <a:lnTo>
                      <a:pt x="3275" y="665"/>
                    </a:lnTo>
                    <a:lnTo>
                      <a:pt x="3275" y="625"/>
                    </a:lnTo>
                    <a:lnTo>
                      <a:pt x="3282" y="624"/>
                    </a:lnTo>
                    <a:lnTo>
                      <a:pt x="3289" y="622"/>
                    </a:lnTo>
                    <a:lnTo>
                      <a:pt x="3291" y="621"/>
                    </a:lnTo>
                    <a:lnTo>
                      <a:pt x="3294" y="619"/>
                    </a:lnTo>
                    <a:lnTo>
                      <a:pt x="3298" y="617"/>
                    </a:lnTo>
                    <a:lnTo>
                      <a:pt x="3302" y="613"/>
                    </a:lnTo>
                    <a:lnTo>
                      <a:pt x="3305" y="610"/>
                    </a:lnTo>
                    <a:lnTo>
                      <a:pt x="3307" y="605"/>
                    </a:lnTo>
                    <a:lnTo>
                      <a:pt x="3309" y="601"/>
                    </a:lnTo>
                    <a:lnTo>
                      <a:pt x="3310" y="597"/>
                    </a:lnTo>
                    <a:lnTo>
                      <a:pt x="3311" y="592"/>
                    </a:lnTo>
                    <a:lnTo>
                      <a:pt x="3311" y="588"/>
                    </a:lnTo>
                    <a:lnTo>
                      <a:pt x="3311" y="584"/>
                    </a:lnTo>
                    <a:lnTo>
                      <a:pt x="3311" y="575"/>
                    </a:lnTo>
                    <a:lnTo>
                      <a:pt x="3310" y="569"/>
                    </a:lnTo>
                    <a:lnTo>
                      <a:pt x="3351" y="569"/>
                    </a:lnTo>
                    <a:lnTo>
                      <a:pt x="3351" y="508"/>
                    </a:lnTo>
                    <a:lnTo>
                      <a:pt x="3437" y="508"/>
                    </a:lnTo>
                    <a:lnTo>
                      <a:pt x="3437" y="462"/>
                    </a:lnTo>
                    <a:lnTo>
                      <a:pt x="3509" y="462"/>
                    </a:lnTo>
                    <a:lnTo>
                      <a:pt x="3509" y="390"/>
                    </a:lnTo>
                    <a:lnTo>
                      <a:pt x="3558" y="390"/>
                    </a:lnTo>
                    <a:lnTo>
                      <a:pt x="3561" y="391"/>
                    </a:lnTo>
                    <a:lnTo>
                      <a:pt x="3564" y="391"/>
                    </a:lnTo>
                    <a:lnTo>
                      <a:pt x="3564" y="394"/>
                    </a:lnTo>
                    <a:lnTo>
                      <a:pt x="3564" y="396"/>
                    </a:lnTo>
                    <a:lnTo>
                      <a:pt x="3563" y="397"/>
                    </a:lnTo>
                    <a:lnTo>
                      <a:pt x="3564" y="399"/>
                    </a:lnTo>
                    <a:lnTo>
                      <a:pt x="3565" y="400"/>
                    </a:lnTo>
                    <a:lnTo>
                      <a:pt x="3568" y="401"/>
                    </a:lnTo>
                    <a:lnTo>
                      <a:pt x="3605" y="401"/>
                    </a:lnTo>
                    <a:lnTo>
                      <a:pt x="3605" y="324"/>
                    </a:lnTo>
                    <a:lnTo>
                      <a:pt x="3616" y="325"/>
                    </a:lnTo>
                    <a:lnTo>
                      <a:pt x="3622" y="324"/>
                    </a:lnTo>
                    <a:lnTo>
                      <a:pt x="3627" y="323"/>
                    </a:lnTo>
                    <a:lnTo>
                      <a:pt x="3629" y="323"/>
                    </a:lnTo>
                    <a:lnTo>
                      <a:pt x="3632" y="321"/>
                    </a:lnTo>
                    <a:lnTo>
                      <a:pt x="3634" y="320"/>
                    </a:lnTo>
                    <a:lnTo>
                      <a:pt x="3635" y="318"/>
                    </a:lnTo>
                    <a:lnTo>
                      <a:pt x="3636" y="316"/>
                    </a:lnTo>
                    <a:lnTo>
                      <a:pt x="3636" y="312"/>
                    </a:lnTo>
                    <a:lnTo>
                      <a:pt x="3636" y="309"/>
                    </a:lnTo>
                    <a:lnTo>
                      <a:pt x="3635" y="305"/>
                    </a:lnTo>
                    <a:lnTo>
                      <a:pt x="3691" y="305"/>
                    </a:lnTo>
                    <a:lnTo>
                      <a:pt x="3691" y="264"/>
                    </a:lnTo>
                    <a:lnTo>
                      <a:pt x="3732" y="264"/>
                    </a:lnTo>
                    <a:lnTo>
                      <a:pt x="3732" y="234"/>
                    </a:lnTo>
                    <a:lnTo>
                      <a:pt x="3762" y="234"/>
                    </a:lnTo>
                    <a:lnTo>
                      <a:pt x="3762" y="188"/>
                    </a:lnTo>
                    <a:lnTo>
                      <a:pt x="3848" y="188"/>
                    </a:lnTo>
                    <a:lnTo>
                      <a:pt x="3848" y="106"/>
                    </a:lnTo>
                    <a:lnTo>
                      <a:pt x="3897" y="106"/>
                    </a:lnTo>
                    <a:lnTo>
                      <a:pt x="3898" y="117"/>
                    </a:lnTo>
                    <a:lnTo>
                      <a:pt x="3899" y="122"/>
                    </a:lnTo>
                    <a:lnTo>
                      <a:pt x="3900" y="124"/>
                    </a:lnTo>
                    <a:lnTo>
                      <a:pt x="3901" y="127"/>
                    </a:lnTo>
                    <a:lnTo>
                      <a:pt x="3929" y="127"/>
                    </a:lnTo>
                    <a:lnTo>
                      <a:pt x="3929" y="61"/>
                    </a:lnTo>
                    <a:lnTo>
                      <a:pt x="3973" y="61"/>
                    </a:lnTo>
                    <a:lnTo>
                      <a:pt x="3973" y="96"/>
                    </a:lnTo>
                    <a:lnTo>
                      <a:pt x="4016" y="96"/>
                    </a:lnTo>
                    <a:lnTo>
                      <a:pt x="4016" y="30"/>
                    </a:lnTo>
                    <a:lnTo>
                      <a:pt x="4046" y="30"/>
                    </a:lnTo>
                    <a:lnTo>
                      <a:pt x="4046" y="0"/>
                    </a:lnTo>
                    <a:close/>
                  </a:path>
                </a:pathLst>
              </a:custGeom>
              <a:solidFill>
                <a:srgbClr val="68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2" name="Freeform 466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8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3" name="Freeform 467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40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4" name="Freeform 468"/>
              <p:cNvSpPr>
                <a:spLocks noEditPoints="1"/>
              </p:cNvSpPr>
              <p:nvPr/>
            </p:nvSpPr>
            <p:spPr bwMode="auto">
              <a:xfrm>
                <a:off x="1215" y="349"/>
                <a:ext cx="4267" cy="3205"/>
              </a:xfrm>
              <a:custGeom>
                <a:avLst/>
                <a:gdLst>
                  <a:gd name="T0" fmla="*/ 4206 w 4267"/>
                  <a:gd name="T1" fmla="*/ 37 h 3205"/>
                  <a:gd name="T2" fmla="*/ 4170 w 4267"/>
                  <a:gd name="T3" fmla="*/ 115 h 3205"/>
                  <a:gd name="T4" fmla="*/ 4069 w 4267"/>
                  <a:gd name="T5" fmla="*/ 318 h 3205"/>
                  <a:gd name="T6" fmla="*/ 3817 w 4267"/>
                  <a:gd name="T7" fmla="*/ 481 h 3205"/>
                  <a:gd name="T8" fmla="*/ 3739 w 4267"/>
                  <a:gd name="T9" fmla="*/ 537 h 3205"/>
                  <a:gd name="T10" fmla="*/ 3656 w 4267"/>
                  <a:gd name="T11" fmla="*/ 546 h 3205"/>
                  <a:gd name="T12" fmla="*/ 3564 w 4267"/>
                  <a:gd name="T13" fmla="*/ 851 h 3205"/>
                  <a:gd name="T14" fmla="*/ 3360 w 4267"/>
                  <a:gd name="T15" fmla="*/ 953 h 3205"/>
                  <a:gd name="T16" fmla="*/ 3269 w 4267"/>
                  <a:gd name="T17" fmla="*/ 1081 h 3205"/>
                  <a:gd name="T18" fmla="*/ 2909 w 4267"/>
                  <a:gd name="T19" fmla="*/ 1320 h 3205"/>
                  <a:gd name="T20" fmla="*/ 2753 w 4267"/>
                  <a:gd name="T21" fmla="*/ 1519 h 3205"/>
                  <a:gd name="T22" fmla="*/ 2691 w 4267"/>
                  <a:gd name="T23" fmla="*/ 1547 h 3205"/>
                  <a:gd name="T24" fmla="*/ 2442 w 4267"/>
                  <a:gd name="T25" fmla="*/ 1640 h 3205"/>
                  <a:gd name="T26" fmla="*/ 2404 w 4267"/>
                  <a:gd name="T27" fmla="*/ 1714 h 3205"/>
                  <a:gd name="T28" fmla="*/ 2277 w 4267"/>
                  <a:gd name="T29" fmla="*/ 1843 h 3205"/>
                  <a:gd name="T30" fmla="*/ 2040 w 4267"/>
                  <a:gd name="T31" fmla="*/ 2045 h 3205"/>
                  <a:gd name="T32" fmla="*/ 1691 w 4267"/>
                  <a:gd name="T33" fmla="*/ 2261 h 3205"/>
                  <a:gd name="T34" fmla="*/ 1525 w 4267"/>
                  <a:gd name="T35" fmla="*/ 2357 h 3205"/>
                  <a:gd name="T36" fmla="*/ 1457 w 4267"/>
                  <a:gd name="T37" fmla="*/ 2424 h 3205"/>
                  <a:gd name="T38" fmla="*/ 1334 w 4267"/>
                  <a:gd name="T39" fmla="*/ 2499 h 3205"/>
                  <a:gd name="T40" fmla="*/ 1287 w 4267"/>
                  <a:gd name="T41" fmla="*/ 2549 h 3205"/>
                  <a:gd name="T42" fmla="*/ 1205 w 4267"/>
                  <a:gd name="T43" fmla="*/ 2590 h 3205"/>
                  <a:gd name="T44" fmla="*/ 1164 w 4267"/>
                  <a:gd name="T45" fmla="*/ 2630 h 3205"/>
                  <a:gd name="T46" fmla="*/ 1119 w 4267"/>
                  <a:gd name="T47" fmla="*/ 2659 h 3205"/>
                  <a:gd name="T48" fmla="*/ 1048 w 4267"/>
                  <a:gd name="T49" fmla="*/ 2687 h 3205"/>
                  <a:gd name="T50" fmla="*/ 955 w 4267"/>
                  <a:gd name="T51" fmla="*/ 2751 h 3205"/>
                  <a:gd name="T52" fmla="*/ 875 w 4267"/>
                  <a:gd name="T53" fmla="*/ 2782 h 3205"/>
                  <a:gd name="T54" fmla="*/ 739 w 4267"/>
                  <a:gd name="T55" fmla="*/ 2851 h 3205"/>
                  <a:gd name="T56" fmla="*/ 454 w 4267"/>
                  <a:gd name="T57" fmla="*/ 3031 h 3205"/>
                  <a:gd name="T58" fmla="*/ 378 w 4267"/>
                  <a:gd name="T59" fmla="*/ 3048 h 3205"/>
                  <a:gd name="T60" fmla="*/ 212 w 4267"/>
                  <a:gd name="T61" fmla="*/ 3121 h 3205"/>
                  <a:gd name="T62" fmla="*/ 55 w 4267"/>
                  <a:gd name="T63" fmla="*/ 3058 h 3205"/>
                  <a:gd name="T64" fmla="*/ 127 w 4267"/>
                  <a:gd name="T65" fmla="*/ 3038 h 3205"/>
                  <a:gd name="T66" fmla="*/ 254 w 4267"/>
                  <a:gd name="T67" fmla="*/ 2931 h 3205"/>
                  <a:gd name="T68" fmla="*/ 291 w 4267"/>
                  <a:gd name="T69" fmla="*/ 2911 h 3205"/>
                  <a:gd name="T70" fmla="*/ 374 w 4267"/>
                  <a:gd name="T71" fmla="*/ 2905 h 3205"/>
                  <a:gd name="T72" fmla="*/ 539 w 4267"/>
                  <a:gd name="T73" fmla="*/ 2805 h 3205"/>
                  <a:gd name="T74" fmla="*/ 696 w 4267"/>
                  <a:gd name="T75" fmla="*/ 2694 h 3205"/>
                  <a:gd name="T76" fmla="*/ 846 w 4267"/>
                  <a:gd name="T77" fmla="*/ 2563 h 3205"/>
                  <a:gd name="T78" fmla="*/ 942 w 4267"/>
                  <a:gd name="T79" fmla="*/ 2527 h 3205"/>
                  <a:gd name="T80" fmla="*/ 1029 w 4267"/>
                  <a:gd name="T81" fmla="*/ 2495 h 3205"/>
                  <a:gd name="T82" fmla="*/ 1121 w 4267"/>
                  <a:gd name="T83" fmla="*/ 2433 h 3205"/>
                  <a:gd name="T84" fmla="*/ 1183 w 4267"/>
                  <a:gd name="T85" fmla="*/ 2370 h 3205"/>
                  <a:gd name="T86" fmla="*/ 1328 w 4267"/>
                  <a:gd name="T87" fmla="*/ 2218 h 3205"/>
                  <a:gd name="T88" fmla="*/ 1405 w 4267"/>
                  <a:gd name="T89" fmla="*/ 2139 h 3205"/>
                  <a:gd name="T90" fmla="*/ 1618 w 4267"/>
                  <a:gd name="T91" fmla="*/ 2012 h 3205"/>
                  <a:gd name="T92" fmla="*/ 1819 w 4267"/>
                  <a:gd name="T93" fmla="*/ 1869 h 3205"/>
                  <a:gd name="T94" fmla="*/ 1900 w 4267"/>
                  <a:gd name="T95" fmla="*/ 1763 h 3205"/>
                  <a:gd name="T96" fmla="*/ 1975 w 4267"/>
                  <a:gd name="T97" fmla="*/ 1733 h 3205"/>
                  <a:gd name="T98" fmla="*/ 2134 w 4267"/>
                  <a:gd name="T99" fmla="*/ 1496 h 3205"/>
                  <a:gd name="T100" fmla="*/ 2405 w 4267"/>
                  <a:gd name="T101" fmla="*/ 1340 h 3205"/>
                  <a:gd name="T102" fmla="*/ 2565 w 4267"/>
                  <a:gd name="T103" fmla="*/ 1259 h 3205"/>
                  <a:gd name="T104" fmla="*/ 2765 w 4267"/>
                  <a:gd name="T105" fmla="*/ 1078 h 3205"/>
                  <a:gd name="T106" fmla="*/ 2895 w 4267"/>
                  <a:gd name="T107" fmla="*/ 1005 h 3205"/>
                  <a:gd name="T108" fmla="*/ 3063 w 4267"/>
                  <a:gd name="T109" fmla="*/ 848 h 3205"/>
                  <a:gd name="T110" fmla="*/ 3172 w 4267"/>
                  <a:gd name="T111" fmla="*/ 724 h 3205"/>
                  <a:gd name="T112" fmla="*/ 3294 w 4267"/>
                  <a:gd name="T113" fmla="*/ 626 h 3205"/>
                  <a:gd name="T114" fmla="*/ 3310 w 4267"/>
                  <a:gd name="T115" fmla="*/ 573 h 3205"/>
                  <a:gd name="T116" fmla="*/ 3564 w 4267"/>
                  <a:gd name="T117" fmla="*/ 396 h 3205"/>
                  <a:gd name="T118" fmla="*/ 3634 w 4267"/>
                  <a:gd name="T119" fmla="*/ 320 h 3205"/>
                  <a:gd name="T120" fmla="*/ 3848 w 4267"/>
                  <a:gd name="T121" fmla="*/ 188 h 3205"/>
                  <a:gd name="T122" fmla="*/ 3973 w 4267"/>
                  <a:gd name="T123" fmla="*/ 96 h 32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67"/>
                  <a:gd name="T187" fmla="*/ 0 h 3205"/>
                  <a:gd name="T188" fmla="*/ 4267 w 4267"/>
                  <a:gd name="T189" fmla="*/ 3205 h 32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67" h="3205">
                    <a:moveTo>
                      <a:pt x="2740" y="1459"/>
                    </a:moveTo>
                    <a:lnTo>
                      <a:pt x="2785" y="1459"/>
                    </a:lnTo>
                    <a:lnTo>
                      <a:pt x="2740" y="1459"/>
                    </a:lnTo>
                    <a:close/>
                    <a:moveTo>
                      <a:pt x="4051" y="0"/>
                    </a:moveTo>
                    <a:lnTo>
                      <a:pt x="4150" y="0"/>
                    </a:lnTo>
                    <a:lnTo>
                      <a:pt x="4150" y="38"/>
                    </a:lnTo>
                    <a:lnTo>
                      <a:pt x="4155" y="36"/>
                    </a:lnTo>
                    <a:lnTo>
                      <a:pt x="4159" y="36"/>
                    </a:lnTo>
                    <a:lnTo>
                      <a:pt x="4169" y="35"/>
                    </a:lnTo>
                    <a:lnTo>
                      <a:pt x="4177" y="35"/>
                    </a:lnTo>
                    <a:lnTo>
                      <a:pt x="4187" y="36"/>
                    </a:lnTo>
                    <a:lnTo>
                      <a:pt x="4206" y="37"/>
                    </a:lnTo>
                    <a:lnTo>
                      <a:pt x="4216" y="38"/>
                    </a:lnTo>
                    <a:lnTo>
                      <a:pt x="4227" y="38"/>
                    </a:lnTo>
                    <a:lnTo>
                      <a:pt x="4227" y="96"/>
                    </a:lnTo>
                    <a:lnTo>
                      <a:pt x="4267" y="96"/>
                    </a:lnTo>
                    <a:lnTo>
                      <a:pt x="4267" y="135"/>
                    </a:lnTo>
                    <a:lnTo>
                      <a:pt x="4227" y="135"/>
                    </a:lnTo>
                    <a:lnTo>
                      <a:pt x="4227" y="212"/>
                    </a:lnTo>
                    <a:lnTo>
                      <a:pt x="4170" y="212"/>
                    </a:lnTo>
                    <a:lnTo>
                      <a:pt x="4171" y="187"/>
                    </a:lnTo>
                    <a:lnTo>
                      <a:pt x="4171" y="162"/>
                    </a:lnTo>
                    <a:lnTo>
                      <a:pt x="4171" y="137"/>
                    </a:lnTo>
                    <a:lnTo>
                      <a:pt x="4170" y="115"/>
                    </a:lnTo>
                    <a:lnTo>
                      <a:pt x="4151" y="115"/>
                    </a:lnTo>
                    <a:lnTo>
                      <a:pt x="4151" y="250"/>
                    </a:lnTo>
                    <a:lnTo>
                      <a:pt x="4146" y="249"/>
                    </a:lnTo>
                    <a:lnTo>
                      <a:pt x="4141" y="248"/>
                    </a:lnTo>
                    <a:lnTo>
                      <a:pt x="4136" y="248"/>
                    </a:lnTo>
                    <a:lnTo>
                      <a:pt x="4131" y="248"/>
                    </a:lnTo>
                    <a:lnTo>
                      <a:pt x="4120" y="248"/>
                    </a:lnTo>
                    <a:lnTo>
                      <a:pt x="4110" y="249"/>
                    </a:lnTo>
                    <a:lnTo>
                      <a:pt x="4090" y="250"/>
                    </a:lnTo>
                    <a:lnTo>
                      <a:pt x="4080" y="251"/>
                    </a:lnTo>
                    <a:lnTo>
                      <a:pt x="4069" y="250"/>
                    </a:lnTo>
                    <a:lnTo>
                      <a:pt x="4069" y="318"/>
                    </a:lnTo>
                    <a:lnTo>
                      <a:pt x="4016" y="318"/>
                    </a:lnTo>
                    <a:lnTo>
                      <a:pt x="4016" y="272"/>
                    </a:lnTo>
                    <a:lnTo>
                      <a:pt x="3973" y="272"/>
                    </a:lnTo>
                    <a:lnTo>
                      <a:pt x="3973" y="349"/>
                    </a:lnTo>
                    <a:lnTo>
                      <a:pt x="3897" y="349"/>
                    </a:lnTo>
                    <a:lnTo>
                      <a:pt x="3897" y="445"/>
                    </a:lnTo>
                    <a:lnTo>
                      <a:pt x="3846" y="445"/>
                    </a:lnTo>
                    <a:lnTo>
                      <a:pt x="3846" y="483"/>
                    </a:lnTo>
                    <a:lnTo>
                      <a:pt x="3841" y="482"/>
                    </a:lnTo>
                    <a:lnTo>
                      <a:pt x="3836" y="482"/>
                    </a:lnTo>
                    <a:lnTo>
                      <a:pt x="3827" y="481"/>
                    </a:lnTo>
                    <a:lnTo>
                      <a:pt x="3817" y="481"/>
                    </a:lnTo>
                    <a:lnTo>
                      <a:pt x="3808" y="482"/>
                    </a:lnTo>
                    <a:lnTo>
                      <a:pt x="3790" y="484"/>
                    </a:lnTo>
                    <a:lnTo>
                      <a:pt x="3780" y="484"/>
                    </a:lnTo>
                    <a:lnTo>
                      <a:pt x="3771" y="483"/>
                    </a:lnTo>
                    <a:lnTo>
                      <a:pt x="3771" y="517"/>
                    </a:lnTo>
                    <a:lnTo>
                      <a:pt x="3760" y="516"/>
                    </a:lnTo>
                    <a:lnTo>
                      <a:pt x="3756" y="517"/>
                    </a:lnTo>
                    <a:lnTo>
                      <a:pt x="3751" y="518"/>
                    </a:lnTo>
                    <a:lnTo>
                      <a:pt x="3748" y="520"/>
                    </a:lnTo>
                    <a:lnTo>
                      <a:pt x="3745" y="523"/>
                    </a:lnTo>
                    <a:lnTo>
                      <a:pt x="3742" y="529"/>
                    </a:lnTo>
                    <a:lnTo>
                      <a:pt x="3739" y="537"/>
                    </a:lnTo>
                    <a:lnTo>
                      <a:pt x="3733" y="537"/>
                    </a:lnTo>
                    <a:lnTo>
                      <a:pt x="3726" y="538"/>
                    </a:lnTo>
                    <a:lnTo>
                      <a:pt x="3720" y="539"/>
                    </a:lnTo>
                    <a:lnTo>
                      <a:pt x="3715" y="542"/>
                    </a:lnTo>
                    <a:lnTo>
                      <a:pt x="3703" y="545"/>
                    </a:lnTo>
                    <a:lnTo>
                      <a:pt x="3691" y="549"/>
                    </a:lnTo>
                    <a:lnTo>
                      <a:pt x="3686" y="550"/>
                    </a:lnTo>
                    <a:lnTo>
                      <a:pt x="3680" y="550"/>
                    </a:lnTo>
                    <a:lnTo>
                      <a:pt x="3675" y="550"/>
                    </a:lnTo>
                    <a:lnTo>
                      <a:pt x="3668" y="550"/>
                    </a:lnTo>
                    <a:lnTo>
                      <a:pt x="3663" y="548"/>
                    </a:lnTo>
                    <a:lnTo>
                      <a:pt x="3656" y="546"/>
                    </a:lnTo>
                    <a:lnTo>
                      <a:pt x="3653" y="544"/>
                    </a:lnTo>
                    <a:lnTo>
                      <a:pt x="3650" y="543"/>
                    </a:lnTo>
                    <a:lnTo>
                      <a:pt x="3643" y="537"/>
                    </a:lnTo>
                    <a:lnTo>
                      <a:pt x="3643" y="684"/>
                    </a:lnTo>
                    <a:lnTo>
                      <a:pt x="3613" y="684"/>
                    </a:lnTo>
                    <a:lnTo>
                      <a:pt x="3613" y="857"/>
                    </a:lnTo>
                    <a:lnTo>
                      <a:pt x="3568" y="857"/>
                    </a:lnTo>
                    <a:lnTo>
                      <a:pt x="3565" y="857"/>
                    </a:lnTo>
                    <a:lnTo>
                      <a:pt x="3564" y="856"/>
                    </a:lnTo>
                    <a:lnTo>
                      <a:pt x="3563" y="854"/>
                    </a:lnTo>
                    <a:lnTo>
                      <a:pt x="3564" y="853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1" y="848"/>
                    </a:lnTo>
                    <a:lnTo>
                      <a:pt x="3558" y="848"/>
                    </a:lnTo>
                    <a:lnTo>
                      <a:pt x="3532" y="848"/>
                    </a:lnTo>
                    <a:lnTo>
                      <a:pt x="3532" y="887"/>
                    </a:lnTo>
                    <a:lnTo>
                      <a:pt x="3486" y="887"/>
                    </a:lnTo>
                    <a:lnTo>
                      <a:pt x="3486" y="1014"/>
                    </a:lnTo>
                    <a:lnTo>
                      <a:pt x="3437" y="1014"/>
                    </a:lnTo>
                    <a:lnTo>
                      <a:pt x="3437" y="878"/>
                    </a:lnTo>
                    <a:lnTo>
                      <a:pt x="3405" y="878"/>
                    </a:lnTo>
                    <a:lnTo>
                      <a:pt x="3405" y="953"/>
                    </a:lnTo>
                    <a:lnTo>
                      <a:pt x="3360" y="953"/>
                    </a:lnTo>
                    <a:lnTo>
                      <a:pt x="3360" y="994"/>
                    </a:lnTo>
                    <a:lnTo>
                      <a:pt x="3330" y="994"/>
                    </a:lnTo>
                    <a:lnTo>
                      <a:pt x="3330" y="1091"/>
                    </a:lnTo>
                    <a:lnTo>
                      <a:pt x="3279" y="1091"/>
                    </a:lnTo>
                    <a:lnTo>
                      <a:pt x="3276" y="1091"/>
                    </a:lnTo>
                    <a:lnTo>
                      <a:pt x="3275" y="1090"/>
                    </a:lnTo>
                    <a:lnTo>
                      <a:pt x="3274" y="1089"/>
                    </a:lnTo>
                    <a:lnTo>
                      <a:pt x="3275" y="1086"/>
                    </a:lnTo>
                    <a:lnTo>
                      <a:pt x="3275" y="1084"/>
                    </a:lnTo>
                    <a:lnTo>
                      <a:pt x="3275" y="1083"/>
                    </a:lnTo>
                    <a:lnTo>
                      <a:pt x="3272" y="1081"/>
                    </a:lnTo>
                    <a:lnTo>
                      <a:pt x="3269" y="1081"/>
                    </a:lnTo>
                    <a:lnTo>
                      <a:pt x="3233" y="1081"/>
                    </a:lnTo>
                    <a:lnTo>
                      <a:pt x="3233" y="1288"/>
                    </a:lnTo>
                    <a:lnTo>
                      <a:pt x="3184" y="1288"/>
                    </a:lnTo>
                    <a:lnTo>
                      <a:pt x="3184" y="1091"/>
                    </a:lnTo>
                    <a:lnTo>
                      <a:pt x="3106" y="1091"/>
                    </a:lnTo>
                    <a:lnTo>
                      <a:pt x="3106" y="1151"/>
                    </a:lnTo>
                    <a:lnTo>
                      <a:pt x="3076" y="1151"/>
                    </a:lnTo>
                    <a:lnTo>
                      <a:pt x="3076" y="1217"/>
                    </a:lnTo>
                    <a:lnTo>
                      <a:pt x="2990" y="1217"/>
                    </a:lnTo>
                    <a:lnTo>
                      <a:pt x="2990" y="1279"/>
                    </a:lnTo>
                    <a:lnTo>
                      <a:pt x="2909" y="1279"/>
                    </a:lnTo>
                    <a:lnTo>
                      <a:pt x="2909" y="1320"/>
                    </a:lnTo>
                    <a:lnTo>
                      <a:pt x="2863" y="1320"/>
                    </a:lnTo>
                    <a:lnTo>
                      <a:pt x="2863" y="1354"/>
                    </a:lnTo>
                    <a:lnTo>
                      <a:pt x="2823" y="1354"/>
                    </a:lnTo>
                    <a:lnTo>
                      <a:pt x="2823" y="1395"/>
                    </a:lnTo>
                    <a:lnTo>
                      <a:pt x="2791" y="1395"/>
                    </a:lnTo>
                    <a:lnTo>
                      <a:pt x="2791" y="1523"/>
                    </a:lnTo>
                    <a:lnTo>
                      <a:pt x="2789" y="1522"/>
                    </a:lnTo>
                    <a:lnTo>
                      <a:pt x="2785" y="1522"/>
                    </a:lnTo>
                    <a:lnTo>
                      <a:pt x="2776" y="1521"/>
                    </a:lnTo>
                    <a:lnTo>
                      <a:pt x="2767" y="1519"/>
                    </a:lnTo>
                    <a:lnTo>
                      <a:pt x="2757" y="1519"/>
                    </a:lnTo>
                    <a:lnTo>
                      <a:pt x="2753" y="1519"/>
                    </a:lnTo>
                    <a:lnTo>
                      <a:pt x="2748" y="1520"/>
                    </a:lnTo>
                    <a:lnTo>
                      <a:pt x="2744" y="1521"/>
                    </a:lnTo>
                    <a:lnTo>
                      <a:pt x="2741" y="1523"/>
                    </a:lnTo>
                    <a:lnTo>
                      <a:pt x="2739" y="1526"/>
                    </a:lnTo>
                    <a:lnTo>
                      <a:pt x="2736" y="1530"/>
                    </a:lnTo>
                    <a:lnTo>
                      <a:pt x="2734" y="1535"/>
                    </a:lnTo>
                    <a:lnTo>
                      <a:pt x="2734" y="1538"/>
                    </a:lnTo>
                    <a:lnTo>
                      <a:pt x="2734" y="1541"/>
                    </a:lnTo>
                    <a:lnTo>
                      <a:pt x="2724" y="1541"/>
                    </a:lnTo>
                    <a:lnTo>
                      <a:pt x="2712" y="1541"/>
                    </a:lnTo>
                    <a:lnTo>
                      <a:pt x="2702" y="1544"/>
                    </a:lnTo>
                    <a:lnTo>
                      <a:pt x="2691" y="1547"/>
                    </a:lnTo>
                    <a:lnTo>
                      <a:pt x="2683" y="1551"/>
                    </a:lnTo>
                    <a:lnTo>
                      <a:pt x="2679" y="1553"/>
                    </a:lnTo>
                    <a:lnTo>
                      <a:pt x="2675" y="1557"/>
                    </a:lnTo>
                    <a:lnTo>
                      <a:pt x="2672" y="1560"/>
                    </a:lnTo>
                    <a:lnTo>
                      <a:pt x="2670" y="1564"/>
                    </a:lnTo>
                    <a:lnTo>
                      <a:pt x="2666" y="1568"/>
                    </a:lnTo>
                    <a:lnTo>
                      <a:pt x="2665" y="1574"/>
                    </a:lnTo>
                    <a:lnTo>
                      <a:pt x="2569" y="1574"/>
                    </a:lnTo>
                    <a:lnTo>
                      <a:pt x="2569" y="1599"/>
                    </a:lnTo>
                    <a:lnTo>
                      <a:pt x="2493" y="1599"/>
                    </a:lnTo>
                    <a:lnTo>
                      <a:pt x="2493" y="1640"/>
                    </a:lnTo>
                    <a:lnTo>
                      <a:pt x="2442" y="1640"/>
                    </a:lnTo>
                    <a:lnTo>
                      <a:pt x="2442" y="1691"/>
                    </a:lnTo>
                    <a:lnTo>
                      <a:pt x="2438" y="1691"/>
                    </a:lnTo>
                    <a:lnTo>
                      <a:pt x="2433" y="1691"/>
                    </a:lnTo>
                    <a:lnTo>
                      <a:pt x="2425" y="1693"/>
                    </a:lnTo>
                    <a:lnTo>
                      <a:pt x="2417" y="1696"/>
                    </a:lnTo>
                    <a:lnTo>
                      <a:pt x="2414" y="1697"/>
                    </a:lnTo>
                    <a:lnTo>
                      <a:pt x="2411" y="1699"/>
                    </a:lnTo>
                    <a:lnTo>
                      <a:pt x="2409" y="1702"/>
                    </a:lnTo>
                    <a:lnTo>
                      <a:pt x="2406" y="1705"/>
                    </a:lnTo>
                    <a:lnTo>
                      <a:pt x="2405" y="1708"/>
                    </a:lnTo>
                    <a:lnTo>
                      <a:pt x="2404" y="1711"/>
                    </a:lnTo>
                    <a:lnTo>
                      <a:pt x="2404" y="1714"/>
                    </a:lnTo>
                    <a:lnTo>
                      <a:pt x="2404" y="1718"/>
                    </a:lnTo>
                    <a:lnTo>
                      <a:pt x="2405" y="1722"/>
                    </a:lnTo>
                    <a:lnTo>
                      <a:pt x="2408" y="1725"/>
                    </a:lnTo>
                    <a:lnTo>
                      <a:pt x="2367" y="1725"/>
                    </a:lnTo>
                    <a:lnTo>
                      <a:pt x="2367" y="1817"/>
                    </a:lnTo>
                    <a:lnTo>
                      <a:pt x="2326" y="1817"/>
                    </a:lnTo>
                    <a:lnTo>
                      <a:pt x="2326" y="1862"/>
                    </a:lnTo>
                    <a:lnTo>
                      <a:pt x="2281" y="1862"/>
                    </a:lnTo>
                    <a:lnTo>
                      <a:pt x="2280" y="1852"/>
                    </a:lnTo>
                    <a:lnTo>
                      <a:pt x="2279" y="1847"/>
                    </a:lnTo>
                    <a:lnTo>
                      <a:pt x="2278" y="1845"/>
                    </a:lnTo>
                    <a:lnTo>
                      <a:pt x="2277" y="1843"/>
                    </a:lnTo>
                    <a:lnTo>
                      <a:pt x="2249" y="1843"/>
                    </a:lnTo>
                    <a:lnTo>
                      <a:pt x="2249" y="1913"/>
                    </a:lnTo>
                    <a:lnTo>
                      <a:pt x="2153" y="1913"/>
                    </a:lnTo>
                    <a:lnTo>
                      <a:pt x="2153" y="1945"/>
                    </a:lnTo>
                    <a:lnTo>
                      <a:pt x="2123" y="1945"/>
                    </a:lnTo>
                    <a:lnTo>
                      <a:pt x="2123" y="1980"/>
                    </a:lnTo>
                    <a:lnTo>
                      <a:pt x="2082" y="1980"/>
                    </a:lnTo>
                    <a:lnTo>
                      <a:pt x="2082" y="2048"/>
                    </a:lnTo>
                    <a:lnTo>
                      <a:pt x="2071" y="2046"/>
                    </a:lnTo>
                    <a:lnTo>
                      <a:pt x="2061" y="2045"/>
                    </a:lnTo>
                    <a:lnTo>
                      <a:pt x="2051" y="2045"/>
                    </a:lnTo>
                    <a:lnTo>
                      <a:pt x="2040" y="2045"/>
                    </a:lnTo>
                    <a:lnTo>
                      <a:pt x="2018" y="2046"/>
                    </a:lnTo>
                    <a:lnTo>
                      <a:pt x="1996" y="2048"/>
                    </a:lnTo>
                    <a:lnTo>
                      <a:pt x="1996" y="2097"/>
                    </a:lnTo>
                    <a:lnTo>
                      <a:pt x="1900" y="2097"/>
                    </a:lnTo>
                    <a:lnTo>
                      <a:pt x="1900" y="2157"/>
                    </a:lnTo>
                    <a:lnTo>
                      <a:pt x="1828" y="2157"/>
                    </a:lnTo>
                    <a:lnTo>
                      <a:pt x="1828" y="2223"/>
                    </a:lnTo>
                    <a:lnTo>
                      <a:pt x="1742" y="2223"/>
                    </a:lnTo>
                    <a:lnTo>
                      <a:pt x="1742" y="2285"/>
                    </a:lnTo>
                    <a:lnTo>
                      <a:pt x="1694" y="2285"/>
                    </a:lnTo>
                    <a:lnTo>
                      <a:pt x="1693" y="2269"/>
                    </a:lnTo>
                    <a:lnTo>
                      <a:pt x="1691" y="2261"/>
                    </a:lnTo>
                    <a:lnTo>
                      <a:pt x="1688" y="2255"/>
                    </a:lnTo>
                    <a:lnTo>
                      <a:pt x="1674" y="2255"/>
                    </a:lnTo>
                    <a:lnTo>
                      <a:pt x="1674" y="2381"/>
                    </a:lnTo>
                    <a:lnTo>
                      <a:pt x="1617" y="2381"/>
                    </a:lnTo>
                    <a:lnTo>
                      <a:pt x="1617" y="2355"/>
                    </a:lnTo>
                    <a:lnTo>
                      <a:pt x="1602" y="2357"/>
                    </a:lnTo>
                    <a:lnTo>
                      <a:pt x="1587" y="2359"/>
                    </a:lnTo>
                    <a:lnTo>
                      <a:pt x="1573" y="2360"/>
                    </a:lnTo>
                    <a:lnTo>
                      <a:pt x="1560" y="2360"/>
                    </a:lnTo>
                    <a:lnTo>
                      <a:pt x="1548" y="2360"/>
                    </a:lnTo>
                    <a:lnTo>
                      <a:pt x="1536" y="2360"/>
                    </a:lnTo>
                    <a:lnTo>
                      <a:pt x="1525" y="2357"/>
                    </a:lnTo>
                    <a:lnTo>
                      <a:pt x="1513" y="2356"/>
                    </a:lnTo>
                    <a:lnTo>
                      <a:pt x="1512" y="2365"/>
                    </a:lnTo>
                    <a:lnTo>
                      <a:pt x="1511" y="2375"/>
                    </a:lnTo>
                    <a:lnTo>
                      <a:pt x="1511" y="2386"/>
                    </a:lnTo>
                    <a:lnTo>
                      <a:pt x="1511" y="2395"/>
                    </a:lnTo>
                    <a:lnTo>
                      <a:pt x="1511" y="2418"/>
                    </a:lnTo>
                    <a:lnTo>
                      <a:pt x="1512" y="2430"/>
                    </a:lnTo>
                    <a:lnTo>
                      <a:pt x="1513" y="2442"/>
                    </a:lnTo>
                    <a:lnTo>
                      <a:pt x="1460" y="2442"/>
                    </a:lnTo>
                    <a:lnTo>
                      <a:pt x="1460" y="2431"/>
                    </a:lnTo>
                    <a:lnTo>
                      <a:pt x="1458" y="2427"/>
                    </a:lnTo>
                    <a:lnTo>
                      <a:pt x="1457" y="2424"/>
                    </a:lnTo>
                    <a:lnTo>
                      <a:pt x="1456" y="2422"/>
                    </a:lnTo>
                    <a:lnTo>
                      <a:pt x="1418" y="2422"/>
                    </a:lnTo>
                    <a:lnTo>
                      <a:pt x="1419" y="2429"/>
                    </a:lnTo>
                    <a:lnTo>
                      <a:pt x="1418" y="2437"/>
                    </a:lnTo>
                    <a:lnTo>
                      <a:pt x="1416" y="2454"/>
                    </a:lnTo>
                    <a:lnTo>
                      <a:pt x="1416" y="2462"/>
                    </a:lnTo>
                    <a:lnTo>
                      <a:pt x="1416" y="2471"/>
                    </a:lnTo>
                    <a:lnTo>
                      <a:pt x="1416" y="2480"/>
                    </a:lnTo>
                    <a:lnTo>
                      <a:pt x="1419" y="2487"/>
                    </a:lnTo>
                    <a:lnTo>
                      <a:pt x="1332" y="2487"/>
                    </a:lnTo>
                    <a:lnTo>
                      <a:pt x="1333" y="2494"/>
                    </a:lnTo>
                    <a:lnTo>
                      <a:pt x="1334" y="2499"/>
                    </a:lnTo>
                    <a:lnTo>
                      <a:pt x="1334" y="2503"/>
                    </a:lnTo>
                    <a:lnTo>
                      <a:pt x="1333" y="2508"/>
                    </a:lnTo>
                    <a:lnTo>
                      <a:pt x="1331" y="2514"/>
                    </a:lnTo>
                    <a:lnTo>
                      <a:pt x="1328" y="2520"/>
                    </a:lnTo>
                    <a:lnTo>
                      <a:pt x="1324" y="2526"/>
                    </a:lnTo>
                    <a:lnTo>
                      <a:pt x="1318" y="2531"/>
                    </a:lnTo>
                    <a:lnTo>
                      <a:pt x="1316" y="2536"/>
                    </a:lnTo>
                    <a:lnTo>
                      <a:pt x="1315" y="2539"/>
                    </a:lnTo>
                    <a:lnTo>
                      <a:pt x="1311" y="2549"/>
                    </a:lnTo>
                    <a:lnTo>
                      <a:pt x="1302" y="2548"/>
                    </a:lnTo>
                    <a:lnTo>
                      <a:pt x="1292" y="2548"/>
                    </a:lnTo>
                    <a:lnTo>
                      <a:pt x="1287" y="2549"/>
                    </a:lnTo>
                    <a:lnTo>
                      <a:pt x="1282" y="2549"/>
                    </a:lnTo>
                    <a:lnTo>
                      <a:pt x="1276" y="2550"/>
                    </a:lnTo>
                    <a:lnTo>
                      <a:pt x="1272" y="2552"/>
                    </a:lnTo>
                    <a:lnTo>
                      <a:pt x="1267" y="2554"/>
                    </a:lnTo>
                    <a:lnTo>
                      <a:pt x="1263" y="2556"/>
                    </a:lnTo>
                    <a:lnTo>
                      <a:pt x="1259" y="2561"/>
                    </a:lnTo>
                    <a:lnTo>
                      <a:pt x="1257" y="2565"/>
                    </a:lnTo>
                    <a:lnTo>
                      <a:pt x="1255" y="2569"/>
                    </a:lnTo>
                    <a:lnTo>
                      <a:pt x="1255" y="2575"/>
                    </a:lnTo>
                    <a:lnTo>
                      <a:pt x="1255" y="2582"/>
                    </a:lnTo>
                    <a:lnTo>
                      <a:pt x="1256" y="2590"/>
                    </a:lnTo>
                    <a:lnTo>
                      <a:pt x="1205" y="2590"/>
                    </a:lnTo>
                    <a:lnTo>
                      <a:pt x="1205" y="2626"/>
                    </a:lnTo>
                    <a:lnTo>
                      <a:pt x="1203" y="2626"/>
                    </a:lnTo>
                    <a:lnTo>
                      <a:pt x="1201" y="2624"/>
                    </a:lnTo>
                    <a:lnTo>
                      <a:pt x="1193" y="2623"/>
                    </a:lnTo>
                    <a:lnTo>
                      <a:pt x="1186" y="2622"/>
                    </a:lnTo>
                    <a:lnTo>
                      <a:pt x="1182" y="2622"/>
                    </a:lnTo>
                    <a:lnTo>
                      <a:pt x="1178" y="2622"/>
                    </a:lnTo>
                    <a:lnTo>
                      <a:pt x="1175" y="2622"/>
                    </a:lnTo>
                    <a:lnTo>
                      <a:pt x="1171" y="2623"/>
                    </a:lnTo>
                    <a:lnTo>
                      <a:pt x="1168" y="2624"/>
                    </a:lnTo>
                    <a:lnTo>
                      <a:pt x="1166" y="2627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4"/>
                    </a:lnTo>
                    <a:lnTo>
                      <a:pt x="1164" y="2638"/>
                    </a:lnTo>
                    <a:lnTo>
                      <a:pt x="1165" y="2645"/>
                    </a:lnTo>
                    <a:lnTo>
                      <a:pt x="1158" y="2646"/>
                    </a:lnTo>
                    <a:lnTo>
                      <a:pt x="1152" y="2647"/>
                    </a:lnTo>
                    <a:lnTo>
                      <a:pt x="1147" y="2648"/>
                    </a:lnTo>
                    <a:lnTo>
                      <a:pt x="1143" y="2650"/>
                    </a:lnTo>
                    <a:lnTo>
                      <a:pt x="1134" y="2654"/>
                    </a:lnTo>
                    <a:lnTo>
                      <a:pt x="1126" y="2657"/>
                    </a:lnTo>
                    <a:lnTo>
                      <a:pt x="1123" y="2658"/>
                    </a:lnTo>
                    <a:lnTo>
                      <a:pt x="1119" y="2659"/>
                    </a:lnTo>
                    <a:lnTo>
                      <a:pt x="1114" y="2659"/>
                    </a:lnTo>
                    <a:lnTo>
                      <a:pt x="1110" y="2659"/>
                    </a:lnTo>
                    <a:lnTo>
                      <a:pt x="1106" y="2657"/>
                    </a:lnTo>
                    <a:lnTo>
                      <a:pt x="1100" y="2655"/>
                    </a:lnTo>
                    <a:lnTo>
                      <a:pt x="1095" y="2651"/>
                    </a:lnTo>
                    <a:lnTo>
                      <a:pt x="1089" y="2646"/>
                    </a:lnTo>
                    <a:lnTo>
                      <a:pt x="1089" y="2686"/>
                    </a:lnTo>
                    <a:lnTo>
                      <a:pt x="1073" y="2685"/>
                    </a:lnTo>
                    <a:lnTo>
                      <a:pt x="1067" y="2685"/>
                    </a:lnTo>
                    <a:lnTo>
                      <a:pt x="1061" y="2685"/>
                    </a:lnTo>
                    <a:lnTo>
                      <a:pt x="1054" y="2686"/>
                    </a:lnTo>
                    <a:lnTo>
                      <a:pt x="1048" y="2687"/>
                    </a:lnTo>
                    <a:lnTo>
                      <a:pt x="1041" y="2688"/>
                    </a:lnTo>
                    <a:lnTo>
                      <a:pt x="1036" y="2690"/>
                    </a:lnTo>
                    <a:lnTo>
                      <a:pt x="1025" y="2695"/>
                    </a:lnTo>
                    <a:lnTo>
                      <a:pt x="1021" y="2697"/>
                    </a:lnTo>
                    <a:lnTo>
                      <a:pt x="1016" y="2700"/>
                    </a:lnTo>
                    <a:lnTo>
                      <a:pt x="1012" y="2703"/>
                    </a:lnTo>
                    <a:lnTo>
                      <a:pt x="1008" y="2708"/>
                    </a:lnTo>
                    <a:lnTo>
                      <a:pt x="1004" y="2712"/>
                    </a:lnTo>
                    <a:lnTo>
                      <a:pt x="1002" y="2716"/>
                    </a:lnTo>
                    <a:lnTo>
                      <a:pt x="961" y="2716"/>
                    </a:lnTo>
                    <a:lnTo>
                      <a:pt x="961" y="2752"/>
                    </a:lnTo>
                    <a:lnTo>
                      <a:pt x="955" y="2751"/>
                    </a:lnTo>
                    <a:lnTo>
                      <a:pt x="948" y="2751"/>
                    </a:lnTo>
                    <a:lnTo>
                      <a:pt x="941" y="2752"/>
                    </a:lnTo>
                    <a:lnTo>
                      <a:pt x="938" y="2753"/>
                    </a:lnTo>
                    <a:lnTo>
                      <a:pt x="934" y="2754"/>
                    </a:lnTo>
                    <a:lnTo>
                      <a:pt x="928" y="2758"/>
                    </a:lnTo>
                    <a:lnTo>
                      <a:pt x="925" y="2762"/>
                    </a:lnTo>
                    <a:lnTo>
                      <a:pt x="923" y="2765"/>
                    </a:lnTo>
                    <a:lnTo>
                      <a:pt x="920" y="2768"/>
                    </a:lnTo>
                    <a:lnTo>
                      <a:pt x="918" y="2772"/>
                    </a:lnTo>
                    <a:lnTo>
                      <a:pt x="917" y="2778"/>
                    </a:lnTo>
                    <a:lnTo>
                      <a:pt x="916" y="2782"/>
                    </a:lnTo>
                    <a:lnTo>
                      <a:pt x="875" y="2782"/>
                    </a:lnTo>
                    <a:lnTo>
                      <a:pt x="875" y="2823"/>
                    </a:lnTo>
                    <a:lnTo>
                      <a:pt x="845" y="2823"/>
                    </a:lnTo>
                    <a:lnTo>
                      <a:pt x="845" y="2859"/>
                    </a:lnTo>
                    <a:lnTo>
                      <a:pt x="796" y="2859"/>
                    </a:lnTo>
                    <a:lnTo>
                      <a:pt x="787" y="2851"/>
                    </a:lnTo>
                    <a:lnTo>
                      <a:pt x="779" y="2847"/>
                    </a:lnTo>
                    <a:lnTo>
                      <a:pt x="773" y="2845"/>
                    </a:lnTo>
                    <a:lnTo>
                      <a:pt x="769" y="2844"/>
                    </a:lnTo>
                    <a:lnTo>
                      <a:pt x="755" y="2845"/>
                    </a:lnTo>
                    <a:lnTo>
                      <a:pt x="751" y="2846"/>
                    </a:lnTo>
                    <a:lnTo>
                      <a:pt x="748" y="2847"/>
                    </a:lnTo>
                    <a:lnTo>
                      <a:pt x="739" y="2851"/>
                    </a:lnTo>
                    <a:lnTo>
                      <a:pt x="731" y="2855"/>
                    </a:lnTo>
                    <a:lnTo>
                      <a:pt x="719" y="2859"/>
                    </a:lnTo>
                    <a:lnTo>
                      <a:pt x="719" y="2899"/>
                    </a:lnTo>
                    <a:lnTo>
                      <a:pt x="678" y="2899"/>
                    </a:lnTo>
                    <a:lnTo>
                      <a:pt x="678" y="2950"/>
                    </a:lnTo>
                    <a:lnTo>
                      <a:pt x="591" y="2950"/>
                    </a:lnTo>
                    <a:lnTo>
                      <a:pt x="591" y="2985"/>
                    </a:lnTo>
                    <a:lnTo>
                      <a:pt x="505" y="2985"/>
                    </a:lnTo>
                    <a:lnTo>
                      <a:pt x="505" y="3047"/>
                    </a:lnTo>
                    <a:lnTo>
                      <a:pt x="457" y="3047"/>
                    </a:lnTo>
                    <a:lnTo>
                      <a:pt x="456" y="3036"/>
                    </a:lnTo>
                    <a:lnTo>
                      <a:pt x="454" y="3031"/>
                    </a:lnTo>
                    <a:lnTo>
                      <a:pt x="453" y="3029"/>
                    </a:lnTo>
                    <a:lnTo>
                      <a:pt x="452" y="3026"/>
                    </a:lnTo>
                    <a:lnTo>
                      <a:pt x="424" y="3026"/>
                    </a:lnTo>
                    <a:lnTo>
                      <a:pt x="424" y="3058"/>
                    </a:lnTo>
                    <a:lnTo>
                      <a:pt x="384" y="3058"/>
                    </a:lnTo>
                    <a:lnTo>
                      <a:pt x="381" y="3057"/>
                    </a:lnTo>
                    <a:lnTo>
                      <a:pt x="379" y="3056"/>
                    </a:lnTo>
                    <a:lnTo>
                      <a:pt x="379" y="3055"/>
                    </a:lnTo>
                    <a:lnTo>
                      <a:pt x="380" y="3052"/>
                    </a:lnTo>
                    <a:lnTo>
                      <a:pt x="380" y="3050"/>
                    </a:lnTo>
                    <a:lnTo>
                      <a:pt x="380" y="3049"/>
                    </a:lnTo>
                    <a:lnTo>
                      <a:pt x="378" y="3048"/>
                    </a:lnTo>
                    <a:lnTo>
                      <a:pt x="375" y="3047"/>
                    </a:lnTo>
                    <a:lnTo>
                      <a:pt x="338" y="3047"/>
                    </a:lnTo>
                    <a:lnTo>
                      <a:pt x="338" y="3121"/>
                    </a:lnTo>
                    <a:lnTo>
                      <a:pt x="330" y="3119"/>
                    </a:lnTo>
                    <a:lnTo>
                      <a:pt x="322" y="3118"/>
                    </a:lnTo>
                    <a:lnTo>
                      <a:pt x="314" y="3118"/>
                    </a:lnTo>
                    <a:lnTo>
                      <a:pt x="307" y="3118"/>
                    </a:lnTo>
                    <a:lnTo>
                      <a:pt x="291" y="3118"/>
                    </a:lnTo>
                    <a:lnTo>
                      <a:pt x="275" y="3119"/>
                    </a:lnTo>
                    <a:lnTo>
                      <a:pt x="244" y="3121"/>
                    </a:lnTo>
                    <a:lnTo>
                      <a:pt x="228" y="3122"/>
                    </a:lnTo>
                    <a:lnTo>
                      <a:pt x="212" y="3121"/>
                    </a:lnTo>
                    <a:lnTo>
                      <a:pt x="212" y="3153"/>
                    </a:lnTo>
                    <a:lnTo>
                      <a:pt x="193" y="3157"/>
                    </a:lnTo>
                    <a:lnTo>
                      <a:pt x="175" y="3159"/>
                    </a:lnTo>
                    <a:lnTo>
                      <a:pt x="135" y="3164"/>
                    </a:lnTo>
                    <a:lnTo>
                      <a:pt x="95" y="3168"/>
                    </a:lnTo>
                    <a:lnTo>
                      <a:pt x="75" y="3170"/>
                    </a:lnTo>
                    <a:lnTo>
                      <a:pt x="54" y="3173"/>
                    </a:lnTo>
                    <a:lnTo>
                      <a:pt x="54" y="3205"/>
                    </a:lnTo>
                    <a:lnTo>
                      <a:pt x="0" y="3205"/>
                    </a:lnTo>
                    <a:lnTo>
                      <a:pt x="0" y="3110"/>
                    </a:lnTo>
                    <a:lnTo>
                      <a:pt x="55" y="3110"/>
                    </a:lnTo>
                    <a:lnTo>
                      <a:pt x="55" y="3058"/>
                    </a:lnTo>
                    <a:lnTo>
                      <a:pt x="67" y="3059"/>
                    </a:lnTo>
                    <a:lnTo>
                      <a:pt x="74" y="3058"/>
                    </a:lnTo>
                    <a:lnTo>
                      <a:pt x="79" y="3058"/>
                    </a:lnTo>
                    <a:lnTo>
                      <a:pt x="81" y="3057"/>
                    </a:lnTo>
                    <a:lnTo>
                      <a:pt x="83" y="3056"/>
                    </a:lnTo>
                    <a:lnTo>
                      <a:pt x="85" y="3054"/>
                    </a:lnTo>
                    <a:lnTo>
                      <a:pt x="86" y="3051"/>
                    </a:lnTo>
                    <a:lnTo>
                      <a:pt x="87" y="3049"/>
                    </a:lnTo>
                    <a:lnTo>
                      <a:pt x="87" y="3046"/>
                    </a:lnTo>
                    <a:lnTo>
                      <a:pt x="87" y="3043"/>
                    </a:lnTo>
                    <a:lnTo>
                      <a:pt x="86" y="3038"/>
                    </a:lnTo>
                    <a:lnTo>
                      <a:pt x="127" y="3038"/>
                    </a:lnTo>
                    <a:lnTo>
                      <a:pt x="127" y="2995"/>
                    </a:lnTo>
                    <a:lnTo>
                      <a:pt x="132" y="2996"/>
                    </a:lnTo>
                    <a:lnTo>
                      <a:pt x="137" y="2996"/>
                    </a:lnTo>
                    <a:lnTo>
                      <a:pt x="147" y="2997"/>
                    </a:lnTo>
                    <a:lnTo>
                      <a:pt x="158" y="2997"/>
                    </a:lnTo>
                    <a:lnTo>
                      <a:pt x="168" y="2996"/>
                    </a:lnTo>
                    <a:lnTo>
                      <a:pt x="189" y="2994"/>
                    </a:lnTo>
                    <a:lnTo>
                      <a:pt x="201" y="2994"/>
                    </a:lnTo>
                    <a:lnTo>
                      <a:pt x="213" y="2995"/>
                    </a:lnTo>
                    <a:lnTo>
                      <a:pt x="213" y="2962"/>
                    </a:lnTo>
                    <a:lnTo>
                      <a:pt x="254" y="2962"/>
                    </a:lnTo>
                    <a:lnTo>
                      <a:pt x="254" y="2931"/>
                    </a:lnTo>
                    <a:lnTo>
                      <a:pt x="266" y="2931"/>
                    </a:lnTo>
                    <a:lnTo>
                      <a:pt x="271" y="2931"/>
                    </a:lnTo>
                    <a:lnTo>
                      <a:pt x="277" y="2930"/>
                    </a:lnTo>
                    <a:lnTo>
                      <a:pt x="279" y="2929"/>
                    </a:lnTo>
                    <a:lnTo>
                      <a:pt x="281" y="2928"/>
                    </a:lnTo>
                    <a:lnTo>
                      <a:pt x="283" y="2927"/>
                    </a:lnTo>
                    <a:lnTo>
                      <a:pt x="284" y="2925"/>
                    </a:lnTo>
                    <a:lnTo>
                      <a:pt x="284" y="2922"/>
                    </a:lnTo>
                    <a:lnTo>
                      <a:pt x="285" y="2919"/>
                    </a:lnTo>
                    <a:lnTo>
                      <a:pt x="284" y="2915"/>
                    </a:lnTo>
                    <a:lnTo>
                      <a:pt x="284" y="2912"/>
                    </a:lnTo>
                    <a:lnTo>
                      <a:pt x="291" y="2911"/>
                    </a:lnTo>
                    <a:lnTo>
                      <a:pt x="297" y="2910"/>
                    </a:lnTo>
                    <a:lnTo>
                      <a:pt x="303" y="2909"/>
                    </a:lnTo>
                    <a:lnTo>
                      <a:pt x="309" y="2907"/>
                    </a:lnTo>
                    <a:lnTo>
                      <a:pt x="321" y="2902"/>
                    </a:lnTo>
                    <a:lnTo>
                      <a:pt x="333" y="2899"/>
                    </a:lnTo>
                    <a:lnTo>
                      <a:pt x="338" y="2898"/>
                    </a:lnTo>
                    <a:lnTo>
                      <a:pt x="343" y="2897"/>
                    </a:lnTo>
                    <a:lnTo>
                      <a:pt x="349" y="2897"/>
                    </a:lnTo>
                    <a:lnTo>
                      <a:pt x="355" y="2898"/>
                    </a:lnTo>
                    <a:lnTo>
                      <a:pt x="361" y="2899"/>
                    </a:lnTo>
                    <a:lnTo>
                      <a:pt x="367" y="2901"/>
                    </a:lnTo>
                    <a:lnTo>
                      <a:pt x="374" y="2905"/>
                    </a:lnTo>
                    <a:lnTo>
                      <a:pt x="380" y="2910"/>
                    </a:lnTo>
                    <a:lnTo>
                      <a:pt x="380" y="2865"/>
                    </a:lnTo>
                    <a:lnTo>
                      <a:pt x="396" y="2862"/>
                    </a:lnTo>
                    <a:lnTo>
                      <a:pt x="410" y="2859"/>
                    </a:lnTo>
                    <a:lnTo>
                      <a:pt x="425" y="2855"/>
                    </a:lnTo>
                    <a:lnTo>
                      <a:pt x="439" y="2850"/>
                    </a:lnTo>
                    <a:lnTo>
                      <a:pt x="452" y="2846"/>
                    </a:lnTo>
                    <a:lnTo>
                      <a:pt x="465" y="2842"/>
                    </a:lnTo>
                    <a:lnTo>
                      <a:pt x="478" y="2836"/>
                    </a:lnTo>
                    <a:lnTo>
                      <a:pt x="491" y="2831"/>
                    </a:lnTo>
                    <a:lnTo>
                      <a:pt x="515" y="2819"/>
                    </a:lnTo>
                    <a:lnTo>
                      <a:pt x="539" y="2805"/>
                    </a:lnTo>
                    <a:lnTo>
                      <a:pt x="561" y="2790"/>
                    </a:lnTo>
                    <a:lnTo>
                      <a:pt x="584" y="2774"/>
                    </a:lnTo>
                    <a:lnTo>
                      <a:pt x="624" y="2774"/>
                    </a:lnTo>
                    <a:lnTo>
                      <a:pt x="624" y="2708"/>
                    </a:lnTo>
                    <a:lnTo>
                      <a:pt x="638" y="2708"/>
                    </a:lnTo>
                    <a:lnTo>
                      <a:pt x="651" y="2707"/>
                    </a:lnTo>
                    <a:lnTo>
                      <a:pt x="664" y="2705"/>
                    </a:lnTo>
                    <a:lnTo>
                      <a:pt x="670" y="2704"/>
                    </a:lnTo>
                    <a:lnTo>
                      <a:pt x="676" y="2703"/>
                    </a:lnTo>
                    <a:lnTo>
                      <a:pt x="686" y="2699"/>
                    </a:lnTo>
                    <a:lnTo>
                      <a:pt x="692" y="2697"/>
                    </a:lnTo>
                    <a:lnTo>
                      <a:pt x="696" y="2694"/>
                    </a:lnTo>
                    <a:lnTo>
                      <a:pt x="700" y="2690"/>
                    </a:lnTo>
                    <a:lnTo>
                      <a:pt x="704" y="2687"/>
                    </a:lnTo>
                    <a:lnTo>
                      <a:pt x="707" y="2683"/>
                    </a:lnTo>
                    <a:lnTo>
                      <a:pt x="710" y="2677"/>
                    </a:lnTo>
                    <a:lnTo>
                      <a:pt x="750" y="2677"/>
                    </a:lnTo>
                    <a:lnTo>
                      <a:pt x="750" y="2636"/>
                    </a:lnTo>
                    <a:lnTo>
                      <a:pt x="791" y="2636"/>
                    </a:lnTo>
                    <a:lnTo>
                      <a:pt x="791" y="2561"/>
                    </a:lnTo>
                    <a:lnTo>
                      <a:pt x="841" y="2561"/>
                    </a:lnTo>
                    <a:lnTo>
                      <a:pt x="845" y="2561"/>
                    </a:lnTo>
                    <a:lnTo>
                      <a:pt x="846" y="2562"/>
                    </a:lnTo>
                    <a:lnTo>
                      <a:pt x="846" y="2563"/>
                    </a:lnTo>
                    <a:lnTo>
                      <a:pt x="846" y="2565"/>
                    </a:lnTo>
                    <a:lnTo>
                      <a:pt x="846" y="2567"/>
                    </a:lnTo>
                    <a:lnTo>
                      <a:pt x="846" y="2568"/>
                    </a:lnTo>
                    <a:lnTo>
                      <a:pt x="847" y="2569"/>
                    </a:lnTo>
                    <a:lnTo>
                      <a:pt x="851" y="2570"/>
                    </a:lnTo>
                    <a:lnTo>
                      <a:pt x="918" y="2570"/>
                    </a:lnTo>
                    <a:lnTo>
                      <a:pt x="918" y="2530"/>
                    </a:lnTo>
                    <a:lnTo>
                      <a:pt x="926" y="2530"/>
                    </a:lnTo>
                    <a:lnTo>
                      <a:pt x="931" y="2530"/>
                    </a:lnTo>
                    <a:lnTo>
                      <a:pt x="937" y="2529"/>
                    </a:lnTo>
                    <a:lnTo>
                      <a:pt x="940" y="2528"/>
                    </a:lnTo>
                    <a:lnTo>
                      <a:pt x="942" y="2527"/>
                    </a:lnTo>
                    <a:lnTo>
                      <a:pt x="944" y="2526"/>
                    </a:lnTo>
                    <a:lnTo>
                      <a:pt x="946" y="2524"/>
                    </a:lnTo>
                    <a:lnTo>
                      <a:pt x="951" y="2517"/>
                    </a:lnTo>
                    <a:lnTo>
                      <a:pt x="954" y="2510"/>
                    </a:lnTo>
                    <a:lnTo>
                      <a:pt x="961" y="2509"/>
                    </a:lnTo>
                    <a:lnTo>
                      <a:pt x="968" y="2509"/>
                    </a:lnTo>
                    <a:lnTo>
                      <a:pt x="980" y="2507"/>
                    </a:lnTo>
                    <a:lnTo>
                      <a:pt x="988" y="2504"/>
                    </a:lnTo>
                    <a:lnTo>
                      <a:pt x="998" y="2501"/>
                    </a:lnTo>
                    <a:lnTo>
                      <a:pt x="1007" y="2499"/>
                    </a:lnTo>
                    <a:lnTo>
                      <a:pt x="1016" y="2497"/>
                    </a:lnTo>
                    <a:lnTo>
                      <a:pt x="1029" y="2495"/>
                    </a:lnTo>
                    <a:lnTo>
                      <a:pt x="1044" y="2495"/>
                    </a:lnTo>
                    <a:lnTo>
                      <a:pt x="1044" y="2454"/>
                    </a:lnTo>
                    <a:lnTo>
                      <a:pt x="1053" y="2454"/>
                    </a:lnTo>
                    <a:lnTo>
                      <a:pt x="1058" y="2454"/>
                    </a:lnTo>
                    <a:lnTo>
                      <a:pt x="1064" y="2454"/>
                    </a:lnTo>
                    <a:lnTo>
                      <a:pt x="1066" y="2453"/>
                    </a:lnTo>
                    <a:lnTo>
                      <a:pt x="1068" y="2451"/>
                    </a:lnTo>
                    <a:lnTo>
                      <a:pt x="1071" y="2449"/>
                    </a:lnTo>
                    <a:lnTo>
                      <a:pt x="1073" y="2447"/>
                    </a:lnTo>
                    <a:lnTo>
                      <a:pt x="1077" y="2442"/>
                    </a:lnTo>
                    <a:lnTo>
                      <a:pt x="1080" y="2433"/>
                    </a:lnTo>
                    <a:lnTo>
                      <a:pt x="1121" y="2433"/>
                    </a:lnTo>
                    <a:lnTo>
                      <a:pt x="1121" y="2392"/>
                    </a:lnTo>
                    <a:lnTo>
                      <a:pt x="1127" y="2394"/>
                    </a:lnTo>
                    <a:lnTo>
                      <a:pt x="1134" y="2395"/>
                    </a:lnTo>
                    <a:lnTo>
                      <a:pt x="1139" y="2395"/>
                    </a:lnTo>
                    <a:lnTo>
                      <a:pt x="1144" y="2394"/>
                    </a:lnTo>
                    <a:lnTo>
                      <a:pt x="1148" y="2393"/>
                    </a:lnTo>
                    <a:lnTo>
                      <a:pt x="1152" y="2390"/>
                    </a:lnTo>
                    <a:lnTo>
                      <a:pt x="1160" y="2384"/>
                    </a:lnTo>
                    <a:lnTo>
                      <a:pt x="1167" y="2379"/>
                    </a:lnTo>
                    <a:lnTo>
                      <a:pt x="1172" y="2376"/>
                    </a:lnTo>
                    <a:lnTo>
                      <a:pt x="1177" y="2373"/>
                    </a:lnTo>
                    <a:lnTo>
                      <a:pt x="1183" y="2370"/>
                    </a:lnTo>
                    <a:lnTo>
                      <a:pt x="1190" y="2369"/>
                    </a:lnTo>
                    <a:lnTo>
                      <a:pt x="1198" y="2368"/>
                    </a:lnTo>
                    <a:lnTo>
                      <a:pt x="1206" y="2367"/>
                    </a:lnTo>
                    <a:lnTo>
                      <a:pt x="1206" y="2307"/>
                    </a:lnTo>
                    <a:lnTo>
                      <a:pt x="1247" y="2307"/>
                    </a:lnTo>
                    <a:lnTo>
                      <a:pt x="1247" y="2256"/>
                    </a:lnTo>
                    <a:lnTo>
                      <a:pt x="1257" y="2250"/>
                    </a:lnTo>
                    <a:lnTo>
                      <a:pt x="1268" y="2245"/>
                    </a:lnTo>
                    <a:lnTo>
                      <a:pt x="1289" y="2236"/>
                    </a:lnTo>
                    <a:lnTo>
                      <a:pt x="1310" y="2228"/>
                    </a:lnTo>
                    <a:lnTo>
                      <a:pt x="1319" y="2222"/>
                    </a:lnTo>
                    <a:lnTo>
                      <a:pt x="1328" y="2218"/>
                    </a:lnTo>
                    <a:lnTo>
                      <a:pt x="1337" y="2212"/>
                    </a:lnTo>
                    <a:lnTo>
                      <a:pt x="1344" y="2205"/>
                    </a:lnTo>
                    <a:lnTo>
                      <a:pt x="1347" y="2202"/>
                    </a:lnTo>
                    <a:lnTo>
                      <a:pt x="1351" y="2197"/>
                    </a:lnTo>
                    <a:lnTo>
                      <a:pt x="1356" y="2189"/>
                    </a:lnTo>
                    <a:lnTo>
                      <a:pt x="1359" y="2179"/>
                    </a:lnTo>
                    <a:lnTo>
                      <a:pt x="1363" y="2167"/>
                    </a:lnTo>
                    <a:lnTo>
                      <a:pt x="1364" y="2161"/>
                    </a:lnTo>
                    <a:lnTo>
                      <a:pt x="1364" y="2154"/>
                    </a:lnTo>
                    <a:lnTo>
                      <a:pt x="1364" y="2147"/>
                    </a:lnTo>
                    <a:lnTo>
                      <a:pt x="1364" y="2139"/>
                    </a:lnTo>
                    <a:lnTo>
                      <a:pt x="1405" y="2139"/>
                    </a:lnTo>
                    <a:lnTo>
                      <a:pt x="1405" y="2042"/>
                    </a:lnTo>
                    <a:lnTo>
                      <a:pt x="1461" y="2042"/>
                    </a:lnTo>
                    <a:lnTo>
                      <a:pt x="1461" y="2001"/>
                    </a:lnTo>
                    <a:lnTo>
                      <a:pt x="1537" y="2001"/>
                    </a:lnTo>
                    <a:lnTo>
                      <a:pt x="1543" y="2002"/>
                    </a:lnTo>
                    <a:lnTo>
                      <a:pt x="1548" y="2003"/>
                    </a:lnTo>
                    <a:lnTo>
                      <a:pt x="1553" y="2004"/>
                    </a:lnTo>
                    <a:lnTo>
                      <a:pt x="1559" y="2006"/>
                    </a:lnTo>
                    <a:lnTo>
                      <a:pt x="1571" y="2009"/>
                    </a:lnTo>
                    <a:lnTo>
                      <a:pt x="1576" y="2010"/>
                    </a:lnTo>
                    <a:lnTo>
                      <a:pt x="1581" y="2010"/>
                    </a:lnTo>
                    <a:lnTo>
                      <a:pt x="1618" y="2012"/>
                    </a:lnTo>
                    <a:lnTo>
                      <a:pt x="1658" y="2012"/>
                    </a:lnTo>
                    <a:lnTo>
                      <a:pt x="1658" y="1955"/>
                    </a:lnTo>
                    <a:lnTo>
                      <a:pt x="1694" y="1955"/>
                    </a:lnTo>
                    <a:lnTo>
                      <a:pt x="1694" y="1895"/>
                    </a:lnTo>
                    <a:lnTo>
                      <a:pt x="1742" y="1895"/>
                    </a:lnTo>
                    <a:lnTo>
                      <a:pt x="1742" y="1936"/>
                    </a:lnTo>
                    <a:lnTo>
                      <a:pt x="1784" y="1936"/>
                    </a:lnTo>
                    <a:lnTo>
                      <a:pt x="1784" y="1874"/>
                    </a:lnTo>
                    <a:lnTo>
                      <a:pt x="1793" y="1874"/>
                    </a:lnTo>
                    <a:lnTo>
                      <a:pt x="1799" y="1873"/>
                    </a:lnTo>
                    <a:lnTo>
                      <a:pt x="1810" y="1872"/>
                    </a:lnTo>
                    <a:lnTo>
                      <a:pt x="1819" y="1869"/>
                    </a:lnTo>
                    <a:lnTo>
                      <a:pt x="1825" y="1867"/>
                    </a:lnTo>
                    <a:lnTo>
                      <a:pt x="1833" y="1864"/>
                    </a:lnTo>
                    <a:lnTo>
                      <a:pt x="1842" y="1861"/>
                    </a:lnTo>
                    <a:lnTo>
                      <a:pt x="1854" y="1860"/>
                    </a:lnTo>
                    <a:lnTo>
                      <a:pt x="1870" y="1859"/>
                    </a:lnTo>
                    <a:lnTo>
                      <a:pt x="1870" y="1767"/>
                    </a:lnTo>
                    <a:lnTo>
                      <a:pt x="1882" y="1768"/>
                    </a:lnTo>
                    <a:lnTo>
                      <a:pt x="1889" y="1767"/>
                    </a:lnTo>
                    <a:lnTo>
                      <a:pt x="1894" y="1767"/>
                    </a:lnTo>
                    <a:lnTo>
                      <a:pt x="1896" y="1766"/>
                    </a:lnTo>
                    <a:lnTo>
                      <a:pt x="1899" y="1765"/>
                    </a:lnTo>
                    <a:lnTo>
                      <a:pt x="1900" y="1763"/>
                    </a:lnTo>
                    <a:lnTo>
                      <a:pt x="1901" y="1761"/>
                    </a:lnTo>
                    <a:lnTo>
                      <a:pt x="1902" y="1759"/>
                    </a:lnTo>
                    <a:lnTo>
                      <a:pt x="1902" y="1755"/>
                    </a:lnTo>
                    <a:lnTo>
                      <a:pt x="1902" y="1752"/>
                    </a:lnTo>
                    <a:lnTo>
                      <a:pt x="1901" y="1748"/>
                    </a:lnTo>
                    <a:lnTo>
                      <a:pt x="1907" y="1748"/>
                    </a:lnTo>
                    <a:lnTo>
                      <a:pt x="1913" y="1747"/>
                    </a:lnTo>
                    <a:lnTo>
                      <a:pt x="1923" y="1745"/>
                    </a:lnTo>
                    <a:lnTo>
                      <a:pt x="1944" y="1739"/>
                    </a:lnTo>
                    <a:lnTo>
                      <a:pt x="1954" y="1737"/>
                    </a:lnTo>
                    <a:lnTo>
                      <a:pt x="1964" y="1734"/>
                    </a:lnTo>
                    <a:lnTo>
                      <a:pt x="1975" y="1733"/>
                    </a:lnTo>
                    <a:lnTo>
                      <a:pt x="1987" y="1733"/>
                    </a:lnTo>
                    <a:lnTo>
                      <a:pt x="1987" y="1641"/>
                    </a:lnTo>
                    <a:lnTo>
                      <a:pt x="2028" y="1641"/>
                    </a:lnTo>
                    <a:lnTo>
                      <a:pt x="2028" y="1595"/>
                    </a:lnTo>
                    <a:lnTo>
                      <a:pt x="2073" y="1595"/>
                    </a:lnTo>
                    <a:lnTo>
                      <a:pt x="2073" y="1496"/>
                    </a:lnTo>
                    <a:lnTo>
                      <a:pt x="2079" y="1497"/>
                    </a:lnTo>
                    <a:lnTo>
                      <a:pt x="2084" y="1498"/>
                    </a:lnTo>
                    <a:lnTo>
                      <a:pt x="2094" y="1498"/>
                    </a:lnTo>
                    <a:lnTo>
                      <a:pt x="2104" y="1498"/>
                    </a:lnTo>
                    <a:lnTo>
                      <a:pt x="2114" y="1497"/>
                    </a:lnTo>
                    <a:lnTo>
                      <a:pt x="2134" y="1496"/>
                    </a:lnTo>
                    <a:lnTo>
                      <a:pt x="2144" y="1495"/>
                    </a:lnTo>
                    <a:lnTo>
                      <a:pt x="2155" y="1496"/>
                    </a:lnTo>
                    <a:lnTo>
                      <a:pt x="2155" y="1428"/>
                    </a:lnTo>
                    <a:lnTo>
                      <a:pt x="2200" y="1428"/>
                    </a:lnTo>
                    <a:lnTo>
                      <a:pt x="2200" y="1397"/>
                    </a:lnTo>
                    <a:lnTo>
                      <a:pt x="2231" y="1397"/>
                    </a:lnTo>
                    <a:lnTo>
                      <a:pt x="2231" y="1366"/>
                    </a:lnTo>
                    <a:lnTo>
                      <a:pt x="2285" y="1366"/>
                    </a:lnTo>
                    <a:lnTo>
                      <a:pt x="2285" y="1407"/>
                    </a:lnTo>
                    <a:lnTo>
                      <a:pt x="2358" y="1407"/>
                    </a:lnTo>
                    <a:lnTo>
                      <a:pt x="2358" y="1340"/>
                    </a:lnTo>
                    <a:lnTo>
                      <a:pt x="2405" y="1340"/>
                    </a:lnTo>
                    <a:lnTo>
                      <a:pt x="2408" y="1343"/>
                    </a:lnTo>
                    <a:lnTo>
                      <a:pt x="2410" y="1346"/>
                    </a:lnTo>
                    <a:lnTo>
                      <a:pt x="2412" y="1352"/>
                    </a:lnTo>
                    <a:lnTo>
                      <a:pt x="2414" y="1359"/>
                    </a:lnTo>
                    <a:lnTo>
                      <a:pt x="2416" y="1366"/>
                    </a:lnTo>
                    <a:lnTo>
                      <a:pt x="2439" y="1366"/>
                    </a:lnTo>
                    <a:lnTo>
                      <a:pt x="2439" y="1331"/>
                    </a:lnTo>
                    <a:lnTo>
                      <a:pt x="2484" y="1331"/>
                    </a:lnTo>
                    <a:lnTo>
                      <a:pt x="2484" y="1291"/>
                    </a:lnTo>
                    <a:lnTo>
                      <a:pt x="2525" y="1291"/>
                    </a:lnTo>
                    <a:lnTo>
                      <a:pt x="2525" y="1259"/>
                    </a:lnTo>
                    <a:lnTo>
                      <a:pt x="2565" y="1259"/>
                    </a:lnTo>
                    <a:lnTo>
                      <a:pt x="2565" y="1204"/>
                    </a:lnTo>
                    <a:lnTo>
                      <a:pt x="2642" y="1204"/>
                    </a:lnTo>
                    <a:lnTo>
                      <a:pt x="2642" y="1163"/>
                    </a:lnTo>
                    <a:lnTo>
                      <a:pt x="2681" y="1163"/>
                    </a:lnTo>
                    <a:lnTo>
                      <a:pt x="2681" y="1133"/>
                    </a:lnTo>
                    <a:lnTo>
                      <a:pt x="2738" y="1133"/>
                    </a:lnTo>
                    <a:lnTo>
                      <a:pt x="2738" y="1087"/>
                    </a:lnTo>
                    <a:lnTo>
                      <a:pt x="2745" y="1086"/>
                    </a:lnTo>
                    <a:lnTo>
                      <a:pt x="2752" y="1085"/>
                    </a:lnTo>
                    <a:lnTo>
                      <a:pt x="2757" y="1083"/>
                    </a:lnTo>
                    <a:lnTo>
                      <a:pt x="2761" y="1081"/>
                    </a:lnTo>
                    <a:lnTo>
                      <a:pt x="2765" y="1078"/>
                    </a:lnTo>
                    <a:lnTo>
                      <a:pt x="2768" y="1074"/>
                    </a:lnTo>
                    <a:lnTo>
                      <a:pt x="2773" y="1068"/>
                    </a:lnTo>
                    <a:lnTo>
                      <a:pt x="2775" y="1066"/>
                    </a:lnTo>
                    <a:lnTo>
                      <a:pt x="2779" y="1064"/>
                    </a:lnTo>
                    <a:lnTo>
                      <a:pt x="2782" y="1062"/>
                    </a:lnTo>
                    <a:lnTo>
                      <a:pt x="2785" y="1060"/>
                    </a:lnTo>
                    <a:lnTo>
                      <a:pt x="2789" y="1060"/>
                    </a:lnTo>
                    <a:lnTo>
                      <a:pt x="2795" y="1062"/>
                    </a:lnTo>
                    <a:lnTo>
                      <a:pt x="2801" y="1063"/>
                    </a:lnTo>
                    <a:lnTo>
                      <a:pt x="2809" y="1066"/>
                    </a:lnTo>
                    <a:lnTo>
                      <a:pt x="2809" y="1005"/>
                    </a:lnTo>
                    <a:lnTo>
                      <a:pt x="2895" y="1005"/>
                    </a:lnTo>
                    <a:lnTo>
                      <a:pt x="2895" y="960"/>
                    </a:lnTo>
                    <a:lnTo>
                      <a:pt x="2936" y="960"/>
                    </a:lnTo>
                    <a:lnTo>
                      <a:pt x="2936" y="930"/>
                    </a:lnTo>
                    <a:lnTo>
                      <a:pt x="2991" y="930"/>
                    </a:lnTo>
                    <a:lnTo>
                      <a:pt x="2991" y="889"/>
                    </a:lnTo>
                    <a:lnTo>
                      <a:pt x="3021" y="889"/>
                    </a:lnTo>
                    <a:lnTo>
                      <a:pt x="3021" y="843"/>
                    </a:lnTo>
                    <a:lnTo>
                      <a:pt x="3031" y="843"/>
                    </a:lnTo>
                    <a:lnTo>
                      <a:pt x="3042" y="843"/>
                    </a:lnTo>
                    <a:lnTo>
                      <a:pt x="3052" y="844"/>
                    </a:lnTo>
                    <a:lnTo>
                      <a:pt x="3058" y="846"/>
                    </a:lnTo>
                    <a:lnTo>
                      <a:pt x="3063" y="848"/>
                    </a:lnTo>
                    <a:lnTo>
                      <a:pt x="3064" y="842"/>
                    </a:lnTo>
                    <a:lnTo>
                      <a:pt x="3065" y="838"/>
                    </a:lnTo>
                    <a:lnTo>
                      <a:pt x="3066" y="826"/>
                    </a:lnTo>
                    <a:lnTo>
                      <a:pt x="3068" y="802"/>
                    </a:lnTo>
                    <a:lnTo>
                      <a:pt x="3098" y="802"/>
                    </a:lnTo>
                    <a:lnTo>
                      <a:pt x="3098" y="762"/>
                    </a:lnTo>
                    <a:lnTo>
                      <a:pt x="3154" y="762"/>
                    </a:lnTo>
                    <a:lnTo>
                      <a:pt x="3154" y="732"/>
                    </a:lnTo>
                    <a:lnTo>
                      <a:pt x="3158" y="730"/>
                    </a:lnTo>
                    <a:lnTo>
                      <a:pt x="3164" y="729"/>
                    </a:lnTo>
                    <a:lnTo>
                      <a:pt x="3168" y="726"/>
                    </a:lnTo>
                    <a:lnTo>
                      <a:pt x="3172" y="724"/>
                    </a:lnTo>
                    <a:lnTo>
                      <a:pt x="3174" y="722"/>
                    </a:lnTo>
                    <a:lnTo>
                      <a:pt x="3176" y="721"/>
                    </a:lnTo>
                    <a:lnTo>
                      <a:pt x="3180" y="717"/>
                    </a:lnTo>
                    <a:lnTo>
                      <a:pt x="3182" y="712"/>
                    </a:lnTo>
                    <a:lnTo>
                      <a:pt x="3184" y="706"/>
                    </a:lnTo>
                    <a:lnTo>
                      <a:pt x="3224" y="706"/>
                    </a:lnTo>
                    <a:lnTo>
                      <a:pt x="3224" y="665"/>
                    </a:lnTo>
                    <a:lnTo>
                      <a:pt x="3280" y="665"/>
                    </a:lnTo>
                    <a:lnTo>
                      <a:pt x="3280" y="625"/>
                    </a:lnTo>
                    <a:lnTo>
                      <a:pt x="3284" y="625"/>
                    </a:lnTo>
                    <a:lnTo>
                      <a:pt x="3288" y="626"/>
                    </a:lnTo>
                    <a:lnTo>
                      <a:pt x="3294" y="626"/>
                    </a:lnTo>
                    <a:lnTo>
                      <a:pt x="3296" y="626"/>
                    </a:lnTo>
                    <a:lnTo>
                      <a:pt x="3298" y="625"/>
                    </a:lnTo>
                    <a:lnTo>
                      <a:pt x="3303" y="623"/>
                    </a:lnTo>
                    <a:lnTo>
                      <a:pt x="3306" y="621"/>
                    </a:lnTo>
                    <a:lnTo>
                      <a:pt x="3308" y="617"/>
                    </a:lnTo>
                    <a:lnTo>
                      <a:pt x="3309" y="613"/>
                    </a:lnTo>
                    <a:lnTo>
                      <a:pt x="3310" y="609"/>
                    </a:lnTo>
                    <a:lnTo>
                      <a:pt x="3311" y="603"/>
                    </a:lnTo>
                    <a:lnTo>
                      <a:pt x="3311" y="598"/>
                    </a:lnTo>
                    <a:lnTo>
                      <a:pt x="3310" y="587"/>
                    </a:lnTo>
                    <a:lnTo>
                      <a:pt x="3310" y="577"/>
                    </a:lnTo>
                    <a:lnTo>
                      <a:pt x="3310" y="573"/>
                    </a:lnTo>
                    <a:lnTo>
                      <a:pt x="3310" y="569"/>
                    </a:lnTo>
                    <a:lnTo>
                      <a:pt x="3351" y="569"/>
                    </a:lnTo>
                    <a:lnTo>
                      <a:pt x="3351" y="508"/>
                    </a:lnTo>
                    <a:lnTo>
                      <a:pt x="3437" y="508"/>
                    </a:lnTo>
                    <a:lnTo>
                      <a:pt x="3437" y="462"/>
                    </a:lnTo>
                    <a:lnTo>
                      <a:pt x="3509" y="462"/>
                    </a:lnTo>
                    <a:lnTo>
                      <a:pt x="3509" y="390"/>
                    </a:lnTo>
                    <a:lnTo>
                      <a:pt x="3558" y="390"/>
                    </a:lnTo>
                    <a:lnTo>
                      <a:pt x="3561" y="391"/>
                    </a:lnTo>
                    <a:lnTo>
                      <a:pt x="3564" y="391"/>
                    </a:lnTo>
                    <a:lnTo>
                      <a:pt x="3564" y="394"/>
                    </a:lnTo>
                    <a:lnTo>
                      <a:pt x="3564" y="396"/>
                    </a:lnTo>
                    <a:lnTo>
                      <a:pt x="3563" y="397"/>
                    </a:lnTo>
                    <a:lnTo>
                      <a:pt x="3564" y="399"/>
                    </a:lnTo>
                    <a:lnTo>
                      <a:pt x="3565" y="400"/>
                    </a:lnTo>
                    <a:lnTo>
                      <a:pt x="3568" y="401"/>
                    </a:lnTo>
                    <a:lnTo>
                      <a:pt x="3605" y="401"/>
                    </a:lnTo>
                    <a:lnTo>
                      <a:pt x="3605" y="324"/>
                    </a:lnTo>
                    <a:lnTo>
                      <a:pt x="3616" y="325"/>
                    </a:lnTo>
                    <a:lnTo>
                      <a:pt x="3622" y="324"/>
                    </a:lnTo>
                    <a:lnTo>
                      <a:pt x="3627" y="323"/>
                    </a:lnTo>
                    <a:lnTo>
                      <a:pt x="3629" y="323"/>
                    </a:lnTo>
                    <a:lnTo>
                      <a:pt x="3632" y="321"/>
                    </a:lnTo>
                    <a:lnTo>
                      <a:pt x="3634" y="320"/>
                    </a:lnTo>
                    <a:lnTo>
                      <a:pt x="3635" y="318"/>
                    </a:lnTo>
                    <a:lnTo>
                      <a:pt x="3636" y="316"/>
                    </a:lnTo>
                    <a:lnTo>
                      <a:pt x="3636" y="312"/>
                    </a:lnTo>
                    <a:lnTo>
                      <a:pt x="3636" y="309"/>
                    </a:lnTo>
                    <a:lnTo>
                      <a:pt x="3635" y="305"/>
                    </a:lnTo>
                    <a:lnTo>
                      <a:pt x="3691" y="305"/>
                    </a:lnTo>
                    <a:lnTo>
                      <a:pt x="3691" y="264"/>
                    </a:lnTo>
                    <a:lnTo>
                      <a:pt x="3732" y="264"/>
                    </a:lnTo>
                    <a:lnTo>
                      <a:pt x="3732" y="234"/>
                    </a:lnTo>
                    <a:lnTo>
                      <a:pt x="3762" y="234"/>
                    </a:lnTo>
                    <a:lnTo>
                      <a:pt x="3762" y="188"/>
                    </a:lnTo>
                    <a:lnTo>
                      <a:pt x="3848" y="188"/>
                    </a:lnTo>
                    <a:lnTo>
                      <a:pt x="3848" y="106"/>
                    </a:lnTo>
                    <a:lnTo>
                      <a:pt x="3897" y="106"/>
                    </a:lnTo>
                    <a:lnTo>
                      <a:pt x="3898" y="117"/>
                    </a:lnTo>
                    <a:lnTo>
                      <a:pt x="3899" y="122"/>
                    </a:lnTo>
                    <a:lnTo>
                      <a:pt x="3900" y="124"/>
                    </a:lnTo>
                    <a:lnTo>
                      <a:pt x="3901" y="127"/>
                    </a:lnTo>
                    <a:lnTo>
                      <a:pt x="3929" y="127"/>
                    </a:lnTo>
                    <a:lnTo>
                      <a:pt x="3928" y="111"/>
                    </a:lnTo>
                    <a:lnTo>
                      <a:pt x="3928" y="95"/>
                    </a:lnTo>
                    <a:lnTo>
                      <a:pt x="3929" y="61"/>
                    </a:lnTo>
                    <a:lnTo>
                      <a:pt x="3973" y="61"/>
                    </a:lnTo>
                    <a:lnTo>
                      <a:pt x="3973" y="96"/>
                    </a:lnTo>
                    <a:lnTo>
                      <a:pt x="4016" y="96"/>
                    </a:lnTo>
                    <a:lnTo>
                      <a:pt x="4016" y="30"/>
                    </a:lnTo>
                    <a:lnTo>
                      <a:pt x="4051" y="30"/>
                    </a:lnTo>
                    <a:lnTo>
                      <a:pt x="4051" y="0"/>
                    </a:lnTo>
                    <a:close/>
                  </a:path>
                </a:pathLst>
              </a:custGeom>
              <a:solidFill>
                <a:srgbClr val="040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5" name="Freeform 469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44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6" name="Freeform 470"/>
              <p:cNvSpPr>
                <a:spLocks noEditPoints="1"/>
              </p:cNvSpPr>
              <p:nvPr/>
            </p:nvSpPr>
            <p:spPr bwMode="auto">
              <a:xfrm>
                <a:off x="1215" y="351"/>
                <a:ext cx="4267" cy="3203"/>
              </a:xfrm>
              <a:custGeom>
                <a:avLst/>
                <a:gdLst>
                  <a:gd name="T0" fmla="*/ 955 w 4267"/>
                  <a:gd name="T1" fmla="*/ 2687 h 3203"/>
                  <a:gd name="T2" fmla="*/ 1387 w 4267"/>
                  <a:gd name="T3" fmla="*/ 2284 h 3203"/>
                  <a:gd name="T4" fmla="*/ 1538 w 4267"/>
                  <a:gd name="T5" fmla="*/ 2174 h 3203"/>
                  <a:gd name="T6" fmla="*/ 1727 w 4267"/>
                  <a:gd name="T7" fmla="*/ 2042 h 3203"/>
                  <a:gd name="T8" fmla="*/ 1873 w 4267"/>
                  <a:gd name="T9" fmla="*/ 1916 h 3203"/>
                  <a:gd name="T10" fmla="*/ 2359 w 4267"/>
                  <a:gd name="T11" fmla="*/ 1524 h 3203"/>
                  <a:gd name="T12" fmla="*/ 2445 w 4267"/>
                  <a:gd name="T13" fmla="*/ 1397 h 3203"/>
                  <a:gd name="T14" fmla="*/ 2775 w 4267"/>
                  <a:gd name="T15" fmla="*/ 1137 h 3203"/>
                  <a:gd name="T16" fmla="*/ 4150 w 4267"/>
                  <a:gd name="T17" fmla="*/ 0 h 3203"/>
                  <a:gd name="T18" fmla="*/ 4170 w 4267"/>
                  <a:gd name="T19" fmla="*/ 210 h 3203"/>
                  <a:gd name="T20" fmla="*/ 4069 w 4267"/>
                  <a:gd name="T21" fmla="*/ 248 h 3203"/>
                  <a:gd name="T22" fmla="*/ 3790 w 4267"/>
                  <a:gd name="T23" fmla="*/ 482 h 3203"/>
                  <a:gd name="T24" fmla="*/ 3703 w 4267"/>
                  <a:gd name="T25" fmla="*/ 543 h 3203"/>
                  <a:gd name="T26" fmla="*/ 3565 w 4267"/>
                  <a:gd name="T27" fmla="*/ 855 h 3203"/>
                  <a:gd name="T28" fmla="*/ 3405 w 4267"/>
                  <a:gd name="T29" fmla="*/ 951 h 3203"/>
                  <a:gd name="T30" fmla="*/ 3233 w 4267"/>
                  <a:gd name="T31" fmla="*/ 1286 h 3203"/>
                  <a:gd name="T32" fmla="*/ 2791 w 4267"/>
                  <a:gd name="T33" fmla="*/ 1393 h 3203"/>
                  <a:gd name="T34" fmla="*/ 2734 w 4267"/>
                  <a:gd name="T35" fmla="*/ 1539 h 3203"/>
                  <a:gd name="T36" fmla="*/ 2493 w 4267"/>
                  <a:gd name="T37" fmla="*/ 1638 h 3203"/>
                  <a:gd name="T38" fmla="*/ 2405 w 4267"/>
                  <a:gd name="T39" fmla="*/ 1720 h 3203"/>
                  <a:gd name="T40" fmla="*/ 2123 w 4267"/>
                  <a:gd name="T41" fmla="*/ 1943 h 3203"/>
                  <a:gd name="T42" fmla="*/ 1742 w 4267"/>
                  <a:gd name="T43" fmla="*/ 2221 h 3203"/>
                  <a:gd name="T44" fmla="*/ 1536 w 4267"/>
                  <a:gd name="T45" fmla="*/ 2358 h 3203"/>
                  <a:gd name="T46" fmla="*/ 1418 w 4267"/>
                  <a:gd name="T47" fmla="*/ 2420 h 3203"/>
                  <a:gd name="T48" fmla="*/ 1324 w 4267"/>
                  <a:gd name="T49" fmla="*/ 2524 h 3203"/>
                  <a:gd name="T50" fmla="*/ 1255 w 4267"/>
                  <a:gd name="T51" fmla="*/ 2567 h 3203"/>
                  <a:gd name="T52" fmla="*/ 1166 w 4267"/>
                  <a:gd name="T53" fmla="*/ 2625 h 3203"/>
                  <a:gd name="T54" fmla="*/ 1110 w 4267"/>
                  <a:gd name="T55" fmla="*/ 2657 h 3203"/>
                  <a:gd name="T56" fmla="*/ 1016 w 4267"/>
                  <a:gd name="T57" fmla="*/ 2698 h 3203"/>
                  <a:gd name="T58" fmla="*/ 920 w 4267"/>
                  <a:gd name="T59" fmla="*/ 2766 h 3203"/>
                  <a:gd name="T60" fmla="*/ 748 w 4267"/>
                  <a:gd name="T61" fmla="*/ 2845 h 3203"/>
                  <a:gd name="T62" fmla="*/ 452 w 4267"/>
                  <a:gd name="T63" fmla="*/ 3024 h 3203"/>
                  <a:gd name="T64" fmla="*/ 322 w 4267"/>
                  <a:gd name="T65" fmla="*/ 3116 h 3203"/>
                  <a:gd name="T66" fmla="*/ 54 w 4267"/>
                  <a:gd name="T67" fmla="*/ 3203 h 3203"/>
                  <a:gd name="T68" fmla="*/ 128 w 4267"/>
                  <a:gd name="T69" fmla="*/ 3036 h 3203"/>
                  <a:gd name="T70" fmla="*/ 216 w 4267"/>
                  <a:gd name="T71" fmla="*/ 2983 h 3203"/>
                  <a:gd name="T72" fmla="*/ 356 w 4267"/>
                  <a:gd name="T73" fmla="*/ 2901 h 3203"/>
                  <a:gd name="T74" fmla="*/ 461 w 4267"/>
                  <a:gd name="T75" fmla="*/ 2854 h 3203"/>
                  <a:gd name="T76" fmla="*/ 498 w 4267"/>
                  <a:gd name="T77" fmla="*/ 2829 h 3203"/>
                  <a:gd name="T78" fmla="*/ 539 w 4267"/>
                  <a:gd name="T79" fmla="*/ 2800 h 3203"/>
                  <a:gd name="T80" fmla="*/ 624 w 4267"/>
                  <a:gd name="T81" fmla="*/ 2706 h 3203"/>
                  <a:gd name="T82" fmla="*/ 849 w 4267"/>
                  <a:gd name="T83" fmla="*/ 2568 h 3203"/>
                  <a:gd name="T84" fmla="*/ 988 w 4267"/>
                  <a:gd name="T85" fmla="*/ 2502 h 3203"/>
                  <a:gd name="T86" fmla="*/ 1121 w 4267"/>
                  <a:gd name="T87" fmla="*/ 2437 h 3203"/>
                  <a:gd name="T88" fmla="*/ 1206 w 4267"/>
                  <a:gd name="T89" fmla="*/ 2365 h 3203"/>
                  <a:gd name="T90" fmla="*/ 1359 w 4267"/>
                  <a:gd name="T91" fmla="*/ 2177 h 3203"/>
                  <a:gd name="T92" fmla="*/ 1548 w 4267"/>
                  <a:gd name="T93" fmla="*/ 2001 h 3203"/>
                  <a:gd name="T94" fmla="*/ 1793 w 4267"/>
                  <a:gd name="T95" fmla="*/ 1872 h 3203"/>
                  <a:gd name="T96" fmla="*/ 1900 w 4267"/>
                  <a:gd name="T97" fmla="*/ 1761 h 3203"/>
                  <a:gd name="T98" fmla="*/ 2028 w 4267"/>
                  <a:gd name="T99" fmla="*/ 1639 h 3203"/>
                  <a:gd name="T100" fmla="*/ 2231 w 4267"/>
                  <a:gd name="T101" fmla="*/ 1400 h 3203"/>
                  <a:gd name="T102" fmla="*/ 2484 w 4267"/>
                  <a:gd name="T103" fmla="*/ 1293 h 3203"/>
                  <a:gd name="T104" fmla="*/ 2765 w 4267"/>
                  <a:gd name="T105" fmla="*/ 1076 h 3203"/>
                  <a:gd name="T106" fmla="*/ 2936 w 4267"/>
                  <a:gd name="T107" fmla="*/ 928 h 3203"/>
                  <a:gd name="T108" fmla="*/ 3098 w 4267"/>
                  <a:gd name="T109" fmla="*/ 760 h 3203"/>
                  <a:gd name="T110" fmla="*/ 3280 w 4267"/>
                  <a:gd name="T111" fmla="*/ 623 h 3203"/>
                  <a:gd name="T112" fmla="*/ 3310 w 4267"/>
                  <a:gd name="T113" fmla="*/ 571 h 3203"/>
                  <a:gd name="T114" fmla="*/ 3443 w 4267"/>
                  <a:gd name="T115" fmla="*/ 492 h 3203"/>
                  <a:gd name="T116" fmla="*/ 3567 w 4267"/>
                  <a:gd name="T117" fmla="*/ 390 h 3203"/>
                  <a:gd name="T118" fmla="*/ 3635 w 4267"/>
                  <a:gd name="T119" fmla="*/ 316 h 3203"/>
                  <a:gd name="T120" fmla="*/ 3929 w 4267"/>
                  <a:gd name="T121" fmla="*/ 130 h 3203"/>
                  <a:gd name="T122" fmla="*/ 4051 w 4267"/>
                  <a:gd name="T123" fmla="*/ 28 h 32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67"/>
                  <a:gd name="T187" fmla="*/ 0 h 3203"/>
                  <a:gd name="T188" fmla="*/ 4267 w 4267"/>
                  <a:gd name="T189" fmla="*/ 3203 h 32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67" h="3203">
                    <a:moveTo>
                      <a:pt x="174" y="3054"/>
                    </a:moveTo>
                    <a:lnTo>
                      <a:pt x="210" y="3054"/>
                    </a:lnTo>
                    <a:lnTo>
                      <a:pt x="174" y="3054"/>
                    </a:lnTo>
                    <a:close/>
                    <a:moveTo>
                      <a:pt x="215" y="3043"/>
                    </a:moveTo>
                    <a:lnTo>
                      <a:pt x="251" y="3043"/>
                    </a:lnTo>
                    <a:lnTo>
                      <a:pt x="215" y="3043"/>
                    </a:lnTo>
                    <a:close/>
                    <a:moveTo>
                      <a:pt x="544" y="2921"/>
                    </a:moveTo>
                    <a:lnTo>
                      <a:pt x="580" y="2921"/>
                    </a:lnTo>
                    <a:lnTo>
                      <a:pt x="544" y="2921"/>
                    </a:lnTo>
                    <a:close/>
                    <a:moveTo>
                      <a:pt x="630" y="2815"/>
                    </a:moveTo>
                    <a:lnTo>
                      <a:pt x="701" y="2815"/>
                    </a:lnTo>
                    <a:lnTo>
                      <a:pt x="630" y="2815"/>
                    </a:lnTo>
                    <a:close/>
                    <a:moveTo>
                      <a:pt x="955" y="2687"/>
                    </a:moveTo>
                    <a:lnTo>
                      <a:pt x="990" y="2687"/>
                    </a:lnTo>
                    <a:lnTo>
                      <a:pt x="955" y="2687"/>
                    </a:lnTo>
                    <a:close/>
                    <a:moveTo>
                      <a:pt x="797" y="2687"/>
                    </a:moveTo>
                    <a:lnTo>
                      <a:pt x="823" y="2687"/>
                    </a:lnTo>
                    <a:lnTo>
                      <a:pt x="797" y="2687"/>
                    </a:lnTo>
                    <a:close/>
                    <a:moveTo>
                      <a:pt x="1051" y="2545"/>
                    </a:moveTo>
                    <a:lnTo>
                      <a:pt x="1077" y="2545"/>
                    </a:lnTo>
                    <a:lnTo>
                      <a:pt x="1051" y="2545"/>
                    </a:lnTo>
                    <a:close/>
                    <a:moveTo>
                      <a:pt x="1208" y="2418"/>
                    </a:moveTo>
                    <a:lnTo>
                      <a:pt x="1279" y="2418"/>
                    </a:lnTo>
                    <a:lnTo>
                      <a:pt x="1208" y="2418"/>
                    </a:lnTo>
                    <a:close/>
                    <a:moveTo>
                      <a:pt x="1285" y="2291"/>
                    </a:moveTo>
                    <a:lnTo>
                      <a:pt x="1330" y="2291"/>
                    </a:lnTo>
                    <a:lnTo>
                      <a:pt x="1285" y="2291"/>
                    </a:lnTo>
                    <a:close/>
                    <a:moveTo>
                      <a:pt x="1363" y="2285"/>
                    </a:moveTo>
                    <a:lnTo>
                      <a:pt x="1375" y="2285"/>
                    </a:lnTo>
                    <a:lnTo>
                      <a:pt x="1387" y="2284"/>
                    </a:lnTo>
                    <a:lnTo>
                      <a:pt x="1399" y="2284"/>
                    </a:lnTo>
                    <a:lnTo>
                      <a:pt x="1411" y="2285"/>
                    </a:lnTo>
                    <a:lnTo>
                      <a:pt x="1422" y="2285"/>
                    </a:lnTo>
                    <a:lnTo>
                      <a:pt x="1433" y="2286"/>
                    </a:lnTo>
                    <a:lnTo>
                      <a:pt x="1443" y="2288"/>
                    </a:lnTo>
                    <a:lnTo>
                      <a:pt x="1454" y="2292"/>
                    </a:lnTo>
                    <a:lnTo>
                      <a:pt x="1442" y="2292"/>
                    </a:lnTo>
                    <a:lnTo>
                      <a:pt x="1430" y="2293"/>
                    </a:lnTo>
                    <a:lnTo>
                      <a:pt x="1419" y="2293"/>
                    </a:lnTo>
                    <a:lnTo>
                      <a:pt x="1407" y="2293"/>
                    </a:lnTo>
                    <a:lnTo>
                      <a:pt x="1395" y="2292"/>
                    </a:lnTo>
                    <a:lnTo>
                      <a:pt x="1384" y="2291"/>
                    </a:lnTo>
                    <a:lnTo>
                      <a:pt x="1373" y="2288"/>
                    </a:lnTo>
                    <a:lnTo>
                      <a:pt x="1363" y="2285"/>
                    </a:lnTo>
                    <a:close/>
                    <a:moveTo>
                      <a:pt x="1538" y="2174"/>
                    </a:moveTo>
                    <a:lnTo>
                      <a:pt x="1614" y="2174"/>
                    </a:lnTo>
                    <a:lnTo>
                      <a:pt x="1538" y="2174"/>
                    </a:lnTo>
                    <a:close/>
                    <a:moveTo>
                      <a:pt x="1462" y="2174"/>
                    </a:moveTo>
                    <a:lnTo>
                      <a:pt x="1488" y="2174"/>
                    </a:lnTo>
                    <a:lnTo>
                      <a:pt x="1462" y="2174"/>
                    </a:lnTo>
                    <a:close/>
                    <a:moveTo>
                      <a:pt x="1619" y="2047"/>
                    </a:moveTo>
                    <a:lnTo>
                      <a:pt x="1655" y="2047"/>
                    </a:lnTo>
                    <a:lnTo>
                      <a:pt x="1619" y="2047"/>
                    </a:lnTo>
                    <a:close/>
                    <a:moveTo>
                      <a:pt x="1538" y="2047"/>
                    </a:moveTo>
                    <a:lnTo>
                      <a:pt x="1563" y="2047"/>
                    </a:lnTo>
                    <a:lnTo>
                      <a:pt x="1538" y="2047"/>
                    </a:lnTo>
                    <a:close/>
                    <a:moveTo>
                      <a:pt x="1693" y="2041"/>
                    </a:moveTo>
                    <a:lnTo>
                      <a:pt x="1707" y="2041"/>
                    </a:lnTo>
                    <a:lnTo>
                      <a:pt x="1721" y="2041"/>
                    </a:lnTo>
                    <a:lnTo>
                      <a:pt x="1727" y="2042"/>
                    </a:lnTo>
                    <a:lnTo>
                      <a:pt x="1732" y="2043"/>
                    </a:lnTo>
                    <a:lnTo>
                      <a:pt x="1739" y="2045"/>
                    </a:lnTo>
                    <a:lnTo>
                      <a:pt x="1743" y="2047"/>
                    </a:lnTo>
                    <a:lnTo>
                      <a:pt x="1729" y="2048"/>
                    </a:lnTo>
                    <a:lnTo>
                      <a:pt x="1715" y="2048"/>
                    </a:lnTo>
                    <a:lnTo>
                      <a:pt x="1709" y="2047"/>
                    </a:lnTo>
                    <a:lnTo>
                      <a:pt x="1703" y="2046"/>
                    </a:lnTo>
                    <a:lnTo>
                      <a:pt x="1698" y="2044"/>
                    </a:lnTo>
                    <a:lnTo>
                      <a:pt x="1693" y="2041"/>
                    </a:lnTo>
                    <a:close/>
                    <a:moveTo>
                      <a:pt x="1989" y="1916"/>
                    </a:moveTo>
                    <a:lnTo>
                      <a:pt x="2025" y="1916"/>
                    </a:lnTo>
                    <a:lnTo>
                      <a:pt x="1989" y="1916"/>
                    </a:lnTo>
                    <a:close/>
                    <a:moveTo>
                      <a:pt x="1873" y="1916"/>
                    </a:moveTo>
                    <a:lnTo>
                      <a:pt x="1897" y="1916"/>
                    </a:lnTo>
                    <a:lnTo>
                      <a:pt x="1873" y="1916"/>
                    </a:lnTo>
                    <a:close/>
                    <a:moveTo>
                      <a:pt x="2034" y="1773"/>
                    </a:moveTo>
                    <a:lnTo>
                      <a:pt x="2096" y="1773"/>
                    </a:lnTo>
                    <a:lnTo>
                      <a:pt x="2034" y="1773"/>
                    </a:lnTo>
                    <a:close/>
                    <a:moveTo>
                      <a:pt x="2106" y="1656"/>
                    </a:moveTo>
                    <a:lnTo>
                      <a:pt x="2151" y="1656"/>
                    </a:lnTo>
                    <a:lnTo>
                      <a:pt x="2106" y="1656"/>
                    </a:lnTo>
                    <a:close/>
                    <a:moveTo>
                      <a:pt x="2288" y="1539"/>
                    </a:moveTo>
                    <a:lnTo>
                      <a:pt x="2436" y="1539"/>
                    </a:lnTo>
                    <a:lnTo>
                      <a:pt x="2288" y="1539"/>
                    </a:lnTo>
                    <a:close/>
                    <a:moveTo>
                      <a:pt x="2202" y="1539"/>
                    </a:moveTo>
                    <a:lnTo>
                      <a:pt x="2227" y="1539"/>
                    </a:lnTo>
                    <a:lnTo>
                      <a:pt x="2202" y="1539"/>
                    </a:lnTo>
                    <a:close/>
                    <a:moveTo>
                      <a:pt x="2359" y="1524"/>
                    </a:moveTo>
                    <a:lnTo>
                      <a:pt x="2395" y="1524"/>
                    </a:lnTo>
                    <a:lnTo>
                      <a:pt x="2359" y="1524"/>
                    </a:lnTo>
                    <a:close/>
                    <a:moveTo>
                      <a:pt x="2740" y="1457"/>
                    </a:moveTo>
                    <a:lnTo>
                      <a:pt x="2785" y="1457"/>
                    </a:lnTo>
                    <a:lnTo>
                      <a:pt x="2740" y="1457"/>
                    </a:lnTo>
                    <a:close/>
                    <a:moveTo>
                      <a:pt x="2532" y="1412"/>
                    </a:moveTo>
                    <a:lnTo>
                      <a:pt x="2562" y="1412"/>
                    </a:lnTo>
                    <a:lnTo>
                      <a:pt x="2532" y="1412"/>
                    </a:lnTo>
                    <a:close/>
                    <a:moveTo>
                      <a:pt x="2445" y="1412"/>
                    </a:moveTo>
                    <a:lnTo>
                      <a:pt x="2481" y="1412"/>
                    </a:lnTo>
                    <a:lnTo>
                      <a:pt x="2445" y="1412"/>
                    </a:lnTo>
                    <a:close/>
                    <a:moveTo>
                      <a:pt x="2532" y="1397"/>
                    </a:moveTo>
                    <a:lnTo>
                      <a:pt x="2562" y="1397"/>
                    </a:lnTo>
                    <a:lnTo>
                      <a:pt x="2532" y="1397"/>
                    </a:lnTo>
                    <a:close/>
                    <a:moveTo>
                      <a:pt x="2445" y="1397"/>
                    </a:moveTo>
                    <a:lnTo>
                      <a:pt x="2481" y="1397"/>
                    </a:lnTo>
                    <a:lnTo>
                      <a:pt x="2445" y="1397"/>
                    </a:lnTo>
                    <a:close/>
                    <a:moveTo>
                      <a:pt x="2610" y="1280"/>
                    </a:moveTo>
                    <a:lnTo>
                      <a:pt x="2619" y="1279"/>
                    </a:lnTo>
                    <a:lnTo>
                      <a:pt x="2628" y="1279"/>
                    </a:lnTo>
                    <a:lnTo>
                      <a:pt x="2646" y="1280"/>
                    </a:lnTo>
                    <a:lnTo>
                      <a:pt x="2678" y="1285"/>
                    </a:lnTo>
                    <a:lnTo>
                      <a:pt x="2662" y="1286"/>
                    </a:lnTo>
                    <a:lnTo>
                      <a:pt x="2645" y="1286"/>
                    </a:lnTo>
                    <a:lnTo>
                      <a:pt x="2636" y="1285"/>
                    </a:lnTo>
                    <a:lnTo>
                      <a:pt x="2628" y="1284"/>
                    </a:lnTo>
                    <a:lnTo>
                      <a:pt x="2619" y="1282"/>
                    </a:lnTo>
                    <a:lnTo>
                      <a:pt x="2610" y="1280"/>
                    </a:lnTo>
                    <a:close/>
                    <a:moveTo>
                      <a:pt x="2775" y="1152"/>
                    </a:moveTo>
                    <a:lnTo>
                      <a:pt x="2805" y="1152"/>
                    </a:lnTo>
                    <a:lnTo>
                      <a:pt x="2775" y="1152"/>
                    </a:lnTo>
                    <a:close/>
                    <a:moveTo>
                      <a:pt x="2775" y="1137"/>
                    </a:moveTo>
                    <a:lnTo>
                      <a:pt x="2805" y="1137"/>
                    </a:lnTo>
                    <a:lnTo>
                      <a:pt x="2775" y="1137"/>
                    </a:lnTo>
                    <a:close/>
                    <a:moveTo>
                      <a:pt x="2942" y="1011"/>
                    </a:moveTo>
                    <a:lnTo>
                      <a:pt x="3018" y="1011"/>
                    </a:lnTo>
                    <a:lnTo>
                      <a:pt x="2942" y="1011"/>
                    </a:lnTo>
                    <a:close/>
                    <a:moveTo>
                      <a:pt x="3100" y="883"/>
                    </a:moveTo>
                    <a:lnTo>
                      <a:pt x="3181" y="883"/>
                    </a:lnTo>
                    <a:lnTo>
                      <a:pt x="3100" y="883"/>
                    </a:lnTo>
                    <a:close/>
                    <a:moveTo>
                      <a:pt x="3185" y="777"/>
                    </a:moveTo>
                    <a:lnTo>
                      <a:pt x="3221" y="777"/>
                    </a:lnTo>
                    <a:lnTo>
                      <a:pt x="3185" y="777"/>
                    </a:lnTo>
                    <a:close/>
                    <a:moveTo>
                      <a:pt x="3353" y="650"/>
                    </a:moveTo>
                    <a:lnTo>
                      <a:pt x="3429" y="650"/>
                    </a:lnTo>
                    <a:lnTo>
                      <a:pt x="3353" y="650"/>
                    </a:lnTo>
                    <a:close/>
                    <a:moveTo>
                      <a:pt x="4150" y="0"/>
                    </a:moveTo>
                    <a:lnTo>
                      <a:pt x="4150" y="36"/>
                    </a:lnTo>
                    <a:lnTo>
                      <a:pt x="4155" y="34"/>
                    </a:lnTo>
                    <a:lnTo>
                      <a:pt x="4159" y="34"/>
                    </a:lnTo>
                    <a:lnTo>
                      <a:pt x="4169" y="33"/>
                    </a:lnTo>
                    <a:lnTo>
                      <a:pt x="4177" y="33"/>
                    </a:lnTo>
                    <a:lnTo>
                      <a:pt x="4187" y="34"/>
                    </a:lnTo>
                    <a:lnTo>
                      <a:pt x="4206" y="35"/>
                    </a:lnTo>
                    <a:lnTo>
                      <a:pt x="4216" y="36"/>
                    </a:lnTo>
                    <a:lnTo>
                      <a:pt x="4227" y="36"/>
                    </a:lnTo>
                    <a:lnTo>
                      <a:pt x="4227" y="94"/>
                    </a:lnTo>
                    <a:lnTo>
                      <a:pt x="4267" y="94"/>
                    </a:lnTo>
                    <a:lnTo>
                      <a:pt x="4267" y="133"/>
                    </a:lnTo>
                    <a:lnTo>
                      <a:pt x="4227" y="133"/>
                    </a:lnTo>
                    <a:lnTo>
                      <a:pt x="4227" y="210"/>
                    </a:lnTo>
                    <a:lnTo>
                      <a:pt x="4170" y="210"/>
                    </a:lnTo>
                    <a:lnTo>
                      <a:pt x="4171" y="185"/>
                    </a:lnTo>
                    <a:lnTo>
                      <a:pt x="4171" y="160"/>
                    </a:lnTo>
                    <a:lnTo>
                      <a:pt x="4171" y="135"/>
                    </a:lnTo>
                    <a:lnTo>
                      <a:pt x="4170" y="113"/>
                    </a:lnTo>
                    <a:lnTo>
                      <a:pt x="4151" y="113"/>
                    </a:lnTo>
                    <a:lnTo>
                      <a:pt x="4151" y="248"/>
                    </a:lnTo>
                    <a:lnTo>
                      <a:pt x="4146" y="247"/>
                    </a:lnTo>
                    <a:lnTo>
                      <a:pt x="4141" y="246"/>
                    </a:lnTo>
                    <a:lnTo>
                      <a:pt x="4136" y="246"/>
                    </a:lnTo>
                    <a:lnTo>
                      <a:pt x="4131" y="246"/>
                    </a:lnTo>
                    <a:lnTo>
                      <a:pt x="4120" y="246"/>
                    </a:lnTo>
                    <a:lnTo>
                      <a:pt x="4110" y="247"/>
                    </a:lnTo>
                    <a:lnTo>
                      <a:pt x="4090" y="248"/>
                    </a:lnTo>
                    <a:lnTo>
                      <a:pt x="4080" y="249"/>
                    </a:lnTo>
                    <a:lnTo>
                      <a:pt x="4069" y="248"/>
                    </a:lnTo>
                    <a:lnTo>
                      <a:pt x="4069" y="316"/>
                    </a:lnTo>
                    <a:lnTo>
                      <a:pt x="4016" y="316"/>
                    </a:lnTo>
                    <a:lnTo>
                      <a:pt x="4016" y="270"/>
                    </a:lnTo>
                    <a:lnTo>
                      <a:pt x="3973" y="270"/>
                    </a:lnTo>
                    <a:lnTo>
                      <a:pt x="3973" y="347"/>
                    </a:lnTo>
                    <a:lnTo>
                      <a:pt x="3897" y="347"/>
                    </a:lnTo>
                    <a:lnTo>
                      <a:pt x="3897" y="443"/>
                    </a:lnTo>
                    <a:lnTo>
                      <a:pt x="3846" y="443"/>
                    </a:lnTo>
                    <a:lnTo>
                      <a:pt x="3846" y="481"/>
                    </a:lnTo>
                    <a:lnTo>
                      <a:pt x="3841" y="480"/>
                    </a:lnTo>
                    <a:lnTo>
                      <a:pt x="3836" y="480"/>
                    </a:lnTo>
                    <a:lnTo>
                      <a:pt x="3827" y="479"/>
                    </a:lnTo>
                    <a:lnTo>
                      <a:pt x="3817" y="479"/>
                    </a:lnTo>
                    <a:lnTo>
                      <a:pt x="3808" y="480"/>
                    </a:lnTo>
                    <a:lnTo>
                      <a:pt x="3790" y="482"/>
                    </a:lnTo>
                    <a:lnTo>
                      <a:pt x="3780" y="482"/>
                    </a:lnTo>
                    <a:lnTo>
                      <a:pt x="3771" y="481"/>
                    </a:lnTo>
                    <a:lnTo>
                      <a:pt x="3771" y="515"/>
                    </a:lnTo>
                    <a:lnTo>
                      <a:pt x="3760" y="514"/>
                    </a:lnTo>
                    <a:lnTo>
                      <a:pt x="3756" y="515"/>
                    </a:lnTo>
                    <a:lnTo>
                      <a:pt x="3751" y="516"/>
                    </a:lnTo>
                    <a:lnTo>
                      <a:pt x="3748" y="518"/>
                    </a:lnTo>
                    <a:lnTo>
                      <a:pt x="3745" y="521"/>
                    </a:lnTo>
                    <a:lnTo>
                      <a:pt x="3742" y="527"/>
                    </a:lnTo>
                    <a:lnTo>
                      <a:pt x="3739" y="535"/>
                    </a:lnTo>
                    <a:lnTo>
                      <a:pt x="3733" y="535"/>
                    </a:lnTo>
                    <a:lnTo>
                      <a:pt x="3726" y="536"/>
                    </a:lnTo>
                    <a:lnTo>
                      <a:pt x="3720" y="537"/>
                    </a:lnTo>
                    <a:lnTo>
                      <a:pt x="3715" y="540"/>
                    </a:lnTo>
                    <a:lnTo>
                      <a:pt x="3703" y="543"/>
                    </a:lnTo>
                    <a:lnTo>
                      <a:pt x="3691" y="547"/>
                    </a:lnTo>
                    <a:lnTo>
                      <a:pt x="3686" y="548"/>
                    </a:lnTo>
                    <a:lnTo>
                      <a:pt x="3680" y="548"/>
                    </a:lnTo>
                    <a:lnTo>
                      <a:pt x="3675" y="548"/>
                    </a:lnTo>
                    <a:lnTo>
                      <a:pt x="3668" y="548"/>
                    </a:lnTo>
                    <a:lnTo>
                      <a:pt x="3663" y="546"/>
                    </a:lnTo>
                    <a:lnTo>
                      <a:pt x="3656" y="544"/>
                    </a:lnTo>
                    <a:lnTo>
                      <a:pt x="3653" y="542"/>
                    </a:lnTo>
                    <a:lnTo>
                      <a:pt x="3650" y="541"/>
                    </a:lnTo>
                    <a:lnTo>
                      <a:pt x="3643" y="535"/>
                    </a:lnTo>
                    <a:lnTo>
                      <a:pt x="3643" y="682"/>
                    </a:lnTo>
                    <a:lnTo>
                      <a:pt x="3613" y="682"/>
                    </a:lnTo>
                    <a:lnTo>
                      <a:pt x="3613" y="855"/>
                    </a:lnTo>
                    <a:lnTo>
                      <a:pt x="3568" y="855"/>
                    </a:lnTo>
                    <a:lnTo>
                      <a:pt x="3565" y="855"/>
                    </a:lnTo>
                    <a:lnTo>
                      <a:pt x="3564" y="854"/>
                    </a:lnTo>
                    <a:lnTo>
                      <a:pt x="3563" y="852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4" y="847"/>
                    </a:lnTo>
                    <a:lnTo>
                      <a:pt x="3561" y="846"/>
                    </a:lnTo>
                    <a:lnTo>
                      <a:pt x="3558" y="846"/>
                    </a:lnTo>
                    <a:lnTo>
                      <a:pt x="3532" y="846"/>
                    </a:lnTo>
                    <a:lnTo>
                      <a:pt x="3532" y="885"/>
                    </a:lnTo>
                    <a:lnTo>
                      <a:pt x="3486" y="885"/>
                    </a:lnTo>
                    <a:lnTo>
                      <a:pt x="3486" y="1012"/>
                    </a:lnTo>
                    <a:lnTo>
                      <a:pt x="3437" y="1012"/>
                    </a:lnTo>
                    <a:lnTo>
                      <a:pt x="3437" y="876"/>
                    </a:lnTo>
                    <a:lnTo>
                      <a:pt x="3405" y="876"/>
                    </a:lnTo>
                    <a:lnTo>
                      <a:pt x="3405" y="951"/>
                    </a:lnTo>
                    <a:lnTo>
                      <a:pt x="3360" y="951"/>
                    </a:lnTo>
                    <a:lnTo>
                      <a:pt x="3360" y="992"/>
                    </a:lnTo>
                    <a:lnTo>
                      <a:pt x="3330" y="992"/>
                    </a:lnTo>
                    <a:lnTo>
                      <a:pt x="3330" y="1089"/>
                    </a:lnTo>
                    <a:lnTo>
                      <a:pt x="3279" y="1089"/>
                    </a:lnTo>
                    <a:lnTo>
                      <a:pt x="3276" y="1089"/>
                    </a:lnTo>
                    <a:lnTo>
                      <a:pt x="3275" y="1088"/>
                    </a:lnTo>
                    <a:lnTo>
                      <a:pt x="3274" y="1087"/>
                    </a:lnTo>
                    <a:lnTo>
                      <a:pt x="3275" y="1084"/>
                    </a:lnTo>
                    <a:lnTo>
                      <a:pt x="3275" y="1082"/>
                    </a:lnTo>
                    <a:lnTo>
                      <a:pt x="3275" y="1081"/>
                    </a:lnTo>
                    <a:lnTo>
                      <a:pt x="3272" y="1079"/>
                    </a:lnTo>
                    <a:lnTo>
                      <a:pt x="3269" y="1079"/>
                    </a:lnTo>
                    <a:lnTo>
                      <a:pt x="3233" y="1079"/>
                    </a:lnTo>
                    <a:lnTo>
                      <a:pt x="3233" y="1286"/>
                    </a:lnTo>
                    <a:lnTo>
                      <a:pt x="3184" y="1286"/>
                    </a:lnTo>
                    <a:lnTo>
                      <a:pt x="3184" y="1089"/>
                    </a:lnTo>
                    <a:lnTo>
                      <a:pt x="3106" y="1089"/>
                    </a:lnTo>
                    <a:lnTo>
                      <a:pt x="3106" y="1149"/>
                    </a:lnTo>
                    <a:lnTo>
                      <a:pt x="3076" y="1149"/>
                    </a:lnTo>
                    <a:lnTo>
                      <a:pt x="3076" y="1215"/>
                    </a:lnTo>
                    <a:lnTo>
                      <a:pt x="2990" y="1215"/>
                    </a:lnTo>
                    <a:lnTo>
                      <a:pt x="2990" y="1277"/>
                    </a:lnTo>
                    <a:lnTo>
                      <a:pt x="2909" y="1277"/>
                    </a:lnTo>
                    <a:lnTo>
                      <a:pt x="2909" y="1318"/>
                    </a:lnTo>
                    <a:lnTo>
                      <a:pt x="2863" y="1318"/>
                    </a:lnTo>
                    <a:lnTo>
                      <a:pt x="2863" y="1352"/>
                    </a:lnTo>
                    <a:lnTo>
                      <a:pt x="2823" y="1352"/>
                    </a:lnTo>
                    <a:lnTo>
                      <a:pt x="2823" y="1393"/>
                    </a:lnTo>
                    <a:lnTo>
                      <a:pt x="2791" y="1393"/>
                    </a:lnTo>
                    <a:lnTo>
                      <a:pt x="2791" y="1521"/>
                    </a:lnTo>
                    <a:lnTo>
                      <a:pt x="2789" y="1520"/>
                    </a:lnTo>
                    <a:lnTo>
                      <a:pt x="2785" y="1520"/>
                    </a:lnTo>
                    <a:lnTo>
                      <a:pt x="2776" y="1519"/>
                    </a:lnTo>
                    <a:lnTo>
                      <a:pt x="2767" y="1517"/>
                    </a:lnTo>
                    <a:lnTo>
                      <a:pt x="2757" y="1517"/>
                    </a:lnTo>
                    <a:lnTo>
                      <a:pt x="2753" y="1517"/>
                    </a:lnTo>
                    <a:lnTo>
                      <a:pt x="2748" y="1518"/>
                    </a:lnTo>
                    <a:lnTo>
                      <a:pt x="2744" y="1519"/>
                    </a:lnTo>
                    <a:lnTo>
                      <a:pt x="2741" y="1521"/>
                    </a:lnTo>
                    <a:lnTo>
                      <a:pt x="2739" y="1524"/>
                    </a:lnTo>
                    <a:lnTo>
                      <a:pt x="2736" y="1528"/>
                    </a:lnTo>
                    <a:lnTo>
                      <a:pt x="2734" y="1533"/>
                    </a:lnTo>
                    <a:lnTo>
                      <a:pt x="2734" y="1536"/>
                    </a:lnTo>
                    <a:lnTo>
                      <a:pt x="2734" y="1539"/>
                    </a:lnTo>
                    <a:lnTo>
                      <a:pt x="2724" y="1539"/>
                    </a:lnTo>
                    <a:lnTo>
                      <a:pt x="2712" y="1539"/>
                    </a:lnTo>
                    <a:lnTo>
                      <a:pt x="2702" y="1542"/>
                    </a:lnTo>
                    <a:lnTo>
                      <a:pt x="2691" y="1545"/>
                    </a:lnTo>
                    <a:lnTo>
                      <a:pt x="2683" y="1549"/>
                    </a:lnTo>
                    <a:lnTo>
                      <a:pt x="2679" y="1551"/>
                    </a:lnTo>
                    <a:lnTo>
                      <a:pt x="2675" y="1555"/>
                    </a:lnTo>
                    <a:lnTo>
                      <a:pt x="2672" y="1558"/>
                    </a:lnTo>
                    <a:lnTo>
                      <a:pt x="2670" y="1562"/>
                    </a:lnTo>
                    <a:lnTo>
                      <a:pt x="2666" y="1566"/>
                    </a:lnTo>
                    <a:lnTo>
                      <a:pt x="2665" y="1572"/>
                    </a:lnTo>
                    <a:lnTo>
                      <a:pt x="2569" y="1572"/>
                    </a:lnTo>
                    <a:lnTo>
                      <a:pt x="2569" y="1597"/>
                    </a:lnTo>
                    <a:lnTo>
                      <a:pt x="2493" y="1597"/>
                    </a:lnTo>
                    <a:lnTo>
                      <a:pt x="2493" y="1638"/>
                    </a:lnTo>
                    <a:lnTo>
                      <a:pt x="2442" y="1638"/>
                    </a:lnTo>
                    <a:lnTo>
                      <a:pt x="2442" y="1689"/>
                    </a:lnTo>
                    <a:lnTo>
                      <a:pt x="2438" y="1689"/>
                    </a:lnTo>
                    <a:lnTo>
                      <a:pt x="2433" y="1689"/>
                    </a:lnTo>
                    <a:lnTo>
                      <a:pt x="2425" y="1691"/>
                    </a:lnTo>
                    <a:lnTo>
                      <a:pt x="2417" y="1694"/>
                    </a:lnTo>
                    <a:lnTo>
                      <a:pt x="2414" y="1695"/>
                    </a:lnTo>
                    <a:lnTo>
                      <a:pt x="2411" y="1697"/>
                    </a:lnTo>
                    <a:lnTo>
                      <a:pt x="2409" y="1700"/>
                    </a:lnTo>
                    <a:lnTo>
                      <a:pt x="2406" y="1703"/>
                    </a:lnTo>
                    <a:lnTo>
                      <a:pt x="2405" y="1706"/>
                    </a:lnTo>
                    <a:lnTo>
                      <a:pt x="2404" y="1709"/>
                    </a:lnTo>
                    <a:lnTo>
                      <a:pt x="2404" y="1712"/>
                    </a:lnTo>
                    <a:lnTo>
                      <a:pt x="2404" y="1716"/>
                    </a:lnTo>
                    <a:lnTo>
                      <a:pt x="2405" y="1720"/>
                    </a:lnTo>
                    <a:lnTo>
                      <a:pt x="2408" y="1723"/>
                    </a:lnTo>
                    <a:lnTo>
                      <a:pt x="2367" y="1723"/>
                    </a:lnTo>
                    <a:lnTo>
                      <a:pt x="2367" y="1815"/>
                    </a:lnTo>
                    <a:lnTo>
                      <a:pt x="2326" y="1815"/>
                    </a:lnTo>
                    <a:lnTo>
                      <a:pt x="2326" y="1860"/>
                    </a:lnTo>
                    <a:lnTo>
                      <a:pt x="2281" y="1860"/>
                    </a:lnTo>
                    <a:lnTo>
                      <a:pt x="2280" y="1850"/>
                    </a:lnTo>
                    <a:lnTo>
                      <a:pt x="2279" y="1845"/>
                    </a:lnTo>
                    <a:lnTo>
                      <a:pt x="2278" y="1843"/>
                    </a:lnTo>
                    <a:lnTo>
                      <a:pt x="2277" y="1841"/>
                    </a:lnTo>
                    <a:lnTo>
                      <a:pt x="2249" y="1841"/>
                    </a:lnTo>
                    <a:lnTo>
                      <a:pt x="2249" y="1911"/>
                    </a:lnTo>
                    <a:lnTo>
                      <a:pt x="2153" y="1911"/>
                    </a:lnTo>
                    <a:lnTo>
                      <a:pt x="2153" y="1943"/>
                    </a:lnTo>
                    <a:lnTo>
                      <a:pt x="2123" y="1943"/>
                    </a:lnTo>
                    <a:lnTo>
                      <a:pt x="2123" y="1978"/>
                    </a:lnTo>
                    <a:lnTo>
                      <a:pt x="2082" y="1978"/>
                    </a:lnTo>
                    <a:lnTo>
                      <a:pt x="2082" y="2046"/>
                    </a:lnTo>
                    <a:lnTo>
                      <a:pt x="2071" y="2044"/>
                    </a:lnTo>
                    <a:lnTo>
                      <a:pt x="2061" y="2043"/>
                    </a:lnTo>
                    <a:lnTo>
                      <a:pt x="2051" y="2043"/>
                    </a:lnTo>
                    <a:lnTo>
                      <a:pt x="2040" y="2043"/>
                    </a:lnTo>
                    <a:lnTo>
                      <a:pt x="2018" y="2044"/>
                    </a:lnTo>
                    <a:lnTo>
                      <a:pt x="1996" y="2046"/>
                    </a:lnTo>
                    <a:lnTo>
                      <a:pt x="1996" y="2095"/>
                    </a:lnTo>
                    <a:lnTo>
                      <a:pt x="1900" y="2095"/>
                    </a:lnTo>
                    <a:lnTo>
                      <a:pt x="1900" y="2155"/>
                    </a:lnTo>
                    <a:lnTo>
                      <a:pt x="1828" y="2155"/>
                    </a:lnTo>
                    <a:lnTo>
                      <a:pt x="1828" y="2221"/>
                    </a:lnTo>
                    <a:lnTo>
                      <a:pt x="1742" y="2221"/>
                    </a:lnTo>
                    <a:lnTo>
                      <a:pt x="1742" y="2283"/>
                    </a:lnTo>
                    <a:lnTo>
                      <a:pt x="1694" y="2283"/>
                    </a:lnTo>
                    <a:lnTo>
                      <a:pt x="1693" y="2267"/>
                    </a:lnTo>
                    <a:lnTo>
                      <a:pt x="1691" y="2259"/>
                    </a:lnTo>
                    <a:lnTo>
                      <a:pt x="1688" y="2253"/>
                    </a:lnTo>
                    <a:lnTo>
                      <a:pt x="1674" y="2253"/>
                    </a:lnTo>
                    <a:lnTo>
                      <a:pt x="1674" y="2379"/>
                    </a:lnTo>
                    <a:lnTo>
                      <a:pt x="1617" y="2379"/>
                    </a:lnTo>
                    <a:lnTo>
                      <a:pt x="1617" y="2353"/>
                    </a:lnTo>
                    <a:lnTo>
                      <a:pt x="1602" y="2355"/>
                    </a:lnTo>
                    <a:lnTo>
                      <a:pt x="1587" y="2357"/>
                    </a:lnTo>
                    <a:lnTo>
                      <a:pt x="1573" y="2358"/>
                    </a:lnTo>
                    <a:lnTo>
                      <a:pt x="1560" y="2358"/>
                    </a:lnTo>
                    <a:lnTo>
                      <a:pt x="1548" y="2358"/>
                    </a:lnTo>
                    <a:lnTo>
                      <a:pt x="1536" y="2358"/>
                    </a:lnTo>
                    <a:lnTo>
                      <a:pt x="1525" y="2355"/>
                    </a:lnTo>
                    <a:lnTo>
                      <a:pt x="1513" y="2354"/>
                    </a:lnTo>
                    <a:lnTo>
                      <a:pt x="1512" y="2363"/>
                    </a:lnTo>
                    <a:lnTo>
                      <a:pt x="1511" y="2373"/>
                    </a:lnTo>
                    <a:lnTo>
                      <a:pt x="1511" y="2384"/>
                    </a:lnTo>
                    <a:lnTo>
                      <a:pt x="1511" y="2393"/>
                    </a:lnTo>
                    <a:lnTo>
                      <a:pt x="1511" y="2416"/>
                    </a:lnTo>
                    <a:lnTo>
                      <a:pt x="1512" y="2428"/>
                    </a:lnTo>
                    <a:lnTo>
                      <a:pt x="1513" y="2440"/>
                    </a:lnTo>
                    <a:lnTo>
                      <a:pt x="1460" y="2440"/>
                    </a:lnTo>
                    <a:lnTo>
                      <a:pt x="1460" y="2429"/>
                    </a:lnTo>
                    <a:lnTo>
                      <a:pt x="1458" y="2425"/>
                    </a:lnTo>
                    <a:lnTo>
                      <a:pt x="1457" y="2422"/>
                    </a:lnTo>
                    <a:lnTo>
                      <a:pt x="1456" y="2420"/>
                    </a:lnTo>
                    <a:lnTo>
                      <a:pt x="1418" y="2420"/>
                    </a:lnTo>
                    <a:lnTo>
                      <a:pt x="1419" y="2427"/>
                    </a:lnTo>
                    <a:lnTo>
                      <a:pt x="1418" y="2435"/>
                    </a:lnTo>
                    <a:lnTo>
                      <a:pt x="1416" y="2452"/>
                    </a:lnTo>
                    <a:lnTo>
                      <a:pt x="1416" y="2460"/>
                    </a:lnTo>
                    <a:lnTo>
                      <a:pt x="1416" y="2469"/>
                    </a:lnTo>
                    <a:lnTo>
                      <a:pt x="1416" y="2478"/>
                    </a:lnTo>
                    <a:lnTo>
                      <a:pt x="1419" y="2485"/>
                    </a:lnTo>
                    <a:lnTo>
                      <a:pt x="1332" y="2485"/>
                    </a:lnTo>
                    <a:lnTo>
                      <a:pt x="1333" y="2492"/>
                    </a:lnTo>
                    <a:lnTo>
                      <a:pt x="1334" y="2497"/>
                    </a:lnTo>
                    <a:lnTo>
                      <a:pt x="1334" y="2501"/>
                    </a:lnTo>
                    <a:lnTo>
                      <a:pt x="1333" y="2506"/>
                    </a:lnTo>
                    <a:lnTo>
                      <a:pt x="1331" y="2512"/>
                    </a:lnTo>
                    <a:lnTo>
                      <a:pt x="1328" y="2518"/>
                    </a:lnTo>
                    <a:lnTo>
                      <a:pt x="1324" y="2524"/>
                    </a:lnTo>
                    <a:lnTo>
                      <a:pt x="1318" y="2529"/>
                    </a:lnTo>
                    <a:lnTo>
                      <a:pt x="1316" y="2534"/>
                    </a:lnTo>
                    <a:lnTo>
                      <a:pt x="1315" y="2537"/>
                    </a:lnTo>
                    <a:lnTo>
                      <a:pt x="1311" y="2547"/>
                    </a:lnTo>
                    <a:lnTo>
                      <a:pt x="1302" y="2546"/>
                    </a:lnTo>
                    <a:lnTo>
                      <a:pt x="1292" y="2546"/>
                    </a:lnTo>
                    <a:lnTo>
                      <a:pt x="1287" y="2547"/>
                    </a:lnTo>
                    <a:lnTo>
                      <a:pt x="1282" y="2547"/>
                    </a:lnTo>
                    <a:lnTo>
                      <a:pt x="1276" y="2548"/>
                    </a:lnTo>
                    <a:lnTo>
                      <a:pt x="1272" y="2550"/>
                    </a:lnTo>
                    <a:lnTo>
                      <a:pt x="1267" y="2552"/>
                    </a:lnTo>
                    <a:lnTo>
                      <a:pt x="1263" y="2554"/>
                    </a:lnTo>
                    <a:lnTo>
                      <a:pt x="1259" y="2559"/>
                    </a:lnTo>
                    <a:lnTo>
                      <a:pt x="1257" y="2563"/>
                    </a:lnTo>
                    <a:lnTo>
                      <a:pt x="1255" y="2567"/>
                    </a:lnTo>
                    <a:lnTo>
                      <a:pt x="1255" y="2573"/>
                    </a:lnTo>
                    <a:lnTo>
                      <a:pt x="1255" y="2580"/>
                    </a:lnTo>
                    <a:lnTo>
                      <a:pt x="1256" y="2588"/>
                    </a:lnTo>
                    <a:lnTo>
                      <a:pt x="1205" y="2588"/>
                    </a:lnTo>
                    <a:lnTo>
                      <a:pt x="1205" y="2624"/>
                    </a:lnTo>
                    <a:lnTo>
                      <a:pt x="1203" y="2624"/>
                    </a:lnTo>
                    <a:lnTo>
                      <a:pt x="1201" y="2622"/>
                    </a:lnTo>
                    <a:lnTo>
                      <a:pt x="1193" y="2621"/>
                    </a:lnTo>
                    <a:lnTo>
                      <a:pt x="1186" y="2620"/>
                    </a:lnTo>
                    <a:lnTo>
                      <a:pt x="1182" y="2620"/>
                    </a:lnTo>
                    <a:lnTo>
                      <a:pt x="1178" y="2620"/>
                    </a:lnTo>
                    <a:lnTo>
                      <a:pt x="1175" y="2620"/>
                    </a:lnTo>
                    <a:lnTo>
                      <a:pt x="1171" y="2621"/>
                    </a:lnTo>
                    <a:lnTo>
                      <a:pt x="1168" y="2622"/>
                    </a:lnTo>
                    <a:lnTo>
                      <a:pt x="1166" y="2625"/>
                    </a:lnTo>
                    <a:lnTo>
                      <a:pt x="1164" y="2628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6"/>
                    </a:lnTo>
                    <a:lnTo>
                      <a:pt x="1165" y="2643"/>
                    </a:lnTo>
                    <a:lnTo>
                      <a:pt x="1158" y="2644"/>
                    </a:lnTo>
                    <a:lnTo>
                      <a:pt x="1152" y="2645"/>
                    </a:lnTo>
                    <a:lnTo>
                      <a:pt x="1147" y="2646"/>
                    </a:lnTo>
                    <a:lnTo>
                      <a:pt x="1143" y="2648"/>
                    </a:lnTo>
                    <a:lnTo>
                      <a:pt x="1134" y="2652"/>
                    </a:lnTo>
                    <a:lnTo>
                      <a:pt x="1126" y="2655"/>
                    </a:lnTo>
                    <a:lnTo>
                      <a:pt x="1123" y="2656"/>
                    </a:lnTo>
                    <a:lnTo>
                      <a:pt x="1119" y="2657"/>
                    </a:lnTo>
                    <a:lnTo>
                      <a:pt x="1114" y="2657"/>
                    </a:lnTo>
                    <a:lnTo>
                      <a:pt x="1110" y="2657"/>
                    </a:lnTo>
                    <a:lnTo>
                      <a:pt x="1106" y="2655"/>
                    </a:lnTo>
                    <a:lnTo>
                      <a:pt x="1100" y="2653"/>
                    </a:lnTo>
                    <a:lnTo>
                      <a:pt x="1095" y="2649"/>
                    </a:lnTo>
                    <a:lnTo>
                      <a:pt x="1089" y="2644"/>
                    </a:lnTo>
                    <a:lnTo>
                      <a:pt x="1089" y="2684"/>
                    </a:lnTo>
                    <a:lnTo>
                      <a:pt x="1073" y="2683"/>
                    </a:lnTo>
                    <a:lnTo>
                      <a:pt x="1067" y="2683"/>
                    </a:lnTo>
                    <a:lnTo>
                      <a:pt x="1061" y="2683"/>
                    </a:lnTo>
                    <a:lnTo>
                      <a:pt x="1054" y="2684"/>
                    </a:lnTo>
                    <a:lnTo>
                      <a:pt x="1048" y="2685"/>
                    </a:lnTo>
                    <a:lnTo>
                      <a:pt x="1041" y="2686"/>
                    </a:lnTo>
                    <a:lnTo>
                      <a:pt x="1036" y="2688"/>
                    </a:lnTo>
                    <a:lnTo>
                      <a:pt x="1025" y="2693"/>
                    </a:lnTo>
                    <a:lnTo>
                      <a:pt x="1021" y="2695"/>
                    </a:lnTo>
                    <a:lnTo>
                      <a:pt x="1016" y="2698"/>
                    </a:lnTo>
                    <a:lnTo>
                      <a:pt x="1012" y="2701"/>
                    </a:lnTo>
                    <a:lnTo>
                      <a:pt x="1008" y="2706"/>
                    </a:lnTo>
                    <a:lnTo>
                      <a:pt x="1004" y="2710"/>
                    </a:lnTo>
                    <a:lnTo>
                      <a:pt x="1002" y="2714"/>
                    </a:lnTo>
                    <a:lnTo>
                      <a:pt x="961" y="2714"/>
                    </a:lnTo>
                    <a:lnTo>
                      <a:pt x="961" y="2750"/>
                    </a:lnTo>
                    <a:lnTo>
                      <a:pt x="955" y="2749"/>
                    </a:lnTo>
                    <a:lnTo>
                      <a:pt x="948" y="2749"/>
                    </a:lnTo>
                    <a:lnTo>
                      <a:pt x="941" y="2750"/>
                    </a:lnTo>
                    <a:lnTo>
                      <a:pt x="938" y="2751"/>
                    </a:lnTo>
                    <a:lnTo>
                      <a:pt x="934" y="2752"/>
                    </a:lnTo>
                    <a:lnTo>
                      <a:pt x="928" y="2756"/>
                    </a:lnTo>
                    <a:lnTo>
                      <a:pt x="925" y="2760"/>
                    </a:lnTo>
                    <a:lnTo>
                      <a:pt x="923" y="2763"/>
                    </a:lnTo>
                    <a:lnTo>
                      <a:pt x="920" y="2766"/>
                    </a:lnTo>
                    <a:lnTo>
                      <a:pt x="918" y="2770"/>
                    </a:lnTo>
                    <a:lnTo>
                      <a:pt x="917" y="2776"/>
                    </a:lnTo>
                    <a:lnTo>
                      <a:pt x="916" y="2780"/>
                    </a:lnTo>
                    <a:lnTo>
                      <a:pt x="875" y="2780"/>
                    </a:lnTo>
                    <a:lnTo>
                      <a:pt x="875" y="2821"/>
                    </a:lnTo>
                    <a:lnTo>
                      <a:pt x="845" y="2821"/>
                    </a:lnTo>
                    <a:lnTo>
                      <a:pt x="845" y="2857"/>
                    </a:lnTo>
                    <a:lnTo>
                      <a:pt x="796" y="2857"/>
                    </a:lnTo>
                    <a:lnTo>
                      <a:pt x="787" y="2849"/>
                    </a:lnTo>
                    <a:lnTo>
                      <a:pt x="779" y="2845"/>
                    </a:lnTo>
                    <a:lnTo>
                      <a:pt x="773" y="2843"/>
                    </a:lnTo>
                    <a:lnTo>
                      <a:pt x="769" y="2842"/>
                    </a:lnTo>
                    <a:lnTo>
                      <a:pt x="755" y="2843"/>
                    </a:lnTo>
                    <a:lnTo>
                      <a:pt x="751" y="2844"/>
                    </a:lnTo>
                    <a:lnTo>
                      <a:pt x="748" y="2845"/>
                    </a:lnTo>
                    <a:lnTo>
                      <a:pt x="739" y="2849"/>
                    </a:lnTo>
                    <a:lnTo>
                      <a:pt x="731" y="2853"/>
                    </a:lnTo>
                    <a:lnTo>
                      <a:pt x="719" y="2857"/>
                    </a:lnTo>
                    <a:lnTo>
                      <a:pt x="719" y="2897"/>
                    </a:lnTo>
                    <a:lnTo>
                      <a:pt x="678" y="2897"/>
                    </a:lnTo>
                    <a:lnTo>
                      <a:pt x="678" y="2948"/>
                    </a:lnTo>
                    <a:lnTo>
                      <a:pt x="591" y="2948"/>
                    </a:lnTo>
                    <a:lnTo>
                      <a:pt x="591" y="2983"/>
                    </a:lnTo>
                    <a:lnTo>
                      <a:pt x="505" y="2983"/>
                    </a:lnTo>
                    <a:lnTo>
                      <a:pt x="505" y="3045"/>
                    </a:lnTo>
                    <a:lnTo>
                      <a:pt x="457" y="3045"/>
                    </a:lnTo>
                    <a:lnTo>
                      <a:pt x="456" y="3034"/>
                    </a:lnTo>
                    <a:lnTo>
                      <a:pt x="454" y="3029"/>
                    </a:lnTo>
                    <a:lnTo>
                      <a:pt x="453" y="3027"/>
                    </a:lnTo>
                    <a:lnTo>
                      <a:pt x="452" y="3024"/>
                    </a:lnTo>
                    <a:lnTo>
                      <a:pt x="424" y="3024"/>
                    </a:lnTo>
                    <a:lnTo>
                      <a:pt x="424" y="3056"/>
                    </a:lnTo>
                    <a:lnTo>
                      <a:pt x="384" y="3056"/>
                    </a:lnTo>
                    <a:lnTo>
                      <a:pt x="381" y="3055"/>
                    </a:lnTo>
                    <a:lnTo>
                      <a:pt x="379" y="3054"/>
                    </a:lnTo>
                    <a:lnTo>
                      <a:pt x="379" y="3053"/>
                    </a:lnTo>
                    <a:lnTo>
                      <a:pt x="380" y="3050"/>
                    </a:lnTo>
                    <a:lnTo>
                      <a:pt x="380" y="3048"/>
                    </a:lnTo>
                    <a:lnTo>
                      <a:pt x="380" y="3047"/>
                    </a:lnTo>
                    <a:lnTo>
                      <a:pt x="378" y="3046"/>
                    </a:lnTo>
                    <a:lnTo>
                      <a:pt x="375" y="3045"/>
                    </a:lnTo>
                    <a:lnTo>
                      <a:pt x="338" y="3045"/>
                    </a:lnTo>
                    <a:lnTo>
                      <a:pt x="338" y="3119"/>
                    </a:lnTo>
                    <a:lnTo>
                      <a:pt x="330" y="3117"/>
                    </a:lnTo>
                    <a:lnTo>
                      <a:pt x="322" y="3116"/>
                    </a:lnTo>
                    <a:lnTo>
                      <a:pt x="314" y="3116"/>
                    </a:lnTo>
                    <a:lnTo>
                      <a:pt x="307" y="3116"/>
                    </a:lnTo>
                    <a:lnTo>
                      <a:pt x="291" y="3116"/>
                    </a:lnTo>
                    <a:lnTo>
                      <a:pt x="275" y="3117"/>
                    </a:lnTo>
                    <a:lnTo>
                      <a:pt x="244" y="3119"/>
                    </a:lnTo>
                    <a:lnTo>
                      <a:pt x="228" y="3120"/>
                    </a:lnTo>
                    <a:lnTo>
                      <a:pt x="212" y="3119"/>
                    </a:lnTo>
                    <a:lnTo>
                      <a:pt x="212" y="3151"/>
                    </a:lnTo>
                    <a:lnTo>
                      <a:pt x="193" y="3155"/>
                    </a:lnTo>
                    <a:lnTo>
                      <a:pt x="175" y="3157"/>
                    </a:lnTo>
                    <a:lnTo>
                      <a:pt x="135" y="3162"/>
                    </a:lnTo>
                    <a:lnTo>
                      <a:pt x="95" y="3166"/>
                    </a:lnTo>
                    <a:lnTo>
                      <a:pt x="75" y="3168"/>
                    </a:lnTo>
                    <a:lnTo>
                      <a:pt x="54" y="3171"/>
                    </a:lnTo>
                    <a:lnTo>
                      <a:pt x="54" y="3203"/>
                    </a:lnTo>
                    <a:lnTo>
                      <a:pt x="0" y="3203"/>
                    </a:lnTo>
                    <a:lnTo>
                      <a:pt x="0" y="3108"/>
                    </a:lnTo>
                    <a:lnTo>
                      <a:pt x="55" y="3108"/>
                    </a:lnTo>
                    <a:lnTo>
                      <a:pt x="55" y="3061"/>
                    </a:lnTo>
                    <a:lnTo>
                      <a:pt x="60" y="3061"/>
                    </a:lnTo>
                    <a:lnTo>
                      <a:pt x="65" y="3060"/>
                    </a:lnTo>
                    <a:lnTo>
                      <a:pt x="71" y="3059"/>
                    </a:lnTo>
                    <a:lnTo>
                      <a:pt x="76" y="3057"/>
                    </a:lnTo>
                    <a:lnTo>
                      <a:pt x="81" y="3054"/>
                    </a:lnTo>
                    <a:lnTo>
                      <a:pt x="86" y="3048"/>
                    </a:lnTo>
                    <a:lnTo>
                      <a:pt x="88" y="3046"/>
                    </a:lnTo>
                    <a:lnTo>
                      <a:pt x="89" y="3043"/>
                    </a:lnTo>
                    <a:lnTo>
                      <a:pt x="90" y="3040"/>
                    </a:lnTo>
                    <a:lnTo>
                      <a:pt x="91" y="3036"/>
                    </a:lnTo>
                    <a:lnTo>
                      <a:pt x="128" y="3036"/>
                    </a:lnTo>
                    <a:lnTo>
                      <a:pt x="128" y="2990"/>
                    </a:lnTo>
                    <a:lnTo>
                      <a:pt x="134" y="2995"/>
                    </a:lnTo>
                    <a:lnTo>
                      <a:pt x="141" y="2999"/>
                    </a:lnTo>
                    <a:lnTo>
                      <a:pt x="146" y="3002"/>
                    </a:lnTo>
                    <a:lnTo>
                      <a:pt x="151" y="3003"/>
                    </a:lnTo>
                    <a:lnTo>
                      <a:pt x="157" y="3004"/>
                    </a:lnTo>
                    <a:lnTo>
                      <a:pt x="161" y="3003"/>
                    </a:lnTo>
                    <a:lnTo>
                      <a:pt x="167" y="3003"/>
                    </a:lnTo>
                    <a:lnTo>
                      <a:pt x="171" y="3002"/>
                    </a:lnTo>
                    <a:lnTo>
                      <a:pt x="179" y="2997"/>
                    </a:lnTo>
                    <a:lnTo>
                      <a:pt x="189" y="2994"/>
                    </a:lnTo>
                    <a:lnTo>
                      <a:pt x="200" y="2991"/>
                    </a:lnTo>
                    <a:lnTo>
                      <a:pt x="206" y="2990"/>
                    </a:lnTo>
                    <a:lnTo>
                      <a:pt x="213" y="2990"/>
                    </a:lnTo>
                    <a:lnTo>
                      <a:pt x="216" y="2983"/>
                    </a:lnTo>
                    <a:lnTo>
                      <a:pt x="216" y="2977"/>
                    </a:lnTo>
                    <a:lnTo>
                      <a:pt x="216" y="2973"/>
                    </a:lnTo>
                    <a:lnTo>
                      <a:pt x="215" y="2969"/>
                    </a:lnTo>
                    <a:lnTo>
                      <a:pt x="213" y="2960"/>
                    </a:lnTo>
                    <a:lnTo>
                      <a:pt x="254" y="2960"/>
                    </a:lnTo>
                    <a:lnTo>
                      <a:pt x="254" y="2929"/>
                    </a:lnTo>
                    <a:lnTo>
                      <a:pt x="284" y="2935"/>
                    </a:lnTo>
                    <a:lnTo>
                      <a:pt x="284" y="2901"/>
                    </a:lnTo>
                    <a:lnTo>
                      <a:pt x="291" y="2902"/>
                    </a:lnTo>
                    <a:lnTo>
                      <a:pt x="296" y="2903"/>
                    </a:lnTo>
                    <a:lnTo>
                      <a:pt x="302" y="2903"/>
                    </a:lnTo>
                    <a:lnTo>
                      <a:pt x="308" y="2903"/>
                    </a:lnTo>
                    <a:lnTo>
                      <a:pt x="320" y="2903"/>
                    </a:lnTo>
                    <a:lnTo>
                      <a:pt x="332" y="2902"/>
                    </a:lnTo>
                    <a:lnTo>
                      <a:pt x="356" y="2901"/>
                    </a:lnTo>
                    <a:lnTo>
                      <a:pt x="368" y="2901"/>
                    </a:lnTo>
                    <a:lnTo>
                      <a:pt x="381" y="2901"/>
                    </a:lnTo>
                    <a:lnTo>
                      <a:pt x="381" y="2853"/>
                    </a:lnTo>
                    <a:lnTo>
                      <a:pt x="387" y="2857"/>
                    </a:lnTo>
                    <a:lnTo>
                      <a:pt x="391" y="2860"/>
                    </a:lnTo>
                    <a:lnTo>
                      <a:pt x="396" y="2862"/>
                    </a:lnTo>
                    <a:lnTo>
                      <a:pt x="401" y="2863"/>
                    </a:lnTo>
                    <a:lnTo>
                      <a:pt x="406" y="2863"/>
                    </a:lnTo>
                    <a:lnTo>
                      <a:pt x="410" y="2863"/>
                    </a:lnTo>
                    <a:lnTo>
                      <a:pt x="419" y="2862"/>
                    </a:lnTo>
                    <a:lnTo>
                      <a:pt x="438" y="2856"/>
                    </a:lnTo>
                    <a:lnTo>
                      <a:pt x="444" y="2855"/>
                    </a:lnTo>
                    <a:lnTo>
                      <a:pt x="449" y="2854"/>
                    </a:lnTo>
                    <a:lnTo>
                      <a:pt x="456" y="2854"/>
                    </a:lnTo>
                    <a:lnTo>
                      <a:pt x="461" y="2854"/>
                    </a:lnTo>
                    <a:lnTo>
                      <a:pt x="461" y="2844"/>
                    </a:lnTo>
                    <a:lnTo>
                      <a:pt x="461" y="2841"/>
                    </a:lnTo>
                    <a:lnTo>
                      <a:pt x="460" y="2839"/>
                    </a:lnTo>
                    <a:lnTo>
                      <a:pt x="458" y="2836"/>
                    </a:lnTo>
                    <a:lnTo>
                      <a:pt x="457" y="2835"/>
                    </a:lnTo>
                    <a:lnTo>
                      <a:pt x="456" y="2835"/>
                    </a:lnTo>
                    <a:lnTo>
                      <a:pt x="458" y="2834"/>
                    </a:lnTo>
                    <a:lnTo>
                      <a:pt x="461" y="2833"/>
                    </a:lnTo>
                    <a:lnTo>
                      <a:pt x="466" y="2833"/>
                    </a:lnTo>
                    <a:lnTo>
                      <a:pt x="474" y="2834"/>
                    </a:lnTo>
                    <a:lnTo>
                      <a:pt x="482" y="2834"/>
                    </a:lnTo>
                    <a:lnTo>
                      <a:pt x="486" y="2833"/>
                    </a:lnTo>
                    <a:lnTo>
                      <a:pt x="490" y="2833"/>
                    </a:lnTo>
                    <a:lnTo>
                      <a:pt x="493" y="2831"/>
                    </a:lnTo>
                    <a:lnTo>
                      <a:pt x="498" y="2829"/>
                    </a:lnTo>
                    <a:lnTo>
                      <a:pt x="501" y="2827"/>
                    </a:lnTo>
                    <a:lnTo>
                      <a:pt x="504" y="2822"/>
                    </a:lnTo>
                    <a:lnTo>
                      <a:pt x="506" y="2818"/>
                    </a:lnTo>
                    <a:lnTo>
                      <a:pt x="508" y="2812"/>
                    </a:lnTo>
                    <a:lnTo>
                      <a:pt x="512" y="2815"/>
                    </a:lnTo>
                    <a:lnTo>
                      <a:pt x="514" y="2817"/>
                    </a:lnTo>
                    <a:lnTo>
                      <a:pt x="517" y="2817"/>
                    </a:lnTo>
                    <a:lnTo>
                      <a:pt x="523" y="2817"/>
                    </a:lnTo>
                    <a:lnTo>
                      <a:pt x="529" y="2817"/>
                    </a:lnTo>
                    <a:lnTo>
                      <a:pt x="532" y="2816"/>
                    </a:lnTo>
                    <a:lnTo>
                      <a:pt x="534" y="2815"/>
                    </a:lnTo>
                    <a:lnTo>
                      <a:pt x="536" y="2814"/>
                    </a:lnTo>
                    <a:lnTo>
                      <a:pt x="537" y="2810"/>
                    </a:lnTo>
                    <a:lnTo>
                      <a:pt x="539" y="2806"/>
                    </a:lnTo>
                    <a:lnTo>
                      <a:pt x="539" y="2800"/>
                    </a:lnTo>
                    <a:lnTo>
                      <a:pt x="539" y="2792"/>
                    </a:lnTo>
                    <a:lnTo>
                      <a:pt x="543" y="2794"/>
                    </a:lnTo>
                    <a:lnTo>
                      <a:pt x="549" y="2796"/>
                    </a:lnTo>
                    <a:lnTo>
                      <a:pt x="557" y="2798"/>
                    </a:lnTo>
                    <a:lnTo>
                      <a:pt x="564" y="2798"/>
                    </a:lnTo>
                    <a:lnTo>
                      <a:pt x="569" y="2796"/>
                    </a:lnTo>
                    <a:lnTo>
                      <a:pt x="572" y="2794"/>
                    </a:lnTo>
                    <a:lnTo>
                      <a:pt x="576" y="2792"/>
                    </a:lnTo>
                    <a:lnTo>
                      <a:pt x="580" y="2790"/>
                    </a:lnTo>
                    <a:lnTo>
                      <a:pt x="582" y="2787"/>
                    </a:lnTo>
                    <a:lnTo>
                      <a:pt x="585" y="2782"/>
                    </a:lnTo>
                    <a:lnTo>
                      <a:pt x="587" y="2777"/>
                    </a:lnTo>
                    <a:lnTo>
                      <a:pt x="588" y="2772"/>
                    </a:lnTo>
                    <a:lnTo>
                      <a:pt x="624" y="2772"/>
                    </a:lnTo>
                    <a:lnTo>
                      <a:pt x="624" y="2706"/>
                    </a:lnTo>
                    <a:lnTo>
                      <a:pt x="639" y="2702"/>
                    </a:lnTo>
                    <a:lnTo>
                      <a:pt x="655" y="2699"/>
                    </a:lnTo>
                    <a:lnTo>
                      <a:pt x="687" y="2695"/>
                    </a:lnTo>
                    <a:lnTo>
                      <a:pt x="704" y="2693"/>
                    </a:lnTo>
                    <a:lnTo>
                      <a:pt x="720" y="2689"/>
                    </a:lnTo>
                    <a:lnTo>
                      <a:pt x="735" y="2685"/>
                    </a:lnTo>
                    <a:lnTo>
                      <a:pt x="742" y="2683"/>
                    </a:lnTo>
                    <a:lnTo>
                      <a:pt x="750" y="2681"/>
                    </a:lnTo>
                    <a:lnTo>
                      <a:pt x="750" y="2634"/>
                    </a:lnTo>
                    <a:lnTo>
                      <a:pt x="791" y="2634"/>
                    </a:lnTo>
                    <a:lnTo>
                      <a:pt x="791" y="2559"/>
                    </a:lnTo>
                    <a:lnTo>
                      <a:pt x="806" y="2562"/>
                    </a:lnTo>
                    <a:lnTo>
                      <a:pt x="822" y="2565"/>
                    </a:lnTo>
                    <a:lnTo>
                      <a:pt x="837" y="2567"/>
                    </a:lnTo>
                    <a:lnTo>
                      <a:pt x="849" y="2568"/>
                    </a:lnTo>
                    <a:lnTo>
                      <a:pt x="918" y="2568"/>
                    </a:lnTo>
                    <a:lnTo>
                      <a:pt x="918" y="2528"/>
                    </a:lnTo>
                    <a:lnTo>
                      <a:pt x="926" y="2528"/>
                    </a:lnTo>
                    <a:lnTo>
                      <a:pt x="931" y="2528"/>
                    </a:lnTo>
                    <a:lnTo>
                      <a:pt x="937" y="2527"/>
                    </a:lnTo>
                    <a:lnTo>
                      <a:pt x="940" y="2526"/>
                    </a:lnTo>
                    <a:lnTo>
                      <a:pt x="942" y="2525"/>
                    </a:lnTo>
                    <a:lnTo>
                      <a:pt x="944" y="2524"/>
                    </a:lnTo>
                    <a:lnTo>
                      <a:pt x="946" y="2522"/>
                    </a:lnTo>
                    <a:lnTo>
                      <a:pt x="951" y="2515"/>
                    </a:lnTo>
                    <a:lnTo>
                      <a:pt x="954" y="2508"/>
                    </a:lnTo>
                    <a:lnTo>
                      <a:pt x="961" y="2507"/>
                    </a:lnTo>
                    <a:lnTo>
                      <a:pt x="968" y="2507"/>
                    </a:lnTo>
                    <a:lnTo>
                      <a:pt x="980" y="2505"/>
                    </a:lnTo>
                    <a:lnTo>
                      <a:pt x="988" y="2502"/>
                    </a:lnTo>
                    <a:lnTo>
                      <a:pt x="998" y="2499"/>
                    </a:lnTo>
                    <a:lnTo>
                      <a:pt x="1007" y="2497"/>
                    </a:lnTo>
                    <a:lnTo>
                      <a:pt x="1016" y="2495"/>
                    </a:lnTo>
                    <a:lnTo>
                      <a:pt x="1029" y="2493"/>
                    </a:lnTo>
                    <a:lnTo>
                      <a:pt x="1044" y="2493"/>
                    </a:lnTo>
                    <a:lnTo>
                      <a:pt x="1044" y="2452"/>
                    </a:lnTo>
                    <a:lnTo>
                      <a:pt x="1051" y="2452"/>
                    </a:lnTo>
                    <a:lnTo>
                      <a:pt x="1057" y="2451"/>
                    </a:lnTo>
                    <a:lnTo>
                      <a:pt x="1067" y="2449"/>
                    </a:lnTo>
                    <a:lnTo>
                      <a:pt x="1075" y="2446"/>
                    </a:lnTo>
                    <a:lnTo>
                      <a:pt x="1081" y="2444"/>
                    </a:lnTo>
                    <a:lnTo>
                      <a:pt x="1089" y="2441"/>
                    </a:lnTo>
                    <a:lnTo>
                      <a:pt x="1096" y="2439"/>
                    </a:lnTo>
                    <a:lnTo>
                      <a:pt x="1107" y="2437"/>
                    </a:lnTo>
                    <a:lnTo>
                      <a:pt x="1121" y="2437"/>
                    </a:lnTo>
                    <a:lnTo>
                      <a:pt x="1121" y="2390"/>
                    </a:lnTo>
                    <a:lnTo>
                      <a:pt x="1127" y="2392"/>
                    </a:lnTo>
                    <a:lnTo>
                      <a:pt x="1134" y="2393"/>
                    </a:lnTo>
                    <a:lnTo>
                      <a:pt x="1139" y="2393"/>
                    </a:lnTo>
                    <a:lnTo>
                      <a:pt x="1144" y="2392"/>
                    </a:lnTo>
                    <a:lnTo>
                      <a:pt x="1148" y="2391"/>
                    </a:lnTo>
                    <a:lnTo>
                      <a:pt x="1152" y="2388"/>
                    </a:lnTo>
                    <a:lnTo>
                      <a:pt x="1160" y="2382"/>
                    </a:lnTo>
                    <a:lnTo>
                      <a:pt x="1167" y="2377"/>
                    </a:lnTo>
                    <a:lnTo>
                      <a:pt x="1172" y="2374"/>
                    </a:lnTo>
                    <a:lnTo>
                      <a:pt x="1177" y="2371"/>
                    </a:lnTo>
                    <a:lnTo>
                      <a:pt x="1183" y="2368"/>
                    </a:lnTo>
                    <a:lnTo>
                      <a:pt x="1190" y="2367"/>
                    </a:lnTo>
                    <a:lnTo>
                      <a:pt x="1198" y="2366"/>
                    </a:lnTo>
                    <a:lnTo>
                      <a:pt x="1206" y="2365"/>
                    </a:lnTo>
                    <a:lnTo>
                      <a:pt x="1206" y="2309"/>
                    </a:lnTo>
                    <a:lnTo>
                      <a:pt x="1247" y="2309"/>
                    </a:lnTo>
                    <a:lnTo>
                      <a:pt x="1247" y="2254"/>
                    </a:lnTo>
                    <a:lnTo>
                      <a:pt x="1257" y="2248"/>
                    </a:lnTo>
                    <a:lnTo>
                      <a:pt x="1268" y="2243"/>
                    </a:lnTo>
                    <a:lnTo>
                      <a:pt x="1289" y="2234"/>
                    </a:lnTo>
                    <a:lnTo>
                      <a:pt x="1310" y="2226"/>
                    </a:lnTo>
                    <a:lnTo>
                      <a:pt x="1319" y="2220"/>
                    </a:lnTo>
                    <a:lnTo>
                      <a:pt x="1328" y="2216"/>
                    </a:lnTo>
                    <a:lnTo>
                      <a:pt x="1337" y="2210"/>
                    </a:lnTo>
                    <a:lnTo>
                      <a:pt x="1344" y="2203"/>
                    </a:lnTo>
                    <a:lnTo>
                      <a:pt x="1347" y="2200"/>
                    </a:lnTo>
                    <a:lnTo>
                      <a:pt x="1351" y="2195"/>
                    </a:lnTo>
                    <a:lnTo>
                      <a:pt x="1356" y="2187"/>
                    </a:lnTo>
                    <a:lnTo>
                      <a:pt x="1359" y="2177"/>
                    </a:lnTo>
                    <a:lnTo>
                      <a:pt x="1363" y="2165"/>
                    </a:lnTo>
                    <a:lnTo>
                      <a:pt x="1364" y="2159"/>
                    </a:lnTo>
                    <a:lnTo>
                      <a:pt x="1364" y="2152"/>
                    </a:lnTo>
                    <a:lnTo>
                      <a:pt x="1364" y="2145"/>
                    </a:lnTo>
                    <a:lnTo>
                      <a:pt x="1364" y="2137"/>
                    </a:lnTo>
                    <a:lnTo>
                      <a:pt x="1405" y="2137"/>
                    </a:lnTo>
                    <a:lnTo>
                      <a:pt x="1405" y="2040"/>
                    </a:lnTo>
                    <a:lnTo>
                      <a:pt x="1411" y="2042"/>
                    </a:lnTo>
                    <a:lnTo>
                      <a:pt x="1418" y="2043"/>
                    </a:lnTo>
                    <a:lnTo>
                      <a:pt x="1432" y="2044"/>
                    </a:lnTo>
                    <a:lnTo>
                      <a:pt x="1461" y="2045"/>
                    </a:lnTo>
                    <a:lnTo>
                      <a:pt x="1461" y="1999"/>
                    </a:lnTo>
                    <a:lnTo>
                      <a:pt x="1537" y="1999"/>
                    </a:lnTo>
                    <a:lnTo>
                      <a:pt x="1543" y="2000"/>
                    </a:lnTo>
                    <a:lnTo>
                      <a:pt x="1548" y="2001"/>
                    </a:lnTo>
                    <a:lnTo>
                      <a:pt x="1553" y="2002"/>
                    </a:lnTo>
                    <a:lnTo>
                      <a:pt x="1559" y="2004"/>
                    </a:lnTo>
                    <a:lnTo>
                      <a:pt x="1571" y="2007"/>
                    </a:lnTo>
                    <a:lnTo>
                      <a:pt x="1576" y="2008"/>
                    </a:lnTo>
                    <a:lnTo>
                      <a:pt x="1581" y="2008"/>
                    </a:lnTo>
                    <a:lnTo>
                      <a:pt x="1616" y="2010"/>
                    </a:lnTo>
                    <a:lnTo>
                      <a:pt x="1658" y="2010"/>
                    </a:lnTo>
                    <a:lnTo>
                      <a:pt x="1658" y="1953"/>
                    </a:lnTo>
                    <a:lnTo>
                      <a:pt x="1694" y="1953"/>
                    </a:lnTo>
                    <a:lnTo>
                      <a:pt x="1694" y="1893"/>
                    </a:lnTo>
                    <a:lnTo>
                      <a:pt x="1742" y="1893"/>
                    </a:lnTo>
                    <a:lnTo>
                      <a:pt x="1742" y="1934"/>
                    </a:lnTo>
                    <a:lnTo>
                      <a:pt x="1784" y="1934"/>
                    </a:lnTo>
                    <a:lnTo>
                      <a:pt x="1784" y="1872"/>
                    </a:lnTo>
                    <a:lnTo>
                      <a:pt x="1793" y="1872"/>
                    </a:lnTo>
                    <a:lnTo>
                      <a:pt x="1799" y="1871"/>
                    </a:lnTo>
                    <a:lnTo>
                      <a:pt x="1810" y="1870"/>
                    </a:lnTo>
                    <a:lnTo>
                      <a:pt x="1819" y="1867"/>
                    </a:lnTo>
                    <a:lnTo>
                      <a:pt x="1825" y="1865"/>
                    </a:lnTo>
                    <a:lnTo>
                      <a:pt x="1833" y="1862"/>
                    </a:lnTo>
                    <a:lnTo>
                      <a:pt x="1842" y="1859"/>
                    </a:lnTo>
                    <a:lnTo>
                      <a:pt x="1854" y="1858"/>
                    </a:lnTo>
                    <a:lnTo>
                      <a:pt x="1870" y="1857"/>
                    </a:lnTo>
                    <a:lnTo>
                      <a:pt x="1870" y="1765"/>
                    </a:lnTo>
                    <a:lnTo>
                      <a:pt x="1882" y="1766"/>
                    </a:lnTo>
                    <a:lnTo>
                      <a:pt x="1889" y="1765"/>
                    </a:lnTo>
                    <a:lnTo>
                      <a:pt x="1894" y="1765"/>
                    </a:lnTo>
                    <a:lnTo>
                      <a:pt x="1896" y="1764"/>
                    </a:lnTo>
                    <a:lnTo>
                      <a:pt x="1899" y="1763"/>
                    </a:lnTo>
                    <a:lnTo>
                      <a:pt x="1900" y="1761"/>
                    </a:lnTo>
                    <a:lnTo>
                      <a:pt x="1901" y="1759"/>
                    </a:lnTo>
                    <a:lnTo>
                      <a:pt x="1902" y="1757"/>
                    </a:lnTo>
                    <a:lnTo>
                      <a:pt x="1902" y="1753"/>
                    </a:lnTo>
                    <a:lnTo>
                      <a:pt x="1902" y="1750"/>
                    </a:lnTo>
                    <a:lnTo>
                      <a:pt x="1901" y="1746"/>
                    </a:lnTo>
                    <a:lnTo>
                      <a:pt x="1907" y="1746"/>
                    </a:lnTo>
                    <a:lnTo>
                      <a:pt x="1913" y="1745"/>
                    </a:lnTo>
                    <a:lnTo>
                      <a:pt x="1923" y="1743"/>
                    </a:lnTo>
                    <a:lnTo>
                      <a:pt x="1944" y="1737"/>
                    </a:lnTo>
                    <a:lnTo>
                      <a:pt x="1954" y="1735"/>
                    </a:lnTo>
                    <a:lnTo>
                      <a:pt x="1964" y="1732"/>
                    </a:lnTo>
                    <a:lnTo>
                      <a:pt x="1975" y="1731"/>
                    </a:lnTo>
                    <a:lnTo>
                      <a:pt x="1987" y="1731"/>
                    </a:lnTo>
                    <a:lnTo>
                      <a:pt x="1987" y="1639"/>
                    </a:lnTo>
                    <a:lnTo>
                      <a:pt x="2028" y="1639"/>
                    </a:lnTo>
                    <a:lnTo>
                      <a:pt x="2028" y="1593"/>
                    </a:lnTo>
                    <a:lnTo>
                      <a:pt x="2073" y="1593"/>
                    </a:lnTo>
                    <a:lnTo>
                      <a:pt x="2073" y="1494"/>
                    </a:lnTo>
                    <a:lnTo>
                      <a:pt x="2079" y="1495"/>
                    </a:lnTo>
                    <a:lnTo>
                      <a:pt x="2084" y="1496"/>
                    </a:lnTo>
                    <a:lnTo>
                      <a:pt x="2094" y="1496"/>
                    </a:lnTo>
                    <a:lnTo>
                      <a:pt x="2104" y="1496"/>
                    </a:lnTo>
                    <a:lnTo>
                      <a:pt x="2114" y="1495"/>
                    </a:lnTo>
                    <a:lnTo>
                      <a:pt x="2134" y="1494"/>
                    </a:lnTo>
                    <a:lnTo>
                      <a:pt x="2144" y="1493"/>
                    </a:lnTo>
                    <a:lnTo>
                      <a:pt x="2155" y="1494"/>
                    </a:lnTo>
                    <a:lnTo>
                      <a:pt x="2155" y="1426"/>
                    </a:lnTo>
                    <a:lnTo>
                      <a:pt x="2200" y="1426"/>
                    </a:lnTo>
                    <a:lnTo>
                      <a:pt x="2200" y="1400"/>
                    </a:lnTo>
                    <a:lnTo>
                      <a:pt x="2231" y="1400"/>
                    </a:lnTo>
                    <a:lnTo>
                      <a:pt x="2231" y="1364"/>
                    </a:lnTo>
                    <a:lnTo>
                      <a:pt x="2285" y="1364"/>
                    </a:lnTo>
                    <a:lnTo>
                      <a:pt x="2285" y="1410"/>
                    </a:lnTo>
                    <a:lnTo>
                      <a:pt x="2358" y="1410"/>
                    </a:lnTo>
                    <a:lnTo>
                      <a:pt x="2358" y="1338"/>
                    </a:lnTo>
                    <a:lnTo>
                      <a:pt x="2405" y="1338"/>
                    </a:lnTo>
                    <a:lnTo>
                      <a:pt x="2408" y="1341"/>
                    </a:lnTo>
                    <a:lnTo>
                      <a:pt x="2410" y="1344"/>
                    </a:lnTo>
                    <a:lnTo>
                      <a:pt x="2412" y="1350"/>
                    </a:lnTo>
                    <a:lnTo>
                      <a:pt x="2414" y="1357"/>
                    </a:lnTo>
                    <a:lnTo>
                      <a:pt x="2416" y="1364"/>
                    </a:lnTo>
                    <a:lnTo>
                      <a:pt x="2439" y="1364"/>
                    </a:lnTo>
                    <a:lnTo>
                      <a:pt x="2439" y="1329"/>
                    </a:lnTo>
                    <a:lnTo>
                      <a:pt x="2484" y="1329"/>
                    </a:lnTo>
                    <a:lnTo>
                      <a:pt x="2484" y="1293"/>
                    </a:lnTo>
                    <a:lnTo>
                      <a:pt x="2525" y="1293"/>
                    </a:lnTo>
                    <a:lnTo>
                      <a:pt x="2525" y="1257"/>
                    </a:lnTo>
                    <a:lnTo>
                      <a:pt x="2565" y="1257"/>
                    </a:lnTo>
                    <a:lnTo>
                      <a:pt x="2565" y="1202"/>
                    </a:lnTo>
                    <a:lnTo>
                      <a:pt x="2642" y="1202"/>
                    </a:lnTo>
                    <a:lnTo>
                      <a:pt x="2642" y="1161"/>
                    </a:lnTo>
                    <a:lnTo>
                      <a:pt x="2683" y="1167"/>
                    </a:lnTo>
                    <a:lnTo>
                      <a:pt x="2683" y="1131"/>
                    </a:lnTo>
                    <a:lnTo>
                      <a:pt x="2738" y="1131"/>
                    </a:lnTo>
                    <a:lnTo>
                      <a:pt x="2738" y="1085"/>
                    </a:lnTo>
                    <a:lnTo>
                      <a:pt x="2745" y="1084"/>
                    </a:lnTo>
                    <a:lnTo>
                      <a:pt x="2752" y="1083"/>
                    </a:lnTo>
                    <a:lnTo>
                      <a:pt x="2757" y="1081"/>
                    </a:lnTo>
                    <a:lnTo>
                      <a:pt x="2761" y="1079"/>
                    </a:lnTo>
                    <a:lnTo>
                      <a:pt x="2765" y="1076"/>
                    </a:lnTo>
                    <a:lnTo>
                      <a:pt x="2768" y="1072"/>
                    </a:lnTo>
                    <a:lnTo>
                      <a:pt x="2773" y="1066"/>
                    </a:lnTo>
                    <a:lnTo>
                      <a:pt x="2775" y="1064"/>
                    </a:lnTo>
                    <a:lnTo>
                      <a:pt x="2779" y="1062"/>
                    </a:lnTo>
                    <a:lnTo>
                      <a:pt x="2782" y="1060"/>
                    </a:lnTo>
                    <a:lnTo>
                      <a:pt x="2785" y="1058"/>
                    </a:lnTo>
                    <a:lnTo>
                      <a:pt x="2789" y="1058"/>
                    </a:lnTo>
                    <a:lnTo>
                      <a:pt x="2795" y="1060"/>
                    </a:lnTo>
                    <a:lnTo>
                      <a:pt x="2801" y="1061"/>
                    </a:lnTo>
                    <a:lnTo>
                      <a:pt x="2809" y="1064"/>
                    </a:lnTo>
                    <a:lnTo>
                      <a:pt x="2809" y="1003"/>
                    </a:lnTo>
                    <a:lnTo>
                      <a:pt x="2895" y="1003"/>
                    </a:lnTo>
                    <a:lnTo>
                      <a:pt x="2895" y="958"/>
                    </a:lnTo>
                    <a:lnTo>
                      <a:pt x="2936" y="958"/>
                    </a:lnTo>
                    <a:lnTo>
                      <a:pt x="2936" y="928"/>
                    </a:lnTo>
                    <a:lnTo>
                      <a:pt x="2991" y="928"/>
                    </a:lnTo>
                    <a:lnTo>
                      <a:pt x="2991" y="892"/>
                    </a:lnTo>
                    <a:lnTo>
                      <a:pt x="3021" y="892"/>
                    </a:lnTo>
                    <a:lnTo>
                      <a:pt x="3021" y="841"/>
                    </a:lnTo>
                    <a:lnTo>
                      <a:pt x="3031" y="841"/>
                    </a:lnTo>
                    <a:lnTo>
                      <a:pt x="3042" y="841"/>
                    </a:lnTo>
                    <a:lnTo>
                      <a:pt x="3052" y="842"/>
                    </a:lnTo>
                    <a:lnTo>
                      <a:pt x="3058" y="844"/>
                    </a:lnTo>
                    <a:lnTo>
                      <a:pt x="3063" y="846"/>
                    </a:lnTo>
                    <a:lnTo>
                      <a:pt x="3064" y="840"/>
                    </a:lnTo>
                    <a:lnTo>
                      <a:pt x="3065" y="836"/>
                    </a:lnTo>
                    <a:lnTo>
                      <a:pt x="3066" y="824"/>
                    </a:lnTo>
                    <a:lnTo>
                      <a:pt x="3068" y="800"/>
                    </a:lnTo>
                    <a:lnTo>
                      <a:pt x="3098" y="800"/>
                    </a:lnTo>
                    <a:lnTo>
                      <a:pt x="3098" y="760"/>
                    </a:lnTo>
                    <a:lnTo>
                      <a:pt x="3154" y="760"/>
                    </a:lnTo>
                    <a:lnTo>
                      <a:pt x="3154" y="730"/>
                    </a:lnTo>
                    <a:lnTo>
                      <a:pt x="3158" y="728"/>
                    </a:lnTo>
                    <a:lnTo>
                      <a:pt x="3164" y="727"/>
                    </a:lnTo>
                    <a:lnTo>
                      <a:pt x="3168" y="724"/>
                    </a:lnTo>
                    <a:lnTo>
                      <a:pt x="3172" y="722"/>
                    </a:lnTo>
                    <a:lnTo>
                      <a:pt x="3174" y="720"/>
                    </a:lnTo>
                    <a:lnTo>
                      <a:pt x="3176" y="719"/>
                    </a:lnTo>
                    <a:lnTo>
                      <a:pt x="3180" y="715"/>
                    </a:lnTo>
                    <a:lnTo>
                      <a:pt x="3182" y="710"/>
                    </a:lnTo>
                    <a:lnTo>
                      <a:pt x="3184" y="704"/>
                    </a:lnTo>
                    <a:lnTo>
                      <a:pt x="3224" y="704"/>
                    </a:lnTo>
                    <a:lnTo>
                      <a:pt x="3224" y="663"/>
                    </a:lnTo>
                    <a:lnTo>
                      <a:pt x="3280" y="663"/>
                    </a:lnTo>
                    <a:lnTo>
                      <a:pt x="3280" y="623"/>
                    </a:lnTo>
                    <a:lnTo>
                      <a:pt x="3284" y="623"/>
                    </a:lnTo>
                    <a:lnTo>
                      <a:pt x="3288" y="624"/>
                    </a:lnTo>
                    <a:lnTo>
                      <a:pt x="3294" y="624"/>
                    </a:lnTo>
                    <a:lnTo>
                      <a:pt x="3296" y="624"/>
                    </a:lnTo>
                    <a:lnTo>
                      <a:pt x="3298" y="623"/>
                    </a:lnTo>
                    <a:lnTo>
                      <a:pt x="3303" y="621"/>
                    </a:lnTo>
                    <a:lnTo>
                      <a:pt x="3306" y="619"/>
                    </a:lnTo>
                    <a:lnTo>
                      <a:pt x="3308" y="615"/>
                    </a:lnTo>
                    <a:lnTo>
                      <a:pt x="3309" y="611"/>
                    </a:lnTo>
                    <a:lnTo>
                      <a:pt x="3310" y="607"/>
                    </a:lnTo>
                    <a:lnTo>
                      <a:pt x="3311" y="601"/>
                    </a:lnTo>
                    <a:lnTo>
                      <a:pt x="3311" y="596"/>
                    </a:lnTo>
                    <a:lnTo>
                      <a:pt x="3310" y="585"/>
                    </a:lnTo>
                    <a:lnTo>
                      <a:pt x="3310" y="575"/>
                    </a:lnTo>
                    <a:lnTo>
                      <a:pt x="3310" y="571"/>
                    </a:lnTo>
                    <a:lnTo>
                      <a:pt x="3310" y="567"/>
                    </a:lnTo>
                    <a:lnTo>
                      <a:pt x="3351" y="567"/>
                    </a:lnTo>
                    <a:lnTo>
                      <a:pt x="3351" y="510"/>
                    </a:lnTo>
                    <a:lnTo>
                      <a:pt x="3363" y="510"/>
                    </a:lnTo>
                    <a:lnTo>
                      <a:pt x="3380" y="512"/>
                    </a:lnTo>
                    <a:lnTo>
                      <a:pt x="3399" y="510"/>
                    </a:lnTo>
                    <a:lnTo>
                      <a:pt x="3407" y="510"/>
                    </a:lnTo>
                    <a:lnTo>
                      <a:pt x="3416" y="509"/>
                    </a:lnTo>
                    <a:lnTo>
                      <a:pt x="3425" y="507"/>
                    </a:lnTo>
                    <a:lnTo>
                      <a:pt x="3428" y="506"/>
                    </a:lnTo>
                    <a:lnTo>
                      <a:pt x="3431" y="504"/>
                    </a:lnTo>
                    <a:lnTo>
                      <a:pt x="3436" y="501"/>
                    </a:lnTo>
                    <a:lnTo>
                      <a:pt x="3440" y="497"/>
                    </a:lnTo>
                    <a:lnTo>
                      <a:pt x="3441" y="495"/>
                    </a:lnTo>
                    <a:lnTo>
                      <a:pt x="3443" y="492"/>
                    </a:lnTo>
                    <a:lnTo>
                      <a:pt x="3444" y="489"/>
                    </a:lnTo>
                    <a:lnTo>
                      <a:pt x="3444" y="486"/>
                    </a:lnTo>
                    <a:lnTo>
                      <a:pt x="3444" y="481"/>
                    </a:lnTo>
                    <a:lnTo>
                      <a:pt x="3443" y="477"/>
                    </a:lnTo>
                    <a:lnTo>
                      <a:pt x="3442" y="472"/>
                    </a:lnTo>
                    <a:lnTo>
                      <a:pt x="3440" y="466"/>
                    </a:lnTo>
                    <a:lnTo>
                      <a:pt x="3436" y="461"/>
                    </a:lnTo>
                    <a:lnTo>
                      <a:pt x="3509" y="461"/>
                    </a:lnTo>
                    <a:lnTo>
                      <a:pt x="3509" y="394"/>
                    </a:lnTo>
                    <a:lnTo>
                      <a:pt x="3522" y="393"/>
                    </a:lnTo>
                    <a:lnTo>
                      <a:pt x="3537" y="390"/>
                    </a:lnTo>
                    <a:lnTo>
                      <a:pt x="3550" y="389"/>
                    </a:lnTo>
                    <a:lnTo>
                      <a:pt x="3560" y="388"/>
                    </a:lnTo>
                    <a:lnTo>
                      <a:pt x="3565" y="388"/>
                    </a:lnTo>
                    <a:lnTo>
                      <a:pt x="3567" y="390"/>
                    </a:lnTo>
                    <a:lnTo>
                      <a:pt x="3567" y="392"/>
                    </a:lnTo>
                    <a:lnTo>
                      <a:pt x="3567" y="394"/>
                    </a:lnTo>
                    <a:lnTo>
                      <a:pt x="3566" y="399"/>
                    </a:lnTo>
                    <a:lnTo>
                      <a:pt x="3566" y="402"/>
                    </a:lnTo>
                    <a:lnTo>
                      <a:pt x="3566" y="403"/>
                    </a:lnTo>
                    <a:lnTo>
                      <a:pt x="3567" y="403"/>
                    </a:lnTo>
                    <a:lnTo>
                      <a:pt x="3605" y="403"/>
                    </a:lnTo>
                    <a:lnTo>
                      <a:pt x="3605" y="322"/>
                    </a:lnTo>
                    <a:lnTo>
                      <a:pt x="3616" y="323"/>
                    </a:lnTo>
                    <a:lnTo>
                      <a:pt x="3622" y="322"/>
                    </a:lnTo>
                    <a:lnTo>
                      <a:pt x="3627" y="321"/>
                    </a:lnTo>
                    <a:lnTo>
                      <a:pt x="3629" y="321"/>
                    </a:lnTo>
                    <a:lnTo>
                      <a:pt x="3632" y="319"/>
                    </a:lnTo>
                    <a:lnTo>
                      <a:pt x="3634" y="318"/>
                    </a:lnTo>
                    <a:lnTo>
                      <a:pt x="3635" y="316"/>
                    </a:lnTo>
                    <a:lnTo>
                      <a:pt x="3636" y="314"/>
                    </a:lnTo>
                    <a:lnTo>
                      <a:pt x="3636" y="310"/>
                    </a:lnTo>
                    <a:lnTo>
                      <a:pt x="3636" y="307"/>
                    </a:lnTo>
                    <a:lnTo>
                      <a:pt x="3635" y="303"/>
                    </a:lnTo>
                    <a:lnTo>
                      <a:pt x="3691" y="303"/>
                    </a:lnTo>
                    <a:lnTo>
                      <a:pt x="3691" y="267"/>
                    </a:lnTo>
                    <a:lnTo>
                      <a:pt x="3732" y="267"/>
                    </a:lnTo>
                    <a:lnTo>
                      <a:pt x="3732" y="232"/>
                    </a:lnTo>
                    <a:lnTo>
                      <a:pt x="3762" y="232"/>
                    </a:lnTo>
                    <a:lnTo>
                      <a:pt x="3762" y="186"/>
                    </a:lnTo>
                    <a:lnTo>
                      <a:pt x="3848" y="186"/>
                    </a:lnTo>
                    <a:lnTo>
                      <a:pt x="3848" y="104"/>
                    </a:lnTo>
                    <a:lnTo>
                      <a:pt x="3897" y="104"/>
                    </a:lnTo>
                    <a:lnTo>
                      <a:pt x="3897" y="130"/>
                    </a:lnTo>
                    <a:lnTo>
                      <a:pt x="3929" y="130"/>
                    </a:lnTo>
                    <a:lnTo>
                      <a:pt x="3928" y="98"/>
                    </a:lnTo>
                    <a:lnTo>
                      <a:pt x="3929" y="59"/>
                    </a:lnTo>
                    <a:lnTo>
                      <a:pt x="3973" y="59"/>
                    </a:lnTo>
                    <a:lnTo>
                      <a:pt x="3975" y="78"/>
                    </a:lnTo>
                    <a:lnTo>
                      <a:pt x="3976" y="89"/>
                    </a:lnTo>
                    <a:lnTo>
                      <a:pt x="3977" y="93"/>
                    </a:lnTo>
                    <a:lnTo>
                      <a:pt x="3978" y="99"/>
                    </a:lnTo>
                    <a:lnTo>
                      <a:pt x="3981" y="98"/>
                    </a:lnTo>
                    <a:lnTo>
                      <a:pt x="3985" y="95"/>
                    </a:lnTo>
                    <a:lnTo>
                      <a:pt x="3990" y="95"/>
                    </a:lnTo>
                    <a:lnTo>
                      <a:pt x="3994" y="94"/>
                    </a:lnTo>
                    <a:lnTo>
                      <a:pt x="4005" y="94"/>
                    </a:lnTo>
                    <a:lnTo>
                      <a:pt x="4016" y="94"/>
                    </a:lnTo>
                    <a:lnTo>
                      <a:pt x="4016" y="28"/>
                    </a:lnTo>
                    <a:lnTo>
                      <a:pt x="4051" y="28"/>
                    </a:lnTo>
                    <a:lnTo>
                      <a:pt x="4051" y="0"/>
                    </a:lnTo>
                    <a:lnTo>
                      <a:pt x="4065" y="1"/>
                    </a:lnTo>
                    <a:lnTo>
                      <a:pt x="4083" y="1"/>
                    </a:lnTo>
                    <a:lnTo>
                      <a:pt x="4112" y="1"/>
                    </a:lnTo>
                    <a:lnTo>
                      <a:pt x="4150" y="0"/>
                    </a:lnTo>
                    <a:close/>
                  </a:path>
                </a:pathLst>
              </a:custGeom>
              <a:solidFill>
                <a:srgbClr val="044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7" name="Freeform 471"/>
              <p:cNvSpPr>
                <a:spLocks/>
              </p:cNvSpPr>
              <p:nvPr/>
            </p:nvSpPr>
            <p:spPr bwMode="auto">
              <a:xfrm>
                <a:off x="5484" y="349"/>
                <a:ext cx="84" cy="95"/>
              </a:xfrm>
              <a:custGeom>
                <a:avLst/>
                <a:gdLst>
                  <a:gd name="T0" fmla="*/ 30 w 84"/>
                  <a:gd name="T1" fmla="*/ 0 h 95"/>
                  <a:gd name="T2" fmla="*/ 84 w 84"/>
                  <a:gd name="T3" fmla="*/ 0 h 95"/>
                  <a:gd name="T4" fmla="*/ 84 w 84"/>
                  <a:gd name="T5" fmla="*/ 95 h 95"/>
                  <a:gd name="T6" fmla="*/ 30 w 84"/>
                  <a:gd name="T7" fmla="*/ 95 h 95"/>
                  <a:gd name="T8" fmla="*/ 27 w 84"/>
                  <a:gd name="T9" fmla="*/ 88 h 95"/>
                  <a:gd name="T10" fmla="*/ 24 w 84"/>
                  <a:gd name="T11" fmla="*/ 82 h 95"/>
                  <a:gd name="T12" fmla="*/ 20 w 84"/>
                  <a:gd name="T13" fmla="*/ 78 h 95"/>
                  <a:gd name="T14" fmla="*/ 19 w 84"/>
                  <a:gd name="T15" fmla="*/ 77 h 95"/>
                  <a:gd name="T16" fmla="*/ 17 w 84"/>
                  <a:gd name="T17" fmla="*/ 76 h 95"/>
                  <a:gd name="T18" fmla="*/ 14 w 84"/>
                  <a:gd name="T19" fmla="*/ 75 h 95"/>
                  <a:gd name="T20" fmla="*/ 10 w 84"/>
                  <a:gd name="T21" fmla="*/ 75 h 95"/>
                  <a:gd name="T22" fmla="*/ 0 w 84"/>
                  <a:gd name="T23" fmla="*/ 75 h 95"/>
                  <a:gd name="T24" fmla="*/ 0 w 84"/>
                  <a:gd name="T25" fmla="*/ 30 h 95"/>
                  <a:gd name="T26" fmla="*/ 30 w 84"/>
                  <a:gd name="T27" fmla="*/ 30 h 95"/>
                  <a:gd name="T28" fmla="*/ 30 w 84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95"/>
                  <a:gd name="T47" fmla="*/ 84 w 8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95">
                    <a:moveTo>
                      <a:pt x="30" y="0"/>
                    </a:moveTo>
                    <a:lnTo>
                      <a:pt x="84" y="0"/>
                    </a:lnTo>
                    <a:lnTo>
                      <a:pt x="84" y="95"/>
                    </a:lnTo>
                    <a:lnTo>
                      <a:pt x="30" y="95"/>
                    </a:lnTo>
                    <a:lnTo>
                      <a:pt x="27" y="88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4" y="75"/>
                    </a:lnTo>
                    <a:lnTo>
                      <a:pt x="10" y="75"/>
                    </a:lnTo>
                    <a:lnTo>
                      <a:pt x="0" y="75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8" name="Rectangle 472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99" name="Freeform 473"/>
              <p:cNvSpPr>
                <a:spLocks/>
              </p:cNvSpPr>
              <p:nvPr/>
            </p:nvSpPr>
            <p:spPr bwMode="auto">
              <a:xfrm>
                <a:off x="5057" y="526"/>
                <a:ext cx="45" cy="14"/>
              </a:xfrm>
              <a:custGeom>
                <a:avLst/>
                <a:gdLst>
                  <a:gd name="T0" fmla="*/ 11 w 45"/>
                  <a:gd name="T1" fmla="*/ 0 h 14"/>
                  <a:gd name="T2" fmla="*/ 45 w 45"/>
                  <a:gd name="T3" fmla="*/ 0 h 14"/>
                  <a:gd name="T4" fmla="*/ 45 w 45"/>
                  <a:gd name="T5" fmla="*/ 14 h 14"/>
                  <a:gd name="T6" fmla="*/ 1 w 45"/>
                  <a:gd name="T7" fmla="*/ 14 h 14"/>
                  <a:gd name="T8" fmla="*/ 0 w 45"/>
                  <a:gd name="T9" fmla="*/ 12 h 14"/>
                  <a:gd name="T10" fmla="*/ 0 w 45"/>
                  <a:gd name="T11" fmla="*/ 9 h 14"/>
                  <a:gd name="T12" fmla="*/ 1 w 45"/>
                  <a:gd name="T13" fmla="*/ 7 h 14"/>
                  <a:gd name="T14" fmla="*/ 2 w 45"/>
                  <a:gd name="T15" fmla="*/ 5 h 14"/>
                  <a:gd name="T16" fmla="*/ 3 w 45"/>
                  <a:gd name="T17" fmla="*/ 3 h 14"/>
                  <a:gd name="T18" fmla="*/ 6 w 45"/>
                  <a:gd name="T19" fmla="*/ 0 h 14"/>
                  <a:gd name="T20" fmla="*/ 11 w 45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4"/>
                  <a:gd name="T35" fmla="*/ 45 w 4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4">
                    <a:moveTo>
                      <a:pt x="11" y="0"/>
                    </a:moveTo>
                    <a:lnTo>
                      <a:pt x="45" y="0"/>
                    </a:lnTo>
                    <a:lnTo>
                      <a:pt x="45" y="14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0" name="Rectangle 474"/>
              <p:cNvSpPr>
                <a:spLocks noChangeArrowheads="1"/>
              </p:cNvSpPr>
              <p:nvPr/>
            </p:nvSpPr>
            <p:spPr bwMode="auto">
              <a:xfrm>
                <a:off x="4977" y="603"/>
                <a:ext cx="43" cy="18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01" name="Freeform 475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2" name="Rectangle 476"/>
              <p:cNvSpPr>
                <a:spLocks noChangeArrowheads="1"/>
              </p:cNvSpPr>
              <p:nvPr/>
            </p:nvSpPr>
            <p:spPr bwMode="auto">
              <a:xfrm>
                <a:off x="4906" y="684"/>
                <a:ext cx="39" cy="1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03" name="Rectangle 477"/>
              <p:cNvSpPr>
                <a:spLocks noChangeArrowheads="1"/>
              </p:cNvSpPr>
              <p:nvPr/>
            </p:nvSpPr>
            <p:spPr bwMode="auto">
              <a:xfrm>
                <a:off x="4820" y="760"/>
                <a:ext cx="29" cy="3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04" name="Freeform 478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5" name="Freeform 479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6" name="Freeform 480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7" name="Freeform 481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8" name="Freeform 482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9" name="Rectangle 483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10" name="Freeform 484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1" name="Rectangle 485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12" name="Freeform 486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3" name="Freeform 487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4" name="Freeform 488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5" name="Freeform 489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6" name="Freeform 490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7" name="Rectangle 491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18" name="Freeform 492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9" name="Freeform 493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0" name="Freeform 494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1" name="Freeform 495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2" name="Freeform 496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3" name="Freeform 497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4" name="Rectangle 498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25" name="Freeform 499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6" name="Rectangle 500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27" name="Freeform 501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8" name="Rectangle 502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29" name="Freeform 503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0" name="Rectangle 504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1" name="Rectangle 505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2" name="Freeform 506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3" name="Rectangle 507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4" name="Freeform 508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5" name="Freeform 509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6" name="Rectangle 510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7" name="Freeform 511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8" name="Rectangle 512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39" name="Freeform 513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0" name="Rectangle 514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1" name="Rectangle 515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2" name="Freeform 516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3" name="Rectangle 517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4" name="Freeform 518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5" name="Freeform 519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6" name="Rectangle 520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47" name="Freeform 521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8" name="Freeform 522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9" name="Freeform 523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0" name="Freeform 524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1" name="Rectangle 525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52" name="Freeform 526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3" name="Freeform 527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4" name="Freeform 528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5" name="Freeform 529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6" name="Freeform 530"/>
              <p:cNvSpPr>
                <a:spLocks noEditPoints="1"/>
              </p:cNvSpPr>
              <p:nvPr/>
            </p:nvSpPr>
            <p:spPr bwMode="auto">
              <a:xfrm>
                <a:off x="1215" y="349"/>
                <a:ext cx="4267" cy="3205"/>
              </a:xfrm>
              <a:custGeom>
                <a:avLst/>
                <a:gdLst>
                  <a:gd name="T0" fmla="*/ 953 w 4267"/>
                  <a:gd name="T1" fmla="*/ 2689 h 3205"/>
                  <a:gd name="T2" fmla="*/ 2740 w 4267"/>
                  <a:gd name="T3" fmla="*/ 1459 h 3205"/>
                  <a:gd name="T4" fmla="*/ 4150 w 4267"/>
                  <a:gd name="T5" fmla="*/ 38 h 3205"/>
                  <a:gd name="T6" fmla="*/ 4227 w 4267"/>
                  <a:gd name="T7" fmla="*/ 212 h 3205"/>
                  <a:gd name="T8" fmla="*/ 4110 w 4267"/>
                  <a:gd name="T9" fmla="*/ 249 h 3205"/>
                  <a:gd name="T10" fmla="*/ 3841 w 4267"/>
                  <a:gd name="T11" fmla="*/ 482 h 3205"/>
                  <a:gd name="T12" fmla="*/ 3745 w 4267"/>
                  <a:gd name="T13" fmla="*/ 523 h 3205"/>
                  <a:gd name="T14" fmla="*/ 3663 w 4267"/>
                  <a:gd name="T15" fmla="*/ 548 h 3205"/>
                  <a:gd name="T16" fmla="*/ 3564 w 4267"/>
                  <a:gd name="T17" fmla="*/ 851 h 3205"/>
                  <a:gd name="T18" fmla="*/ 3360 w 4267"/>
                  <a:gd name="T19" fmla="*/ 994 h 3205"/>
                  <a:gd name="T20" fmla="*/ 3233 w 4267"/>
                  <a:gd name="T21" fmla="*/ 1288 h 3205"/>
                  <a:gd name="T22" fmla="*/ 2823 w 4267"/>
                  <a:gd name="T23" fmla="*/ 1354 h 3205"/>
                  <a:gd name="T24" fmla="*/ 2739 w 4267"/>
                  <a:gd name="T25" fmla="*/ 1526 h 3205"/>
                  <a:gd name="T26" fmla="*/ 2670 w 4267"/>
                  <a:gd name="T27" fmla="*/ 1564 h 3205"/>
                  <a:gd name="T28" fmla="*/ 2414 w 4267"/>
                  <a:gd name="T29" fmla="*/ 1697 h 3205"/>
                  <a:gd name="T30" fmla="*/ 2326 w 4267"/>
                  <a:gd name="T31" fmla="*/ 1862 h 3205"/>
                  <a:gd name="T32" fmla="*/ 2082 w 4267"/>
                  <a:gd name="T33" fmla="*/ 2048 h 3205"/>
                  <a:gd name="T34" fmla="*/ 1742 w 4267"/>
                  <a:gd name="T35" fmla="*/ 2285 h 3205"/>
                  <a:gd name="T36" fmla="*/ 1548 w 4267"/>
                  <a:gd name="T37" fmla="*/ 2360 h 3205"/>
                  <a:gd name="T38" fmla="*/ 1458 w 4267"/>
                  <a:gd name="T39" fmla="*/ 2427 h 3205"/>
                  <a:gd name="T40" fmla="*/ 1334 w 4267"/>
                  <a:gd name="T41" fmla="*/ 2499 h 3205"/>
                  <a:gd name="T42" fmla="*/ 1282 w 4267"/>
                  <a:gd name="T43" fmla="*/ 2549 h 3205"/>
                  <a:gd name="T44" fmla="*/ 1203 w 4267"/>
                  <a:gd name="T45" fmla="*/ 2626 h 3205"/>
                  <a:gd name="T46" fmla="*/ 1164 w 4267"/>
                  <a:gd name="T47" fmla="*/ 2638 h 3205"/>
                  <a:gd name="T48" fmla="*/ 1100 w 4267"/>
                  <a:gd name="T49" fmla="*/ 2655 h 3205"/>
                  <a:gd name="T50" fmla="*/ 1016 w 4267"/>
                  <a:gd name="T51" fmla="*/ 2700 h 3205"/>
                  <a:gd name="T52" fmla="*/ 925 w 4267"/>
                  <a:gd name="T53" fmla="*/ 2762 h 3205"/>
                  <a:gd name="T54" fmla="*/ 773 w 4267"/>
                  <a:gd name="T55" fmla="*/ 2845 h 3205"/>
                  <a:gd name="T56" fmla="*/ 541 w 4267"/>
                  <a:gd name="T57" fmla="*/ 2919 h 3205"/>
                  <a:gd name="T58" fmla="*/ 381 w 4267"/>
                  <a:gd name="T59" fmla="*/ 3057 h 3205"/>
                  <a:gd name="T60" fmla="*/ 307 w 4267"/>
                  <a:gd name="T61" fmla="*/ 3118 h 3205"/>
                  <a:gd name="T62" fmla="*/ 54 w 4267"/>
                  <a:gd name="T63" fmla="*/ 3205 h 3205"/>
                  <a:gd name="T64" fmla="*/ 57 w 4267"/>
                  <a:gd name="T65" fmla="*/ 3145 h 3205"/>
                  <a:gd name="T66" fmla="*/ 117 w 4267"/>
                  <a:gd name="T67" fmla="*/ 3106 h 3205"/>
                  <a:gd name="T68" fmla="*/ 231 w 4267"/>
                  <a:gd name="T69" fmla="*/ 3042 h 3205"/>
                  <a:gd name="T70" fmla="*/ 537 w 4267"/>
                  <a:gd name="T71" fmla="*/ 2856 h 3205"/>
                  <a:gd name="T72" fmla="*/ 624 w 4267"/>
                  <a:gd name="T73" fmla="*/ 2812 h 3205"/>
                  <a:gd name="T74" fmla="*/ 1080 w 4267"/>
                  <a:gd name="T75" fmla="*/ 2520 h 3205"/>
                  <a:gd name="T76" fmla="*/ 1283 w 4267"/>
                  <a:gd name="T77" fmla="*/ 2387 h 3205"/>
                  <a:gd name="T78" fmla="*/ 1221 w 4267"/>
                  <a:gd name="T79" fmla="*/ 2382 h 3205"/>
                  <a:gd name="T80" fmla="*/ 1284 w 4267"/>
                  <a:gd name="T81" fmla="*/ 2362 h 3205"/>
                  <a:gd name="T82" fmla="*/ 1444 w 4267"/>
                  <a:gd name="T83" fmla="*/ 2294 h 3205"/>
                  <a:gd name="T84" fmla="*/ 1694 w 4267"/>
                  <a:gd name="T85" fmla="*/ 2149 h 3205"/>
                  <a:gd name="T86" fmla="*/ 1813 w 4267"/>
                  <a:gd name="T87" fmla="*/ 2002 h 3205"/>
                  <a:gd name="T88" fmla="*/ 1897 w 4267"/>
                  <a:gd name="T89" fmla="*/ 1958 h 3205"/>
                  <a:gd name="T90" fmla="*/ 2086 w 4267"/>
                  <a:gd name="T91" fmla="*/ 1777 h 3205"/>
                  <a:gd name="T92" fmla="*/ 2109 w 4267"/>
                  <a:gd name="T93" fmla="*/ 1692 h 3205"/>
                  <a:gd name="T94" fmla="*/ 2104 w 4267"/>
                  <a:gd name="T95" fmla="*/ 1661 h 3205"/>
                  <a:gd name="T96" fmla="*/ 2483 w 4267"/>
                  <a:gd name="T97" fmla="*/ 1483 h 3205"/>
                  <a:gd name="T98" fmla="*/ 2524 w 4267"/>
                  <a:gd name="T99" fmla="*/ 1388 h 3205"/>
                  <a:gd name="T100" fmla="*/ 3098 w 4267"/>
                  <a:gd name="T101" fmla="*/ 986 h 3205"/>
                  <a:gd name="T102" fmla="*/ 3098 w 4267"/>
                  <a:gd name="T103" fmla="*/ 762 h 3205"/>
                  <a:gd name="T104" fmla="*/ 3336 w 4267"/>
                  <a:gd name="T105" fmla="*/ 721 h 3205"/>
                  <a:gd name="T106" fmla="*/ 3415 w 4267"/>
                  <a:gd name="T107" fmla="*/ 654 h 3205"/>
                  <a:gd name="T108" fmla="*/ 3563 w 4267"/>
                  <a:gd name="T109" fmla="*/ 457 h 3205"/>
                  <a:gd name="T110" fmla="*/ 3605 w 4267"/>
                  <a:gd name="T111" fmla="*/ 488 h 3205"/>
                  <a:gd name="T112" fmla="*/ 3911 w 4267"/>
                  <a:gd name="T113" fmla="*/ 253 h 3205"/>
                  <a:gd name="T114" fmla="*/ 4016 w 4267"/>
                  <a:gd name="T115" fmla="*/ 96 h 3205"/>
                  <a:gd name="T116" fmla="*/ 4049 w 4267"/>
                  <a:gd name="T117" fmla="*/ 70 h 320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67"/>
                  <a:gd name="T178" fmla="*/ 0 h 3205"/>
                  <a:gd name="T179" fmla="*/ 4267 w 4267"/>
                  <a:gd name="T180" fmla="*/ 3205 h 320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67" h="3205">
                    <a:moveTo>
                      <a:pt x="953" y="2689"/>
                    </a:moveTo>
                    <a:lnTo>
                      <a:pt x="962" y="2688"/>
                    </a:lnTo>
                    <a:lnTo>
                      <a:pt x="973" y="2688"/>
                    </a:lnTo>
                    <a:lnTo>
                      <a:pt x="979" y="2689"/>
                    </a:lnTo>
                    <a:lnTo>
                      <a:pt x="984" y="2690"/>
                    </a:lnTo>
                    <a:lnTo>
                      <a:pt x="988" y="2693"/>
                    </a:lnTo>
                    <a:lnTo>
                      <a:pt x="993" y="2695"/>
                    </a:lnTo>
                    <a:lnTo>
                      <a:pt x="983" y="2696"/>
                    </a:lnTo>
                    <a:lnTo>
                      <a:pt x="972" y="2696"/>
                    </a:lnTo>
                    <a:lnTo>
                      <a:pt x="967" y="2695"/>
                    </a:lnTo>
                    <a:lnTo>
                      <a:pt x="961" y="2694"/>
                    </a:lnTo>
                    <a:lnTo>
                      <a:pt x="957" y="2691"/>
                    </a:lnTo>
                    <a:lnTo>
                      <a:pt x="953" y="2689"/>
                    </a:lnTo>
                    <a:close/>
                    <a:moveTo>
                      <a:pt x="1333" y="2363"/>
                    </a:moveTo>
                    <a:lnTo>
                      <a:pt x="1402" y="2363"/>
                    </a:lnTo>
                    <a:lnTo>
                      <a:pt x="1402" y="2381"/>
                    </a:lnTo>
                    <a:lnTo>
                      <a:pt x="1333" y="2381"/>
                    </a:lnTo>
                    <a:lnTo>
                      <a:pt x="1333" y="2363"/>
                    </a:lnTo>
                    <a:close/>
                    <a:moveTo>
                      <a:pt x="1987" y="1915"/>
                    </a:moveTo>
                    <a:lnTo>
                      <a:pt x="2027" y="1915"/>
                    </a:lnTo>
                    <a:lnTo>
                      <a:pt x="2027" y="1945"/>
                    </a:lnTo>
                    <a:lnTo>
                      <a:pt x="1987" y="1945"/>
                    </a:lnTo>
                    <a:lnTo>
                      <a:pt x="1987" y="1915"/>
                    </a:lnTo>
                    <a:close/>
                    <a:moveTo>
                      <a:pt x="2740" y="1459"/>
                    </a:moveTo>
                    <a:lnTo>
                      <a:pt x="2785" y="1459"/>
                    </a:lnTo>
                    <a:lnTo>
                      <a:pt x="2740" y="1459"/>
                    </a:lnTo>
                    <a:close/>
                    <a:moveTo>
                      <a:pt x="2738" y="1240"/>
                    </a:moveTo>
                    <a:lnTo>
                      <a:pt x="2767" y="1240"/>
                    </a:lnTo>
                    <a:lnTo>
                      <a:pt x="2767" y="1258"/>
                    </a:lnTo>
                    <a:lnTo>
                      <a:pt x="2738" y="1258"/>
                    </a:lnTo>
                    <a:lnTo>
                      <a:pt x="2738" y="1240"/>
                    </a:lnTo>
                    <a:close/>
                    <a:moveTo>
                      <a:pt x="3807" y="320"/>
                    </a:moveTo>
                    <a:lnTo>
                      <a:pt x="3846" y="320"/>
                    </a:lnTo>
                    <a:lnTo>
                      <a:pt x="3846" y="338"/>
                    </a:lnTo>
                    <a:lnTo>
                      <a:pt x="3807" y="338"/>
                    </a:lnTo>
                    <a:lnTo>
                      <a:pt x="3807" y="320"/>
                    </a:lnTo>
                    <a:close/>
                    <a:moveTo>
                      <a:pt x="4102" y="0"/>
                    </a:moveTo>
                    <a:lnTo>
                      <a:pt x="4150" y="0"/>
                    </a:lnTo>
                    <a:lnTo>
                      <a:pt x="4150" y="38"/>
                    </a:lnTo>
                    <a:lnTo>
                      <a:pt x="4155" y="36"/>
                    </a:lnTo>
                    <a:lnTo>
                      <a:pt x="4159" y="36"/>
                    </a:lnTo>
                    <a:lnTo>
                      <a:pt x="4169" y="35"/>
                    </a:lnTo>
                    <a:lnTo>
                      <a:pt x="4177" y="35"/>
                    </a:lnTo>
                    <a:lnTo>
                      <a:pt x="4187" y="36"/>
                    </a:lnTo>
                    <a:lnTo>
                      <a:pt x="4206" y="37"/>
                    </a:lnTo>
                    <a:lnTo>
                      <a:pt x="4216" y="38"/>
                    </a:lnTo>
                    <a:lnTo>
                      <a:pt x="4227" y="38"/>
                    </a:lnTo>
                    <a:lnTo>
                      <a:pt x="4227" y="96"/>
                    </a:lnTo>
                    <a:lnTo>
                      <a:pt x="4267" y="96"/>
                    </a:lnTo>
                    <a:lnTo>
                      <a:pt x="4267" y="135"/>
                    </a:lnTo>
                    <a:lnTo>
                      <a:pt x="4227" y="135"/>
                    </a:lnTo>
                    <a:lnTo>
                      <a:pt x="4227" y="212"/>
                    </a:lnTo>
                    <a:lnTo>
                      <a:pt x="4170" y="212"/>
                    </a:lnTo>
                    <a:lnTo>
                      <a:pt x="4171" y="187"/>
                    </a:lnTo>
                    <a:lnTo>
                      <a:pt x="4171" y="162"/>
                    </a:lnTo>
                    <a:lnTo>
                      <a:pt x="4171" y="137"/>
                    </a:lnTo>
                    <a:lnTo>
                      <a:pt x="4170" y="115"/>
                    </a:lnTo>
                    <a:lnTo>
                      <a:pt x="4151" y="115"/>
                    </a:lnTo>
                    <a:lnTo>
                      <a:pt x="4151" y="250"/>
                    </a:lnTo>
                    <a:lnTo>
                      <a:pt x="4146" y="249"/>
                    </a:lnTo>
                    <a:lnTo>
                      <a:pt x="4141" y="248"/>
                    </a:lnTo>
                    <a:lnTo>
                      <a:pt x="4136" y="248"/>
                    </a:lnTo>
                    <a:lnTo>
                      <a:pt x="4131" y="248"/>
                    </a:lnTo>
                    <a:lnTo>
                      <a:pt x="4120" y="248"/>
                    </a:lnTo>
                    <a:lnTo>
                      <a:pt x="4110" y="249"/>
                    </a:lnTo>
                    <a:lnTo>
                      <a:pt x="4090" y="250"/>
                    </a:lnTo>
                    <a:lnTo>
                      <a:pt x="4080" y="251"/>
                    </a:lnTo>
                    <a:lnTo>
                      <a:pt x="4069" y="250"/>
                    </a:lnTo>
                    <a:lnTo>
                      <a:pt x="4069" y="318"/>
                    </a:lnTo>
                    <a:lnTo>
                      <a:pt x="4016" y="318"/>
                    </a:lnTo>
                    <a:lnTo>
                      <a:pt x="4016" y="272"/>
                    </a:lnTo>
                    <a:lnTo>
                      <a:pt x="3973" y="272"/>
                    </a:lnTo>
                    <a:lnTo>
                      <a:pt x="3973" y="349"/>
                    </a:lnTo>
                    <a:lnTo>
                      <a:pt x="3897" y="349"/>
                    </a:lnTo>
                    <a:lnTo>
                      <a:pt x="3897" y="445"/>
                    </a:lnTo>
                    <a:lnTo>
                      <a:pt x="3846" y="445"/>
                    </a:lnTo>
                    <a:lnTo>
                      <a:pt x="3846" y="483"/>
                    </a:lnTo>
                    <a:lnTo>
                      <a:pt x="3841" y="482"/>
                    </a:lnTo>
                    <a:lnTo>
                      <a:pt x="3836" y="482"/>
                    </a:lnTo>
                    <a:lnTo>
                      <a:pt x="3827" y="481"/>
                    </a:lnTo>
                    <a:lnTo>
                      <a:pt x="3817" y="481"/>
                    </a:lnTo>
                    <a:lnTo>
                      <a:pt x="3808" y="482"/>
                    </a:lnTo>
                    <a:lnTo>
                      <a:pt x="3790" y="484"/>
                    </a:lnTo>
                    <a:lnTo>
                      <a:pt x="3780" y="484"/>
                    </a:lnTo>
                    <a:lnTo>
                      <a:pt x="3771" y="483"/>
                    </a:lnTo>
                    <a:lnTo>
                      <a:pt x="3771" y="517"/>
                    </a:lnTo>
                    <a:lnTo>
                      <a:pt x="3760" y="516"/>
                    </a:lnTo>
                    <a:lnTo>
                      <a:pt x="3756" y="517"/>
                    </a:lnTo>
                    <a:lnTo>
                      <a:pt x="3751" y="518"/>
                    </a:lnTo>
                    <a:lnTo>
                      <a:pt x="3748" y="520"/>
                    </a:lnTo>
                    <a:lnTo>
                      <a:pt x="3745" y="523"/>
                    </a:lnTo>
                    <a:lnTo>
                      <a:pt x="3742" y="529"/>
                    </a:lnTo>
                    <a:lnTo>
                      <a:pt x="3739" y="537"/>
                    </a:lnTo>
                    <a:lnTo>
                      <a:pt x="3733" y="537"/>
                    </a:lnTo>
                    <a:lnTo>
                      <a:pt x="3726" y="538"/>
                    </a:lnTo>
                    <a:lnTo>
                      <a:pt x="3720" y="539"/>
                    </a:lnTo>
                    <a:lnTo>
                      <a:pt x="3715" y="542"/>
                    </a:lnTo>
                    <a:lnTo>
                      <a:pt x="3703" y="545"/>
                    </a:lnTo>
                    <a:lnTo>
                      <a:pt x="3691" y="549"/>
                    </a:lnTo>
                    <a:lnTo>
                      <a:pt x="3686" y="550"/>
                    </a:lnTo>
                    <a:lnTo>
                      <a:pt x="3680" y="550"/>
                    </a:lnTo>
                    <a:lnTo>
                      <a:pt x="3675" y="550"/>
                    </a:lnTo>
                    <a:lnTo>
                      <a:pt x="3668" y="550"/>
                    </a:lnTo>
                    <a:lnTo>
                      <a:pt x="3663" y="548"/>
                    </a:lnTo>
                    <a:lnTo>
                      <a:pt x="3656" y="546"/>
                    </a:lnTo>
                    <a:lnTo>
                      <a:pt x="3653" y="544"/>
                    </a:lnTo>
                    <a:lnTo>
                      <a:pt x="3650" y="543"/>
                    </a:lnTo>
                    <a:lnTo>
                      <a:pt x="3643" y="537"/>
                    </a:lnTo>
                    <a:lnTo>
                      <a:pt x="3643" y="684"/>
                    </a:lnTo>
                    <a:lnTo>
                      <a:pt x="3613" y="684"/>
                    </a:lnTo>
                    <a:lnTo>
                      <a:pt x="3613" y="857"/>
                    </a:lnTo>
                    <a:lnTo>
                      <a:pt x="3568" y="857"/>
                    </a:lnTo>
                    <a:lnTo>
                      <a:pt x="3565" y="857"/>
                    </a:lnTo>
                    <a:lnTo>
                      <a:pt x="3564" y="856"/>
                    </a:lnTo>
                    <a:lnTo>
                      <a:pt x="3563" y="854"/>
                    </a:lnTo>
                    <a:lnTo>
                      <a:pt x="3564" y="853"/>
                    </a:lnTo>
                    <a:lnTo>
                      <a:pt x="3564" y="851"/>
                    </a:lnTo>
                    <a:lnTo>
                      <a:pt x="3564" y="849"/>
                    </a:lnTo>
                    <a:lnTo>
                      <a:pt x="3561" y="848"/>
                    </a:lnTo>
                    <a:lnTo>
                      <a:pt x="3558" y="848"/>
                    </a:lnTo>
                    <a:lnTo>
                      <a:pt x="3532" y="848"/>
                    </a:lnTo>
                    <a:lnTo>
                      <a:pt x="3532" y="887"/>
                    </a:lnTo>
                    <a:lnTo>
                      <a:pt x="3486" y="887"/>
                    </a:lnTo>
                    <a:lnTo>
                      <a:pt x="3486" y="1014"/>
                    </a:lnTo>
                    <a:lnTo>
                      <a:pt x="3437" y="1014"/>
                    </a:lnTo>
                    <a:lnTo>
                      <a:pt x="3437" y="878"/>
                    </a:lnTo>
                    <a:lnTo>
                      <a:pt x="3405" y="878"/>
                    </a:lnTo>
                    <a:lnTo>
                      <a:pt x="3405" y="953"/>
                    </a:lnTo>
                    <a:lnTo>
                      <a:pt x="3360" y="953"/>
                    </a:lnTo>
                    <a:lnTo>
                      <a:pt x="3360" y="994"/>
                    </a:lnTo>
                    <a:lnTo>
                      <a:pt x="3330" y="994"/>
                    </a:lnTo>
                    <a:lnTo>
                      <a:pt x="3330" y="1091"/>
                    </a:lnTo>
                    <a:lnTo>
                      <a:pt x="3279" y="1091"/>
                    </a:lnTo>
                    <a:lnTo>
                      <a:pt x="3276" y="1091"/>
                    </a:lnTo>
                    <a:lnTo>
                      <a:pt x="3275" y="1090"/>
                    </a:lnTo>
                    <a:lnTo>
                      <a:pt x="3274" y="1089"/>
                    </a:lnTo>
                    <a:lnTo>
                      <a:pt x="3275" y="1086"/>
                    </a:lnTo>
                    <a:lnTo>
                      <a:pt x="3275" y="1084"/>
                    </a:lnTo>
                    <a:lnTo>
                      <a:pt x="3275" y="1083"/>
                    </a:lnTo>
                    <a:lnTo>
                      <a:pt x="3272" y="1081"/>
                    </a:lnTo>
                    <a:lnTo>
                      <a:pt x="3269" y="1081"/>
                    </a:lnTo>
                    <a:lnTo>
                      <a:pt x="3233" y="1081"/>
                    </a:lnTo>
                    <a:lnTo>
                      <a:pt x="3233" y="1288"/>
                    </a:lnTo>
                    <a:lnTo>
                      <a:pt x="3184" y="1288"/>
                    </a:lnTo>
                    <a:lnTo>
                      <a:pt x="3184" y="1091"/>
                    </a:lnTo>
                    <a:lnTo>
                      <a:pt x="3106" y="1091"/>
                    </a:lnTo>
                    <a:lnTo>
                      <a:pt x="3106" y="1151"/>
                    </a:lnTo>
                    <a:lnTo>
                      <a:pt x="3076" y="1151"/>
                    </a:lnTo>
                    <a:lnTo>
                      <a:pt x="3076" y="1217"/>
                    </a:lnTo>
                    <a:lnTo>
                      <a:pt x="2990" y="1217"/>
                    </a:lnTo>
                    <a:lnTo>
                      <a:pt x="2990" y="1279"/>
                    </a:lnTo>
                    <a:lnTo>
                      <a:pt x="2909" y="1279"/>
                    </a:lnTo>
                    <a:lnTo>
                      <a:pt x="2909" y="1320"/>
                    </a:lnTo>
                    <a:lnTo>
                      <a:pt x="2863" y="1320"/>
                    </a:lnTo>
                    <a:lnTo>
                      <a:pt x="2863" y="1354"/>
                    </a:lnTo>
                    <a:lnTo>
                      <a:pt x="2823" y="1354"/>
                    </a:lnTo>
                    <a:lnTo>
                      <a:pt x="2823" y="1395"/>
                    </a:lnTo>
                    <a:lnTo>
                      <a:pt x="2791" y="1395"/>
                    </a:lnTo>
                    <a:lnTo>
                      <a:pt x="2791" y="1523"/>
                    </a:lnTo>
                    <a:lnTo>
                      <a:pt x="2789" y="1522"/>
                    </a:lnTo>
                    <a:lnTo>
                      <a:pt x="2785" y="1522"/>
                    </a:lnTo>
                    <a:lnTo>
                      <a:pt x="2776" y="1521"/>
                    </a:lnTo>
                    <a:lnTo>
                      <a:pt x="2767" y="1519"/>
                    </a:lnTo>
                    <a:lnTo>
                      <a:pt x="2757" y="1519"/>
                    </a:lnTo>
                    <a:lnTo>
                      <a:pt x="2753" y="1519"/>
                    </a:lnTo>
                    <a:lnTo>
                      <a:pt x="2748" y="1520"/>
                    </a:lnTo>
                    <a:lnTo>
                      <a:pt x="2744" y="1521"/>
                    </a:lnTo>
                    <a:lnTo>
                      <a:pt x="2741" y="1523"/>
                    </a:lnTo>
                    <a:lnTo>
                      <a:pt x="2739" y="1526"/>
                    </a:lnTo>
                    <a:lnTo>
                      <a:pt x="2736" y="1530"/>
                    </a:lnTo>
                    <a:lnTo>
                      <a:pt x="2734" y="1535"/>
                    </a:lnTo>
                    <a:lnTo>
                      <a:pt x="2734" y="1538"/>
                    </a:lnTo>
                    <a:lnTo>
                      <a:pt x="2734" y="1541"/>
                    </a:lnTo>
                    <a:lnTo>
                      <a:pt x="2724" y="1541"/>
                    </a:lnTo>
                    <a:lnTo>
                      <a:pt x="2712" y="1541"/>
                    </a:lnTo>
                    <a:lnTo>
                      <a:pt x="2702" y="1544"/>
                    </a:lnTo>
                    <a:lnTo>
                      <a:pt x="2691" y="1547"/>
                    </a:lnTo>
                    <a:lnTo>
                      <a:pt x="2683" y="1551"/>
                    </a:lnTo>
                    <a:lnTo>
                      <a:pt x="2679" y="1553"/>
                    </a:lnTo>
                    <a:lnTo>
                      <a:pt x="2675" y="1557"/>
                    </a:lnTo>
                    <a:lnTo>
                      <a:pt x="2672" y="1560"/>
                    </a:lnTo>
                    <a:lnTo>
                      <a:pt x="2670" y="1564"/>
                    </a:lnTo>
                    <a:lnTo>
                      <a:pt x="2666" y="1568"/>
                    </a:lnTo>
                    <a:lnTo>
                      <a:pt x="2665" y="1574"/>
                    </a:lnTo>
                    <a:lnTo>
                      <a:pt x="2569" y="1574"/>
                    </a:lnTo>
                    <a:lnTo>
                      <a:pt x="2569" y="1599"/>
                    </a:lnTo>
                    <a:lnTo>
                      <a:pt x="2493" y="1599"/>
                    </a:lnTo>
                    <a:lnTo>
                      <a:pt x="2493" y="1640"/>
                    </a:lnTo>
                    <a:lnTo>
                      <a:pt x="2442" y="1640"/>
                    </a:lnTo>
                    <a:lnTo>
                      <a:pt x="2442" y="1691"/>
                    </a:lnTo>
                    <a:lnTo>
                      <a:pt x="2438" y="1691"/>
                    </a:lnTo>
                    <a:lnTo>
                      <a:pt x="2433" y="1691"/>
                    </a:lnTo>
                    <a:lnTo>
                      <a:pt x="2425" y="1693"/>
                    </a:lnTo>
                    <a:lnTo>
                      <a:pt x="2417" y="1696"/>
                    </a:lnTo>
                    <a:lnTo>
                      <a:pt x="2414" y="1697"/>
                    </a:lnTo>
                    <a:lnTo>
                      <a:pt x="2411" y="1699"/>
                    </a:lnTo>
                    <a:lnTo>
                      <a:pt x="2409" y="1702"/>
                    </a:lnTo>
                    <a:lnTo>
                      <a:pt x="2406" y="1705"/>
                    </a:lnTo>
                    <a:lnTo>
                      <a:pt x="2405" y="1708"/>
                    </a:lnTo>
                    <a:lnTo>
                      <a:pt x="2404" y="1711"/>
                    </a:lnTo>
                    <a:lnTo>
                      <a:pt x="2404" y="1714"/>
                    </a:lnTo>
                    <a:lnTo>
                      <a:pt x="2404" y="1718"/>
                    </a:lnTo>
                    <a:lnTo>
                      <a:pt x="2405" y="1722"/>
                    </a:lnTo>
                    <a:lnTo>
                      <a:pt x="2408" y="1725"/>
                    </a:lnTo>
                    <a:lnTo>
                      <a:pt x="2367" y="1725"/>
                    </a:lnTo>
                    <a:lnTo>
                      <a:pt x="2367" y="1817"/>
                    </a:lnTo>
                    <a:lnTo>
                      <a:pt x="2326" y="1817"/>
                    </a:lnTo>
                    <a:lnTo>
                      <a:pt x="2326" y="1862"/>
                    </a:lnTo>
                    <a:lnTo>
                      <a:pt x="2281" y="1862"/>
                    </a:lnTo>
                    <a:lnTo>
                      <a:pt x="2280" y="1852"/>
                    </a:lnTo>
                    <a:lnTo>
                      <a:pt x="2279" y="1847"/>
                    </a:lnTo>
                    <a:lnTo>
                      <a:pt x="2278" y="1845"/>
                    </a:lnTo>
                    <a:lnTo>
                      <a:pt x="2277" y="1843"/>
                    </a:lnTo>
                    <a:lnTo>
                      <a:pt x="2249" y="1843"/>
                    </a:lnTo>
                    <a:lnTo>
                      <a:pt x="2249" y="1913"/>
                    </a:lnTo>
                    <a:lnTo>
                      <a:pt x="2153" y="1913"/>
                    </a:lnTo>
                    <a:lnTo>
                      <a:pt x="2153" y="1945"/>
                    </a:lnTo>
                    <a:lnTo>
                      <a:pt x="2123" y="1945"/>
                    </a:lnTo>
                    <a:lnTo>
                      <a:pt x="2123" y="1980"/>
                    </a:lnTo>
                    <a:lnTo>
                      <a:pt x="2082" y="1980"/>
                    </a:lnTo>
                    <a:lnTo>
                      <a:pt x="2082" y="2048"/>
                    </a:lnTo>
                    <a:lnTo>
                      <a:pt x="2071" y="2046"/>
                    </a:lnTo>
                    <a:lnTo>
                      <a:pt x="2061" y="2045"/>
                    </a:lnTo>
                    <a:lnTo>
                      <a:pt x="2051" y="2045"/>
                    </a:lnTo>
                    <a:lnTo>
                      <a:pt x="2040" y="2045"/>
                    </a:lnTo>
                    <a:lnTo>
                      <a:pt x="2018" y="2046"/>
                    </a:lnTo>
                    <a:lnTo>
                      <a:pt x="1996" y="2048"/>
                    </a:lnTo>
                    <a:lnTo>
                      <a:pt x="1996" y="2097"/>
                    </a:lnTo>
                    <a:lnTo>
                      <a:pt x="1900" y="2097"/>
                    </a:lnTo>
                    <a:lnTo>
                      <a:pt x="1900" y="2157"/>
                    </a:lnTo>
                    <a:lnTo>
                      <a:pt x="1828" y="2157"/>
                    </a:lnTo>
                    <a:lnTo>
                      <a:pt x="1828" y="2223"/>
                    </a:lnTo>
                    <a:lnTo>
                      <a:pt x="1742" y="2223"/>
                    </a:lnTo>
                    <a:lnTo>
                      <a:pt x="1742" y="2285"/>
                    </a:lnTo>
                    <a:lnTo>
                      <a:pt x="1694" y="2285"/>
                    </a:lnTo>
                    <a:lnTo>
                      <a:pt x="1693" y="2269"/>
                    </a:lnTo>
                    <a:lnTo>
                      <a:pt x="1691" y="2261"/>
                    </a:lnTo>
                    <a:lnTo>
                      <a:pt x="1688" y="2255"/>
                    </a:lnTo>
                    <a:lnTo>
                      <a:pt x="1674" y="2255"/>
                    </a:lnTo>
                    <a:lnTo>
                      <a:pt x="1674" y="2381"/>
                    </a:lnTo>
                    <a:lnTo>
                      <a:pt x="1617" y="2381"/>
                    </a:lnTo>
                    <a:lnTo>
                      <a:pt x="1617" y="2355"/>
                    </a:lnTo>
                    <a:lnTo>
                      <a:pt x="1602" y="2357"/>
                    </a:lnTo>
                    <a:lnTo>
                      <a:pt x="1587" y="2359"/>
                    </a:lnTo>
                    <a:lnTo>
                      <a:pt x="1573" y="2360"/>
                    </a:lnTo>
                    <a:lnTo>
                      <a:pt x="1560" y="2360"/>
                    </a:lnTo>
                    <a:lnTo>
                      <a:pt x="1548" y="2360"/>
                    </a:lnTo>
                    <a:lnTo>
                      <a:pt x="1536" y="2360"/>
                    </a:lnTo>
                    <a:lnTo>
                      <a:pt x="1525" y="2357"/>
                    </a:lnTo>
                    <a:lnTo>
                      <a:pt x="1513" y="2356"/>
                    </a:lnTo>
                    <a:lnTo>
                      <a:pt x="1512" y="2365"/>
                    </a:lnTo>
                    <a:lnTo>
                      <a:pt x="1511" y="2375"/>
                    </a:lnTo>
                    <a:lnTo>
                      <a:pt x="1511" y="2386"/>
                    </a:lnTo>
                    <a:lnTo>
                      <a:pt x="1511" y="2395"/>
                    </a:lnTo>
                    <a:lnTo>
                      <a:pt x="1511" y="2418"/>
                    </a:lnTo>
                    <a:lnTo>
                      <a:pt x="1512" y="2430"/>
                    </a:lnTo>
                    <a:lnTo>
                      <a:pt x="1513" y="2442"/>
                    </a:lnTo>
                    <a:lnTo>
                      <a:pt x="1460" y="2442"/>
                    </a:lnTo>
                    <a:lnTo>
                      <a:pt x="1460" y="2431"/>
                    </a:lnTo>
                    <a:lnTo>
                      <a:pt x="1458" y="2427"/>
                    </a:lnTo>
                    <a:lnTo>
                      <a:pt x="1457" y="2424"/>
                    </a:lnTo>
                    <a:lnTo>
                      <a:pt x="1456" y="2422"/>
                    </a:lnTo>
                    <a:lnTo>
                      <a:pt x="1418" y="2422"/>
                    </a:lnTo>
                    <a:lnTo>
                      <a:pt x="1419" y="2429"/>
                    </a:lnTo>
                    <a:lnTo>
                      <a:pt x="1418" y="2437"/>
                    </a:lnTo>
                    <a:lnTo>
                      <a:pt x="1416" y="2454"/>
                    </a:lnTo>
                    <a:lnTo>
                      <a:pt x="1416" y="2462"/>
                    </a:lnTo>
                    <a:lnTo>
                      <a:pt x="1416" y="2471"/>
                    </a:lnTo>
                    <a:lnTo>
                      <a:pt x="1416" y="2480"/>
                    </a:lnTo>
                    <a:lnTo>
                      <a:pt x="1419" y="2487"/>
                    </a:lnTo>
                    <a:lnTo>
                      <a:pt x="1332" y="2487"/>
                    </a:lnTo>
                    <a:lnTo>
                      <a:pt x="1333" y="2494"/>
                    </a:lnTo>
                    <a:lnTo>
                      <a:pt x="1334" y="2499"/>
                    </a:lnTo>
                    <a:lnTo>
                      <a:pt x="1334" y="2503"/>
                    </a:lnTo>
                    <a:lnTo>
                      <a:pt x="1333" y="2508"/>
                    </a:lnTo>
                    <a:lnTo>
                      <a:pt x="1331" y="2514"/>
                    </a:lnTo>
                    <a:lnTo>
                      <a:pt x="1328" y="2520"/>
                    </a:lnTo>
                    <a:lnTo>
                      <a:pt x="1324" y="2526"/>
                    </a:lnTo>
                    <a:lnTo>
                      <a:pt x="1318" y="2531"/>
                    </a:lnTo>
                    <a:lnTo>
                      <a:pt x="1316" y="2536"/>
                    </a:lnTo>
                    <a:lnTo>
                      <a:pt x="1315" y="2539"/>
                    </a:lnTo>
                    <a:lnTo>
                      <a:pt x="1311" y="2549"/>
                    </a:lnTo>
                    <a:lnTo>
                      <a:pt x="1302" y="2548"/>
                    </a:lnTo>
                    <a:lnTo>
                      <a:pt x="1292" y="2548"/>
                    </a:lnTo>
                    <a:lnTo>
                      <a:pt x="1287" y="2549"/>
                    </a:lnTo>
                    <a:lnTo>
                      <a:pt x="1282" y="2549"/>
                    </a:lnTo>
                    <a:lnTo>
                      <a:pt x="1276" y="2550"/>
                    </a:lnTo>
                    <a:lnTo>
                      <a:pt x="1272" y="2552"/>
                    </a:lnTo>
                    <a:lnTo>
                      <a:pt x="1267" y="2554"/>
                    </a:lnTo>
                    <a:lnTo>
                      <a:pt x="1263" y="2556"/>
                    </a:lnTo>
                    <a:lnTo>
                      <a:pt x="1259" y="2561"/>
                    </a:lnTo>
                    <a:lnTo>
                      <a:pt x="1257" y="2565"/>
                    </a:lnTo>
                    <a:lnTo>
                      <a:pt x="1255" y="2569"/>
                    </a:lnTo>
                    <a:lnTo>
                      <a:pt x="1255" y="2575"/>
                    </a:lnTo>
                    <a:lnTo>
                      <a:pt x="1255" y="2582"/>
                    </a:lnTo>
                    <a:lnTo>
                      <a:pt x="1256" y="2590"/>
                    </a:lnTo>
                    <a:lnTo>
                      <a:pt x="1205" y="2590"/>
                    </a:lnTo>
                    <a:lnTo>
                      <a:pt x="1205" y="2626"/>
                    </a:lnTo>
                    <a:lnTo>
                      <a:pt x="1203" y="2626"/>
                    </a:lnTo>
                    <a:lnTo>
                      <a:pt x="1201" y="2624"/>
                    </a:lnTo>
                    <a:lnTo>
                      <a:pt x="1193" y="2623"/>
                    </a:lnTo>
                    <a:lnTo>
                      <a:pt x="1186" y="2622"/>
                    </a:lnTo>
                    <a:lnTo>
                      <a:pt x="1182" y="2622"/>
                    </a:lnTo>
                    <a:lnTo>
                      <a:pt x="1178" y="2622"/>
                    </a:lnTo>
                    <a:lnTo>
                      <a:pt x="1175" y="2622"/>
                    </a:lnTo>
                    <a:lnTo>
                      <a:pt x="1171" y="2623"/>
                    </a:lnTo>
                    <a:lnTo>
                      <a:pt x="1168" y="2624"/>
                    </a:lnTo>
                    <a:lnTo>
                      <a:pt x="1166" y="2627"/>
                    </a:lnTo>
                    <a:lnTo>
                      <a:pt x="1164" y="2630"/>
                    </a:lnTo>
                    <a:lnTo>
                      <a:pt x="1164" y="2632"/>
                    </a:lnTo>
                    <a:lnTo>
                      <a:pt x="1164" y="2634"/>
                    </a:lnTo>
                    <a:lnTo>
                      <a:pt x="1164" y="2638"/>
                    </a:lnTo>
                    <a:lnTo>
                      <a:pt x="1165" y="2645"/>
                    </a:lnTo>
                    <a:lnTo>
                      <a:pt x="1158" y="2646"/>
                    </a:lnTo>
                    <a:lnTo>
                      <a:pt x="1152" y="2647"/>
                    </a:lnTo>
                    <a:lnTo>
                      <a:pt x="1147" y="2648"/>
                    </a:lnTo>
                    <a:lnTo>
                      <a:pt x="1143" y="2650"/>
                    </a:lnTo>
                    <a:lnTo>
                      <a:pt x="1134" y="2654"/>
                    </a:lnTo>
                    <a:lnTo>
                      <a:pt x="1126" y="2657"/>
                    </a:lnTo>
                    <a:lnTo>
                      <a:pt x="1123" y="2658"/>
                    </a:lnTo>
                    <a:lnTo>
                      <a:pt x="1119" y="2659"/>
                    </a:lnTo>
                    <a:lnTo>
                      <a:pt x="1114" y="2659"/>
                    </a:lnTo>
                    <a:lnTo>
                      <a:pt x="1110" y="2659"/>
                    </a:lnTo>
                    <a:lnTo>
                      <a:pt x="1106" y="2657"/>
                    </a:lnTo>
                    <a:lnTo>
                      <a:pt x="1100" y="2655"/>
                    </a:lnTo>
                    <a:lnTo>
                      <a:pt x="1095" y="2651"/>
                    </a:lnTo>
                    <a:lnTo>
                      <a:pt x="1089" y="2646"/>
                    </a:lnTo>
                    <a:lnTo>
                      <a:pt x="1089" y="2686"/>
                    </a:lnTo>
                    <a:lnTo>
                      <a:pt x="1073" y="2685"/>
                    </a:lnTo>
                    <a:lnTo>
                      <a:pt x="1067" y="2685"/>
                    </a:lnTo>
                    <a:lnTo>
                      <a:pt x="1061" y="2685"/>
                    </a:lnTo>
                    <a:lnTo>
                      <a:pt x="1054" y="2686"/>
                    </a:lnTo>
                    <a:lnTo>
                      <a:pt x="1048" y="2687"/>
                    </a:lnTo>
                    <a:lnTo>
                      <a:pt x="1041" y="2688"/>
                    </a:lnTo>
                    <a:lnTo>
                      <a:pt x="1036" y="2690"/>
                    </a:lnTo>
                    <a:lnTo>
                      <a:pt x="1025" y="2695"/>
                    </a:lnTo>
                    <a:lnTo>
                      <a:pt x="1021" y="2697"/>
                    </a:lnTo>
                    <a:lnTo>
                      <a:pt x="1016" y="2700"/>
                    </a:lnTo>
                    <a:lnTo>
                      <a:pt x="1012" y="2703"/>
                    </a:lnTo>
                    <a:lnTo>
                      <a:pt x="1008" y="2708"/>
                    </a:lnTo>
                    <a:lnTo>
                      <a:pt x="1004" y="2712"/>
                    </a:lnTo>
                    <a:lnTo>
                      <a:pt x="1002" y="2716"/>
                    </a:lnTo>
                    <a:lnTo>
                      <a:pt x="961" y="2716"/>
                    </a:lnTo>
                    <a:lnTo>
                      <a:pt x="961" y="2752"/>
                    </a:lnTo>
                    <a:lnTo>
                      <a:pt x="955" y="2751"/>
                    </a:lnTo>
                    <a:lnTo>
                      <a:pt x="948" y="2751"/>
                    </a:lnTo>
                    <a:lnTo>
                      <a:pt x="941" y="2752"/>
                    </a:lnTo>
                    <a:lnTo>
                      <a:pt x="938" y="2753"/>
                    </a:lnTo>
                    <a:lnTo>
                      <a:pt x="934" y="2754"/>
                    </a:lnTo>
                    <a:lnTo>
                      <a:pt x="928" y="2758"/>
                    </a:lnTo>
                    <a:lnTo>
                      <a:pt x="925" y="2762"/>
                    </a:lnTo>
                    <a:lnTo>
                      <a:pt x="923" y="2765"/>
                    </a:lnTo>
                    <a:lnTo>
                      <a:pt x="920" y="2768"/>
                    </a:lnTo>
                    <a:lnTo>
                      <a:pt x="918" y="2772"/>
                    </a:lnTo>
                    <a:lnTo>
                      <a:pt x="917" y="2778"/>
                    </a:lnTo>
                    <a:lnTo>
                      <a:pt x="916" y="2782"/>
                    </a:lnTo>
                    <a:lnTo>
                      <a:pt x="875" y="2782"/>
                    </a:lnTo>
                    <a:lnTo>
                      <a:pt x="875" y="2823"/>
                    </a:lnTo>
                    <a:lnTo>
                      <a:pt x="845" y="2823"/>
                    </a:lnTo>
                    <a:lnTo>
                      <a:pt x="845" y="2859"/>
                    </a:lnTo>
                    <a:lnTo>
                      <a:pt x="796" y="2859"/>
                    </a:lnTo>
                    <a:lnTo>
                      <a:pt x="787" y="2851"/>
                    </a:lnTo>
                    <a:lnTo>
                      <a:pt x="779" y="2847"/>
                    </a:lnTo>
                    <a:lnTo>
                      <a:pt x="773" y="2845"/>
                    </a:lnTo>
                    <a:lnTo>
                      <a:pt x="769" y="2844"/>
                    </a:lnTo>
                    <a:lnTo>
                      <a:pt x="755" y="2845"/>
                    </a:lnTo>
                    <a:lnTo>
                      <a:pt x="751" y="2846"/>
                    </a:lnTo>
                    <a:lnTo>
                      <a:pt x="748" y="2847"/>
                    </a:lnTo>
                    <a:lnTo>
                      <a:pt x="739" y="2851"/>
                    </a:lnTo>
                    <a:lnTo>
                      <a:pt x="731" y="2855"/>
                    </a:lnTo>
                    <a:lnTo>
                      <a:pt x="719" y="2859"/>
                    </a:lnTo>
                    <a:lnTo>
                      <a:pt x="719" y="2899"/>
                    </a:lnTo>
                    <a:lnTo>
                      <a:pt x="678" y="2899"/>
                    </a:lnTo>
                    <a:lnTo>
                      <a:pt x="678" y="2950"/>
                    </a:lnTo>
                    <a:lnTo>
                      <a:pt x="583" y="2950"/>
                    </a:lnTo>
                    <a:lnTo>
                      <a:pt x="583" y="2919"/>
                    </a:lnTo>
                    <a:lnTo>
                      <a:pt x="541" y="2919"/>
                    </a:lnTo>
                    <a:lnTo>
                      <a:pt x="541" y="2983"/>
                    </a:lnTo>
                    <a:lnTo>
                      <a:pt x="592" y="2983"/>
                    </a:lnTo>
                    <a:lnTo>
                      <a:pt x="505" y="2985"/>
                    </a:lnTo>
                    <a:lnTo>
                      <a:pt x="505" y="3047"/>
                    </a:lnTo>
                    <a:lnTo>
                      <a:pt x="457" y="3047"/>
                    </a:lnTo>
                    <a:lnTo>
                      <a:pt x="456" y="3036"/>
                    </a:lnTo>
                    <a:lnTo>
                      <a:pt x="454" y="3031"/>
                    </a:lnTo>
                    <a:lnTo>
                      <a:pt x="453" y="3029"/>
                    </a:lnTo>
                    <a:lnTo>
                      <a:pt x="452" y="3026"/>
                    </a:lnTo>
                    <a:lnTo>
                      <a:pt x="424" y="3026"/>
                    </a:lnTo>
                    <a:lnTo>
                      <a:pt x="424" y="3058"/>
                    </a:lnTo>
                    <a:lnTo>
                      <a:pt x="384" y="3058"/>
                    </a:lnTo>
                    <a:lnTo>
                      <a:pt x="381" y="3057"/>
                    </a:lnTo>
                    <a:lnTo>
                      <a:pt x="379" y="3056"/>
                    </a:lnTo>
                    <a:lnTo>
                      <a:pt x="379" y="3055"/>
                    </a:lnTo>
                    <a:lnTo>
                      <a:pt x="380" y="3052"/>
                    </a:lnTo>
                    <a:lnTo>
                      <a:pt x="380" y="3050"/>
                    </a:lnTo>
                    <a:lnTo>
                      <a:pt x="380" y="3049"/>
                    </a:lnTo>
                    <a:lnTo>
                      <a:pt x="378" y="3048"/>
                    </a:lnTo>
                    <a:lnTo>
                      <a:pt x="375" y="3047"/>
                    </a:lnTo>
                    <a:lnTo>
                      <a:pt x="338" y="3047"/>
                    </a:lnTo>
                    <a:lnTo>
                      <a:pt x="338" y="3121"/>
                    </a:lnTo>
                    <a:lnTo>
                      <a:pt x="330" y="3119"/>
                    </a:lnTo>
                    <a:lnTo>
                      <a:pt x="322" y="3118"/>
                    </a:lnTo>
                    <a:lnTo>
                      <a:pt x="314" y="3118"/>
                    </a:lnTo>
                    <a:lnTo>
                      <a:pt x="307" y="3118"/>
                    </a:lnTo>
                    <a:lnTo>
                      <a:pt x="291" y="3118"/>
                    </a:lnTo>
                    <a:lnTo>
                      <a:pt x="275" y="3119"/>
                    </a:lnTo>
                    <a:lnTo>
                      <a:pt x="244" y="3121"/>
                    </a:lnTo>
                    <a:lnTo>
                      <a:pt x="228" y="3122"/>
                    </a:lnTo>
                    <a:lnTo>
                      <a:pt x="212" y="3121"/>
                    </a:lnTo>
                    <a:lnTo>
                      <a:pt x="212" y="3153"/>
                    </a:lnTo>
                    <a:lnTo>
                      <a:pt x="193" y="3157"/>
                    </a:lnTo>
                    <a:lnTo>
                      <a:pt x="175" y="3159"/>
                    </a:lnTo>
                    <a:lnTo>
                      <a:pt x="135" y="3164"/>
                    </a:lnTo>
                    <a:lnTo>
                      <a:pt x="95" y="3168"/>
                    </a:lnTo>
                    <a:lnTo>
                      <a:pt x="75" y="3170"/>
                    </a:lnTo>
                    <a:lnTo>
                      <a:pt x="54" y="3173"/>
                    </a:lnTo>
                    <a:lnTo>
                      <a:pt x="54" y="3205"/>
                    </a:lnTo>
                    <a:lnTo>
                      <a:pt x="0" y="3205"/>
                    </a:lnTo>
                    <a:lnTo>
                      <a:pt x="0" y="3165"/>
                    </a:lnTo>
                    <a:lnTo>
                      <a:pt x="6" y="3166"/>
                    </a:lnTo>
                    <a:lnTo>
                      <a:pt x="12" y="3167"/>
                    </a:lnTo>
                    <a:lnTo>
                      <a:pt x="24" y="3167"/>
                    </a:lnTo>
                    <a:lnTo>
                      <a:pt x="30" y="3166"/>
                    </a:lnTo>
                    <a:lnTo>
                      <a:pt x="35" y="3165"/>
                    </a:lnTo>
                    <a:lnTo>
                      <a:pt x="39" y="3163"/>
                    </a:lnTo>
                    <a:lnTo>
                      <a:pt x="45" y="3161"/>
                    </a:lnTo>
                    <a:lnTo>
                      <a:pt x="48" y="3157"/>
                    </a:lnTo>
                    <a:lnTo>
                      <a:pt x="52" y="3154"/>
                    </a:lnTo>
                    <a:lnTo>
                      <a:pt x="54" y="3150"/>
                    </a:lnTo>
                    <a:lnTo>
                      <a:pt x="57" y="3145"/>
                    </a:lnTo>
                    <a:lnTo>
                      <a:pt x="58" y="3140"/>
                    </a:lnTo>
                    <a:lnTo>
                      <a:pt x="58" y="3134"/>
                    </a:lnTo>
                    <a:lnTo>
                      <a:pt x="58" y="3127"/>
                    </a:lnTo>
                    <a:lnTo>
                      <a:pt x="55" y="3121"/>
                    </a:lnTo>
                    <a:lnTo>
                      <a:pt x="61" y="3118"/>
                    </a:lnTo>
                    <a:lnTo>
                      <a:pt x="66" y="3117"/>
                    </a:lnTo>
                    <a:lnTo>
                      <a:pt x="72" y="3116"/>
                    </a:lnTo>
                    <a:lnTo>
                      <a:pt x="77" y="3115"/>
                    </a:lnTo>
                    <a:lnTo>
                      <a:pt x="88" y="3114"/>
                    </a:lnTo>
                    <a:lnTo>
                      <a:pt x="99" y="3113"/>
                    </a:lnTo>
                    <a:lnTo>
                      <a:pt x="108" y="3111"/>
                    </a:lnTo>
                    <a:lnTo>
                      <a:pt x="113" y="3109"/>
                    </a:lnTo>
                    <a:lnTo>
                      <a:pt x="117" y="3106"/>
                    </a:lnTo>
                    <a:lnTo>
                      <a:pt x="118" y="3105"/>
                    </a:lnTo>
                    <a:lnTo>
                      <a:pt x="120" y="3103"/>
                    </a:lnTo>
                    <a:lnTo>
                      <a:pt x="121" y="3102"/>
                    </a:lnTo>
                    <a:lnTo>
                      <a:pt x="123" y="3100"/>
                    </a:lnTo>
                    <a:lnTo>
                      <a:pt x="126" y="3095"/>
                    </a:lnTo>
                    <a:lnTo>
                      <a:pt x="127" y="3089"/>
                    </a:lnTo>
                    <a:lnTo>
                      <a:pt x="172" y="3089"/>
                    </a:lnTo>
                    <a:lnTo>
                      <a:pt x="172" y="3059"/>
                    </a:lnTo>
                    <a:lnTo>
                      <a:pt x="179" y="3058"/>
                    </a:lnTo>
                    <a:lnTo>
                      <a:pt x="186" y="3056"/>
                    </a:lnTo>
                    <a:lnTo>
                      <a:pt x="201" y="3052"/>
                    </a:lnTo>
                    <a:lnTo>
                      <a:pt x="216" y="3047"/>
                    </a:lnTo>
                    <a:lnTo>
                      <a:pt x="231" y="3042"/>
                    </a:lnTo>
                    <a:lnTo>
                      <a:pt x="245" y="3036"/>
                    </a:lnTo>
                    <a:lnTo>
                      <a:pt x="259" y="3032"/>
                    </a:lnTo>
                    <a:lnTo>
                      <a:pt x="266" y="3030"/>
                    </a:lnTo>
                    <a:lnTo>
                      <a:pt x="272" y="3029"/>
                    </a:lnTo>
                    <a:lnTo>
                      <a:pt x="279" y="3029"/>
                    </a:lnTo>
                    <a:lnTo>
                      <a:pt x="284" y="3028"/>
                    </a:lnTo>
                    <a:lnTo>
                      <a:pt x="284" y="2982"/>
                    </a:lnTo>
                    <a:lnTo>
                      <a:pt x="380" y="2982"/>
                    </a:lnTo>
                    <a:lnTo>
                      <a:pt x="380" y="2952"/>
                    </a:lnTo>
                    <a:lnTo>
                      <a:pt x="457" y="2952"/>
                    </a:lnTo>
                    <a:lnTo>
                      <a:pt x="457" y="2901"/>
                    </a:lnTo>
                    <a:lnTo>
                      <a:pt x="537" y="2901"/>
                    </a:lnTo>
                    <a:lnTo>
                      <a:pt x="537" y="2856"/>
                    </a:lnTo>
                    <a:lnTo>
                      <a:pt x="624" y="2856"/>
                    </a:lnTo>
                    <a:lnTo>
                      <a:pt x="624" y="2819"/>
                    </a:lnTo>
                    <a:lnTo>
                      <a:pt x="643" y="2823"/>
                    </a:lnTo>
                    <a:lnTo>
                      <a:pt x="653" y="2824"/>
                    </a:lnTo>
                    <a:lnTo>
                      <a:pt x="665" y="2825"/>
                    </a:lnTo>
                    <a:lnTo>
                      <a:pt x="670" y="2825"/>
                    </a:lnTo>
                    <a:lnTo>
                      <a:pt x="676" y="2825"/>
                    </a:lnTo>
                    <a:lnTo>
                      <a:pt x="681" y="2825"/>
                    </a:lnTo>
                    <a:lnTo>
                      <a:pt x="687" y="2823"/>
                    </a:lnTo>
                    <a:lnTo>
                      <a:pt x="698" y="2820"/>
                    </a:lnTo>
                    <a:lnTo>
                      <a:pt x="704" y="2817"/>
                    </a:lnTo>
                    <a:lnTo>
                      <a:pt x="709" y="2812"/>
                    </a:lnTo>
                    <a:lnTo>
                      <a:pt x="624" y="2812"/>
                    </a:lnTo>
                    <a:lnTo>
                      <a:pt x="624" y="2784"/>
                    </a:lnTo>
                    <a:lnTo>
                      <a:pt x="750" y="2784"/>
                    </a:lnTo>
                    <a:lnTo>
                      <a:pt x="750" y="2749"/>
                    </a:lnTo>
                    <a:lnTo>
                      <a:pt x="791" y="2749"/>
                    </a:lnTo>
                    <a:lnTo>
                      <a:pt x="791" y="2698"/>
                    </a:lnTo>
                    <a:lnTo>
                      <a:pt x="866" y="2698"/>
                    </a:lnTo>
                    <a:lnTo>
                      <a:pt x="866" y="2621"/>
                    </a:lnTo>
                    <a:lnTo>
                      <a:pt x="953" y="2621"/>
                    </a:lnTo>
                    <a:lnTo>
                      <a:pt x="953" y="2581"/>
                    </a:lnTo>
                    <a:lnTo>
                      <a:pt x="1044" y="2581"/>
                    </a:lnTo>
                    <a:lnTo>
                      <a:pt x="1044" y="2550"/>
                    </a:lnTo>
                    <a:lnTo>
                      <a:pt x="1080" y="2550"/>
                    </a:lnTo>
                    <a:lnTo>
                      <a:pt x="1080" y="2520"/>
                    </a:lnTo>
                    <a:lnTo>
                      <a:pt x="1143" y="2512"/>
                    </a:lnTo>
                    <a:lnTo>
                      <a:pt x="1206" y="2504"/>
                    </a:lnTo>
                    <a:lnTo>
                      <a:pt x="1206" y="2490"/>
                    </a:lnTo>
                    <a:lnTo>
                      <a:pt x="1198" y="2489"/>
                    </a:lnTo>
                    <a:lnTo>
                      <a:pt x="1188" y="2489"/>
                    </a:lnTo>
                    <a:lnTo>
                      <a:pt x="1166" y="2489"/>
                    </a:lnTo>
                    <a:lnTo>
                      <a:pt x="1145" y="2489"/>
                    </a:lnTo>
                    <a:lnTo>
                      <a:pt x="1121" y="2490"/>
                    </a:lnTo>
                    <a:lnTo>
                      <a:pt x="1121" y="2454"/>
                    </a:lnTo>
                    <a:lnTo>
                      <a:pt x="1206" y="2454"/>
                    </a:lnTo>
                    <a:lnTo>
                      <a:pt x="1206" y="2423"/>
                    </a:lnTo>
                    <a:lnTo>
                      <a:pt x="1283" y="2423"/>
                    </a:lnTo>
                    <a:lnTo>
                      <a:pt x="1283" y="2387"/>
                    </a:lnTo>
                    <a:lnTo>
                      <a:pt x="1274" y="2388"/>
                    </a:lnTo>
                    <a:lnTo>
                      <a:pt x="1264" y="2390"/>
                    </a:lnTo>
                    <a:lnTo>
                      <a:pt x="1254" y="2390"/>
                    </a:lnTo>
                    <a:lnTo>
                      <a:pt x="1244" y="2391"/>
                    </a:lnTo>
                    <a:lnTo>
                      <a:pt x="1234" y="2390"/>
                    </a:lnTo>
                    <a:lnTo>
                      <a:pt x="1224" y="2389"/>
                    </a:lnTo>
                    <a:lnTo>
                      <a:pt x="1215" y="2387"/>
                    </a:lnTo>
                    <a:lnTo>
                      <a:pt x="1210" y="2386"/>
                    </a:lnTo>
                    <a:lnTo>
                      <a:pt x="1206" y="2384"/>
                    </a:lnTo>
                    <a:lnTo>
                      <a:pt x="1208" y="2383"/>
                    </a:lnTo>
                    <a:lnTo>
                      <a:pt x="1210" y="2383"/>
                    </a:lnTo>
                    <a:lnTo>
                      <a:pt x="1215" y="2382"/>
                    </a:lnTo>
                    <a:lnTo>
                      <a:pt x="1221" y="2382"/>
                    </a:lnTo>
                    <a:lnTo>
                      <a:pt x="1228" y="2382"/>
                    </a:lnTo>
                    <a:lnTo>
                      <a:pt x="1242" y="2383"/>
                    </a:lnTo>
                    <a:lnTo>
                      <a:pt x="1256" y="2384"/>
                    </a:lnTo>
                    <a:lnTo>
                      <a:pt x="1262" y="2384"/>
                    </a:lnTo>
                    <a:lnTo>
                      <a:pt x="1269" y="2382"/>
                    </a:lnTo>
                    <a:lnTo>
                      <a:pt x="1274" y="2380"/>
                    </a:lnTo>
                    <a:lnTo>
                      <a:pt x="1276" y="2379"/>
                    </a:lnTo>
                    <a:lnTo>
                      <a:pt x="1278" y="2377"/>
                    </a:lnTo>
                    <a:lnTo>
                      <a:pt x="1281" y="2375"/>
                    </a:lnTo>
                    <a:lnTo>
                      <a:pt x="1282" y="2373"/>
                    </a:lnTo>
                    <a:lnTo>
                      <a:pt x="1283" y="2369"/>
                    </a:lnTo>
                    <a:lnTo>
                      <a:pt x="1284" y="2366"/>
                    </a:lnTo>
                    <a:lnTo>
                      <a:pt x="1284" y="2362"/>
                    </a:lnTo>
                    <a:lnTo>
                      <a:pt x="1284" y="2357"/>
                    </a:lnTo>
                    <a:lnTo>
                      <a:pt x="1284" y="2353"/>
                    </a:lnTo>
                    <a:lnTo>
                      <a:pt x="1283" y="2348"/>
                    </a:lnTo>
                    <a:lnTo>
                      <a:pt x="1364" y="2348"/>
                    </a:lnTo>
                    <a:lnTo>
                      <a:pt x="1364" y="2292"/>
                    </a:lnTo>
                    <a:lnTo>
                      <a:pt x="1386" y="2295"/>
                    </a:lnTo>
                    <a:lnTo>
                      <a:pt x="1399" y="2296"/>
                    </a:lnTo>
                    <a:lnTo>
                      <a:pt x="1412" y="2297"/>
                    </a:lnTo>
                    <a:lnTo>
                      <a:pt x="1419" y="2298"/>
                    </a:lnTo>
                    <a:lnTo>
                      <a:pt x="1425" y="2297"/>
                    </a:lnTo>
                    <a:lnTo>
                      <a:pt x="1432" y="2297"/>
                    </a:lnTo>
                    <a:lnTo>
                      <a:pt x="1438" y="2296"/>
                    </a:lnTo>
                    <a:lnTo>
                      <a:pt x="1444" y="2294"/>
                    </a:lnTo>
                    <a:lnTo>
                      <a:pt x="1450" y="2292"/>
                    </a:lnTo>
                    <a:lnTo>
                      <a:pt x="1452" y="2289"/>
                    </a:lnTo>
                    <a:lnTo>
                      <a:pt x="1455" y="2288"/>
                    </a:lnTo>
                    <a:lnTo>
                      <a:pt x="1460" y="2284"/>
                    </a:lnTo>
                    <a:lnTo>
                      <a:pt x="1364" y="2284"/>
                    </a:lnTo>
                    <a:lnTo>
                      <a:pt x="1364" y="2256"/>
                    </a:lnTo>
                    <a:lnTo>
                      <a:pt x="1461" y="2256"/>
                    </a:lnTo>
                    <a:lnTo>
                      <a:pt x="1461" y="2220"/>
                    </a:lnTo>
                    <a:lnTo>
                      <a:pt x="1536" y="2220"/>
                    </a:lnTo>
                    <a:lnTo>
                      <a:pt x="1536" y="2179"/>
                    </a:lnTo>
                    <a:lnTo>
                      <a:pt x="1617" y="2179"/>
                    </a:lnTo>
                    <a:lnTo>
                      <a:pt x="1617" y="2149"/>
                    </a:lnTo>
                    <a:lnTo>
                      <a:pt x="1694" y="2149"/>
                    </a:lnTo>
                    <a:lnTo>
                      <a:pt x="1694" y="2053"/>
                    </a:lnTo>
                    <a:lnTo>
                      <a:pt x="1742" y="2053"/>
                    </a:lnTo>
                    <a:lnTo>
                      <a:pt x="1742" y="2098"/>
                    </a:lnTo>
                    <a:lnTo>
                      <a:pt x="1790" y="2098"/>
                    </a:lnTo>
                    <a:lnTo>
                      <a:pt x="1790" y="2022"/>
                    </a:lnTo>
                    <a:lnTo>
                      <a:pt x="1806" y="2021"/>
                    </a:lnTo>
                    <a:lnTo>
                      <a:pt x="1809" y="2020"/>
                    </a:lnTo>
                    <a:lnTo>
                      <a:pt x="1813" y="2019"/>
                    </a:lnTo>
                    <a:lnTo>
                      <a:pt x="1817" y="2019"/>
                    </a:lnTo>
                    <a:lnTo>
                      <a:pt x="1820" y="2017"/>
                    </a:lnTo>
                    <a:lnTo>
                      <a:pt x="1820" y="2005"/>
                    </a:lnTo>
                    <a:lnTo>
                      <a:pt x="1817" y="2003"/>
                    </a:lnTo>
                    <a:lnTo>
                      <a:pt x="1813" y="2002"/>
                    </a:lnTo>
                    <a:lnTo>
                      <a:pt x="1806" y="2001"/>
                    </a:lnTo>
                    <a:lnTo>
                      <a:pt x="1790" y="2000"/>
                    </a:lnTo>
                    <a:lnTo>
                      <a:pt x="1790" y="1976"/>
                    </a:lnTo>
                    <a:lnTo>
                      <a:pt x="1819" y="1976"/>
                    </a:lnTo>
                    <a:lnTo>
                      <a:pt x="1819" y="2002"/>
                    </a:lnTo>
                    <a:lnTo>
                      <a:pt x="1870" y="2002"/>
                    </a:lnTo>
                    <a:lnTo>
                      <a:pt x="1870" y="1976"/>
                    </a:lnTo>
                    <a:lnTo>
                      <a:pt x="1887" y="1975"/>
                    </a:lnTo>
                    <a:lnTo>
                      <a:pt x="1894" y="1974"/>
                    </a:lnTo>
                    <a:lnTo>
                      <a:pt x="1897" y="1973"/>
                    </a:lnTo>
                    <a:lnTo>
                      <a:pt x="1901" y="1972"/>
                    </a:lnTo>
                    <a:lnTo>
                      <a:pt x="1901" y="1959"/>
                    </a:lnTo>
                    <a:lnTo>
                      <a:pt x="1897" y="1958"/>
                    </a:lnTo>
                    <a:lnTo>
                      <a:pt x="1893" y="1956"/>
                    </a:lnTo>
                    <a:lnTo>
                      <a:pt x="1884" y="1954"/>
                    </a:lnTo>
                    <a:lnTo>
                      <a:pt x="1876" y="1951"/>
                    </a:lnTo>
                    <a:lnTo>
                      <a:pt x="1873" y="1949"/>
                    </a:lnTo>
                    <a:lnTo>
                      <a:pt x="1872" y="1948"/>
                    </a:lnTo>
                    <a:lnTo>
                      <a:pt x="1870" y="1946"/>
                    </a:lnTo>
                    <a:lnTo>
                      <a:pt x="1947" y="1946"/>
                    </a:lnTo>
                    <a:lnTo>
                      <a:pt x="1947" y="1859"/>
                    </a:lnTo>
                    <a:lnTo>
                      <a:pt x="2028" y="1859"/>
                    </a:lnTo>
                    <a:lnTo>
                      <a:pt x="2028" y="1775"/>
                    </a:lnTo>
                    <a:lnTo>
                      <a:pt x="2048" y="1776"/>
                    </a:lnTo>
                    <a:lnTo>
                      <a:pt x="2068" y="1777"/>
                    </a:lnTo>
                    <a:lnTo>
                      <a:pt x="2086" y="1777"/>
                    </a:lnTo>
                    <a:lnTo>
                      <a:pt x="2104" y="1776"/>
                    </a:lnTo>
                    <a:lnTo>
                      <a:pt x="2104" y="1751"/>
                    </a:lnTo>
                    <a:lnTo>
                      <a:pt x="2095" y="1753"/>
                    </a:lnTo>
                    <a:lnTo>
                      <a:pt x="2085" y="1754"/>
                    </a:lnTo>
                    <a:lnTo>
                      <a:pt x="2075" y="1755"/>
                    </a:lnTo>
                    <a:lnTo>
                      <a:pt x="2066" y="1755"/>
                    </a:lnTo>
                    <a:lnTo>
                      <a:pt x="2055" y="1754"/>
                    </a:lnTo>
                    <a:lnTo>
                      <a:pt x="2045" y="1753"/>
                    </a:lnTo>
                    <a:lnTo>
                      <a:pt x="2035" y="1751"/>
                    </a:lnTo>
                    <a:lnTo>
                      <a:pt x="2027" y="1748"/>
                    </a:lnTo>
                    <a:lnTo>
                      <a:pt x="2104" y="1748"/>
                    </a:lnTo>
                    <a:lnTo>
                      <a:pt x="2104" y="1692"/>
                    </a:lnTo>
                    <a:lnTo>
                      <a:pt x="2109" y="1692"/>
                    </a:lnTo>
                    <a:lnTo>
                      <a:pt x="2115" y="1693"/>
                    </a:lnTo>
                    <a:lnTo>
                      <a:pt x="2123" y="1694"/>
                    </a:lnTo>
                    <a:lnTo>
                      <a:pt x="2130" y="1695"/>
                    </a:lnTo>
                    <a:lnTo>
                      <a:pt x="2134" y="1695"/>
                    </a:lnTo>
                    <a:lnTo>
                      <a:pt x="2137" y="1695"/>
                    </a:lnTo>
                    <a:lnTo>
                      <a:pt x="2141" y="1694"/>
                    </a:lnTo>
                    <a:lnTo>
                      <a:pt x="2144" y="1693"/>
                    </a:lnTo>
                    <a:lnTo>
                      <a:pt x="2148" y="1691"/>
                    </a:lnTo>
                    <a:lnTo>
                      <a:pt x="2150" y="1687"/>
                    </a:lnTo>
                    <a:lnTo>
                      <a:pt x="2152" y="1684"/>
                    </a:lnTo>
                    <a:lnTo>
                      <a:pt x="2154" y="1680"/>
                    </a:lnTo>
                    <a:lnTo>
                      <a:pt x="2104" y="1680"/>
                    </a:lnTo>
                    <a:lnTo>
                      <a:pt x="2104" y="1661"/>
                    </a:lnTo>
                    <a:lnTo>
                      <a:pt x="2153" y="1661"/>
                    </a:lnTo>
                    <a:lnTo>
                      <a:pt x="2154" y="1672"/>
                    </a:lnTo>
                    <a:lnTo>
                      <a:pt x="2155" y="1677"/>
                    </a:lnTo>
                    <a:lnTo>
                      <a:pt x="2156" y="1680"/>
                    </a:lnTo>
                    <a:lnTo>
                      <a:pt x="2157" y="1681"/>
                    </a:lnTo>
                    <a:lnTo>
                      <a:pt x="2200" y="1681"/>
                    </a:lnTo>
                    <a:lnTo>
                      <a:pt x="2200" y="1620"/>
                    </a:lnTo>
                    <a:lnTo>
                      <a:pt x="2281" y="1620"/>
                    </a:lnTo>
                    <a:lnTo>
                      <a:pt x="2281" y="1545"/>
                    </a:lnTo>
                    <a:lnTo>
                      <a:pt x="2443" y="1545"/>
                    </a:lnTo>
                    <a:lnTo>
                      <a:pt x="2443" y="1458"/>
                    </a:lnTo>
                    <a:lnTo>
                      <a:pt x="2483" y="1458"/>
                    </a:lnTo>
                    <a:lnTo>
                      <a:pt x="2483" y="1483"/>
                    </a:lnTo>
                    <a:lnTo>
                      <a:pt x="2525" y="1483"/>
                    </a:lnTo>
                    <a:lnTo>
                      <a:pt x="2525" y="1417"/>
                    </a:lnTo>
                    <a:lnTo>
                      <a:pt x="2549" y="1416"/>
                    </a:lnTo>
                    <a:lnTo>
                      <a:pt x="2560" y="1415"/>
                    </a:lnTo>
                    <a:lnTo>
                      <a:pt x="2570" y="1413"/>
                    </a:lnTo>
                    <a:lnTo>
                      <a:pt x="2570" y="1400"/>
                    </a:lnTo>
                    <a:lnTo>
                      <a:pt x="2565" y="1399"/>
                    </a:lnTo>
                    <a:lnTo>
                      <a:pt x="2559" y="1398"/>
                    </a:lnTo>
                    <a:lnTo>
                      <a:pt x="2547" y="1395"/>
                    </a:lnTo>
                    <a:lnTo>
                      <a:pt x="2540" y="1394"/>
                    </a:lnTo>
                    <a:lnTo>
                      <a:pt x="2534" y="1392"/>
                    </a:lnTo>
                    <a:lnTo>
                      <a:pt x="2528" y="1390"/>
                    </a:lnTo>
                    <a:lnTo>
                      <a:pt x="2524" y="1388"/>
                    </a:lnTo>
                    <a:lnTo>
                      <a:pt x="2611" y="1388"/>
                    </a:lnTo>
                    <a:lnTo>
                      <a:pt x="2611" y="1291"/>
                    </a:lnTo>
                    <a:lnTo>
                      <a:pt x="2687" y="1291"/>
                    </a:lnTo>
                    <a:lnTo>
                      <a:pt x="2687" y="1214"/>
                    </a:lnTo>
                    <a:lnTo>
                      <a:pt x="2768" y="1214"/>
                    </a:lnTo>
                    <a:lnTo>
                      <a:pt x="2768" y="1184"/>
                    </a:lnTo>
                    <a:lnTo>
                      <a:pt x="2865" y="1184"/>
                    </a:lnTo>
                    <a:lnTo>
                      <a:pt x="2865" y="1087"/>
                    </a:lnTo>
                    <a:lnTo>
                      <a:pt x="2940" y="1087"/>
                    </a:lnTo>
                    <a:lnTo>
                      <a:pt x="2940" y="1016"/>
                    </a:lnTo>
                    <a:lnTo>
                      <a:pt x="3021" y="1016"/>
                    </a:lnTo>
                    <a:lnTo>
                      <a:pt x="3021" y="986"/>
                    </a:lnTo>
                    <a:lnTo>
                      <a:pt x="3098" y="986"/>
                    </a:lnTo>
                    <a:lnTo>
                      <a:pt x="3098" y="883"/>
                    </a:lnTo>
                    <a:lnTo>
                      <a:pt x="3117" y="887"/>
                    </a:lnTo>
                    <a:lnTo>
                      <a:pt x="3128" y="889"/>
                    </a:lnTo>
                    <a:lnTo>
                      <a:pt x="3139" y="890"/>
                    </a:lnTo>
                    <a:lnTo>
                      <a:pt x="3144" y="890"/>
                    </a:lnTo>
                    <a:lnTo>
                      <a:pt x="3150" y="890"/>
                    </a:lnTo>
                    <a:lnTo>
                      <a:pt x="3155" y="889"/>
                    </a:lnTo>
                    <a:lnTo>
                      <a:pt x="3161" y="887"/>
                    </a:lnTo>
                    <a:lnTo>
                      <a:pt x="3172" y="884"/>
                    </a:lnTo>
                    <a:lnTo>
                      <a:pt x="3178" y="881"/>
                    </a:lnTo>
                    <a:lnTo>
                      <a:pt x="3183" y="877"/>
                    </a:lnTo>
                    <a:lnTo>
                      <a:pt x="3098" y="877"/>
                    </a:lnTo>
                    <a:lnTo>
                      <a:pt x="3098" y="762"/>
                    </a:lnTo>
                    <a:lnTo>
                      <a:pt x="3147" y="762"/>
                    </a:lnTo>
                    <a:lnTo>
                      <a:pt x="3147" y="858"/>
                    </a:lnTo>
                    <a:lnTo>
                      <a:pt x="3184" y="858"/>
                    </a:lnTo>
                    <a:lnTo>
                      <a:pt x="3184" y="813"/>
                    </a:lnTo>
                    <a:lnTo>
                      <a:pt x="3275" y="813"/>
                    </a:lnTo>
                    <a:lnTo>
                      <a:pt x="3275" y="738"/>
                    </a:lnTo>
                    <a:lnTo>
                      <a:pt x="3295" y="739"/>
                    </a:lnTo>
                    <a:lnTo>
                      <a:pt x="3315" y="740"/>
                    </a:lnTo>
                    <a:lnTo>
                      <a:pt x="3333" y="740"/>
                    </a:lnTo>
                    <a:lnTo>
                      <a:pt x="3351" y="739"/>
                    </a:lnTo>
                    <a:lnTo>
                      <a:pt x="3351" y="722"/>
                    </a:lnTo>
                    <a:lnTo>
                      <a:pt x="3344" y="721"/>
                    </a:lnTo>
                    <a:lnTo>
                      <a:pt x="3336" y="721"/>
                    </a:lnTo>
                    <a:lnTo>
                      <a:pt x="3318" y="721"/>
                    </a:lnTo>
                    <a:lnTo>
                      <a:pt x="3298" y="721"/>
                    </a:lnTo>
                    <a:lnTo>
                      <a:pt x="3275" y="722"/>
                    </a:lnTo>
                    <a:lnTo>
                      <a:pt x="3275" y="685"/>
                    </a:lnTo>
                    <a:lnTo>
                      <a:pt x="3351" y="685"/>
                    </a:lnTo>
                    <a:lnTo>
                      <a:pt x="3351" y="650"/>
                    </a:lnTo>
                    <a:lnTo>
                      <a:pt x="3371" y="653"/>
                    </a:lnTo>
                    <a:lnTo>
                      <a:pt x="3381" y="655"/>
                    </a:lnTo>
                    <a:lnTo>
                      <a:pt x="3392" y="656"/>
                    </a:lnTo>
                    <a:lnTo>
                      <a:pt x="3398" y="656"/>
                    </a:lnTo>
                    <a:lnTo>
                      <a:pt x="3403" y="656"/>
                    </a:lnTo>
                    <a:lnTo>
                      <a:pt x="3409" y="655"/>
                    </a:lnTo>
                    <a:lnTo>
                      <a:pt x="3415" y="654"/>
                    </a:lnTo>
                    <a:lnTo>
                      <a:pt x="3426" y="650"/>
                    </a:lnTo>
                    <a:lnTo>
                      <a:pt x="3431" y="646"/>
                    </a:lnTo>
                    <a:lnTo>
                      <a:pt x="3436" y="643"/>
                    </a:lnTo>
                    <a:lnTo>
                      <a:pt x="3381" y="643"/>
                    </a:lnTo>
                    <a:lnTo>
                      <a:pt x="3381" y="614"/>
                    </a:lnTo>
                    <a:lnTo>
                      <a:pt x="3437" y="614"/>
                    </a:lnTo>
                    <a:lnTo>
                      <a:pt x="3437" y="457"/>
                    </a:lnTo>
                    <a:lnTo>
                      <a:pt x="3448" y="458"/>
                    </a:lnTo>
                    <a:lnTo>
                      <a:pt x="3459" y="459"/>
                    </a:lnTo>
                    <a:lnTo>
                      <a:pt x="3471" y="459"/>
                    </a:lnTo>
                    <a:lnTo>
                      <a:pt x="3485" y="461"/>
                    </a:lnTo>
                    <a:lnTo>
                      <a:pt x="3518" y="459"/>
                    </a:lnTo>
                    <a:lnTo>
                      <a:pt x="3563" y="457"/>
                    </a:lnTo>
                    <a:lnTo>
                      <a:pt x="3563" y="476"/>
                    </a:lnTo>
                    <a:lnTo>
                      <a:pt x="3560" y="477"/>
                    </a:lnTo>
                    <a:lnTo>
                      <a:pt x="3557" y="477"/>
                    </a:lnTo>
                    <a:lnTo>
                      <a:pt x="3552" y="477"/>
                    </a:lnTo>
                    <a:lnTo>
                      <a:pt x="3544" y="476"/>
                    </a:lnTo>
                    <a:lnTo>
                      <a:pt x="3537" y="475"/>
                    </a:lnTo>
                    <a:lnTo>
                      <a:pt x="3529" y="475"/>
                    </a:lnTo>
                    <a:lnTo>
                      <a:pt x="3522" y="476"/>
                    </a:lnTo>
                    <a:lnTo>
                      <a:pt x="3518" y="478"/>
                    </a:lnTo>
                    <a:lnTo>
                      <a:pt x="3514" y="480"/>
                    </a:lnTo>
                    <a:lnTo>
                      <a:pt x="3511" y="483"/>
                    </a:lnTo>
                    <a:lnTo>
                      <a:pt x="3508" y="488"/>
                    </a:lnTo>
                    <a:lnTo>
                      <a:pt x="3605" y="488"/>
                    </a:lnTo>
                    <a:lnTo>
                      <a:pt x="3605" y="452"/>
                    </a:lnTo>
                    <a:lnTo>
                      <a:pt x="3691" y="452"/>
                    </a:lnTo>
                    <a:lnTo>
                      <a:pt x="3691" y="381"/>
                    </a:lnTo>
                    <a:lnTo>
                      <a:pt x="3762" y="381"/>
                    </a:lnTo>
                    <a:lnTo>
                      <a:pt x="3762" y="284"/>
                    </a:lnTo>
                    <a:lnTo>
                      <a:pt x="3848" y="284"/>
                    </a:lnTo>
                    <a:lnTo>
                      <a:pt x="3848" y="249"/>
                    </a:lnTo>
                    <a:lnTo>
                      <a:pt x="3867" y="252"/>
                    </a:lnTo>
                    <a:lnTo>
                      <a:pt x="3877" y="254"/>
                    </a:lnTo>
                    <a:lnTo>
                      <a:pt x="3889" y="255"/>
                    </a:lnTo>
                    <a:lnTo>
                      <a:pt x="3900" y="255"/>
                    </a:lnTo>
                    <a:lnTo>
                      <a:pt x="3906" y="254"/>
                    </a:lnTo>
                    <a:lnTo>
                      <a:pt x="3911" y="253"/>
                    </a:lnTo>
                    <a:lnTo>
                      <a:pt x="3916" y="251"/>
                    </a:lnTo>
                    <a:lnTo>
                      <a:pt x="3921" y="249"/>
                    </a:lnTo>
                    <a:lnTo>
                      <a:pt x="3923" y="248"/>
                    </a:lnTo>
                    <a:lnTo>
                      <a:pt x="3925" y="245"/>
                    </a:lnTo>
                    <a:lnTo>
                      <a:pt x="3928" y="242"/>
                    </a:lnTo>
                    <a:lnTo>
                      <a:pt x="3848" y="242"/>
                    </a:lnTo>
                    <a:lnTo>
                      <a:pt x="3848" y="208"/>
                    </a:lnTo>
                    <a:lnTo>
                      <a:pt x="3929" y="208"/>
                    </a:lnTo>
                    <a:lnTo>
                      <a:pt x="3929" y="137"/>
                    </a:lnTo>
                    <a:lnTo>
                      <a:pt x="3973" y="137"/>
                    </a:lnTo>
                    <a:lnTo>
                      <a:pt x="3973" y="177"/>
                    </a:lnTo>
                    <a:lnTo>
                      <a:pt x="4016" y="177"/>
                    </a:lnTo>
                    <a:lnTo>
                      <a:pt x="4016" y="96"/>
                    </a:lnTo>
                    <a:lnTo>
                      <a:pt x="4032" y="95"/>
                    </a:lnTo>
                    <a:lnTo>
                      <a:pt x="4035" y="94"/>
                    </a:lnTo>
                    <a:lnTo>
                      <a:pt x="4038" y="94"/>
                    </a:lnTo>
                    <a:lnTo>
                      <a:pt x="4041" y="93"/>
                    </a:lnTo>
                    <a:lnTo>
                      <a:pt x="4046" y="92"/>
                    </a:lnTo>
                    <a:lnTo>
                      <a:pt x="4046" y="79"/>
                    </a:lnTo>
                    <a:lnTo>
                      <a:pt x="4041" y="78"/>
                    </a:lnTo>
                    <a:lnTo>
                      <a:pt x="4038" y="77"/>
                    </a:lnTo>
                    <a:lnTo>
                      <a:pt x="4032" y="76"/>
                    </a:lnTo>
                    <a:lnTo>
                      <a:pt x="4016" y="75"/>
                    </a:lnTo>
                    <a:lnTo>
                      <a:pt x="4016" y="30"/>
                    </a:lnTo>
                    <a:lnTo>
                      <a:pt x="4049" y="30"/>
                    </a:lnTo>
                    <a:lnTo>
                      <a:pt x="4049" y="70"/>
                    </a:lnTo>
                    <a:lnTo>
                      <a:pt x="4102" y="70"/>
                    </a:lnTo>
                    <a:lnTo>
                      <a:pt x="4102" y="0"/>
                    </a:lnTo>
                    <a:close/>
                  </a:path>
                </a:pathLst>
              </a:custGeom>
              <a:solidFill>
                <a:srgbClr val="FB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7" name="Freeform 531"/>
              <p:cNvSpPr>
                <a:spLocks/>
              </p:cNvSpPr>
              <p:nvPr/>
            </p:nvSpPr>
            <p:spPr bwMode="auto">
              <a:xfrm>
                <a:off x="5484" y="353"/>
                <a:ext cx="31" cy="87"/>
              </a:xfrm>
              <a:custGeom>
                <a:avLst/>
                <a:gdLst>
                  <a:gd name="T0" fmla="*/ 31 w 31"/>
                  <a:gd name="T1" fmla="*/ 0 h 87"/>
                  <a:gd name="T2" fmla="*/ 30 w 31"/>
                  <a:gd name="T3" fmla="*/ 21 h 87"/>
                  <a:gd name="T4" fmla="*/ 30 w 31"/>
                  <a:gd name="T5" fmla="*/ 44 h 87"/>
                  <a:gd name="T6" fmla="*/ 30 w 31"/>
                  <a:gd name="T7" fmla="*/ 65 h 87"/>
                  <a:gd name="T8" fmla="*/ 31 w 31"/>
                  <a:gd name="T9" fmla="*/ 87 h 87"/>
                  <a:gd name="T10" fmla="*/ 31 w 31"/>
                  <a:gd name="T11" fmla="*/ 71 h 87"/>
                  <a:gd name="T12" fmla="*/ 0 w 31"/>
                  <a:gd name="T13" fmla="*/ 71 h 87"/>
                  <a:gd name="T14" fmla="*/ 0 w 31"/>
                  <a:gd name="T15" fmla="*/ 26 h 87"/>
                  <a:gd name="T16" fmla="*/ 31 w 31"/>
                  <a:gd name="T17" fmla="*/ 26 h 87"/>
                  <a:gd name="T18" fmla="*/ 31 w 31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87"/>
                  <a:gd name="T32" fmla="*/ 31 w 31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87">
                    <a:moveTo>
                      <a:pt x="31" y="0"/>
                    </a:moveTo>
                    <a:lnTo>
                      <a:pt x="30" y="21"/>
                    </a:lnTo>
                    <a:lnTo>
                      <a:pt x="30" y="44"/>
                    </a:lnTo>
                    <a:lnTo>
                      <a:pt x="30" y="65"/>
                    </a:lnTo>
                    <a:lnTo>
                      <a:pt x="31" y="87"/>
                    </a:lnTo>
                    <a:lnTo>
                      <a:pt x="31" y="71"/>
                    </a:lnTo>
                    <a:lnTo>
                      <a:pt x="0" y="71"/>
                    </a:lnTo>
                    <a:lnTo>
                      <a:pt x="0" y="26"/>
                    </a:lnTo>
                    <a:lnTo>
                      <a:pt x="31" y="2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8" name="Rectangle 532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59" name="Freeform 533"/>
              <p:cNvSpPr>
                <a:spLocks/>
              </p:cNvSpPr>
              <p:nvPr/>
            </p:nvSpPr>
            <p:spPr bwMode="auto">
              <a:xfrm>
                <a:off x="5062" y="487"/>
                <a:ext cx="84" cy="73"/>
              </a:xfrm>
              <a:custGeom>
                <a:avLst/>
                <a:gdLst>
                  <a:gd name="T0" fmla="*/ 83 w 84"/>
                  <a:gd name="T1" fmla="*/ 0 h 73"/>
                  <a:gd name="T2" fmla="*/ 84 w 84"/>
                  <a:gd name="T3" fmla="*/ 73 h 73"/>
                  <a:gd name="T4" fmla="*/ 0 w 84"/>
                  <a:gd name="T5" fmla="*/ 73 h 73"/>
                  <a:gd name="T6" fmla="*/ 83 w 84"/>
                  <a:gd name="T7" fmla="*/ 70 h 73"/>
                  <a:gd name="T8" fmla="*/ 83 w 8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3"/>
                  <a:gd name="T17" fmla="*/ 84 w 8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3">
                    <a:moveTo>
                      <a:pt x="83" y="0"/>
                    </a:moveTo>
                    <a:lnTo>
                      <a:pt x="84" y="73"/>
                    </a:lnTo>
                    <a:lnTo>
                      <a:pt x="0" y="73"/>
                    </a:lnTo>
                    <a:lnTo>
                      <a:pt x="83" y="7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0" name="Freeform 534"/>
              <p:cNvSpPr>
                <a:spLocks/>
              </p:cNvSpPr>
              <p:nvPr/>
            </p:nvSpPr>
            <p:spPr bwMode="auto">
              <a:xfrm>
                <a:off x="4978" y="538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1" name="Freeform 535"/>
              <p:cNvSpPr>
                <a:spLocks/>
              </p:cNvSpPr>
              <p:nvPr/>
            </p:nvSpPr>
            <p:spPr bwMode="auto">
              <a:xfrm>
                <a:off x="5232" y="666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2" name="Freeform 536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3" name="Freeform 537"/>
              <p:cNvSpPr>
                <a:spLocks/>
              </p:cNvSpPr>
              <p:nvPr/>
            </p:nvSpPr>
            <p:spPr bwMode="auto">
              <a:xfrm>
                <a:off x="4907" y="685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4" name="Freeform 538"/>
              <p:cNvSpPr>
                <a:spLocks/>
              </p:cNvSpPr>
              <p:nvPr/>
            </p:nvSpPr>
            <p:spPr bwMode="auto">
              <a:xfrm>
                <a:off x="4822" y="792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5" name="Freeform 539"/>
              <p:cNvSpPr>
                <a:spLocks/>
              </p:cNvSpPr>
              <p:nvPr/>
            </p:nvSpPr>
            <p:spPr bwMode="auto">
              <a:xfrm>
                <a:off x="4725" y="803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6" name="Freeform 540"/>
              <p:cNvSpPr>
                <a:spLocks/>
              </p:cNvSpPr>
              <p:nvPr/>
            </p:nvSpPr>
            <p:spPr bwMode="auto">
              <a:xfrm>
                <a:off x="4822" y="803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7" name="Freeform 541"/>
              <p:cNvSpPr>
                <a:spLocks/>
              </p:cNvSpPr>
              <p:nvPr/>
            </p:nvSpPr>
            <p:spPr bwMode="auto">
              <a:xfrm>
                <a:off x="4654" y="813"/>
                <a:ext cx="66" cy="1"/>
              </a:xfrm>
              <a:custGeom>
                <a:avLst/>
                <a:gdLst>
                  <a:gd name="T0" fmla="*/ 0 w 66"/>
                  <a:gd name="T1" fmla="*/ 0 h 1"/>
                  <a:gd name="T2" fmla="*/ 66 w 66"/>
                  <a:gd name="T3" fmla="*/ 0 h 1"/>
                  <a:gd name="T4" fmla="*/ 0 w 6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1"/>
                  <a:gd name="T11" fmla="*/ 66 w 6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1">
                    <a:moveTo>
                      <a:pt x="0" y="0"/>
                    </a:move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8" name="Freeform 542"/>
              <p:cNvSpPr>
                <a:spLocks/>
              </p:cNvSpPr>
              <p:nvPr/>
            </p:nvSpPr>
            <p:spPr bwMode="auto">
              <a:xfrm>
                <a:off x="4850" y="827"/>
                <a:ext cx="55" cy="7"/>
              </a:xfrm>
              <a:custGeom>
                <a:avLst/>
                <a:gdLst>
                  <a:gd name="T0" fmla="*/ 0 w 55"/>
                  <a:gd name="T1" fmla="*/ 1 h 7"/>
                  <a:gd name="T2" fmla="*/ 13 w 55"/>
                  <a:gd name="T3" fmla="*/ 0 h 7"/>
                  <a:gd name="T4" fmla="*/ 20 w 55"/>
                  <a:gd name="T5" fmla="*/ 0 h 7"/>
                  <a:gd name="T6" fmla="*/ 28 w 55"/>
                  <a:gd name="T7" fmla="*/ 0 h 7"/>
                  <a:gd name="T8" fmla="*/ 34 w 55"/>
                  <a:gd name="T9" fmla="*/ 1 h 7"/>
                  <a:gd name="T10" fmla="*/ 42 w 55"/>
                  <a:gd name="T11" fmla="*/ 2 h 7"/>
                  <a:gd name="T12" fmla="*/ 48 w 55"/>
                  <a:gd name="T13" fmla="*/ 4 h 7"/>
                  <a:gd name="T14" fmla="*/ 55 w 55"/>
                  <a:gd name="T15" fmla="*/ 6 h 7"/>
                  <a:gd name="T16" fmla="*/ 41 w 55"/>
                  <a:gd name="T17" fmla="*/ 7 h 7"/>
                  <a:gd name="T18" fmla="*/ 34 w 55"/>
                  <a:gd name="T19" fmla="*/ 7 h 7"/>
                  <a:gd name="T20" fmla="*/ 27 w 55"/>
                  <a:gd name="T21" fmla="*/ 7 h 7"/>
                  <a:gd name="T22" fmla="*/ 19 w 55"/>
                  <a:gd name="T23" fmla="*/ 6 h 7"/>
                  <a:gd name="T24" fmla="*/ 13 w 55"/>
                  <a:gd name="T25" fmla="*/ 5 h 7"/>
                  <a:gd name="T26" fmla="*/ 6 w 55"/>
                  <a:gd name="T27" fmla="*/ 3 h 7"/>
                  <a:gd name="T28" fmla="*/ 0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0" y="1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9" name="Freeform 543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0" name="Freeform 544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1" name="Freeform 545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2" name="Freeform 546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3" name="Freeform 547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4" name="Rectangle 548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75" name="Freeform 549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6" name="Rectangle 550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77" name="Freeform 551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8" name="Freeform 552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9" name="Freeform 553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0" name="Freeform 554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1" name="Freeform 555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2" name="Rectangle 556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83" name="Rectangle 557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84" name="Freeform 558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5" name="Freeform 559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6" name="Freeform 560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7" name="Freeform 561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8" name="Freeform 562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9" name="Freeform 563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0" name="Rectangle 564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1" name="Freeform 565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2" name="Rectangle 566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3" name="Freeform 567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4" name="Rectangle 568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5" name="Freeform 569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6" name="Rectangle 570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7" name="Rectangle 571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398" name="Freeform 572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9" name="Rectangle 573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0" name="Freeform 574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1" name="Freeform 575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2" name="Rectangle 576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3" name="Freeform 577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4" name="Rectangle 578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5" name="Freeform 579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6" name="Rectangle 580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7" name="Rectangle 581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08" name="Freeform 582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9" name="Rectangle 583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10" name="Freeform 584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1" name="Freeform 585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2" name="Rectangle 586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13" name="Freeform 587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4" name="Freeform 588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5" name="Freeform 589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6" name="Freeform 590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7" name="Rectangle 591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18" name="Freeform 592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9" name="Freeform 593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0" name="Freeform 594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1" name="Freeform 595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2" name="Freeform 596"/>
              <p:cNvSpPr>
                <a:spLocks noEditPoints="1"/>
              </p:cNvSpPr>
              <p:nvPr/>
            </p:nvSpPr>
            <p:spPr bwMode="auto">
              <a:xfrm>
                <a:off x="1215" y="379"/>
                <a:ext cx="4228" cy="3175"/>
              </a:xfrm>
              <a:custGeom>
                <a:avLst/>
                <a:gdLst>
                  <a:gd name="T0" fmla="*/ 979 w 4228"/>
                  <a:gd name="T1" fmla="*/ 2659 h 3175"/>
                  <a:gd name="T2" fmla="*/ 1333 w 4228"/>
                  <a:gd name="T3" fmla="*/ 2333 h 3175"/>
                  <a:gd name="T4" fmla="*/ 2611 w 4228"/>
                  <a:gd name="T5" fmla="*/ 1447 h 3175"/>
                  <a:gd name="T6" fmla="*/ 2767 w 4228"/>
                  <a:gd name="T7" fmla="*/ 1228 h 3175"/>
                  <a:gd name="T8" fmla="*/ 2945 w 4228"/>
                  <a:gd name="T9" fmla="*/ 1117 h 3175"/>
                  <a:gd name="T10" fmla="*/ 3213 w 4228"/>
                  <a:gd name="T11" fmla="*/ 918 h 3175"/>
                  <a:gd name="T12" fmla="*/ 3478 w 4228"/>
                  <a:gd name="T13" fmla="*/ 686 h 3175"/>
                  <a:gd name="T14" fmla="*/ 3436 w 4228"/>
                  <a:gd name="T15" fmla="*/ 856 h 3175"/>
                  <a:gd name="T16" fmla="*/ 3276 w 4228"/>
                  <a:gd name="T17" fmla="*/ 1061 h 3175"/>
                  <a:gd name="T18" fmla="*/ 3182 w 4228"/>
                  <a:gd name="T19" fmla="*/ 1061 h 3175"/>
                  <a:gd name="T20" fmla="*/ 2789 w 4228"/>
                  <a:gd name="T21" fmla="*/ 1493 h 3175"/>
                  <a:gd name="T22" fmla="*/ 2691 w 4228"/>
                  <a:gd name="T23" fmla="*/ 1517 h 3175"/>
                  <a:gd name="T24" fmla="*/ 2442 w 4228"/>
                  <a:gd name="T25" fmla="*/ 1661 h 3175"/>
                  <a:gd name="T26" fmla="*/ 2408 w 4228"/>
                  <a:gd name="T27" fmla="*/ 1695 h 3175"/>
                  <a:gd name="T28" fmla="*/ 2123 w 4228"/>
                  <a:gd name="T29" fmla="*/ 1915 h 3175"/>
                  <a:gd name="T30" fmla="*/ 1828 w 4228"/>
                  <a:gd name="T31" fmla="*/ 2193 h 3175"/>
                  <a:gd name="T32" fmla="*/ 1560 w 4228"/>
                  <a:gd name="T33" fmla="*/ 2330 h 3175"/>
                  <a:gd name="T34" fmla="*/ 1458 w 4228"/>
                  <a:gd name="T35" fmla="*/ 2397 h 3175"/>
                  <a:gd name="T36" fmla="*/ 1334 w 4228"/>
                  <a:gd name="T37" fmla="*/ 2473 h 3175"/>
                  <a:gd name="T38" fmla="*/ 1272 w 4228"/>
                  <a:gd name="T39" fmla="*/ 2522 h 3175"/>
                  <a:gd name="T40" fmla="*/ 1186 w 4228"/>
                  <a:gd name="T41" fmla="*/ 2592 h 3175"/>
                  <a:gd name="T42" fmla="*/ 1147 w 4228"/>
                  <a:gd name="T43" fmla="*/ 2618 h 3175"/>
                  <a:gd name="T44" fmla="*/ 1067 w 4228"/>
                  <a:gd name="T45" fmla="*/ 2655 h 3175"/>
                  <a:gd name="T46" fmla="*/ 961 w 4228"/>
                  <a:gd name="T47" fmla="*/ 2722 h 3175"/>
                  <a:gd name="T48" fmla="*/ 875 w 4228"/>
                  <a:gd name="T49" fmla="*/ 2793 h 3175"/>
                  <a:gd name="T50" fmla="*/ 719 w 4228"/>
                  <a:gd name="T51" fmla="*/ 2869 h 3175"/>
                  <a:gd name="T52" fmla="*/ 452 w 4228"/>
                  <a:gd name="T53" fmla="*/ 2996 h 3175"/>
                  <a:gd name="T54" fmla="*/ 330 w 4228"/>
                  <a:gd name="T55" fmla="*/ 3089 h 3175"/>
                  <a:gd name="T56" fmla="*/ 75 w 4228"/>
                  <a:gd name="T57" fmla="*/ 3140 h 3175"/>
                  <a:gd name="T58" fmla="*/ 54 w 4228"/>
                  <a:gd name="T59" fmla="*/ 3120 h 3175"/>
                  <a:gd name="T60" fmla="*/ 117 w 4228"/>
                  <a:gd name="T61" fmla="*/ 3076 h 3175"/>
                  <a:gd name="T62" fmla="*/ 245 w 4228"/>
                  <a:gd name="T63" fmla="*/ 3006 h 3175"/>
                  <a:gd name="T64" fmla="*/ 624 w 4228"/>
                  <a:gd name="T65" fmla="*/ 2789 h 3175"/>
                  <a:gd name="T66" fmla="*/ 750 w 4228"/>
                  <a:gd name="T67" fmla="*/ 2719 h 3175"/>
                  <a:gd name="T68" fmla="*/ 1198 w 4228"/>
                  <a:gd name="T69" fmla="*/ 2459 h 3175"/>
                  <a:gd name="T70" fmla="*/ 1234 w 4228"/>
                  <a:gd name="T71" fmla="*/ 2360 h 3175"/>
                  <a:gd name="T72" fmla="*/ 1274 w 4228"/>
                  <a:gd name="T73" fmla="*/ 2350 h 3175"/>
                  <a:gd name="T74" fmla="*/ 1399 w 4228"/>
                  <a:gd name="T75" fmla="*/ 2266 h 3175"/>
                  <a:gd name="T76" fmla="*/ 1461 w 4228"/>
                  <a:gd name="T77" fmla="*/ 2190 h 3175"/>
                  <a:gd name="T78" fmla="*/ 1817 w 4228"/>
                  <a:gd name="T79" fmla="*/ 1989 h 3175"/>
                  <a:gd name="T80" fmla="*/ 1897 w 4228"/>
                  <a:gd name="T81" fmla="*/ 1943 h 3175"/>
                  <a:gd name="T82" fmla="*/ 2048 w 4228"/>
                  <a:gd name="T83" fmla="*/ 1746 h 3175"/>
                  <a:gd name="T84" fmla="*/ 2104 w 4228"/>
                  <a:gd name="T85" fmla="*/ 1662 h 3175"/>
                  <a:gd name="T86" fmla="*/ 2104 w 4228"/>
                  <a:gd name="T87" fmla="*/ 1631 h 3175"/>
                  <a:gd name="T88" fmla="*/ 2443 w 4228"/>
                  <a:gd name="T89" fmla="*/ 1494 h 3175"/>
                  <a:gd name="T90" fmla="*/ 2560 w 4228"/>
                  <a:gd name="T91" fmla="*/ 1385 h 3175"/>
                  <a:gd name="T92" fmla="*/ 2768 w 4228"/>
                  <a:gd name="T93" fmla="*/ 1184 h 3175"/>
                  <a:gd name="T94" fmla="*/ 3150 w 4228"/>
                  <a:gd name="T95" fmla="*/ 860 h 3175"/>
                  <a:gd name="T96" fmla="*/ 3295 w 4228"/>
                  <a:gd name="T97" fmla="*/ 709 h 3175"/>
                  <a:gd name="T98" fmla="*/ 3857 w 4228"/>
                  <a:gd name="T99" fmla="*/ 311 h 3175"/>
                  <a:gd name="T100" fmla="*/ 3846 w 4228"/>
                  <a:gd name="T101" fmla="*/ 308 h 3175"/>
                  <a:gd name="T102" fmla="*/ 4114 w 4228"/>
                  <a:gd name="T103" fmla="*/ 28 h 3175"/>
                  <a:gd name="T104" fmla="*/ 4176 w 4228"/>
                  <a:gd name="T105" fmla="*/ 179 h 3175"/>
                  <a:gd name="T106" fmla="*/ 4150 w 4228"/>
                  <a:gd name="T107" fmla="*/ 105 h 3175"/>
                  <a:gd name="T108" fmla="*/ 4150 w 4228"/>
                  <a:gd name="T109" fmla="*/ 146 h 3175"/>
                  <a:gd name="T110" fmla="*/ 4019 w 4228"/>
                  <a:gd name="T111" fmla="*/ 231 h 3175"/>
                  <a:gd name="T112" fmla="*/ 3943 w 4228"/>
                  <a:gd name="T113" fmla="*/ 252 h 3175"/>
                  <a:gd name="T114" fmla="*/ 3794 w 4228"/>
                  <a:gd name="T115" fmla="*/ 414 h 3175"/>
                  <a:gd name="T116" fmla="*/ 4052 w 4228"/>
                  <a:gd name="T117" fmla="*/ 107 h 3175"/>
                  <a:gd name="T118" fmla="*/ 4102 w 4228"/>
                  <a:gd name="T119" fmla="*/ 87 h 31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28"/>
                  <a:gd name="T181" fmla="*/ 0 h 3175"/>
                  <a:gd name="T182" fmla="*/ 4228 w 4228"/>
                  <a:gd name="T183" fmla="*/ 3175 h 317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28" h="3175">
                    <a:moveTo>
                      <a:pt x="172" y="3087"/>
                    </a:moveTo>
                    <a:lnTo>
                      <a:pt x="136" y="3087"/>
                    </a:lnTo>
                    <a:lnTo>
                      <a:pt x="141" y="3084"/>
                    </a:lnTo>
                    <a:lnTo>
                      <a:pt x="146" y="3082"/>
                    </a:lnTo>
                    <a:lnTo>
                      <a:pt x="151" y="3081"/>
                    </a:lnTo>
                    <a:lnTo>
                      <a:pt x="156" y="3081"/>
                    </a:lnTo>
                    <a:lnTo>
                      <a:pt x="161" y="3082"/>
                    </a:lnTo>
                    <a:lnTo>
                      <a:pt x="165" y="3083"/>
                    </a:lnTo>
                    <a:lnTo>
                      <a:pt x="169" y="3084"/>
                    </a:lnTo>
                    <a:lnTo>
                      <a:pt x="172" y="3087"/>
                    </a:lnTo>
                    <a:close/>
                    <a:moveTo>
                      <a:pt x="953" y="2659"/>
                    </a:moveTo>
                    <a:lnTo>
                      <a:pt x="962" y="2658"/>
                    </a:lnTo>
                    <a:lnTo>
                      <a:pt x="973" y="2658"/>
                    </a:lnTo>
                    <a:lnTo>
                      <a:pt x="979" y="2659"/>
                    </a:lnTo>
                    <a:lnTo>
                      <a:pt x="984" y="2660"/>
                    </a:lnTo>
                    <a:lnTo>
                      <a:pt x="988" y="2663"/>
                    </a:lnTo>
                    <a:lnTo>
                      <a:pt x="993" y="2665"/>
                    </a:lnTo>
                    <a:lnTo>
                      <a:pt x="983" y="2666"/>
                    </a:lnTo>
                    <a:lnTo>
                      <a:pt x="972" y="2666"/>
                    </a:lnTo>
                    <a:lnTo>
                      <a:pt x="967" y="2665"/>
                    </a:lnTo>
                    <a:lnTo>
                      <a:pt x="961" y="2664"/>
                    </a:lnTo>
                    <a:lnTo>
                      <a:pt x="957" y="2661"/>
                    </a:lnTo>
                    <a:lnTo>
                      <a:pt x="953" y="2659"/>
                    </a:lnTo>
                    <a:close/>
                    <a:moveTo>
                      <a:pt x="1333" y="2333"/>
                    </a:moveTo>
                    <a:lnTo>
                      <a:pt x="1402" y="2333"/>
                    </a:lnTo>
                    <a:lnTo>
                      <a:pt x="1402" y="2351"/>
                    </a:lnTo>
                    <a:lnTo>
                      <a:pt x="1333" y="2351"/>
                    </a:lnTo>
                    <a:lnTo>
                      <a:pt x="1333" y="2333"/>
                    </a:lnTo>
                    <a:close/>
                    <a:moveTo>
                      <a:pt x="1987" y="1885"/>
                    </a:moveTo>
                    <a:lnTo>
                      <a:pt x="2027" y="1885"/>
                    </a:lnTo>
                    <a:lnTo>
                      <a:pt x="2027" y="1915"/>
                    </a:lnTo>
                    <a:lnTo>
                      <a:pt x="1987" y="1915"/>
                    </a:lnTo>
                    <a:lnTo>
                      <a:pt x="1987" y="1885"/>
                    </a:lnTo>
                    <a:close/>
                    <a:moveTo>
                      <a:pt x="2611" y="1464"/>
                    </a:moveTo>
                    <a:lnTo>
                      <a:pt x="2639" y="1464"/>
                    </a:lnTo>
                    <a:lnTo>
                      <a:pt x="2639" y="1493"/>
                    </a:lnTo>
                    <a:lnTo>
                      <a:pt x="2611" y="1493"/>
                    </a:lnTo>
                    <a:lnTo>
                      <a:pt x="2611" y="1464"/>
                    </a:lnTo>
                    <a:close/>
                    <a:moveTo>
                      <a:pt x="2611" y="1433"/>
                    </a:moveTo>
                    <a:lnTo>
                      <a:pt x="2639" y="1433"/>
                    </a:lnTo>
                    <a:lnTo>
                      <a:pt x="2639" y="1447"/>
                    </a:lnTo>
                    <a:lnTo>
                      <a:pt x="2611" y="1447"/>
                    </a:lnTo>
                    <a:lnTo>
                      <a:pt x="2611" y="1433"/>
                    </a:lnTo>
                    <a:close/>
                    <a:moveTo>
                      <a:pt x="2687" y="1387"/>
                    </a:moveTo>
                    <a:lnTo>
                      <a:pt x="2736" y="1387"/>
                    </a:lnTo>
                    <a:lnTo>
                      <a:pt x="2736" y="1407"/>
                    </a:lnTo>
                    <a:lnTo>
                      <a:pt x="2687" y="1407"/>
                    </a:lnTo>
                    <a:lnTo>
                      <a:pt x="2687" y="1387"/>
                    </a:lnTo>
                    <a:close/>
                    <a:moveTo>
                      <a:pt x="2611" y="1387"/>
                    </a:moveTo>
                    <a:lnTo>
                      <a:pt x="2639" y="1387"/>
                    </a:lnTo>
                    <a:lnTo>
                      <a:pt x="2639" y="1407"/>
                    </a:lnTo>
                    <a:lnTo>
                      <a:pt x="2611" y="1407"/>
                    </a:lnTo>
                    <a:lnTo>
                      <a:pt x="2611" y="1387"/>
                    </a:lnTo>
                    <a:close/>
                    <a:moveTo>
                      <a:pt x="2738" y="1210"/>
                    </a:moveTo>
                    <a:lnTo>
                      <a:pt x="2767" y="1210"/>
                    </a:lnTo>
                    <a:lnTo>
                      <a:pt x="2767" y="1228"/>
                    </a:lnTo>
                    <a:lnTo>
                      <a:pt x="2738" y="1228"/>
                    </a:lnTo>
                    <a:lnTo>
                      <a:pt x="2738" y="1210"/>
                    </a:lnTo>
                    <a:close/>
                    <a:moveTo>
                      <a:pt x="2940" y="1114"/>
                    </a:moveTo>
                    <a:lnTo>
                      <a:pt x="2953" y="1114"/>
                    </a:lnTo>
                    <a:lnTo>
                      <a:pt x="2967" y="1114"/>
                    </a:lnTo>
                    <a:lnTo>
                      <a:pt x="2974" y="1115"/>
                    </a:lnTo>
                    <a:lnTo>
                      <a:pt x="2980" y="1116"/>
                    </a:lnTo>
                    <a:lnTo>
                      <a:pt x="2986" y="1118"/>
                    </a:lnTo>
                    <a:lnTo>
                      <a:pt x="2990" y="1120"/>
                    </a:lnTo>
                    <a:lnTo>
                      <a:pt x="2977" y="1121"/>
                    </a:lnTo>
                    <a:lnTo>
                      <a:pt x="2963" y="1121"/>
                    </a:lnTo>
                    <a:lnTo>
                      <a:pt x="2956" y="1120"/>
                    </a:lnTo>
                    <a:lnTo>
                      <a:pt x="2950" y="1119"/>
                    </a:lnTo>
                    <a:lnTo>
                      <a:pt x="2945" y="1117"/>
                    </a:lnTo>
                    <a:lnTo>
                      <a:pt x="2940" y="1114"/>
                    </a:lnTo>
                    <a:close/>
                    <a:moveTo>
                      <a:pt x="3184" y="986"/>
                    </a:moveTo>
                    <a:lnTo>
                      <a:pt x="3223" y="986"/>
                    </a:lnTo>
                    <a:lnTo>
                      <a:pt x="3223" y="1015"/>
                    </a:lnTo>
                    <a:lnTo>
                      <a:pt x="3184" y="1015"/>
                    </a:lnTo>
                    <a:lnTo>
                      <a:pt x="3184" y="986"/>
                    </a:lnTo>
                    <a:close/>
                    <a:moveTo>
                      <a:pt x="3183" y="910"/>
                    </a:moveTo>
                    <a:lnTo>
                      <a:pt x="3193" y="910"/>
                    </a:lnTo>
                    <a:lnTo>
                      <a:pt x="3203" y="910"/>
                    </a:lnTo>
                    <a:lnTo>
                      <a:pt x="3209" y="912"/>
                    </a:lnTo>
                    <a:lnTo>
                      <a:pt x="3214" y="913"/>
                    </a:lnTo>
                    <a:lnTo>
                      <a:pt x="3219" y="915"/>
                    </a:lnTo>
                    <a:lnTo>
                      <a:pt x="3224" y="917"/>
                    </a:lnTo>
                    <a:lnTo>
                      <a:pt x="3213" y="918"/>
                    </a:lnTo>
                    <a:lnTo>
                      <a:pt x="3203" y="918"/>
                    </a:lnTo>
                    <a:lnTo>
                      <a:pt x="3198" y="917"/>
                    </a:lnTo>
                    <a:lnTo>
                      <a:pt x="3193" y="916"/>
                    </a:lnTo>
                    <a:lnTo>
                      <a:pt x="3187" y="914"/>
                    </a:lnTo>
                    <a:lnTo>
                      <a:pt x="3183" y="910"/>
                    </a:lnTo>
                    <a:close/>
                    <a:moveTo>
                      <a:pt x="3184" y="859"/>
                    </a:moveTo>
                    <a:lnTo>
                      <a:pt x="3223" y="859"/>
                    </a:lnTo>
                    <a:lnTo>
                      <a:pt x="3223" y="888"/>
                    </a:lnTo>
                    <a:lnTo>
                      <a:pt x="3184" y="888"/>
                    </a:lnTo>
                    <a:lnTo>
                      <a:pt x="3184" y="859"/>
                    </a:lnTo>
                    <a:close/>
                    <a:moveTo>
                      <a:pt x="3351" y="625"/>
                    </a:moveTo>
                    <a:lnTo>
                      <a:pt x="3435" y="625"/>
                    </a:lnTo>
                    <a:lnTo>
                      <a:pt x="3435" y="686"/>
                    </a:lnTo>
                    <a:lnTo>
                      <a:pt x="3478" y="686"/>
                    </a:lnTo>
                    <a:lnTo>
                      <a:pt x="3478" y="625"/>
                    </a:lnTo>
                    <a:lnTo>
                      <a:pt x="3515" y="632"/>
                    </a:lnTo>
                    <a:lnTo>
                      <a:pt x="3546" y="637"/>
                    </a:lnTo>
                    <a:lnTo>
                      <a:pt x="3574" y="641"/>
                    </a:lnTo>
                    <a:lnTo>
                      <a:pt x="3588" y="645"/>
                    </a:lnTo>
                    <a:lnTo>
                      <a:pt x="3604" y="648"/>
                    </a:lnTo>
                    <a:lnTo>
                      <a:pt x="3506" y="648"/>
                    </a:lnTo>
                    <a:lnTo>
                      <a:pt x="3506" y="814"/>
                    </a:lnTo>
                    <a:lnTo>
                      <a:pt x="3564" y="814"/>
                    </a:lnTo>
                    <a:lnTo>
                      <a:pt x="3532" y="816"/>
                    </a:lnTo>
                    <a:lnTo>
                      <a:pt x="3532" y="857"/>
                    </a:lnTo>
                    <a:lnTo>
                      <a:pt x="3442" y="857"/>
                    </a:lnTo>
                    <a:lnTo>
                      <a:pt x="3439" y="857"/>
                    </a:lnTo>
                    <a:lnTo>
                      <a:pt x="3436" y="856"/>
                    </a:lnTo>
                    <a:lnTo>
                      <a:pt x="3436" y="855"/>
                    </a:lnTo>
                    <a:lnTo>
                      <a:pt x="3436" y="853"/>
                    </a:lnTo>
                    <a:lnTo>
                      <a:pt x="3437" y="851"/>
                    </a:lnTo>
                    <a:lnTo>
                      <a:pt x="3436" y="850"/>
                    </a:lnTo>
                    <a:lnTo>
                      <a:pt x="3435" y="848"/>
                    </a:lnTo>
                    <a:lnTo>
                      <a:pt x="3431" y="848"/>
                    </a:lnTo>
                    <a:lnTo>
                      <a:pt x="3405" y="848"/>
                    </a:lnTo>
                    <a:lnTo>
                      <a:pt x="3405" y="923"/>
                    </a:lnTo>
                    <a:lnTo>
                      <a:pt x="3360" y="923"/>
                    </a:lnTo>
                    <a:lnTo>
                      <a:pt x="3360" y="964"/>
                    </a:lnTo>
                    <a:lnTo>
                      <a:pt x="3330" y="964"/>
                    </a:lnTo>
                    <a:lnTo>
                      <a:pt x="3330" y="1061"/>
                    </a:lnTo>
                    <a:lnTo>
                      <a:pt x="3278" y="1061"/>
                    </a:lnTo>
                    <a:lnTo>
                      <a:pt x="3276" y="1061"/>
                    </a:lnTo>
                    <a:lnTo>
                      <a:pt x="3274" y="1060"/>
                    </a:lnTo>
                    <a:lnTo>
                      <a:pt x="3268" y="1056"/>
                    </a:lnTo>
                    <a:lnTo>
                      <a:pt x="3264" y="1054"/>
                    </a:lnTo>
                    <a:lnTo>
                      <a:pt x="3257" y="1052"/>
                    </a:lnTo>
                    <a:lnTo>
                      <a:pt x="3248" y="1050"/>
                    </a:lnTo>
                    <a:lnTo>
                      <a:pt x="3236" y="1049"/>
                    </a:lnTo>
                    <a:lnTo>
                      <a:pt x="3244" y="1047"/>
                    </a:lnTo>
                    <a:lnTo>
                      <a:pt x="3254" y="1046"/>
                    </a:lnTo>
                    <a:lnTo>
                      <a:pt x="3264" y="1044"/>
                    </a:lnTo>
                    <a:lnTo>
                      <a:pt x="3275" y="1042"/>
                    </a:lnTo>
                    <a:lnTo>
                      <a:pt x="3275" y="1026"/>
                    </a:lnTo>
                    <a:lnTo>
                      <a:pt x="3182" y="1026"/>
                    </a:lnTo>
                    <a:lnTo>
                      <a:pt x="3183" y="1040"/>
                    </a:lnTo>
                    <a:lnTo>
                      <a:pt x="3182" y="1061"/>
                    </a:lnTo>
                    <a:lnTo>
                      <a:pt x="3106" y="1061"/>
                    </a:lnTo>
                    <a:lnTo>
                      <a:pt x="3106" y="1121"/>
                    </a:lnTo>
                    <a:lnTo>
                      <a:pt x="3076" y="1121"/>
                    </a:lnTo>
                    <a:lnTo>
                      <a:pt x="3076" y="1187"/>
                    </a:lnTo>
                    <a:lnTo>
                      <a:pt x="2990" y="1187"/>
                    </a:lnTo>
                    <a:lnTo>
                      <a:pt x="2990" y="1249"/>
                    </a:lnTo>
                    <a:lnTo>
                      <a:pt x="2909" y="1249"/>
                    </a:lnTo>
                    <a:lnTo>
                      <a:pt x="2909" y="1290"/>
                    </a:lnTo>
                    <a:lnTo>
                      <a:pt x="2863" y="1290"/>
                    </a:lnTo>
                    <a:lnTo>
                      <a:pt x="2863" y="1324"/>
                    </a:lnTo>
                    <a:lnTo>
                      <a:pt x="2823" y="1324"/>
                    </a:lnTo>
                    <a:lnTo>
                      <a:pt x="2823" y="1365"/>
                    </a:lnTo>
                    <a:lnTo>
                      <a:pt x="2791" y="1365"/>
                    </a:lnTo>
                    <a:lnTo>
                      <a:pt x="2789" y="1493"/>
                    </a:lnTo>
                    <a:lnTo>
                      <a:pt x="2789" y="1426"/>
                    </a:lnTo>
                    <a:lnTo>
                      <a:pt x="2736" y="1426"/>
                    </a:lnTo>
                    <a:lnTo>
                      <a:pt x="2736" y="1462"/>
                    </a:lnTo>
                    <a:lnTo>
                      <a:pt x="2686" y="1462"/>
                    </a:lnTo>
                    <a:lnTo>
                      <a:pt x="2686" y="1494"/>
                    </a:lnTo>
                    <a:lnTo>
                      <a:pt x="2736" y="1494"/>
                    </a:lnTo>
                    <a:lnTo>
                      <a:pt x="2736" y="1514"/>
                    </a:lnTo>
                    <a:lnTo>
                      <a:pt x="2724" y="1511"/>
                    </a:lnTo>
                    <a:lnTo>
                      <a:pt x="2718" y="1511"/>
                    </a:lnTo>
                    <a:lnTo>
                      <a:pt x="2712" y="1512"/>
                    </a:lnTo>
                    <a:lnTo>
                      <a:pt x="2706" y="1512"/>
                    </a:lnTo>
                    <a:lnTo>
                      <a:pt x="2701" y="1514"/>
                    </a:lnTo>
                    <a:lnTo>
                      <a:pt x="2697" y="1515"/>
                    </a:lnTo>
                    <a:lnTo>
                      <a:pt x="2691" y="1517"/>
                    </a:lnTo>
                    <a:lnTo>
                      <a:pt x="2687" y="1519"/>
                    </a:lnTo>
                    <a:lnTo>
                      <a:pt x="2683" y="1521"/>
                    </a:lnTo>
                    <a:lnTo>
                      <a:pt x="2678" y="1523"/>
                    </a:lnTo>
                    <a:lnTo>
                      <a:pt x="2675" y="1527"/>
                    </a:lnTo>
                    <a:lnTo>
                      <a:pt x="2672" y="1531"/>
                    </a:lnTo>
                    <a:lnTo>
                      <a:pt x="2670" y="1534"/>
                    </a:lnTo>
                    <a:lnTo>
                      <a:pt x="2666" y="1538"/>
                    </a:lnTo>
                    <a:lnTo>
                      <a:pt x="2665" y="1544"/>
                    </a:lnTo>
                    <a:lnTo>
                      <a:pt x="2569" y="1544"/>
                    </a:lnTo>
                    <a:lnTo>
                      <a:pt x="2569" y="1569"/>
                    </a:lnTo>
                    <a:lnTo>
                      <a:pt x="2493" y="1569"/>
                    </a:lnTo>
                    <a:lnTo>
                      <a:pt x="2493" y="1610"/>
                    </a:lnTo>
                    <a:lnTo>
                      <a:pt x="2442" y="1610"/>
                    </a:lnTo>
                    <a:lnTo>
                      <a:pt x="2442" y="1661"/>
                    </a:lnTo>
                    <a:lnTo>
                      <a:pt x="2438" y="1661"/>
                    </a:lnTo>
                    <a:lnTo>
                      <a:pt x="2433" y="1661"/>
                    </a:lnTo>
                    <a:lnTo>
                      <a:pt x="2425" y="1663"/>
                    </a:lnTo>
                    <a:lnTo>
                      <a:pt x="2417" y="1666"/>
                    </a:lnTo>
                    <a:lnTo>
                      <a:pt x="2414" y="1667"/>
                    </a:lnTo>
                    <a:lnTo>
                      <a:pt x="2411" y="1669"/>
                    </a:lnTo>
                    <a:lnTo>
                      <a:pt x="2409" y="1672"/>
                    </a:lnTo>
                    <a:lnTo>
                      <a:pt x="2406" y="1675"/>
                    </a:lnTo>
                    <a:lnTo>
                      <a:pt x="2405" y="1678"/>
                    </a:lnTo>
                    <a:lnTo>
                      <a:pt x="2404" y="1681"/>
                    </a:lnTo>
                    <a:lnTo>
                      <a:pt x="2404" y="1684"/>
                    </a:lnTo>
                    <a:lnTo>
                      <a:pt x="2404" y="1688"/>
                    </a:lnTo>
                    <a:lnTo>
                      <a:pt x="2405" y="1692"/>
                    </a:lnTo>
                    <a:lnTo>
                      <a:pt x="2408" y="1695"/>
                    </a:lnTo>
                    <a:lnTo>
                      <a:pt x="2367" y="1695"/>
                    </a:lnTo>
                    <a:lnTo>
                      <a:pt x="2367" y="1787"/>
                    </a:lnTo>
                    <a:lnTo>
                      <a:pt x="2326" y="1787"/>
                    </a:lnTo>
                    <a:lnTo>
                      <a:pt x="2326" y="1832"/>
                    </a:lnTo>
                    <a:lnTo>
                      <a:pt x="2281" y="1832"/>
                    </a:lnTo>
                    <a:lnTo>
                      <a:pt x="2280" y="1822"/>
                    </a:lnTo>
                    <a:lnTo>
                      <a:pt x="2279" y="1817"/>
                    </a:lnTo>
                    <a:lnTo>
                      <a:pt x="2278" y="1815"/>
                    </a:lnTo>
                    <a:lnTo>
                      <a:pt x="2277" y="1813"/>
                    </a:lnTo>
                    <a:lnTo>
                      <a:pt x="2249" y="1813"/>
                    </a:lnTo>
                    <a:lnTo>
                      <a:pt x="2249" y="1883"/>
                    </a:lnTo>
                    <a:lnTo>
                      <a:pt x="2153" y="1883"/>
                    </a:lnTo>
                    <a:lnTo>
                      <a:pt x="2153" y="1915"/>
                    </a:lnTo>
                    <a:lnTo>
                      <a:pt x="2123" y="1915"/>
                    </a:lnTo>
                    <a:lnTo>
                      <a:pt x="2123" y="1950"/>
                    </a:lnTo>
                    <a:lnTo>
                      <a:pt x="2082" y="1950"/>
                    </a:lnTo>
                    <a:lnTo>
                      <a:pt x="2082" y="2018"/>
                    </a:lnTo>
                    <a:lnTo>
                      <a:pt x="2071" y="2016"/>
                    </a:lnTo>
                    <a:lnTo>
                      <a:pt x="2061" y="2015"/>
                    </a:lnTo>
                    <a:lnTo>
                      <a:pt x="2051" y="2015"/>
                    </a:lnTo>
                    <a:lnTo>
                      <a:pt x="2040" y="2015"/>
                    </a:lnTo>
                    <a:lnTo>
                      <a:pt x="2018" y="2016"/>
                    </a:lnTo>
                    <a:lnTo>
                      <a:pt x="1996" y="2018"/>
                    </a:lnTo>
                    <a:lnTo>
                      <a:pt x="1996" y="2067"/>
                    </a:lnTo>
                    <a:lnTo>
                      <a:pt x="1900" y="2067"/>
                    </a:lnTo>
                    <a:lnTo>
                      <a:pt x="1900" y="2127"/>
                    </a:lnTo>
                    <a:lnTo>
                      <a:pt x="1828" y="2127"/>
                    </a:lnTo>
                    <a:lnTo>
                      <a:pt x="1828" y="2193"/>
                    </a:lnTo>
                    <a:lnTo>
                      <a:pt x="1742" y="2193"/>
                    </a:lnTo>
                    <a:lnTo>
                      <a:pt x="1742" y="2255"/>
                    </a:lnTo>
                    <a:lnTo>
                      <a:pt x="1694" y="2255"/>
                    </a:lnTo>
                    <a:lnTo>
                      <a:pt x="1693" y="2239"/>
                    </a:lnTo>
                    <a:lnTo>
                      <a:pt x="1691" y="2231"/>
                    </a:lnTo>
                    <a:lnTo>
                      <a:pt x="1688" y="2225"/>
                    </a:lnTo>
                    <a:lnTo>
                      <a:pt x="1674" y="2225"/>
                    </a:lnTo>
                    <a:lnTo>
                      <a:pt x="1674" y="2351"/>
                    </a:lnTo>
                    <a:lnTo>
                      <a:pt x="1617" y="2351"/>
                    </a:lnTo>
                    <a:lnTo>
                      <a:pt x="1617" y="2325"/>
                    </a:lnTo>
                    <a:lnTo>
                      <a:pt x="1602" y="2327"/>
                    </a:lnTo>
                    <a:lnTo>
                      <a:pt x="1587" y="2329"/>
                    </a:lnTo>
                    <a:lnTo>
                      <a:pt x="1573" y="2330"/>
                    </a:lnTo>
                    <a:lnTo>
                      <a:pt x="1560" y="2330"/>
                    </a:lnTo>
                    <a:lnTo>
                      <a:pt x="1548" y="2330"/>
                    </a:lnTo>
                    <a:lnTo>
                      <a:pt x="1536" y="2330"/>
                    </a:lnTo>
                    <a:lnTo>
                      <a:pt x="1525" y="2327"/>
                    </a:lnTo>
                    <a:lnTo>
                      <a:pt x="1513" y="2326"/>
                    </a:lnTo>
                    <a:lnTo>
                      <a:pt x="1512" y="2335"/>
                    </a:lnTo>
                    <a:lnTo>
                      <a:pt x="1511" y="2345"/>
                    </a:lnTo>
                    <a:lnTo>
                      <a:pt x="1511" y="2356"/>
                    </a:lnTo>
                    <a:lnTo>
                      <a:pt x="1511" y="2365"/>
                    </a:lnTo>
                    <a:lnTo>
                      <a:pt x="1511" y="2388"/>
                    </a:lnTo>
                    <a:lnTo>
                      <a:pt x="1512" y="2400"/>
                    </a:lnTo>
                    <a:lnTo>
                      <a:pt x="1513" y="2412"/>
                    </a:lnTo>
                    <a:lnTo>
                      <a:pt x="1460" y="2412"/>
                    </a:lnTo>
                    <a:lnTo>
                      <a:pt x="1460" y="2401"/>
                    </a:lnTo>
                    <a:lnTo>
                      <a:pt x="1458" y="2397"/>
                    </a:lnTo>
                    <a:lnTo>
                      <a:pt x="1457" y="2394"/>
                    </a:lnTo>
                    <a:lnTo>
                      <a:pt x="1456" y="2392"/>
                    </a:lnTo>
                    <a:lnTo>
                      <a:pt x="1418" y="2392"/>
                    </a:lnTo>
                    <a:lnTo>
                      <a:pt x="1419" y="2399"/>
                    </a:lnTo>
                    <a:lnTo>
                      <a:pt x="1418" y="2407"/>
                    </a:lnTo>
                    <a:lnTo>
                      <a:pt x="1416" y="2424"/>
                    </a:lnTo>
                    <a:lnTo>
                      <a:pt x="1416" y="2432"/>
                    </a:lnTo>
                    <a:lnTo>
                      <a:pt x="1416" y="2441"/>
                    </a:lnTo>
                    <a:lnTo>
                      <a:pt x="1416" y="2450"/>
                    </a:lnTo>
                    <a:lnTo>
                      <a:pt x="1419" y="2457"/>
                    </a:lnTo>
                    <a:lnTo>
                      <a:pt x="1332" y="2457"/>
                    </a:lnTo>
                    <a:lnTo>
                      <a:pt x="1333" y="2464"/>
                    </a:lnTo>
                    <a:lnTo>
                      <a:pt x="1334" y="2469"/>
                    </a:lnTo>
                    <a:lnTo>
                      <a:pt x="1334" y="2473"/>
                    </a:lnTo>
                    <a:lnTo>
                      <a:pt x="1333" y="2478"/>
                    </a:lnTo>
                    <a:lnTo>
                      <a:pt x="1331" y="2484"/>
                    </a:lnTo>
                    <a:lnTo>
                      <a:pt x="1328" y="2490"/>
                    </a:lnTo>
                    <a:lnTo>
                      <a:pt x="1324" y="2496"/>
                    </a:lnTo>
                    <a:lnTo>
                      <a:pt x="1318" y="2501"/>
                    </a:lnTo>
                    <a:lnTo>
                      <a:pt x="1316" y="2506"/>
                    </a:lnTo>
                    <a:lnTo>
                      <a:pt x="1315" y="2509"/>
                    </a:lnTo>
                    <a:lnTo>
                      <a:pt x="1311" y="2519"/>
                    </a:lnTo>
                    <a:lnTo>
                      <a:pt x="1302" y="2518"/>
                    </a:lnTo>
                    <a:lnTo>
                      <a:pt x="1292" y="2518"/>
                    </a:lnTo>
                    <a:lnTo>
                      <a:pt x="1287" y="2519"/>
                    </a:lnTo>
                    <a:lnTo>
                      <a:pt x="1282" y="2519"/>
                    </a:lnTo>
                    <a:lnTo>
                      <a:pt x="1276" y="2520"/>
                    </a:lnTo>
                    <a:lnTo>
                      <a:pt x="1272" y="2522"/>
                    </a:lnTo>
                    <a:lnTo>
                      <a:pt x="1267" y="2524"/>
                    </a:lnTo>
                    <a:lnTo>
                      <a:pt x="1263" y="2526"/>
                    </a:lnTo>
                    <a:lnTo>
                      <a:pt x="1259" y="2531"/>
                    </a:lnTo>
                    <a:lnTo>
                      <a:pt x="1257" y="2535"/>
                    </a:lnTo>
                    <a:lnTo>
                      <a:pt x="1255" y="2539"/>
                    </a:lnTo>
                    <a:lnTo>
                      <a:pt x="1255" y="2545"/>
                    </a:lnTo>
                    <a:lnTo>
                      <a:pt x="1255" y="2552"/>
                    </a:lnTo>
                    <a:lnTo>
                      <a:pt x="1256" y="2560"/>
                    </a:lnTo>
                    <a:lnTo>
                      <a:pt x="1205" y="2560"/>
                    </a:lnTo>
                    <a:lnTo>
                      <a:pt x="1205" y="2596"/>
                    </a:lnTo>
                    <a:lnTo>
                      <a:pt x="1203" y="2596"/>
                    </a:lnTo>
                    <a:lnTo>
                      <a:pt x="1201" y="2594"/>
                    </a:lnTo>
                    <a:lnTo>
                      <a:pt x="1193" y="2593"/>
                    </a:lnTo>
                    <a:lnTo>
                      <a:pt x="1186" y="2592"/>
                    </a:lnTo>
                    <a:lnTo>
                      <a:pt x="1182" y="2592"/>
                    </a:lnTo>
                    <a:lnTo>
                      <a:pt x="1178" y="2592"/>
                    </a:lnTo>
                    <a:lnTo>
                      <a:pt x="1175" y="2592"/>
                    </a:lnTo>
                    <a:lnTo>
                      <a:pt x="1171" y="2593"/>
                    </a:lnTo>
                    <a:lnTo>
                      <a:pt x="1168" y="2594"/>
                    </a:lnTo>
                    <a:lnTo>
                      <a:pt x="1166" y="2597"/>
                    </a:lnTo>
                    <a:lnTo>
                      <a:pt x="1164" y="2600"/>
                    </a:lnTo>
                    <a:lnTo>
                      <a:pt x="1164" y="2602"/>
                    </a:lnTo>
                    <a:lnTo>
                      <a:pt x="1164" y="2604"/>
                    </a:lnTo>
                    <a:lnTo>
                      <a:pt x="1164" y="2608"/>
                    </a:lnTo>
                    <a:lnTo>
                      <a:pt x="1165" y="2615"/>
                    </a:lnTo>
                    <a:lnTo>
                      <a:pt x="1158" y="2616"/>
                    </a:lnTo>
                    <a:lnTo>
                      <a:pt x="1152" y="2617"/>
                    </a:lnTo>
                    <a:lnTo>
                      <a:pt x="1147" y="2618"/>
                    </a:lnTo>
                    <a:lnTo>
                      <a:pt x="1143" y="2620"/>
                    </a:lnTo>
                    <a:lnTo>
                      <a:pt x="1134" y="2624"/>
                    </a:lnTo>
                    <a:lnTo>
                      <a:pt x="1126" y="2627"/>
                    </a:lnTo>
                    <a:lnTo>
                      <a:pt x="1123" y="2628"/>
                    </a:lnTo>
                    <a:lnTo>
                      <a:pt x="1119" y="2629"/>
                    </a:lnTo>
                    <a:lnTo>
                      <a:pt x="1114" y="2629"/>
                    </a:lnTo>
                    <a:lnTo>
                      <a:pt x="1110" y="2629"/>
                    </a:lnTo>
                    <a:lnTo>
                      <a:pt x="1106" y="2627"/>
                    </a:lnTo>
                    <a:lnTo>
                      <a:pt x="1100" y="2625"/>
                    </a:lnTo>
                    <a:lnTo>
                      <a:pt x="1095" y="2621"/>
                    </a:lnTo>
                    <a:lnTo>
                      <a:pt x="1089" y="2616"/>
                    </a:lnTo>
                    <a:lnTo>
                      <a:pt x="1089" y="2656"/>
                    </a:lnTo>
                    <a:lnTo>
                      <a:pt x="1073" y="2655"/>
                    </a:lnTo>
                    <a:lnTo>
                      <a:pt x="1067" y="2655"/>
                    </a:lnTo>
                    <a:lnTo>
                      <a:pt x="1061" y="2655"/>
                    </a:lnTo>
                    <a:lnTo>
                      <a:pt x="1054" y="2656"/>
                    </a:lnTo>
                    <a:lnTo>
                      <a:pt x="1048" y="2657"/>
                    </a:lnTo>
                    <a:lnTo>
                      <a:pt x="1041" y="2658"/>
                    </a:lnTo>
                    <a:lnTo>
                      <a:pt x="1036" y="2660"/>
                    </a:lnTo>
                    <a:lnTo>
                      <a:pt x="1025" y="2665"/>
                    </a:lnTo>
                    <a:lnTo>
                      <a:pt x="1021" y="2667"/>
                    </a:lnTo>
                    <a:lnTo>
                      <a:pt x="1016" y="2670"/>
                    </a:lnTo>
                    <a:lnTo>
                      <a:pt x="1012" y="2673"/>
                    </a:lnTo>
                    <a:lnTo>
                      <a:pt x="1008" y="2678"/>
                    </a:lnTo>
                    <a:lnTo>
                      <a:pt x="1004" y="2682"/>
                    </a:lnTo>
                    <a:lnTo>
                      <a:pt x="1002" y="2686"/>
                    </a:lnTo>
                    <a:lnTo>
                      <a:pt x="961" y="2686"/>
                    </a:lnTo>
                    <a:lnTo>
                      <a:pt x="961" y="2722"/>
                    </a:lnTo>
                    <a:lnTo>
                      <a:pt x="955" y="2721"/>
                    </a:lnTo>
                    <a:lnTo>
                      <a:pt x="948" y="2721"/>
                    </a:lnTo>
                    <a:lnTo>
                      <a:pt x="941" y="2722"/>
                    </a:lnTo>
                    <a:lnTo>
                      <a:pt x="938" y="2723"/>
                    </a:lnTo>
                    <a:lnTo>
                      <a:pt x="934" y="2724"/>
                    </a:lnTo>
                    <a:lnTo>
                      <a:pt x="928" y="2728"/>
                    </a:lnTo>
                    <a:lnTo>
                      <a:pt x="925" y="2732"/>
                    </a:lnTo>
                    <a:lnTo>
                      <a:pt x="923" y="2735"/>
                    </a:lnTo>
                    <a:lnTo>
                      <a:pt x="920" y="2738"/>
                    </a:lnTo>
                    <a:lnTo>
                      <a:pt x="918" y="2742"/>
                    </a:lnTo>
                    <a:lnTo>
                      <a:pt x="917" y="2748"/>
                    </a:lnTo>
                    <a:lnTo>
                      <a:pt x="916" y="2752"/>
                    </a:lnTo>
                    <a:lnTo>
                      <a:pt x="875" y="2752"/>
                    </a:lnTo>
                    <a:lnTo>
                      <a:pt x="875" y="2793"/>
                    </a:lnTo>
                    <a:lnTo>
                      <a:pt x="845" y="2793"/>
                    </a:lnTo>
                    <a:lnTo>
                      <a:pt x="845" y="2829"/>
                    </a:lnTo>
                    <a:lnTo>
                      <a:pt x="796" y="2829"/>
                    </a:lnTo>
                    <a:lnTo>
                      <a:pt x="787" y="2821"/>
                    </a:lnTo>
                    <a:lnTo>
                      <a:pt x="779" y="2817"/>
                    </a:lnTo>
                    <a:lnTo>
                      <a:pt x="773" y="2815"/>
                    </a:lnTo>
                    <a:lnTo>
                      <a:pt x="769" y="2814"/>
                    </a:lnTo>
                    <a:lnTo>
                      <a:pt x="755" y="2815"/>
                    </a:lnTo>
                    <a:lnTo>
                      <a:pt x="751" y="2816"/>
                    </a:lnTo>
                    <a:lnTo>
                      <a:pt x="748" y="2817"/>
                    </a:lnTo>
                    <a:lnTo>
                      <a:pt x="739" y="2821"/>
                    </a:lnTo>
                    <a:lnTo>
                      <a:pt x="731" y="2825"/>
                    </a:lnTo>
                    <a:lnTo>
                      <a:pt x="719" y="2829"/>
                    </a:lnTo>
                    <a:lnTo>
                      <a:pt x="719" y="2869"/>
                    </a:lnTo>
                    <a:lnTo>
                      <a:pt x="678" y="2869"/>
                    </a:lnTo>
                    <a:lnTo>
                      <a:pt x="678" y="2920"/>
                    </a:lnTo>
                    <a:lnTo>
                      <a:pt x="583" y="2920"/>
                    </a:lnTo>
                    <a:lnTo>
                      <a:pt x="583" y="2889"/>
                    </a:lnTo>
                    <a:lnTo>
                      <a:pt x="541" y="2889"/>
                    </a:lnTo>
                    <a:lnTo>
                      <a:pt x="541" y="2953"/>
                    </a:lnTo>
                    <a:lnTo>
                      <a:pt x="592" y="2953"/>
                    </a:lnTo>
                    <a:lnTo>
                      <a:pt x="505" y="2955"/>
                    </a:lnTo>
                    <a:lnTo>
                      <a:pt x="505" y="3017"/>
                    </a:lnTo>
                    <a:lnTo>
                      <a:pt x="457" y="3017"/>
                    </a:lnTo>
                    <a:lnTo>
                      <a:pt x="456" y="3006"/>
                    </a:lnTo>
                    <a:lnTo>
                      <a:pt x="454" y="3001"/>
                    </a:lnTo>
                    <a:lnTo>
                      <a:pt x="453" y="2999"/>
                    </a:lnTo>
                    <a:lnTo>
                      <a:pt x="452" y="2996"/>
                    </a:lnTo>
                    <a:lnTo>
                      <a:pt x="424" y="2996"/>
                    </a:lnTo>
                    <a:lnTo>
                      <a:pt x="424" y="3028"/>
                    </a:lnTo>
                    <a:lnTo>
                      <a:pt x="384" y="3028"/>
                    </a:lnTo>
                    <a:lnTo>
                      <a:pt x="381" y="3027"/>
                    </a:lnTo>
                    <a:lnTo>
                      <a:pt x="379" y="3026"/>
                    </a:lnTo>
                    <a:lnTo>
                      <a:pt x="379" y="3025"/>
                    </a:lnTo>
                    <a:lnTo>
                      <a:pt x="380" y="3022"/>
                    </a:lnTo>
                    <a:lnTo>
                      <a:pt x="380" y="3020"/>
                    </a:lnTo>
                    <a:lnTo>
                      <a:pt x="380" y="3019"/>
                    </a:lnTo>
                    <a:lnTo>
                      <a:pt x="378" y="3018"/>
                    </a:lnTo>
                    <a:lnTo>
                      <a:pt x="375" y="3017"/>
                    </a:lnTo>
                    <a:lnTo>
                      <a:pt x="338" y="3017"/>
                    </a:lnTo>
                    <a:lnTo>
                      <a:pt x="338" y="3091"/>
                    </a:lnTo>
                    <a:lnTo>
                      <a:pt x="330" y="3089"/>
                    </a:lnTo>
                    <a:lnTo>
                      <a:pt x="322" y="3088"/>
                    </a:lnTo>
                    <a:lnTo>
                      <a:pt x="314" y="3088"/>
                    </a:lnTo>
                    <a:lnTo>
                      <a:pt x="307" y="3088"/>
                    </a:lnTo>
                    <a:lnTo>
                      <a:pt x="291" y="3088"/>
                    </a:lnTo>
                    <a:lnTo>
                      <a:pt x="275" y="3089"/>
                    </a:lnTo>
                    <a:lnTo>
                      <a:pt x="244" y="3091"/>
                    </a:lnTo>
                    <a:lnTo>
                      <a:pt x="228" y="3092"/>
                    </a:lnTo>
                    <a:lnTo>
                      <a:pt x="212" y="3091"/>
                    </a:lnTo>
                    <a:lnTo>
                      <a:pt x="212" y="3123"/>
                    </a:lnTo>
                    <a:lnTo>
                      <a:pt x="193" y="3127"/>
                    </a:lnTo>
                    <a:lnTo>
                      <a:pt x="175" y="3129"/>
                    </a:lnTo>
                    <a:lnTo>
                      <a:pt x="135" y="3134"/>
                    </a:lnTo>
                    <a:lnTo>
                      <a:pt x="95" y="3138"/>
                    </a:lnTo>
                    <a:lnTo>
                      <a:pt x="75" y="3140"/>
                    </a:lnTo>
                    <a:lnTo>
                      <a:pt x="54" y="3143"/>
                    </a:lnTo>
                    <a:lnTo>
                      <a:pt x="54" y="3175"/>
                    </a:lnTo>
                    <a:lnTo>
                      <a:pt x="0" y="3175"/>
                    </a:lnTo>
                    <a:lnTo>
                      <a:pt x="0" y="3135"/>
                    </a:lnTo>
                    <a:lnTo>
                      <a:pt x="6" y="3136"/>
                    </a:lnTo>
                    <a:lnTo>
                      <a:pt x="12" y="3137"/>
                    </a:lnTo>
                    <a:lnTo>
                      <a:pt x="24" y="3137"/>
                    </a:lnTo>
                    <a:lnTo>
                      <a:pt x="30" y="3136"/>
                    </a:lnTo>
                    <a:lnTo>
                      <a:pt x="35" y="3135"/>
                    </a:lnTo>
                    <a:lnTo>
                      <a:pt x="39" y="3133"/>
                    </a:lnTo>
                    <a:lnTo>
                      <a:pt x="45" y="3131"/>
                    </a:lnTo>
                    <a:lnTo>
                      <a:pt x="48" y="3127"/>
                    </a:lnTo>
                    <a:lnTo>
                      <a:pt x="52" y="3124"/>
                    </a:lnTo>
                    <a:lnTo>
                      <a:pt x="54" y="3120"/>
                    </a:lnTo>
                    <a:lnTo>
                      <a:pt x="57" y="3115"/>
                    </a:lnTo>
                    <a:lnTo>
                      <a:pt x="58" y="3110"/>
                    </a:lnTo>
                    <a:lnTo>
                      <a:pt x="58" y="3104"/>
                    </a:lnTo>
                    <a:lnTo>
                      <a:pt x="58" y="3097"/>
                    </a:lnTo>
                    <a:lnTo>
                      <a:pt x="55" y="3091"/>
                    </a:lnTo>
                    <a:lnTo>
                      <a:pt x="61" y="3088"/>
                    </a:lnTo>
                    <a:lnTo>
                      <a:pt x="66" y="3087"/>
                    </a:lnTo>
                    <a:lnTo>
                      <a:pt x="72" y="3086"/>
                    </a:lnTo>
                    <a:lnTo>
                      <a:pt x="77" y="3085"/>
                    </a:lnTo>
                    <a:lnTo>
                      <a:pt x="88" y="3084"/>
                    </a:lnTo>
                    <a:lnTo>
                      <a:pt x="99" y="3083"/>
                    </a:lnTo>
                    <a:lnTo>
                      <a:pt x="108" y="3081"/>
                    </a:lnTo>
                    <a:lnTo>
                      <a:pt x="113" y="3079"/>
                    </a:lnTo>
                    <a:lnTo>
                      <a:pt x="117" y="3076"/>
                    </a:lnTo>
                    <a:lnTo>
                      <a:pt x="118" y="3075"/>
                    </a:lnTo>
                    <a:lnTo>
                      <a:pt x="120" y="3073"/>
                    </a:lnTo>
                    <a:lnTo>
                      <a:pt x="121" y="3072"/>
                    </a:lnTo>
                    <a:lnTo>
                      <a:pt x="123" y="3070"/>
                    </a:lnTo>
                    <a:lnTo>
                      <a:pt x="126" y="3065"/>
                    </a:lnTo>
                    <a:lnTo>
                      <a:pt x="127" y="3059"/>
                    </a:lnTo>
                    <a:lnTo>
                      <a:pt x="172" y="3059"/>
                    </a:lnTo>
                    <a:lnTo>
                      <a:pt x="172" y="3029"/>
                    </a:lnTo>
                    <a:lnTo>
                      <a:pt x="179" y="3028"/>
                    </a:lnTo>
                    <a:lnTo>
                      <a:pt x="186" y="3026"/>
                    </a:lnTo>
                    <a:lnTo>
                      <a:pt x="201" y="3022"/>
                    </a:lnTo>
                    <a:lnTo>
                      <a:pt x="216" y="3017"/>
                    </a:lnTo>
                    <a:lnTo>
                      <a:pt x="231" y="3012"/>
                    </a:lnTo>
                    <a:lnTo>
                      <a:pt x="245" y="3006"/>
                    </a:lnTo>
                    <a:lnTo>
                      <a:pt x="259" y="3002"/>
                    </a:lnTo>
                    <a:lnTo>
                      <a:pt x="266" y="3000"/>
                    </a:lnTo>
                    <a:lnTo>
                      <a:pt x="272" y="2999"/>
                    </a:lnTo>
                    <a:lnTo>
                      <a:pt x="279" y="2999"/>
                    </a:lnTo>
                    <a:lnTo>
                      <a:pt x="284" y="2998"/>
                    </a:lnTo>
                    <a:lnTo>
                      <a:pt x="284" y="2952"/>
                    </a:lnTo>
                    <a:lnTo>
                      <a:pt x="380" y="2952"/>
                    </a:lnTo>
                    <a:lnTo>
                      <a:pt x="380" y="2922"/>
                    </a:lnTo>
                    <a:lnTo>
                      <a:pt x="457" y="2922"/>
                    </a:lnTo>
                    <a:lnTo>
                      <a:pt x="457" y="2871"/>
                    </a:lnTo>
                    <a:lnTo>
                      <a:pt x="537" y="2871"/>
                    </a:lnTo>
                    <a:lnTo>
                      <a:pt x="537" y="2826"/>
                    </a:lnTo>
                    <a:lnTo>
                      <a:pt x="624" y="2826"/>
                    </a:lnTo>
                    <a:lnTo>
                      <a:pt x="624" y="2789"/>
                    </a:lnTo>
                    <a:lnTo>
                      <a:pt x="643" y="2793"/>
                    </a:lnTo>
                    <a:lnTo>
                      <a:pt x="653" y="2794"/>
                    </a:lnTo>
                    <a:lnTo>
                      <a:pt x="665" y="2795"/>
                    </a:lnTo>
                    <a:lnTo>
                      <a:pt x="670" y="2795"/>
                    </a:lnTo>
                    <a:lnTo>
                      <a:pt x="676" y="2795"/>
                    </a:lnTo>
                    <a:lnTo>
                      <a:pt x="681" y="2795"/>
                    </a:lnTo>
                    <a:lnTo>
                      <a:pt x="687" y="2793"/>
                    </a:lnTo>
                    <a:lnTo>
                      <a:pt x="698" y="2790"/>
                    </a:lnTo>
                    <a:lnTo>
                      <a:pt x="704" y="2787"/>
                    </a:lnTo>
                    <a:lnTo>
                      <a:pt x="709" y="2782"/>
                    </a:lnTo>
                    <a:lnTo>
                      <a:pt x="624" y="2782"/>
                    </a:lnTo>
                    <a:lnTo>
                      <a:pt x="624" y="2754"/>
                    </a:lnTo>
                    <a:lnTo>
                      <a:pt x="750" y="2754"/>
                    </a:lnTo>
                    <a:lnTo>
                      <a:pt x="750" y="2719"/>
                    </a:lnTo>
                    <a:lnTo>
                      <a:pt x="791" y="2719"/>
                    </a:lnTo>
                    <a:lnTo>
                      <a:pt x="791" y="2668"/>
                    </a:lnTo>
                    <a:lnTo>
                      <a:pt x="866" y="2668"/>
                    </a:lnTo>
                    <a:lnTo>
                      <a:pt x="866" y="2591"/>
                    </a:lnTo>
                    <a:lnTo>
                      <a:pt x="953" y="2591"/>
                    </a:lnTo>
                    <a:lnTo>
                      <a:pt x="953" y="2551"/>
                    </a:lnTo>
                    <a:lnTo>
                      <a:pt x="1044" y="2551"/>
                    </a:lnTo>
                    <a:lnTo>
                      <a:pt x="1044" y="2520"/>
                    </a:lnTo>
                    <a:lnTo>
                      <a:pt x="1080" y="2520"/>
                    </a:lnTo>
                    <a:lnTo>
                      <a:pt x="1080" y="2490"/>
                    </a:lnTo>
                    <a:lnTo>
                      <a:pt x="1143" y="2482"/>
                    </a:lnTo>
                    <a:lnTo>
                      <a:pt x="1206" y="2474"/>
                    </a:lnTo>
                    <a:lnTo>
                      <a:pt x="1206" y="2460"/>
                    </a:lnTo>
                    <a:lnTo>
                      <a:pt x="1198" y="2459"/>
                    </a:lnTo>
                    <a:lnTo>
                      <a:pt x="1188" y="2459"/>
                    </a:lnTo>
                    <a:lnTo>
                      <a:pt x="1166" y="2459"/>
                    </a:lnTo>
                    <a:lnTo>
                      <a:pt x="1145" y="2459"/>
                    </a:lnTo>
                    <a:lnTo>
                      <a:pt x="1121" y="2460"/>
                    </a:lnTo>
                    <a:lnTo>
                      <a:pt x="1121" y="2424"/>
                    </a:lnTo>
                    <a:lnTo>
                      <a:pt x="1206" y="2424"/>
                    </a:lnTo>
                    <a:lnTo>
                      <a:pt x="1206" y="2393"/>
                    </a:lnTo>
                    <a:lnTo>
                      <a:pt x="1283" y="2393"/>
                    </a:lnTo>
                    <a:lnTo>
                      <a:pt x="1283" y="2357"/>
                    </a:lnTo>
                    <a:lnTo>
                      <a:pt x="1274" y="2358"/>
                    </a:lnTo>
                    <a:lnTo>
                      <a:pt x="1264" y="2360"/>
                    </a:lnTo>
                    <a:lnTo>
                      <a:pt x="1254" y="2360"/>
                    </a:lnTo>
                    <a:lnTo>
                      <a:pt x="1244" y="2361"/>
                    </a:lnTo>
                    <a:lnTo>
                      <a:pt x="1234" y="2360"/>
                    </a:lnTo>
                    <a:lnTo>
                      <a:pt x="1224" y="2359"/>
                    </a:lnTo>
                    <a:lnTo>
                      <a:pt x="1215" y="2357"/>
                    </a:lnTo>
                    <a:lnTo>
                      <a:pt x="1210" y="2356"/>
                    </a:lnTo>
                    <a:lnTo>
                      <a:pt x="1206" y="2354"/>
                    </a:lnTo>
                    <a:lnTo>
                      <a:pt x="1208" y="2353"/>
                    </a:lnTo>
                    <a:lnTo>
                      <a:pt x="1210" y="2353"/>
                    </a:lnTo>
                    <a:lnTo>
                      <a:pt x="1215" y="2352"/>
                    </a:lnTo>
                    <a:lnTo>
                      <a:pt x="1221" y="2352"/>
                    </a:lnTo>
                    <a:lnTo>
                      <a:pt x="1228" y="2352"/>
                    </a:lnTo>
                    <a:lnTo>
                      <a:pt x="1242" y="2353"/>
                    </a:lnTo>
                    <a:lnTo>
                      <a:pt x="1256" y="2354"/>
                    </a:lnTo>
                    <a:lnTo>
                      <a:pt x="1262" y="2354"/>
                    </a:lnTo>
                    <a:lnTo>
                      <a:pt x="1269" y="2352"/>
                    </a:lnTo>
                    <a:lnTo>
                      <a:pt x="1274" y="2350"/>
                    </a:lnTo>
                    <a:lnTo>
                      <a:pt x="1276" y="2349"/>
                    </a:lnTo>
                    <a:lnTo>
                      <a:pt x="1278" y="2347"/>
                    </a:lnTo>
                    <a:lnTo>
                      <a:pt x="1281" y="2345"/>
                    </a:lnTo>
                    <a:lnTo>
                      <a:pt x="1282" y="2343"/>
                    </a:lnTo>
                    <a:lnTo>
                      <a:pt x="1283" y="2339"/>
                    </a:lnTo>
                    <a:lnTo>
                      <a:pt x="1284" y="2336"/>
                    </a:lnTo>
                    <a:lnTo>
                      <a:pt x="1284" y="2332"/>
                    </a:lnTo>
                    <a:lnTo>
                      <a:pt x="1284" y="2327"/>
                    </a:lnTo>
                    <a:lnTo>
                      <a:pt x="1284" y="2323"/>
                    </a:lnTo>
                    <a:lnTo>
                      <a:pt x="1283" y="2318"/>
                    </a:lnTo>
                    <a:lnTo>
                      <a:pt x="1364" y="2318"/>
                    </a:lnTo>
                    <a:lnTo>
                      <a:pt x="1364" y="2262"/>
                    </a:lnTo>
                    <a:lnTo>
                      <a:pt x="1386" y="2265"/>
                    </a:lnTo>
                    <a:lnTo>
                      <a:pt x="1399" y="2266"/>
                    </a:lnTo>
                    <a:lnTo>
                      <a:pt x="1412" y="2267"/>
                    </a:lnTo>
                    <a:lnTo>
                      <a:pt x="1419" y="2268"/>
                    </a:lnTo>
                    <a:lnTo>
                      <a:pt x="1425" y="2267"/>
                    </a:lnTo>
                    <a:lnTo>
                      <a:pt x="1432" y="2267"/>
                    </a:lnTo>
                    <a:lnTo>
                      <a:pt x="1438" y="2266"/>
                    </a:lnTo>
                    <a:lnTo>
                      <a:pt x="1444" y="2264"/>
                    </a:lnTo>
                    <a:lnTo>
                      <a:pt x="1450" y="2262"/>
                    </a:lnTo>
                    <a:lnTo>
                      <a:pt x="1452" y="2259"/>
                    </a:lnTo>
                    <a:lnTo>
                      <a:pt x="1455" y="2258"/>
                    </a:lnTo>
                    <a:lnTo>
                      <a:pt x="1460" y="2254"/>
                    </a:lnTo>
                    <a:lnTo>
                      <a:pt x="1364" y="2254"/>
                    </a:lnTo>
                    <a:lnTo>
                      <a:pt x="1364" y="2226"/>
                    </a:lnTo>
                    <a:lnTo>
                      <a:pt x="1461" y="2226"/>
                    </a:lnTo>
                    <a:lnTo>
                      <a:pt x="1461" y="2190"/>
                    </a:lnTo>
                    <a:lnTo>
                      <a:pt x="1536" y="2190"/>
                    </a:lnTo>
                    <a:lnTo>
                      <a:pt x="1536" y="2149"/>
                    </a:lnTo>
                    <a:lnTo>
                      <a:pt x="1617" y="2149"/>
                    </a:lnTo>
                    <a:lnTo>
                      <a:pt x="1617" y="2119"/>
                    </a:lnTo>
                    <a:lnTo>
                      <a:pt x="1694" y="2119"/>
                    </a:lnTo>
                    <a:lnTo>
                      <a:pt x="1694" y="2023"/>
                    </a:lnTo>
                    <a:lnTo>
                      <a:pt x="1742" y="2023"/>
                    </a:lnTo>
                    <a:lnTo>
                      <a:pt x="1742" y="2068"/>
                    </a:lnTo>
                    <a:lnTo>
                      <a:pt x="1790" y="2068"/>
                    </a:lnTo>
                    <a:lnTo>
                      <a:pt x="1790" y="1992"/>
                    </a:lnTo>
                    <a:lnTo>
                      <a:pt x="1806" y="1991"/>
                    </a:lnTo>
                    <a:lnTo>
                      <a:pt x="1809" y="1990"/>
                    </a:lnTo>
                    <a:lnTo>
                      <a:pt x="1813" y="1989"/>
                    </a:lnTo>
                    <a:lnTo>
                      <a:pt x="1817" y="1989"/>
                    </a:lnTo>
                    <a:lnTo>
                      <a:pt x="1820" y="1987"/>
                    </a:lnTo>
                    <a:lnTo>
                      <a:pt x="1820" y="1975"/>
                    </a:lnTo>
                    <a:lnTo>
                      <a:pt x="1817" y="1973"/>
                    </a:lnTo>
                    <a:lnTo>
                      <a:pt x="1813" y="1972"/>
                    </a:lnTo>
                    <a:lnTo>
                      <a:pt x="1806" y="1971"/>
                    </a:lnTo>
                    <a:lnTo>
                      <a:pt x="1790" y="1970"/>
                    </a:lnTo>
                    <a:lnTo>
                      <a:pt x="1790" y="1946"/>
                    </a:lnTo>
                    <a:lnTo>
                      <a:pt x="1819" y="1946"/>
                    </a:lnTo>
                    <a:lnTo>
                      <a:pt x="1819" y="1972"/>
                    </a:lnTo>
                    <a:lnTo>
                      <a:pt x="1870" y="1972"/>
                    </a:lnTo>
                    <a:lnTo>
                      <a:pt x="1870" y="1946"/>
                    </a:lnTo>
                    <a:lnTo>
                      <a:pt x="1887" y="1945"/>
                    </a:lnTo>
                    <a:lnTo>
                      <a:pt x="1894" y="1944"/>
                    </a:lnTo>
                    <a:lnTo>
                      <a:pt x="1897" y="1943"/>
                    </a:lnTo>
                    <a:lnTo>
                      <a:pt x="1901" y="1942"/>
                    </a:lnTo>
                    <a:lnTo>
                      <a:pt x="1901" y="1929"/>
                    </a:lnTo>
                    <a:lnTo>
                      <a:pt x="1897" y="1928"/>
                    </a:lnTo>
                    <a:lnTo>
                      <a:pt x="1893" y="1926"/>
                    </a:lnTo>
                    <a:lnTo>
                      <a:pt x="1884" y="1924"/>
                    </a:lnTo>
                    <a:lnTo>
                      <a:pt x="1876" y="1921"/>
                    </a:lnTo>
                    <a:lnTo>
                      <a:pt x="1873" y="1919"/>
                    </a:lnTo>
                    <a:lnTo>
                      <a:pt x="1872" y="1918"/>
                    </a:lnTo>
                    <a:lnTo>
                      <a:pt x="1870" y="1916"/>
                    </a:lnTo>
                    <a:lnTo>
                      <a:pt x="1947" y="1916"/>
                    </a:lnTo>
                    <a:lnTo>
                      <a:pt x="1947" y="1829"/>
                    </a:lnTo>
                    <a:lnTo>
                      <a:pt x="2028" y="1829"/>
                    </a:lnTo>
                    <a:lnTo>
                      <a:pt x="2028" y="1745"/>
                    </a:lnTo>
                    <a:lnTo>
                      <a:pt x="2048" y="1746"/>
                    </a:lnTo>
                    <a:lnTo>
                      <a:pt x="2068" y="1747"/>
                    </a:lnTo>
                    <a:lnTo>
                      <a:pt x="2086" y="1747"/>
                    </a:lnTo>
                    <a:lnTo>
                      <a:pt x="2104" y="1746"/>
                    </a:lnTo>
                    <a:lnTo>
                      <a:pt x="2104" y="1721"/>
                    </a:lnTo>
                    <a:lnTo>
                      <a:pt x="2095" y="1723"/>
                    </a:lnTo>
                    <a:lnTo>
                      <a:pt x="2085" y="1724"/>
                    </a:lnTo>
                    <a:lnTo>
                      <a:pt x="2075" y="1725"/>
                    </a:lnTo>
                    <a:lnTo>
                      <a:pt x="2066" y="1725"/>
                    </a:lnTo>
                    <a:lnTo>
                      <a:pt x="2055" y="1724"/>
                    </a:lnTo>
                    <a:lnTo>
                      <a:pt x="2045" y="1723"/>
                    </a:lnTo>
                    <a:lnTo>
                      <a:pt x="2035" y="1721"/>
                    </a:lnTo>
                    <a:lnTo>
                      <a:pt x="2027" y="1718"/>
                    </a:lnTo>
                    <a:lnTo>
                      <a:pt x="2104" y="1718"/>
                    </a:lnTo>
                    <a:lnTo>
                      <a:pt x="2104" y="1662"/>
                    </a:lnTo>
                    <a:lnTo>
                      <a:pt x="2109" y="1662"/>
                    </a:lnTo>
                    <a:lnTo>
                      <a:pt x="2115" y="1663"/>
                    </a:lnTo>
                    <a:lnTo>
                      <a:pt x="2123" y="1664"/>
                    </a:lnTo>
                    <a:lnTo>
                      <a:pt x="2130" y="1665"/>
                    </a:lnTo>
                    <a:lnTo>
                      <a:pt x="2134" y="1665"/>
                    </a:lnTo>
                    <a:lnTo>
                      <a:pt x="2137" y="1665"/>
                    </a:lnTo>
                    <a:lnTo>
                      <a:pt x="2141" y="1664"/>
                    </a:lnTo>
                    <a:lnTo>
                      <a:pt x="2144" y="1663"/>
                    </a:lnTo>
                    <a:lnTo>
                      <a:pt x="2148" y="1661"/>
                    </a:lnTo>
                    <a:lnTo>
                      <a:pt x="2150" y="1657"/>
                    </a:lnTo>
                    <a:lnTo>
                      <a:pt x="2152" y="1654"/>
                    </a:lnTo>
                    <a:lnTo>
                      <a:pt x="2154" y="1650"/>
                    </a:lnTo>
                    <a:lnTo>
                      <a:pt x="2104" y="1650"/>
                    </a:lnTo>
                    <a:lnTo>
                      <a:pt x="2104" y="1631"/>
                    </a:lnTo>
                    <a:lnTo>
                      <a:pt x="2153" y="1631"/>
                    </a:lnTo>
                    <a:lnTo>
                      <a:pt x="2154" y="1642"/>
                    </a:lnTo>
                    <a:lnTo>
                      <a:pt x="2155" y="1647"/>
                    </a:lnTo>
                    <a:lnTo>
                      <a:pt x="2156" y="1650"/>
                    </a:lnTo>
                    <a:lnTo>
                      <a:pt x="2157" y="1651"/>
                    </a:lnTo>
                    <a:lnTo>
                      <a:pt x="2200" y="1651"/>
                    </a:lnTo>
                    <a:lnTo>
                      <a:pt x="2200" y="1590"/>
                    </a:lnTo>
                    <a:lnTo>
                      <a:pt x="2281" y="1590"/>
                    </a:lnTo>
                    <a:lnTo>
                      <a:pt x="2281" y="1514"/>
                    </a:lnTo>
                    <a:lnTo>
                      <a:pt x="2440" y="1514"/>
                    </a:lnTo>
                    <a:lnTo>
                      <a:pt x="2441" y="1512"/>
                    </a:lnTo>
                    <a:lnTo>
                      <a:pt x="2442" y="1510"/>
                    </a:lnTo>
                    <a:lnTo>
                      <a:pt x="2443" y="1505"/>
                    </a:lnTo>
                    <a:lnTo>
                      <a:pt x="2443" y="1494"/>
                    </a:lnTo>
                    <a:lnTo>
                      <a:pt x="2484" y="1494"/>
                    </a:lnTo>
                    <a:lnTo>
                      <a:pt x="2484" y="1462"/>
                    </a:lnTo>
                    <a:lnTo>
                      <a:pt x="2443" y="1462"/>
                    </a:lnTo>
                    <a:lnTo>
                      <a:pt x="2443" y="1428"/>
                    </a:lnTo>
                    <a:lnTo>
                      <a:pt x="2483" y="1428"/>
                    </a:lnTo>
                    <a:lnTo>
                      <a:pt x="2483" y="1453"/>
                    </a:lnTo>
                    <a:lnTo>
                      <a:pt x="2523" y="1453"/>
                    </a:lnTo>
                    <a:lnTo>
                      <a:pt x="2523" y="1494"/>
                    </a:lnTo>
                    <a:lnTo>
                      <a:pt x="2570" y="1494"/>
                    </a:lnTo>
                    <a:lnTo>
                      <a:pt x="2570" y="1407"/>
                    </a:lnTo>
                    <a:lnTo>
                      <a:pt x="2525" y="1407"/>
                    </a:lnTo>
                    <a:lnTo>
                      <a:pt x="2525" y="1387"/>
                    </a:lnTo>
                    <a:lnTo>
                      <a:pt x="2549" y="1386"/>
                    </a:lnTo>
                    <a:lnTo>
                      <a:pt x="2560" y="1385"/>
                    </a:lnTo>
                    <a:lnTo>
                      <a:pt x="2570" y="1383"/>
                    </a:lnTo>
                    <a:lnTo>
                      <a:pt x="2570" y="1370"/>
                    </a:lnTo>
                    <a:lnTo>
                      <a:pt x="2565" y="1369"/>
                    </a:lnTo>
                    <a:lnTo>
                      <a:pt x="2559" y="1368"/>
                    </a:lnTo>
                    <a:lnTo>
                      <a:pt x="2547" y="1365"/>
                    </a:lnTo>
                    <a:lnTo>
                      <a:pt x="2540" y="1364"/>
                    </a:lnTo>
                    <a:lnTo>
                      <a:pt x="2534" y="1362"/>
                    </a:lnTo>
                    <a:lnTo>
                      <a:pt x="2528" y="1360"/>
                    </a:lnTo>
                    <a:lnTo>
                      <a:pt x="2524" y="1358"/>
                    </a:lnTo>
                    <a:lnTo>
                      <a:pt x="2611" y="1358"/>
                    </a:lnTo>
                    <a:lnTo>
                      <a:pt x="2611" y="1261"/>
                    </a:lnTo>
                    <a:lnTo>
                      <a:pt x="2687" y="1261"/>
                    </a:lnTo>
                    <a:lnTo>
                      <a:pt x="2687" y="1184"/>
                    </a:lnTo>
                    <a:lnTo>
                      <a:pt x="2768" y="1184"/>
                    </a:lnTo>
                    <a:lnTo>
                      <a:pt x="2768" y="1154"/>
                    </a:lnTo>
                    <a:lnTo>
                      <a:pt x="2865" y="1154"/>
                    </a:lnTo>
                    <a:lnTo>
                      <a:pt x="2865" y="1057"/>
                    </a:lnTo>
                    <a:lnTo>
                      <a:pt x="2940" y="1057"/>
                    </a:lnTo>
                    <a:lnTo>
                      <a:pt x="2940" y="986"/>
                    </a:lnTo>
                    <a:lnTo>
                      <a:pt x="3021" y="986"/>
                    </a:lnTo>
                    <a:lnTo>
                      <a:pt x="3021" y="956"/>
                    </a:lnTo>
                    <a:lnTo>
                      <a:pt x="3098" y="956"/>
                    </a:lnTo>
                    <a:lnTo>
                      <a:pt x="3098" y="853"/>
                    </a:lnTo>
                    <a:lnTo>
                      <a:pt x="3117" y="857"/>
                    </a:lnTo>
                    <a:lnTo>
                      <a:pt x="3128" y="859"/>
                    </a:lnTo>
                    <a:lnTo>
                      <a:pt x="3139" y="860"/>
                    </a:lnTo>
                    <a:lnTo>
                      <a:pt x="3144" y="860"/>
                    </a:lnTo>
                    <a:lnTo>
                      <a:pt x="3150" y="860"/>
                    </a:lnTo>
                    <a:lnTo>
                      <a:pt x="3155" y="859"/>
                    </a:lnTo>
                    <a:lnTo>
                      <a:pt x="3161" y="857"/>
                    </a:lnTo>
                    <a:lnTo>
                      <a:pt x="3172" y="854"/>
                    </a:lnTo>
                    <a:lnTo>
                      <a:pt x="3178" y="851"/>
                    </a:lnTo>
                    <a:lnTo>
                      <a:pt x="3183" y="847"/>
                    </a:lnTo>
                    <a:lnTo>
                      <a:pt x="3098" y="847"/>
                    </a:lnTo>
                    <a:lnTo>
                      <a:pt x="3098" y="732"/>
                    </a:lnTo>
                    <a:lnTo>
                      <a:pt x="3147" y="732"/>
                    </a:lnTo>
                    <a:lnTo>
                      <a:pt x="3147" y="828"/>
                    </a:lnTo>
                    <a:lnTo>
                      <a:pt x="3184" y="828"/>
                    </a:lnTo>
                    <a:lnTo>
                      <a:pt x="3184" y="783"/>
                    </a:lnTo>
                    <a:lnTo>
                      <a:pt x="3275" y="783"/>
                    </a:lnTo>
                    <a:lnTo>
                      <a:pt x="3275" y="708"/>
                    </a:lnTo>
                    <a:lnTo>
                      <a:pt x="3295" y="709"/>
                    </a:lnTo>
                    <a:lnTo>
                      <a:pt x="3315" y="710"/>
                    </a:lnTo>
                    <a:lnTo>
                      <a:pt x="3333" y="710"/>
                    </a:lnTo>
                    <a:lnTo>
                      <a:pt x="3351" y="709"/>
                    </a:lnTo>
                    <a:lnTo>
                      <a:pt x="3351" y="692"/>
                    </a:lnTo>
                    <a:lnTo>
                      <a:pt x="3344" y="691"/>
                    </a:lnTo>
                    <a:lnTo>
                      <a:pt x="3336" y="691"/>
                    </a:lnTo>
                    <a:lnTo>
                      <a:pt x="3318" y="691"/>
                    </a:lnTo>
                    <a:lnTo>
                      <a:pt x="3298" y="691"/>
                    </a:lnTo>
                    <a:lnTo>
                      <a:pt x="3275" y="692"/>
                    </a:lnTo>
                    <a:lnTo>
                      <a:pt x="3275" y="655"/>
                    </a:lnTo>
                    <a:lnTo>
                      <a:pt x="3351" y="655"/>
                    </a:lnTo>
                    <a:lnTo>
                      <a:pt x="3351" y="625"/>
                    </a:lnTo>
                    <a:close/>
                    <a:moveTo>
                      <a:pt x="3847" y="312"/>
                    </a:moveTo>
                    <a:lnTo>
                      <a:pt x="3857" y="311"/>
                    </a:lnTo>
                    <a:lnTo>
                      <a:pt x="3868" y="311"/>
                    </a:lnTo>
                    <a:lnTo>
                      <a:pt x="3873" y="312"/>
                    </a:lnTo>
                    <a:lnTo>
                      <a:pt x="3879" y="313"/>
                    </a:lnTo>
                    <a:lnTo>
                      <a:pt x="3883" y="315"/>
                    </a:lnTo>
                    <a:lnTo>
                      <a:pt x="3887" y="317"/>
                    </a:lnTo>
                    <a:lnTo>
                      <a:pt x="3877" y="318"/>
                    </a:lnTo>
                    <a:lnTo>
                      <a:pt x="3867" y="318"/>
                    </a:lnTo>
                    <a:lnTo>
                      <a:pt x="3861" y="317"/>
                    </a:lnTo>
                    <a:lnTo>
                      <a:pt x="3857" y="316"/>
                    </a:lnTo>
                    <a:lnTo>
                      <a:pt x="3852" y="314"/>
                    </a:lnTo>
                    <a:lnTo>
                      <a:pt x="3847" y="312"/>
                    </a:lnTo>
                    <a:close/>
                    <a:moveTo>
                      <a:pt x="3807" y="290"/>
                    </a:moveTo>
                    <a:lnTo>
                      <a:pt x="3846" y="290"/>
                    </a:lnTo>
                    <a:lnTo>
                      <a:pt x="3846" y="308"/>
                    </a:lnTo>
                    <a:lnTo>
                      <a:pt x="3807" y="308"/>
                    </a:lnTo>
                    <a:lnTo>
                      <a:pt x="3807" y="290"/>
                    </a:lnTo>
                    <a:close/>
                    <a:moveTo>
                      <a:pt x="4016" y="183"/>
                    </a:moveTo>
                    <a:lnTo>
                      <a:pt x="4045" y="183"/>
                    </a:lnTo>
                    <a:lnTo>
                      <a:pt x="4045" y="212"/>
                    </a:lnTo>
                    <a:lnTo>
                      <a:pt x="4016" y="212"/>
                    </a:lnTo>
                    <a:lnTo>
                      <a:pt x="4016" y="183"/>
                    </a:lnTo>
                    <a:close/>
                    <a:moveTo>
                      <a:pt x="4047" y="1"/>
                    </a:moveTo>
                    <a:lnTo>
                      <a:pt x="4048" y="40"/>
                    </a:lnTo>
                    <a:lnTo>
                      <a:pt x="4097" y="40"/>
                    </a:lnTo>
                    <a:lnTo>
                      <a:pt x="4102" y="35"/>
                    </a:lnTo>
                    <a:lnTo>
                      <a:pt x="4105" y="33"/>
                    </a:lnTo>
                    <a:lnTo>
                      <a:pt x="4107" y="31"/>
                    </a:lnTo>
                    <a:lnTo>
                      <a:pt x="4114" y="28"/>
                    </a:lnTo>
                    <a:lnTo>
                      <a:pt x="4119" y="27"/>
                    </a:lnTo>
                    <a:lnTo>
                      <a:pt x="4130" y="26"/>
                    </a:lnTo>
                    <a:lnTo>
                      <a:pt x="4142" y="25"/>
                    </a:lnTo>
                    <a:lnTo>
                      <a:pt x="4142" y="0"/>
                    </a:lnTo>
                    <a:lnTo>
                      <a:pt x="4186" y="0"/>
                    </a:lnTo>
                    <a:lnTo>
                      <a:pt x="4186" y="3"/>
                    </a:lnTo>
                    <a:lnTo>
                      <a:pt x="4185" y="4"/>
                    </a:lnTo>
                    <a:lnTo>
                      <a:pt x="4184" y="5"/>
                    </a:lnTo>
                    <a:lnTo>
                      <a:pt x="4182" y="5"/>
                    </a:lnTo>
                    <a:lnTo>
                      <a:pt x="4179" y="6"/>
                    </a:lnTo>
                    <a:lnTo>
                      <a:pt x="4178" y="8"/>
                    </a:lnTo>
                    <a:lnTo>
                      <a:pt x="4177" y="11"/>
                    </a:lnTo>
                    <a:lnTo>
                      <a:pt x="4176" y="14"/>
                    </a:lnTo>
                    <a:lnTo>
                      <a:pt x="4176" y="179"/>
                    </a:lnTo>
                    <a:lnTo>
                      <a:pt x="4228" y="179"/>
                    </a:lnTo>
                    <a:lnTo>
                      <a:pt x="4172" y="182"/>
                    </a:lnTo>
                    <a:lnTo>
                      <a:pt x="4172" y="89"/>
                    </a:lnTo>
                    <a:lnTo>
                      <a:pt x="4170" y="87"/>
                    </a:lnTo>
                    <a:lnTo>
                      <a:pt x="4170" y="86"/>
                    </a:lnTo>
                    <a:lnTo>
                      <a:pt x="4161" y="86"/>
                    </a:lnTo>
                    <a:lnTo>
                      <a:pt x="4157" y="86"/>
                    </a:lnTo>
                    <a:lnTo>
                      <a:pt x="4155" y="87"/>
                    </a:lnTo>
                    <a:lnTo>
                      <a:pt x="4152" y="88"/>
                    </a:lnTo>
                    <a:lnTo>
                      <a:pt x="4151" y="90"/>
                    </a:lnTo>
                    <a:lnTo>
                      <a:pt x="4150" y="92"/>
                    </a:lnTo>
                    <a:lnTo>
                      <a:pt x="4150" y="93"/>
                    </a:lnTo>
                    <a:lnTo>
                      <a:pt x="4150" y="99"/>
                    </a:lnTo>
                    <a:lnTo>
                      <a:pt x="4150" y="105"/>
                    </a:lnTo>
                    <a:lnTo>
                      <a:pt x="4145" y="105"/>
                    </a:lnTo>
                    <a:lnTo>
                      <a:pt x="4138" y="104"/>
                    </a:lnTo>
                    <a:lnTo>
                      <a:pt x="4132" y="103"/>
                    </a:lnTo>
                    <a:lnTo>
                      <a:pt x="4124" y="102"/>
                    </a:lnTo>
                    <a:lnTo>
                      <a:pt x="4120" y="102"/>
                    </a:lnTo>
                    <a:lnTo>
                      <a:pt x="4117" y="102"/>
                    </a:lnTo>
                    <a:lnTo>
                      <a:pt x="4114" y="103"/>
                    </a:lnTo>
                    <a:lnTo>
                      <a:pt x="4110" y="104"/>
                    </a:lnTo>
                    <a:lnTo>
                      <a:pt x="4107" y="106"/>
                    </a:lnTo>
                    <a:lnTo>
                      <a:pt x="4105" y="110"/>
                    </a:lnTo>
                    <a:lnTo>
                      <a:pt x="4102" y="113"/>
                    </a:lnTo>
                    <a:lnTo>
                      <a:pt x="4101" y="117"/>
                    </a:lnTo>
                    <a:lnTo>
                      <a:pt x="4150" y="117"/>
                    </a:lnTo>
                    <a:lnTo>
                      <a:pt x="4150" y="146"/>
                    </a:lnTo>
                    <a:lnTo>
                      <a:pt x="4100" y="146"/>
                    </a:lnTo>
                    <a:lnTo>
                      <a:pt x="4100" y="222"/>
                    </a:lnTo>
                    <a:lnTo>
                      <a:pt x="4095" y="223"/>
                    </a:lnTo>
                    <a:lnTo>
                      <a:pt x="4090" y="223"/>
                    </a:lnTo>
                    <a:lnTo>
                      <a:pt x="4078" y="223"/>
                    </a:lnTo>
                    <a:lnTo>
                      <a:pt x="4064" y="222"/>
                    </a:lnTo>
                    <a:lnTo>
                      <a:pt x="4051" y="221"/>
                    </a:lnTo>
                    <a:lnTo>
                      <a:pt x="4045" y="221"/>
                    </a:lnTo>
                    <a:lnTo>
                      <a:pt x="4038" y="221"/>
                    </a:lnTo>
                    <a:lnTo>
                      <a:pt x="4032" y="222"/>
                    </a:lnTo>
                    <a:lnTo>
                      <a:pt x="4026" y="224"/>
                    </a:lnTo>
                    <a:lnTo>
                      <a:pt x="4022" y="227"/>
                    </a:lnTo>
                    <a:lnTo>
                      <a:pt x="4020" y="228"/>
                    </a:lnTo>
                    <a:lnTo>
                      <a:pt x="4019" y="231"/>
                    </a:lnTo>
                    <a:lnTo>
                      <a:pt x="4016" y="236"/>
                    </a:lnTo>
                    <a:lnTo>
                      <a:pt x="4013" y="242"/>
                    </a:lnTo>
                    <a:lnTo>
                      <a:pt x="4008" y="244"/>
                    </a:lnTo>
                    <a:lnTo>
                      <a:pt x="4001" y="245"/>
                    </a:lnTo>
                    <a:lnTo>
                      <a:pt x="3997" y="246"/>
                    </a:lnTo>
                    <a:lnTo>
                      <a:pt x="3992" y="247"/>
                    </a:lnTo>
                    <a:lnTo>
                      <a:pt x="3982" y="251"/>
                    </a:lnTo>
                    <a:lnTo>
                      <a:pt x="3972" y="254"/>
                    </a:lnTo>
                    <a:lnTo>
                      <a:pt x="3968" y="255"/>
                    </a:lnTo>
                    <a:lnTo>
                      <a:pt x="3963" y="257"/>
                    </a:lnTo>
                    <a:lnTo>
                      <a:pt x="3958" y="257"/>
                    </a:lnTo>
                    <a:lnTo>
                      <a:pt x="3954" y="255"/>
                    </a:lnTo>
                    <a:lnTo>
                      <a:pt x="3949" y="254"/>
                    </a:lnTo>
                    <a:lnTo>
                      <a:pt x="3943" y="252"/>
                    </a:lnTo>
                    <a:lnTo>
                      <a:pt x="3938" y="248"/>
                    </a:lnTo>
                    <a:lnTo>
                      <a:pt x="3932" y="244"/>
                    </a:lnTo>
                    <a:lnTo>
                      <a:pt x="3932" y="285"/>
                    </a:lnTo>
                    <a:lnTo>
                      <a:pt x="3973" y="285"/>
                    </a:lnTo>
                    <a:lnTo>
                      <a:pt x="3973" y="319"/>
                    </a:lnTo>
                    <a:lnTo>
                      <a:pt x="3897" y="319"/>
                    </a:lnTo>
                    <a:lnTo>
                      <a:pt x="3897" y="415"/>
                    </a:lnTo>
                    <a:lnTo>
                      <a:pt x="3848" y="415"/>
                    </a:lnTo>
                    <a:lnTo>
                      <a:pt x="3848" y="380"/>
                    </a:lnTo>
                    <a:lnTo>
                      <a:pt x="3760" y="380"/>
                    </a:lnTo>
                    <a:lnTo>
                      <a:pt x="3760" y="412"/>
                    </a:lnTo>
                    <a:lnTo>
                      <a:pt x="3771" y="411"/>
                    </a:lnTo>
                    <a:lnTo>
                      <a:pt x="3783" y="412"/>
                    </a:lnTo>
                    <a:lnTo>
                      <a:pt x="3794" y="414"/>
                    </a:lnTo>
                    <a:lnTo>
                      <a:pt x="3800" y="417"/>
                    </a:lnTo>
                    <a:lnTo>
                      <a:pt x="3806" y="420"/>
                    </a:lnTo>
                    <a:lnTo>
                      <a:pt x="3732" y="420"/>
                    </a:lnTo>
                    <a:lnTo>
                      <a:pt x="3732" y="361"/>
                    </a:lnTo>
                    <a:lnTo>
                      <a:pt x="3802" y="361"/>
                    </a:lnTo>
                    <a:lnTo>
                      <a:pt x="3802" y="285"/>
                    </a:lnTo>
                    <a:lnTo>
                      <a:pt x="3888" y="285"/>
                    </a:lnTo>
                    <a:lnTo>
                      <a:pt x="3888" y="244"/>
                    </a:lnTo>
                    <a:lnTo>
                      <a:pt x="3975" y="244"/>
                    </a:lnTo>
                    <a:lnTo>
                      <a:pt x="3975" y="158"/>
                    </a:lnTo>
                    <a:lnTo>
                      <a:pt x="4046" y="158"/>
                    </a:lnTo>
                    <a:lnTo>
                      <a:pt x="4046" y="106"/>
                    </a:lnTo>
                    <a:lnTo>
                      <a:pt x="4049" y="107"/>
                    </a:lnTo>
                    <a:lnTo>
                      <a:pt x="4052" y="107"/>
                    </a:lnTo>
                    <a:lnTo>
                      <a:pt x="4061" y="108"/>
                    </a:lnTo>
                    <a:lnTo>
                      <a:pt x="4071" y="111"/>
                    </a:lnTo>
                    <a:lnTo>
                      <a:pt x="4075" y="111"/>
                    </a:lnTo>
                    <a:lnTo>
                      <a:pt x="4080" y="111"/>
                    </a:lnTo>
                    <a:lnTo>
                      <a:pt x="4085" y="111"/>
                    </a:lnTo>
                    <a:lnTo>
                      <a:pt x="4089" y="110"/>
                    </a:lnTo>
                    <a:lnTo>
                      <a:pt x="4091" y="110"/>
                    </a:lnTo>
                    <a:lnTo>
                      <a:pt x="4093" y="108"/>
                    </a:lnTo>
                    <a:lnTo>
                      <a:pt x="4096" y="106"/>
                    </a:lnTo>
                    <a:lnTo>
                      <a:pt x="4097" y="104"/>
                    </a:lnTo>
                    <a:lnTo>
                      <a:pt x="4099" y="103"/>
                    </a:lnTo>
                    <a:lnTo>
                      <a:pt x="4101" y="99"/>
                    </a:lnTo>
                    <a:lnTo>
                      <a:pt x="4102" y="93"/>
                    </a:lnTo>
                    <a:lnTo>
                      <a:pt x="4102" y="87"/>
                    </a:lnTo>
                    <a:lnTo>
                      <a:pt x="4142" y="87"/>
                    </a:lnTo>
                    <a:lnTo>
                      <a:pt x="4142" y="44"/>
                    </a:lnTo>
                    <a:lnTo>
                      <a:pt x="4110" y="45"/>
                    </a:lnTo>
                    <a:lnTo>
                      <a:pt x="4086" y="45"/>
                    </a:lnTo>
                    <a:lnTo>
                      <a:pt x="4066" y="45"/>
                    </a:lnTo>
                    <a:lnTo>
                      <a:pt x="4048" y="44"/>
                    </a:lnTo>
                    <a:lnTo>
                      <a:pt x="4047" y="65"/>
                    </a:lnTo>
                    <a:lnTo>
                      <a:pt x="4047" y="44"/>
                    </a:lnTo>
                    <a:lnTo>
                      <a:pt x="4014" y="44"/>
                    </a:lnTo>
                    <a:lnTo>
                      <a:pt x="4047" y="40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rgbClr val="D58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3" name="Rectangle 597"/>
              <p:cNvSpPr>
                <a:spLocks noChangeArrowheads="1"/>
              </p:cNvSpPr>
              <p:nvPr/>
            </p:nvSpPr>
            <p:spPr bwMode="auto">
              <a:xfrm>
                <a:off x="5484" y="379"/>
                <a:ext cx="29" cy="45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24" name="Rectangle 598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25" name="Freeform 599"/>
              <p:cNvSpPr>
                <a:spLocks/>
              </p:cNvSpPr>
              <p:nvPr/>
            </p:nvSpPr>
            <p:spPr bwMode="auto">
              <a:xfrm>
                <a:off x="5062" y="487"/>
                <a:ext cx="84" cy="73"/>
              </a:xfrm>
              <a:custGeom>
                <a:avLst/>
                <a:gdLst>
                  <a:gd name="T0" fmla="*/ 83 w 84"/>
                  <a:gd name="T1" fmla="*/ 0 h 73"/>
                  <a:gd name="T2" fmla="*/ 84 w 84"/>
                  <a:gd name="T3" fmla="*/ 73 h 73"/>
                  <a:gd name="T4" fmla="*/ 0 w 84"/>
                  <a:gd name="T5" fmla="*/ 73 h 73"/>
                  <a:gd name="T6" fmla="*/ 83 w 84"/>
                  <a:gd name="T7" fmla="*/ 70 h 73"/>
                  <a:gd name="T8" fmla="*/ 83 w 8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3"/>
                  <a:gd name="T17" fmla="*/ 84 w 8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3">
                    <a:moveTo>
                      <a:pt x="83" y="0"/>
                    </a:moveTo>
                    <a:lnTo>
                      <a:pt x="84" y="73"/>
                    </a:lnTo>
                    <a:lnTo>
                      <a:pt x="0" y="73"/>
                    </a:lnTo>
                    <a:lnTo>
                      <a:pt x="83" y="7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6" name="Freeform 600"/>
              <p:cNvSpPr>
                <a:spLocks/>
              </p:cNvSpPr>
              <p:nvPr/>
            </p:nvSpPr>
            <p:spPr bwMode="auto">
              <a:xfrm>
                <a:off x="4978" y="538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7" name="Freeform 601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8" name="Freeform 602"/>
              <p:cNvSpPr>
                <a:spLocks/>
              </p:cNvSpPr>
              <p:nvPr/>
            </p:nvSpPr>
            <p:spPr bwMode="auto">
              <a:xfrm>
                <a:off x="4907" y="685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9" name="Freeform 603"/>
              <p:cNvSpPr>
                <a:spLocks/>
              </p:cNvSpPr>
              <p:nvPr/>
            </p:nvSpPr>
            <p:spPr bwMode="auto">
              <a:xfrm>
                <a:off x="4822" y="792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0" name="Freeform 604"/>
              <p:cNvSpPr>
                <a:spLocks/>
              </p:cNvSpPr>
              <p:nvPr/>
            </p:nvSpPr>
            <p:spPr bwMode="auto">
              <a:xfrm>
                <a:off x="4725" y="803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1" name="Freeform 605"/>
              <p:cNvSpPr>
                <a:spLocks/>
              </p:cNvSpPr>
              <p:nvPr/>
            </p:nvSpPr>
            <p:spPr bwMode="auto">
              <a:xfrm>
                <a:off x="4822" y="803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2" name="Freeform 606"/>
              <p:cNvSpPr>
                <a:spLocks/>
              </p:cNvSpPr>
              <p:nvPr/>
            </p:nvSpPr>
            <p:spPr bwMode="auto">
              <a:xfrm>
                <a:off x="4850" y="827"/>
                <a:ext cx="55" cy="7"/>
              </a:xfrm>
              <a:custGeom>
                <a:avLst/>
                <a:gdLst>
                  <a:gd name="T0" fmla="*/ 0 w 55"/>
                  <a:gd name="T1" fmla="*/ 1 h 7"/>
                  <a:gd name="T2" fmla="*/ 13 w 55"/>
                  <a:gd name="T3" fmla="*/ 0 h 7"/>
                  <a:gd name="T4" fmla="*/ 20 w 55"/>
                  <a:gd name="T5" fmla="*/ 0 h 7"/>
                  <a:gd name="T6" fmla="*/ 28 w 55"/>
                  <a:gd name="T7" fmla="*/ 0 h 7"/>
                  <a:gd name="T8" fmla="*/ 34 w 55"/>
                  <a:gd name="T9" fmla="*/ 1 h 7"/>
                  <a:gd name="T10" fmla="*/ 42 w 55"/>
                  <a:gd name="T11" fmla="*/ 2 h 7"/>
                  <a:gd name="T12" fmla="*/ 48 w 55"/>
                  <a:gd name="T13" fmla="*/ 4 h 7"/>
                  <a:gd name="T14" fmla="*/ 55 w 55"/>
                  <a:gd name="T15" fmla="*/ 6 h 7"/>
                  <a:gd name="T16" fmla="*/ 41 w 55"/>
                  <a:gd name="T17" fmla="*/ 7 h 7"/>
                  <a:gd name="T18" fmla="*/ 34 w 55"/>
                  <a:gd name="T19" fmla="*/ 7 h 7"/>
                  <a:gd name="T20" fmla="*/ 27 w 55"/>
                  <a:gd name="T21" fmla="*/ 7 h 7"/>
                  <a:gd name="T22" fmla="*/ 19 w 55"/>
                  <a:gd name="T23" fmla="*/ 6 h 7"/>
                  <a:gd name="T24" fmla="*/ 13 w 55"/>
                  <a:gd name="T25" fmla="*/ 5 h 7"/>
                  <a:gd name="T26" fmla="*/ 6 w 55"/>
                  <a:gd name="T27" fmla="*/ 3 h 7"/>
                  <a:gd name="T28" fmla="*/ 0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0" y="1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3" name="Freeform 607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8" name="Group 809"/>
            <p:cNvGrpSpPr>
              <a:grpSpLocks/>
            </p:cNvGrpSpPr>
            <p:nvPr/>
          </p:nvGrpSpPr>
          <p:grpSpPr bwMode="auto">
            <a:xfrm>
              <a:off x="1215" y="379"/>
              <a:ext cx="4298" cy="3175"/>
              <a:chOff x="1215" y="379"/>
              <a:chExt cx="4298" cy="3175"/>
            </a:xfrm>
          </p:grpSpPr>
          <p:sp>
            <p:nvSpPr>
              <p:cNvPr id="26034" name="Freeform 609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5" name="Freeform 610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6" name="Freeform 611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7" name="Freeform 612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8" name="Rectangle 613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39" name="Freeform 614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0" name="Rectangle 615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41" name="Freeform 616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2" name="Freeform 617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3" name="Freeform 618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4" name="Freeform 619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5" name="Freeform 620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6" name="Rectangle 621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47" name="Rectangle 622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48" name="Freeform 623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9" name="Freeform 624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0" name="Freeform 625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1" name="Freeform 626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2" name="Freeform 627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3" name="Freeform 628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4" name="Rectangle 629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55" name="Freeform 630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6" name="Rectangle 631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57" name="Freeform 632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8" name="Rectangle 633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59" name="Freeform 634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0" name="Rectangle 635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1" name="Rectangle 636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2" name="Freeform 637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3" name="Rectangle 638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4" name="Freeform 639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5" name="Freeform 640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6" name="Rectangle 641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7" name="Freeform 642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8" name="Rectangle 643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69" name="Freeform 644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0" name="Rectangle 645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1" name="Rectangle 646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2" name="Freeform 647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3" name="Rectangle 648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4" name="Freeform 649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5" name="Freeform 650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6" name="Rectangle 651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77" name="Freeform 652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8" name="Freeform 653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9" name="Freeform 654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0" name="Freeform 655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1" name="Rectangle 656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82" name="Freeform 657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3" name="Freeform 658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4" name="Freeform 659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5" name="Freeform 660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6" name="Freeform 661"/>
              <p:cNvSpPr>
                <a:spLocks noEditPoints="1"/>
              </p:cNvSpPr>
              <p:nvPr/>
            </p:nvSpPr>
            <p:spPr bwMode="auto">
              <a:xfrm>
                <a:off x="1215" y="379"/>
                <a:ext cx="4176" cy="3175"/>
              </a:xfrm>
              <a:custGeom>
                <a:avLst/>
                <a:gdLst>
                  <a:gd name="T0" fmla="*/ 973 w 4176"/>
                  <a:gd name="T1" fmla="*/ 2658 h 3175"/>
                  <a:gd name="T2" fmla="*/ 1402 w 4176"/>
                  <a:gd name="T3" fmla="*/ 2351 h 3175"/>
                  <a:gd name="T4" fmla="*/ 2611 w 4176"/>
                  <a:gd name="T5" fmla="*/ 1433 h 3175"/>
                  <a:gd name="T6" fmla="*/ 2611 w 4176"/>
                  <a:gd name="T7" fmla="*/ 1407 h 3175"/>
                  <a:gd name="T8" fmla="*/ 2990 w 4176"/>
                  <a:gd name="T9" fmla="*/ 1120 h 3175"/>
                  <a:gd name="T10" fmla="*/ 3193 w 4176"/>
                  <a:gd name="T11" fmla="*/ 910 h 3175"/>
                  <a:gd name="T12" fmla="*/ 3223 w 4176"/>
                  <a:gd name="T13" fmla="*/ 859 h 3175"/>
                  <a:gd name="T14" fmla="*/ 3604 w 4176"/>
                  <a:gd name="T15" fmla="*/ 648 h 3175"/>
                  <a:gd name="T16" fmla="*/ 3437 w 4176"/>
                  <a:gd name="T17" fmla="*/ 851 h 3175"/>
                  <a:gd name="T18" fmla="*/ 3183 w 4176"/>
                  <a:gd name="T19" fmla="*/ 1039 h 3175"/>
                  <a:gd name="T20" fmla="*/ 3011 w 4176"/>
                  <a:gd name="T21" fmla="*/ 1187 h 3175"/>
                  <a:gd name="T22" fmla="*/ 2791 w 4176"/>
                  <a:gd name="T23" fmla="*/ 1431 h 3175"/>
                  <a:gd name="T24" fmla="*/ 2594 w 4176"/>
                  <a:gd name="T25" fmla="*/ 1547 h 3175"/>
                  <a:gd name="T26" fmla="*/ 2427 w 4176"/>
                  <a:gd name="T27" fmla="*/ 1662 h 3175"/>
                  <a:gd name="T28" fmla="*/ 2326 w 4176"/>
                  <a:gd name="T29" fmla="*/ 1787 h 3175"/>
                  <a:gd name="T30" fmla="*/ 2082 w 4176"/>
                  <a:gd name="T31" fmla="*/ 1950 h 3175"/>
                  <a:gd name="T32" fmla="*/ 1742 w 4176"/>
                  <a:gd name="T33" fmla="*/ 2193 h 3175"/>
                  <a:gd name="T34" fmla="*/ 1512 w 4176"/>
                  <a:gd name="T35" fmla="*/ 2335 h 3175"/>
                  <a:gd name="T36" fmla="*/ 1415 w 4176"/>
                  <a:gd name="T37" fmla="*/ 2400 h 3175"/>
                  <a:gd name="T38" fmla="*/ 1318 w 4176"/>
                  <a:gd name="T39" fmla="*/ 2501 h 3175"/>
                  <a:gd name="T40" fmla="*/ 1257 w 4176"/>
                  <a:gd name="T41" fmla="*/ 2535 h 3175"/>
                  <a:gd name="T42" fmla="*/ 1161 w 4176"/>
                  <a:gd name="T43" fmla="*/ 2594 h 3175"/>
                  <a:gd name="T44" fmla="*/ 1106 w 4176"/>
                  <a:gd name="T45" fmla="*/ 2627 h 3175"/>
                  <a:gd name="T46" fmla="*/ 1021 w 4176"/>
                  <a:gd name="T47" fmla="*/ 2667 h 3175"/>
                  <a:gd name="T48" fmla="*/ 918 w 4176"/>
                  <a:gd name="T49" fmla="*/ 2725 h 3175"/>
                  <a:gd name="T50" fmla="*/ 751 w 4176"/>
                  <a:gd name="T51" fmla="*/ 2816 h 3175"/>
                  <a:gd name="T52" fmla="*/ 505 w 4176"/>
                  <a:gd name="T53" fmla="*/ 2955 h 3175"/>
                  <a:gd name="T54" fmla="*/ 380 w 4176"/>
                  <a:gd name="T55" fmla="*/ 3022 h 3175"/>
                  <a:gd name="T56" fmla="*/ 244 w 4176"/>
                  <a:gd name="T57" fmla="*/ 3091 h 3175"/>
                  <a:gd name="T58" fmla="*/ 6 w 4176"/>
                  <a:gd name="T59" fmla="*/ 3136 h 3175"/>
                  <a:gd name="T60" fmla="*/ 58 w 4176"/>
                  <a:gd name="T61" fmla="*/ 3097 h 3175"/>
                  <a:gd name="T62" fmla="*/ 121 w 4176"/>
                  <a:gd name="T63" fmla="*/ 3072 h 3175"/>
                  <a:gd name="T64" fmla="*/ 266 w 4176"/>
                  <a:gd name="T65" fmla="*/ 3000 h 3175"/>
                  <a:gd name="T66" fmla="*/ 643 w 4176"/>
                  <a:gd name="T67" fmla="*/ 2793 h 3175"/>
                  <a:gd name="T68" fmla="*/ 750 w 4176"/>
                  <a:gd name="T69" fmla="*/ 2719 h 3175"/>
                  <a:gd name="T70" fmla="*/ 1206 w 4176"/>
                  <a:gd name="T71" fmla="*/ 2460 h 3175"/>
                  <a:gd name="T72" fmla="*/ 1254 w 4176"/>
                  <a:gd name="T73" fmla="*/ 2360 h 3175"/>
                  <a:gd name="T74" fmla="*/ 1256 w 4176"/>
                  <a:gd name="T75" fmla="*/ 2354 h 3175"/>
                  <a:gd name="T76" fmla="*/ 1283 w 4176"/>
                  <a:gd name="T77" fmla="*/ 2318 h 3175"/>
                  <a:gd name="T78" fmla="*/ 1455 w 4176"/>
                  <a:gd name="T79" fmla="*/ 2258 h 3175"/>
                  <a:gd name="T80" fmla="*/ 1742 w 4176"/>
                  <a:gd name="T81" fmla="*/ 2068 h 3175"/>
                  <a:gd name="T82" fmla="*/ 1790 w 4176"/>
                  <a:gd name="T83" fmla="*/ 1946 h 3175"/>
                  <a:gd name="T84" fmla="*/ 1876 w 4176"/>
                  <a:gd name="T85" fmla="*/ 1921 h 3175"/>
                  <a:gd name="T86" fmla="*/ 2095 w 4176"/>
                  <a:gd name="T87" fmla="*/ 1723 h 3175"/>
                  <a:gd name="T88" fmla="*/ 2130 w 4176"/>
                  <a:gd name="T89" fmla="*/ 1665 h 3175"/>
                  <a:gd name="T90" fmla="*/ 2155 w 4176"/>
                  <a:gd name="T91" fmla="*/ 1647 h 3175"/>
                  <a:gd name="T92" fmla="*/ 2484 w 4176"/>
                  <a:gd name="T93" fmla="*/ 1462 h 3175"/>
                  <a:gd name="T94" fmla="*/ 2570 w 4176"/>
                  <a:gd name="T95" fmla="*/ 1383 h 3175"/>
                  <a:gd name="T96" fmla="*/ 2768 w 4176"/>
                  <a:gd name="T97" fmla="*/ 1184 h 3175"/>
                  <a:gd name="T98" fmla="*/ 3144 w 4176"/>
                  <a:gd name="T99" fmla="*/ 860 h 3175"/>
                  <a:gd name="T100" fmla="*/ 3275 w 4176"/>
                  <a:gd name="T101" fmla="*/ 783 h 3175"/>
                  <a:gd name="T102" fmla="*/ 3351 w 4176"/>
                  <a:gd name="T103" fmla="*/ 655 h 3175"/>
                  <a:gd name="T104" fmla="*/ 3852 w 4176"/>
                  <a:gd name="T105" fmla="*/ 314 h 3175"/>
                  <a:gd name="T106" fmla="*/ 4048 w 4176"/>
                  <a:gd name="T107" fmla="*/ 40 h 3175"/>
                  <a:gd name="T108" fmla="*/ 4175 w 4176"/>
                  <a:gd name="T109" fmla="*/ 86 h 3175"/>
                  <a:gd name="T110" fmla="*/ 4132 w 4176"/>
                  <a:gd name="T111" fmla="*/ 103 h 3175"/>
                  <a:gd name="T112" fmla="*/ 4100 w 4176"/>
                  <a:gd name="T113" fmla="*/ 222 h 3175"/>
                  <a:gd name="T114" fmla="*/ 4016 w 4176"/>
                  <a:gd name="T115" fmla="*/ 236 h 3175"/>
                  <a:gd name="T116" fmla="*/ 3943 w 4176"/>
                  <a:gd name="T117" fmla="*/ 252 h 3175"/>
                  <a:gd name="T118" fmla="*/ 3783 w 4176"/>
                  <a:gd name="T119" fmla="*/ 412 h 3175"/>
                  <a:gd name="T120" fmla="*/ 4046 w 4176"/>
                  <a:gd name="T121" fmla="*/ 106 h 3175"/>
                  <a:gd name="T122" fmla="*/ 4099 w 4176"/>
                  <a:gd name="T123" fmla="*/ 103 h 3175"/>
                  <a:gd name="T124" fmla="*/ 4047 w 4176"/>
                  <a:gd name="T125" fmla="*/ 40 h 3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76"/>
                  <a:gd name="T190" fmla="*/ 0 h 3175"/>
                  <a:gd name="T191" fmla="*/ 4176 w 4176"/>
                  <a:gd name="T192" fmla="*/ 3175 h 3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76" h="3175">
                    <a:moveTo>
                      <a:pt x="172" y="3087"/>
                    </a:moveTo>
                    <a:lnTo>
                      <a:pt x="136" y="3087"/>
                    </a:lnTo>
                    <a:lnTo>
                      <a:pt x="141" y="3084"/>
                    </a:lnTo>
                    <a:lnTo>
                      <a:pt x="146" y="3082"/>
                    </a:lnTo>
                    <a:lnTo>
                      <a:pt x="151" y="3081"/>
                    </a:lnTo>
                    <a:lnTo>
                      <a:pt x="156" y="3081"/>
                    </a:lnTo>
                    <a:lnTo>
                      <a:pt x="161" y="3082"/>
                    </a:lnTo>
                    <a:lnTo>
                      <a:pt x="165" y="3083"/>
                    </a:lnTo>
                    <a:lnTo>
                      <a:pt x="169" y="3084"/>
                    </a:lnTo>
                    <a:lnTo>
                      <a:pt x="172" y="3087"/>
                    </a:lnTo>
                    <a:close/>
                    <a:moveTo>
                      <a:pt x="953" y="2659"/>
                    </a:moveTo>
                    <a:lnTo>
                      <a:pt x="962" y="2658"/>
                    </a:lnTo>
                    <a:lnTo>
                      <a:pt x="973" y="2658"/>
                    </a:lnTo>
                    <a:lnTo>
                      <a:pt x="979" y="2659"/>
                    </a:lnTo>
                    <a:lnTo>
                      <a:pt x="984" y="2660"/>
                    </a:lnTo>
                    <a:lnTo>
                      <a:pt x="988" y="2663"/>
                    </a:lnTo>
                    <a:lnTo>
                      <a:pt x="993" y="2665"/>
                    </a:lnTo>
                    <a:lnTo>
                      <a:pt x="983" y="2666"/>
                    </a:lnTo>
                    <a:lnTo>
                      <a:pt x="972" y="2666"/>
                    </a:lnTo>
                    <a:lnTo>
                      <a:pt x="967" y="2665"/>
                    </a:lnTo>
                    <a:lnTo>
                      <a:pt x="961" y="2664"/>
                    </a:lnTo>
                    <a:lnTo>
                      <a:pt x="957" y="2661"/>
                    </a:lnTo>
                    <a:lnTo>
                      <a:pt x="953" y="2659"/>
                    </a:lnTo>
                    <a:close/>
                    <a:moveTo>
                      <a:pt x="1333" y="2333"/>
                    </a:moveTo>
                    <a:lnTo>
                      <a:pt x="1402" y="2333"/>
                    </a:lnTo>
                    <a:lnTo>
                      <a:pt x="1402" y="2351"/>
                    </a:lnTo>
                    <a:lnTo>
                      <a:pt x="1333" y="2351"/>
                    </a:lnTo>
                    <a:lnTo>
                      <a:pt x="1333" y="2333"/>
                    </a:lnTo>
                    <a:close/>
                    <a:moveTo>
                      <a:pt x="1987" y="1885"/>
                    </a:moveTo>
                    <a:lnTo>
                      <a:pt x="2027" y="1885"/>
                    </a:lnTo>
                    <a:lnTo>
                      <a:pt x="2027" y="1915"/>
                    </a:lnTo>
                    <a:lnTo>
                      <a:pt x="1987" y="1915"/>
                    </a:lnTo>
                    <a:lnTo>
                      <a:pt x="1987" y="1885"/>
                    </a:lnTo>
                    <a:close/>
                    <a:moveTo>
                      <a:pt x="2611" y="1464"/>
                    </a:moveTo>
                    <a:lnTo>
                      <a:pt x="2639" y="1464"/>
                    </a:lnTo>
                    <a:lnTo>
                      <a:pt x="2639" y="1493"/>
                    </a:lnTo>
                    <a:lnTo>
                      <a:pt x="2611" y="1493"/>
                    </a:lnTo>
                    <a:lnTo>
                      <a:pt x="2611" y="1464"/>
                    </a:lnTo>
                    <a:close/>
                    <a:moveTo>
                      <a:pt x="2611" y="1433"/>
                    </a:moveTo>
                    <a:lnTo>
                      <a:pt x="2639" y="1433"/>
                    </a:lnTo>
                    <a:lnTo>
                      <a:pt x="2639" y="1447"/>
                    </a:lnTo>
                    <a:lnTo>
                      <a:pt x="2611" y="1447"/>
                    </a:lnTo>
                    <a:lnTo>
                      <a:pt x="2611" y="1433"/>
                    </a:lnTo>
                    <a:close/>
                    <a:moveTo>
                      <a:pt x="2687" y="1387"/>
                    </a:moveTo>
                    <a:lnTo>
                      <a:pt x="2736" y="1387"/>
                    </a:lnTo>
                    <a:lnTo>
                      <a:pt x="2736" y="1407"/>
                    </a:lnTo>
                    <a:lnTo>
                      <a:pt x="2687" y="1407"/>
                    </a:lnTo>
                    <a:lnTo>
                      <a:pt x="2687" y="1387"/>
                    </a:lnTo>
                    <a:close/>
                    <a:moveTo>
                      <a:pt x="2611" y="1387"/>
                    </a:moveTo>
                    <a:lnTo>
                      <a:pt x="2639" y="1387"/>
                    </a:lnTo>
                    <a:lnTo>
                      <a:pt x="2639" y="1407"/>
                    </a:lnTo>
                    <a:lnTo>
                      <a:pt x="2611" y="1407"/>
                    </a:lnTo>
                    <a:lnTo>
                      <a:pt x="2611" y="1387"/>
                    </a:lnTo>
                    <a:close/>
                    <a:moveTo>
                      <a:pt x="2738" y="1210"/>
                    </a:moveTo>
                    <a:lnTo>
                      <a:pt x="2767" y="1210"/>
                    </a:lnTo>
                    <a:lnTo>
                      <a:pt x="2767" y="1228"/>
                    </a:lnTo>
                    <a:lnTo>
                      <a:pt x="2738" y="1228"/>
                    </a:lnTo>
                    <a:lnTo>
                      <a:pt x="2738" y="1210"/>
                    </a:lnTo>
                    <a:close/>
                    <a:moveTo>
                      <a:pt x="2940" y="1114"/>
                    </a:moveTo>
                    <a:lnTo>
                      <a:pt x="2953" y="1114"/>
                    </a:lnTo>
                    <a:lnTo>
                      <a:pt x="2967" y="1114"/>
                    </a:lnTo>
                    <a:lnTo>
                      <a:pt x="2974" y="1115"/>
                    </a:lnTo>
                    <a:lnTo>
                      <a:pt x="2980" y="1116"/>
                    </a:lnTo>
                    <a:lnTo>
                      <a:pt x="2986" y="1118"/>
                    </a:lnTo>
                    <a:lnTo>
                      <a:pt x="2990" y="1120"/>
                    </a:lnTo>
                    <a:lnTo>
                      <a:pt x="2977" y="1121"/>
                    </a:lnTo>
                    <a:lnTo>
                      <a:pt x="2963" y="1121"/>
                    </a:lnTo>
                    <a:lnTo>
                      <a:pt x="2956" y="1120"/>
                    </a:lnTo>
                    <a:lnTo>
                      <a:pt x="2950" y="1119"/>
                    </a:lnTo>
                    <a:lnTo>
                      <a:pt x="2945" y="1117"/>
                    </a:lnTo>
                    <a:lnTo>
                      <a:pt x="2940" y="1114"/>
                    </a:lnTo>
                    <a:close/>
                    <a:moveTo>
                      <a:pt x="3184" y="986"/>
                    </a:moveTo>
                    <a:lnTo>
                      <a:pt x="3223" y="986"/>
                    </a:lnTo>
                    <a:lnTo>
                      <a:pt x="3223" y="1015"/>
                    </a:lnTo>
                    <a:lnTo>
                      <a:pt x="3184" y="1015"/>
                    </a:lnTo>
                    <a:lnTo>
                      <a:pt x="3184" y="986"/>
                    </a:lnTo>
                    <a:close/>
                    <a:moveTo>
                      <a:pt x="3183" y="910"/>
                    </a:moveTo>
                    <a:lnTo>
                      <a:pt x="3193" y="910"/>
                    </a:lnTo>
                    <a:lnTo>
                      <a:pt x="3203" y="910"/>
                    </a:lnTo>
                    <a:lnTo>
                      <a:pt x="3209" y="912"/>
                    </a:lnTo>
                    <a:lnTo>
                      <a:pt x="3214" y="913"/>
                    </a:lnTo>
                    <a:lnTo>
                      <a:pt x="3219" y="915"/>
                    </a:lnTo>
                    <a:lnTo>
                      <a:pt x="3224" y="917"/>
                    </a:lnTo>
                    <a:lnTo>
                      <a:pt x="3213" y="918"/>
                    </a:lnTo>
                    <a:lnTo>
                      <a:pt x="3203" y="918"/>
                    </a:lnTo>
                    <a:lnTo>
                      <a:pt x="3198" y="917"/>
                    </a:lnTo>
                    <a:lnTo>
                      <a:pt x="3193" y="916"/>
                    </a:lnTo>
                    <a:lnTo>
                      <a:pt x="3187" y="914"/>
                    </a:lnTo>
                    <a:lnTo>
                      <a:pt x="3183" y="910"/>
                    </a:lnTo>
                    <a:close/>
                    <a:moveTo>
                      <a:pt x="3184" y="859"/>
                    </a:moveTo>
                    <a:lnTo>
                      <a:pt x="3223" y="859"/>
                    </a:lnTo>
                    <a:lnTo>
                      <a:pt x="3223" y="888"/>
                    </a:lnTo>
                    <a:lnTo>
                      <a:pt x="3184" y="888"/>
                    </a:lnTo>
                    <a:lnTo>
                      <a:pt x="3184" y="859"/>
                    </a:lnTo>
                    <a:close/>
                    <a:moveTo>
                      <a:pt x="3351" y="625"/>
                    </a:moveTo>
                    <a:lnTo>
                      <a:pt x="3435" y="625"/>
                    </a:lnTo>
                    <a:lnTo>
                      <a:pt x="3435" y="686"/>
                    </a:lnTo>
                    <a:lnTo>
                      <a:pt x="3478" y="686"/>
                    </a:lnTo>
                    <a:lnTo>
                      <a:pt x="3478" y="625"/>
                    </a:lnTo>
                    <a:lnTo>
                      <a:pt x="3515" y="632"/>
                    </a:lnTo>
                    <a:lnTo>
                      <a:pt x="3546" y="637"/>
                    </a:lnTo>
                    <a:lnTo>
                      <a:pt x="3574" y="641"/>
                    </a:lnTo>
                    <a:lnTo>
                      <a:pt x="3588" y="645"/>
                    </a:lnTo>
                    <a:lnTo>
                      <a:pt x="3604" y="648"/>
                    </a:lnTo>
                    <a:lnTo>
                      <a:pt x="3508" y="648"/>
                    </a:lnTo>
                    <a:lnTo>
                      <a:pt x="3508" y="809"/>
                    </a:lnTo>
                    <a:lnTo>
                      <a:pt x="3509" y="810"/>
                    </a:lnTo>
                    <a:lnTo>
                      <a:pt x="3511" y="811"/>
                    </a:lnTo>
                    <a:lnTo>
                      <a:pt x="3516" y="812"/>
                    </a:lnTo>
                    <a:lnTo>
                      <a:pt x="3527" y="813"/>
                    </a:lnTo>
                    <a:lnTo>
                      <a:pt x="3527" y="857"/>
                    </a:lnTo>
                    <a:lnTo>
                      <a:pt x="3442" y="857"/>
                    </a:lnTo>
                    <a:lnTo>
                      <a:pt x="3439" y="857"/>
                    </a:lnTo>
                    <a:lnTo>
                      <a:pt x="3436" y="856"/>
                    </a:lnTo>
                    <a:lnTo>
                      <a:pt x="3436" y="855"/>
                    </a:lnTo>
                    <a:lnTo>
                      <a:pt x="3436" y="853"/>
                    </a:lnTo>
                    <a:lnTo>
                      <a:pt x="3437" y="851"/>
                    </a:lnTo>
                    <a:lnTo>
                      <a:pt x="3436" y="850"/>
                    </a:lnTo>
                    <a:lnTo>
                      <a:pt x="3435" y="848"/>
                    </a:lnTo>
                    <a:lnTo>
                      <a:pt x="3431" y="848"/>
                    </a:lnTo>
                    <a:lnTo>
                      <a:pt x="3401" y="848"/>
                    </a:lnTo>
                    <a:lnTo>
                      <a:pt x="3401" y="918"/>
                    </a:lnTo>
                    <a:lnTo>
                      <a:pt x="3360" y="918"/>
                    </a:lnTo>
                    <a:lnTo>
                      <a:pt x="3360" y="964"/>
                    </a:lnTo>
                    <a:lnTo>
                      <a:pt x="3330" y="964"/>
                    </a:lnTo>
                    <a:lnTo>
                      <a:pt x="3330" y="1055"/>
                    </a:lnTo>
                    <a:lnTo>
                      <a:pt x="3275" y="1055"/>
                    </a:lnTo>
                    <a:lnTo>
                      <a:pt x="3275" y="1025"/>
                    </a:lnTo>
                    <a:lnTo>
                      <a:pt x="3182" y="1025"/>
                    </a:lnTo>
                    <a:lnTo>
                      <a:pt x="3183" y="1039"/>
                    </a:lnTo>
                    <a:lnTo>
                      <a:pt x="3183" y="1055"/>
                    </a:lnTo>
                    <a:lnTo>
                      <a:pt x="3174" y="1057"/>
                    </a:lnTo>
                    <a:lnTo>
                      <a:pt x="3166" y="1057"/>
                    </a:lnTo>
                    <a:lnTo>
                      <a:pt x="3147" y="1057"/>
                    </a:lnTo>
                    <a:lnTo>
                      <a:pt x="3127" y="1056"/>
                    </a:lnTo>
                    <a:lnTo>
                      <a:pt x="3106" y="1055"/>
                    </a:lnTo>
                    <a:lnTo>
                      <a:pt x="3106" y="1121"/>
                    </a:lnTo>
                    <a:lnTo>
                      <a:pt x="3076" y="1121"/>
                    </a:lnTo>
                    <a:lnTo>
                      <a:pt x="3076" y="1186"/>
                    </a:lnTo>
                    <a:lnTo>
                      <a:pt x="3065" y="1186"/>
                    </a:lnTo>
                    <a:lnTo>
                      <a:pt x="3055" y="1185"/>
                    </a:lnTo>
                    <a:lnTo>
                      <a:pt x="3033" y="1186"/>
                    </a:lnTo>
                    <a:lnTo>
                      <a:pt x="3011" y="1187"/>
                    </a:lnTo>
                    <a:lnTo>
                      <a:pt x="3001" y="1187"/>
                    </a:lnTo>
                    <a:lnTo>
                      <a:pt x="2990" y="1186"/>
                    </a:lnTo>
                    <a:lnTo>
                      <a:pt x="2990" y="1249"/>
                    </a:lnTo>
                    <a:lnTo>
                      <a:pt x="2909" y="1249"/>
                    </a:lnTo>
                    <a:lnTo>
                      <a:pt x="2909" y="1266"/>
                    </a:lnTo>
                    <a:lnTo>
                      <a:pt x="2909" y="1289"/>
                    </a:lnTo>
                    <a:lnTo>
                      <a:pt x="2863" y="1289"/>
                    </a:lnTo>
                    <a:lnTo>
                      <a:pt x="2863" y="1320"/>
                    </a:lnTo>
                    <a:lnTo>
                      <a:pt x="2823" y="1320"/>
                    </a:lnTo>
                    <a:lnTo>
                      <a:pt x="2823" y="1342"/>
                    </a:lnTo>
                    <a:lnTo>
                      <a:pt x="2823" y="1365"/>
                    </a:lnTo>
                    <a:lnTo>
                      <a:pt x="2791" y="1365"/>
                    </a:lnTo>
                    <a:lnTo>
                      <a:pt x="2791" y="1431"/>
                    </a:lnTo>
                    <a:lnTo>
                      <a:pt x="2736" y="1426"/>
                    </a:lnTo>
                    <a:lnTo>
                      <a:pt x="2736" y="1462"/>
                    </a:lnTo>
                    <a:lnTo>
                      <a:pt x="2686" y="1462"/>
                    </a:lnTo>
                    <a:lnTo>
                      <a:pt x="2686" y="1494"/>
                    </a:lnTo>
                    <a:lnTo>
                      <a:pt x="2736" y="1494"/>
                    </a:lnTo>
                    <a:lnTo>
                      <a:pt x="2736" y="1512"/>
                    </a:lnTo>
                    <a:lnTo>
                      <a:pt x="2713" y="1518"/>
                    </a:lnTo>
                    <a:lnTo>
                      <a:pt x="2690" y="1523"/>
                    </a:lnTo>
                    <a:lnTo>
                      <a:pt x="2645" y="1532"/>
                    </a:lnTo>
                    <a:lnTo>
                      <a:pt x="2623" y="1536"/>
                    </a:lnTo>
                    <a:lnTo>
                      <a:pt x="2614" y="1540"/>
                    </a:lnTo>
                    <a:lnTo>
                      <a:pt x="2604" y="1544"/>
                    </a:lnTo>
                    <a:lnTo>
                      <a:pt x="2594" y="1547"/>
                    </a:lnTo>
                    <a:lnTo>
                      <a:pt x="2584" y="1552"/>
                    </a:lnTo>
                    <a:lnTo>
                      <a:pt x="2576" y="1558"/>
                    </a:lnTo>
                    <a:lnTo>
                      <a:pt x="2568" y="1564"/>
                    </a:lnTo>
                    <a:lnTo>
                      <a:pt x="2551" y="1565"/>
                    </a:lnTo>
                    <a:lnTo>
                      <a:pt x="2533" y="1567"/>
                    </a:lnTo>
                    <a:lnTo>
                      <a:pt x="2513" y="1567"/>
                    </a:lnTo>
                    <a:lnTo>
                      <a:pt x="2504" y="1565"/>
                    </a:lnTo>
                    <a:lnTo>
                      <a:pt x="2493" y="1563"/>
                    </a:lnTo>
                    <a:lnTo>
                      <a:pt x="2493" y="1610"/>
                    </a:lnTo>
                    <a:lnTo>
                      <a:pt x="2442" y="1610"/>
                    </a:lnTo>
                    <a:lnTo>
                      <a:pt x="2442" y="1661"/>
                    </a:lnTo>
                    <a:lnTo>
                      <a:pt x="2433" y="1661"/>
                    </a:lnTo>
                    <a:lnTo>
                      <a:pt x="2427" y="1662"/>
                    </a:lnTo>
                    <a:lnTo>
                      <a:pt x="2425" y="1663"/>
                    </a:lnTo>
                    <a:lnTo>
                      <a:pt x="2422" y="1664"/>
                    </a:lnTo>
                    <a:lnTo>
                      <a:pt x="2419" y="1666"/>
                    </a:lnTo>
                    <a:lnTo>
                      <a:pt x="2416" y="1668"/>
                    </a:lnTo>
                    <a:lnTo>
                      <a:pt x="2414" y="1670"/>
                    </a:lnTo>
                    <a:lnTo>
                      <a:pt x="2412" y="1672"/>
                    </a:lnTo>
                    <a:lnTo>
                      <a:pt x="2410" y="1677"/>
                    </a:lnTo>
                    <a:lnTo>
                      <a:pt x="2409" y="1680"/>
                    </a:lnTo>
                    <a:lnTo>
                      <a:pt x="2408" y="1685"/>
                    </a:lnTo>
                    <a:lnTo>
                      <a:pt x="2406" y="1691"/>
                    </a:lnTo>
                    <a:lnTo>
                      <a:pt x="2367" y="1691"/>
                    </a:lnTo>
                    <a:lnTo>
                      <a:pt x="2367" y="1787"/>
                    </a:lnTo>
                    <a:lnTo>
                      <a:pt x="2326" y="1787"/>
                    </a:lnTo>
                    <a:lnTo>
                      <a:pt x="2326" y="1832"/>
                    </a:lnTo>
                    <a:lnTo>
                      <a:pt x="2281" y="1832"/>
                    </a:lnTo>
                    <a:lnTo>
                      <a:pt x="2280" y="1822"/>
                    </a:lnTo>
                    <a:lnTo>
                      <a:pt x="2279" y="1817"/>
                    </a:lnTo>
                    <a:lnTo>
                      <a:pt x="2278" y="1815"/>
                    </a:lnTo>
                    <a:lnTo>
                      <a:pt x="2277" y="1813"/>
                    </a:lnTo>
                    <a:lnTo>
                      <a:pt x="2249" y="1813"/>
                    </a:lnTo>
                    <a:lnTo>
                      <a:pt x="2249" y="1883"/>
                    </a:lnTo>
                    <a:lnTo>
                      <a:pt x="2153" y="1883"/>
                    </a:lnTo>
                    <a:lnTo>
                      <a:pt x="2153" y="1915"/>
                    </a:lnTo>
                    <a:lnTo>
                      <a:pt x="2123" y="1915"/>
                    </a:lnTo>
                    <a:lnTo>
                      <a:pt x="2123" y="1950"/>
                    </a:lnTo>
                    <a:lnTo>
                      <a:pt x="2082" y="1950"/>
                    </a:lnTo>
                    <a:lnTo>
                      <a:pt x="2082" y="2018"/>
                    </a:lnTo>
                    <a:lnTo>
                      <a:pt x="2071" y="2016"/>
                    </a:lnTo>
                    <a:lnTo>
                      <a:pt x="2061" y="2015"/>
                    </a:lnTo>
                    <a:lnTo>
                      <a:pt x="2051" y="2015"/>
                    </a:lnTo>
                    <a:lnTo>
                      <a:pt x="2040" y="2015"/>
                    </a:lnTo>
                    <a:lnTo>
                      <a:pt x="2018" y="2016"/>
                    </a:lnTo>
                    <a:lnTo>
                      <a:pt x="1996" y="2018"/>
                    </a:lnTo>
                    <a:lnTo>
                      <a:pt x="1996" y="2067"/>
                    </a:lnTo>
                    <a:lnTo>
                      <a:pt x="1900" y="2067"/>
                    </a:lnTo>
                    <a:lnTo>
                      <a:pt x="1900" y="2127"/>
                    </a:lnTo>
                    <a:lnTo>
                      <a:pt x="1828" y="2127"/>
                    </a:lnTo>
                    <a:lnTo>
                      <a:pt x="1828" y="2193"/>
                    </a:lnTo>
                    <a:lnTo>
                      <a:pt x="1742" y="2193"/>
                    </a:lnTo>
                    <a:lnTo>
                      <a:pt x="1742" y="2255"/>
                    </a:lnTo>
                    <a:lnTo>
                      <a:pt x="1694" y="2255"/>
                    </a:lnTo>
                    <a:lnTo>
                      <a:pt x="1693" y="2239"/>
                    </a:lnTo>
                    <a:lnTo>
                      <a:pt x="1691" y="2231"/>
                    </a:lnTo>
                    <a:lnTo>
                      <a:pt x="1688" y="2225"/>
                    </a:lnTo>
                    <a:lnTo>
                      <a:pt x="1674" y="2225"/>
                    </a:lnTo>
                    <a:lnTo>
                      <a:pt x="1674" y="2351"/>
                    </a:lnTo>
                    <a:lnTo>
                      <a:pt x="1617" y="2351"/>
                    </a:lnTo>
                    <a:lnTo>
                      <a:pt x="1617" y="2325"/>
                    </a:lnTo>
                    <a:lnTo>
                      <a:pt x="1584" y="2326"/>
                    </a:lnTo>
                    <a:lnTo>
                      <a:pt x="1557" y="2326"/>
                    </a:lnTo>
                    <a:lnTo>
                      <a:pt x="1515" y="2326"/>
                    </a:lnTo>
                    <a:lnTo>
                      <a:pt x="1512" y="2335"/>
                    </a:lnTo>
                    <a:lnTo>
                      <a:pt x="1511" y="2345"/>
                    </a:lnTo>
                    <a:lnTo>
                      <a:pt x="1511" y="2356"/>
                    </a:lnTo>
                    <a:lnTo>
                      <a:pt x="1511" y="2365"/>
                    </a:lnTo>
                    <a:lnTo>
                      <a:pt x="1511" y="2388"/>
                    </a:lnTo>
                    <a:lnTo>
                      <a:pt x="1512" y="2400"/>
                    </a:lnTo>
                    <a:lnTo>
                      <a:pt x="1513" y="2412"/>
                    </a:lnTo>
                    <a:lnTo>
                      <a:pt x="1460" y="2412"/>
                    </a:lnTo>
                    <a:lnTo>
                      <a:pt x="1460" y="2401"/>
                    </a:lnTo>
                    <a:lnTo>
                      <a:pt x="1458" y="2397"/>
                    </a:lnTo>
                    <a:lnTo>
                      <a:pt x="1457" y="2394"/>
                    </a:lnTo>
                    <a:lnTo>
                      <a:pt x="1456" y="2392"/>
                    </a:lnTo>
                    <a:lnTo>
                      <a:pt x="1416" y="2392"/>
                    </a:lnTo>
                    <a:lnTo>
                      <a:pt x="1415" y="2400"/>
                    </a:lnTo>
                    <a:lnTo>
                      <a:pt x="1415" y="2407"/>
                    </a:lnTo>
                    <a:lnTo>
                      <a:pt x="1414" y="2424"/>
                    </a:lnTo>
                    <a:lnTo>
                      <a:pt x="1415" y="2441"/>
                    </a:lnTo>
                    <a:lnTo>
                      <a:pt x="1416" y="2458"/>
                    </a:lnTo>
                    <a:lnTo>
                      <a:pt x="1332" y="2458"/>
                    </a:lnTo>
                    <a:lnTo>
                      <a:pt x="1333" y="2464"/>
                    </a:lnTo>
                    <a:lnTo>
                      <a:pt x="1334" y="2469"/>
                    </a:lnTo>
                    <a:lnTo>
                      <a:pt x="1334" y="2473"/>
                    </a:lnTo>
                    <a:lnTo>
                      <a:pt x="1333" y="2478"/>
                    </a:lnTo>
                    <a:lnTo>
                      <a:pt x="1331" y="2484"/>
                    </a:lnTo>
                    <a:lnTo>
                      <a:pt x="1328" y="2490"/>
                    </a:lnTo>
                    <a:lnTo>
                      <a:pt x="1324" y="2496"/>
                    </a:lnTo>
                    <a:lnTo>
                      <a:pt x="1318" y="2501"/>
                    </a:lnTo>
                    <a:lnTo>
                      <a:pt x="1316" y="2506"/>
                    </a:lnTo>
                    <a:lnTo>
                      <a:pt x="1315" y="2509"/>
                    </a:lnTo>
                    <a:lnTo>
                      <a:pt x="1311" y="2519"/>
                    </a:lnTo>
                    <a:lnTo>
                      <a:pt x="1302" y="2518"/>
                    </a:lnTo>
                    <a:lnTo>
                      <a:pt x="1292" y="2518"/>
                    </a:lnTo>
                    <a:lnTo>
                      <a:pt x="1287" y="2519"/>
                    </a:lnTo>
                    <a:lnTo>
                      <a:pt x="1282" y="2519"/>
                    </a:lnTo>
                    <a:lnTo>
                      <a:pt x="1276" y="2520"/>
                    </a:lnTo>
                    <a:lnTo>
                      <a:pt x="1272" y="2522"/>
                    </a:lnTo>
                    <a:lnTo>
                      <a:pt x="1267" y="2524"/>
                    </a:lnTo>
                    <a:lnTo>
                      <a:pt x="1263" y="2526"/>
                    </a:lnTo>
                    <a:lnTo>
                      <a:pt x="1259" y="2531"/>
                    </a:lnTo>
                    <a:lnTo>
                      <a:pt x="1257" y="2535"/>
                    </a:lnTo>
                    <a:lnTo>
                      <a:pt x="1255" y="2539"/>
                    </a:lnTo>
                    <a:lnTo>
                      <a:pt x="1255" y="2545"/>
                    </a:lnTo>
                    <a:lnTo>
                      <a:pt x="1255" y="2552"/>
                    </a:lnTo>
                    <a:lnTo>
                      <a:pt x="1256" y="2560"/>
                    </a:lnTo>
                    <a:lnTo>
                      <a:pt x="1205" y="2560"/>
                    </a:lnTo>
                    <a:lnTo>
                      <a:pt x="1205" y="2596"/>
                    </a:lnTo>
                    <a:lnTo>
                      <a:pt x="1195" y="2596"/>
                    </a:lnTo>
                    <a:lnTo>
                      <a:pt x="1185" y="2596"/>
                    </a:lnTo>
                    <a:lnTo>
                      <a:pt x="1174" y="2593"/>
                    </a:lnTo>
                    <a:lnTo>
                      <a:pt x="1168" y="2592"/>
                    </a:lnTo>
                    <a:lnTo>
                      <a:pt x="1163" y="2591"/>
                    </a:lnTo>
                    <a:lnTo>
                      <a:pt x="1162" y="2592"/>
                    </a:lnTo>
                    <a:lnTo>
                      <a:pt x="1161" y="2594"/>
                    </a:lnTo>
                    <a:lnTo>
                      <a:pt x="1160" y="2600"/>
                    </a:lnTo>
                    <a:lnTo>
                      <a:pt x="1160" y="2615"/>
                    </a:lnTo>
                    <a:lnTo>
                      <a:pt x="1154" y="2616"/>
                    </a:lnTo>
                    <a:lnTo>
                      <a:pt x="1149" y="2617"/>
                    </a:lnTo>
                    <a:lnTo>
                      <a:pt x="1145" y="2618"/>
                    </a:lnTo>
                    <a:lnTo>
                      <a:pt x="1140" y="2620"/>
                    </a:lnTo>
                    <a:lnTo>
                      <a:pt x="1133" y="2624"/>
                    </a:lnTo>
                    <a:lnTo>
                      <a:pt x="1126" y="2627"/>
                    </a:lnTo>
                    <a:lnTo>
                      <a:pt x="1122" y="2628"/>
                    </a:lnTo>
                    <a:lnTo>
                      <a:pt x="1119" y="2629"/>
                    </a:lnTo>
                    <a:lnTo>
                      <a:pt x="1114" y="2629"/>
                    </a:lnTo>
                    <a:lnTo>
                      <a:pt x="1110" y="2629"/>
                    </a:lnTo>
                    <a:lnTo>
                      <a:pt x="1106" y="2627"/>
                    </a:lnTo>
                    <a:lnTo>
                      <a:pt x="1100" y="2625"/>
                    </a:lnTo>
                    <a:lnTo>
                      <a:pt x="1094" y="2621"/>
                    </a:lnTo>
                    <a:lnTo>
                      <a:pt x="1089" y="2616"/>
                    </a:lnTo>
                    <a:lnTo>
                      <a:pt x="1089" y="2656"/>
                    </a:lnTo>
                    <a:lnTo>
                      <a:pt x="1073" y="2655"/>
                    </a:lnTo>
                    <a:lnTo>
                      <a:pt x="1067" y="2655"/>
                    </a:lnTo>
                    <a:lnTo>
                      <a:pt x="1061" y="2655"/>
                    </a:lnTo>
                    <a:lnTo>
                      <a:pt x="1054" y="2656"/>
                    </a:lnTo>
                    <a:lnTo>
                      <a:pt x="1048" y="2657"/>
                    </a:lnTo>
                    <a:lnTo>
                      <a:pt x="1041" y="2658"/>
                    </a:lnTo>
                    <a:lnTo>
                      <a:pt x="1036" y="2660"/>
                    </a:lnTo>
                    <a:lnTo>
                      <a:pt x="1025" y="2665"/>
                    </a:lnTo>
                    <a:lnTo>
                      <a:pt x="1021" y="2667"/>
                    </a:lnTo>
                    <a:lnTo>
                      <a:pt x="1016" y="2670"/>
                    </a:lnTo>
                    <a:lnTo>
                      <a:pt x="1012" y="2673"/>
                    </a:lnTo>
                    <a:lnTo>
                      <a:pt x="1008" y="2678"/>
                    </a:lnTo>
                    <a:lnTo>
                      <a:pt x="1004" y="2682"/>
                    </a:lnTo>
                    <a:lnTo>
                      <a:pt x="1002" y="2686"/>
                    </a:lnTo>
                    <a:lnTo>
                      <a:pt x="961" y="2686"/>
                    </a:lnTo>
                    <a:lnTo>
                      <a:pt x="961" y="2722"/>
                    </a:lnTo>
                    <a:lnTo>
                      <a:pt x="952" y="2722"/>
                    </a:lnTo>
                    <a:lnTo>
                      <a:pt x="942" y="2722"/>
                    </a:lnTo>
                    <a:lnTo>
                      <a:pt x="931" y="2721"/>
                    </a:lnTo>
                    <a:lnTo>
                      <a:pt x="926" y="2720"/>
                    </a:lnTo>
                    <a:lnTo>
                      <a:pt x="920" y="2718"/>
                    </a:lnTo>
                    <a:lnTo>
                      <a:pt x="918" y="2725"/>
                    </a:lnTo>
                    <a:lnTo>
                      <a:pt x="917" y="2734"/>
                    </a:lnTo>
                    <a:lnTo>
                      <a:pt x="916" y="2752"/>
                    </a:lnTo>
                    <a:lnTo>
                      <a:pt x="875" y="2752"/>
                    </a:lnTo>
                    <a:lnTo>
                      <a:pt x="875" y="2793"/>
                    </a:lnTo>
                    <a:lnTo>
                      <a:pt x="845" y="2793"/>
                    </a:lnTo>
                    <a:lnTo>
                      <a:pt x="845" y="2829"/>
                    </a:lnTo>
                    <a:lnTo>
                      <a:pt x="796" y="2829"/>
                    </a:lnTo>
                    <a:lnTo>
                      <a:pt x="787" y="2821"/>
                    </a:lnTo>
                    <a:lnTo>
                      <a:pt x="779" y="2817"/>
                    </a:lnTo>
                    <a:lnTo>
                      <a:pt x="773" y="2815"/>
                    </a:lnTo>
                    <a:lnTo>
                      <a:pt x="769" y="2814"/>
                    </a:lnTo>
                    <a:lnTo>
                      <a:pt x="755" y="2815"/>
                    </a:lnTo>
                    <a:lnTo>
                      <a:pt x="751" y="2816"/>
                    </a:lnTo>
                    <a:lnTo>
                      <a:pt x="748" y="2817"/>
                    </a:lnTo>
                    <a:lnTo>
                      <a:pt x="739" y="2821"/>
                    </a:lnTo>
                    <a:lnTo>
                      <a:pt x="731" y="2825"/>
                    </a:lnTo>
                    <a:lnTo>
                      <a:pt x="719" y="2829"/>
                    </a:lnTo>
                    <a:lnTo>
                      <a:pt x="719" y="2869"/>
                    </a:lnTo>
                    <a:lnTo>
                      <a:pt x="678" y="2869"/>
                    </a:lnTo>
                    <a:lnTo>
                      <a:pt x="678" y="2920"/>
                    </a:lnTo>
                    <a:lnTo>
                      <a:pt x="583" y="2920"/>
                    </a:lnTo>
                    <a:lnTo>
                      <a:pt x="583" y="2889"/>
                    </a:lnTo>
                    <a:lnTo>
                      <a:pt x="541" y="2889"/>
                    </a:lnTo>
                    <a:lnTo>
                      <a:pt x="541" y="2953"/>
                    </a:lnTo>
                    <a:lnTo>
                      <a:pt x="592" y="2953"/>
                    </a:lnTo>
                    <a:lnTo>
                      <a:pt x="505" y="2955"/>
                    </a:lnTo>
                    <a:lnTo>
                      <a:pt x="505" y="3017"/>
                    </a:lnTo>
                    <a:lnTo>
                      <a:pt x="457" y="3017"/>
                    </a:lnTo>
                    <a:lnTo>
                      <a:pt x="456" y="3006"/>
                    </a:lnTo>
                    <a:lnTo>
                      <a:pt x="454" y="3001"/>
                    </a:lnTo>
                    <a:lnTo>
                      <a:pt x="453" y="2999"/>
                    </a:lnTo>
                    <a:lnTo>
                      <a:pt x="452" y="2996"/>
                    </a:lnTo>
                    <a:lnTo>
                      <a:pt x="424" y="2996"/>
                    </a:lnTo>
                    <a:lnTo>
                      <a:pt x="424" y="3028"/>
                    </a:lnTo>
                    <a:lnTo>
                      <a:pt x="384" y="3028"/>
                    </a:lnTo>
                    <a:lnTo>
                      <a:pt x="381" y="3027"/>
                    </a:lnTo>
                    <a:lnTo>
                      <a:pt x="379" y="3026"/>
                    </a:lnTo>
                    <a:lnTo>
                      <a:pt x="379" y="3025"/>
                    </a:lnTo>
                    <a:lnTo>
                      <a:pt x="380" y="3022"/>
                    </a:lnTo>
                    <a:lnTo>
                      <a:pt x="380" y="3020"/>
                    </a:lnTo>
                    <a:lnTo>
                      <a:pt x="380" y="3019"/>
                    </a:lnTo>
                    <a:lnTo>
                      <a:pt x="378" y="3018"/>
                    </a:lnTo>
                    <a:lnTo>
                      <a:pt x="375" y="3017"/>
                    </a:lnTo>
                    <a:lnTo>
                      <a:pt x="338" y="3017"/>
                    </a:lnTo>
                    <a:lnTo>
                      <a:pt x="338" y="3091"/>
                    </a:lnTo>
                    <a:lnTo>
                      <a:pt x="330" y="3089"/>
                    </a:lnTo>
                    <a:lnTo>
                      <a:pt x="322" y="3088"/>
                    </a:lnTo>
                    <a:lnTo>
                      <a:pt x="314" y="3088"/>
                    </a:lnTo>
                    <a:lnTo>
                      <a:pt x="307" y="3088"/>
                    </a:lnTo>
                    <a:lnTo>
                      <a:pt x="291" y="3088"/>
                    </a:lnTo>
                    <a:lnTo>
                      <a:pt x="275" y="3089"/>
                    </a:lnTo>
                    <a:lnTo>
                      <a:pt x="244" y="3091"/>
                    </a:lnTo>
                    <a:lnTo>
                      <a:pt x="228" y="3092"/>
                    </a:lnTo>
                    <a:lnTo>
                      <a:pt x="212" y="3091"/>
                    </a:lnTo>
                    <a:lnTo>
                      <a:pt x="212" y="3123"/>
                    </a:lnTo>
                    <a:lnTo>
                      <a:pt x="193" y="3127"/>
                    </a:lnTo>
                    <a:lnTo>
                      <a:pt x="175" y="3129"/>
                    </a:lnTo>
                    <a:lnTo>
                      <a:pt x="135" y="3134"/>
                    </a:lnTo>
                    <a:lnTo>
                      <a:pt x="95" y="3138"/>
                    </a:lnTo>
                    <a:lnTo>
                      <a:pt x="75" y="3140"/>
                    </a:lnTo>
                    <a:lnTo>
                      <a:pt x="54" y="3143"/>
                    </a:lnTo>
                    <a:lnTo>
                      <a:pt x="54" y="3175"/>
                    </a:lnTo>
                    <a:lnTo>
                      <a:pt x="0" y="3175"/>
                    </a:lnTo>
                    <a:lnTo>
                      <a:pt x="0" y="3135"/>
                    </a:lnTo>
                    <a:lnTo>
                      <a:pt x="6" y="3136"/>
                    </a:lnTo>
                    <a:lnTo>
                      <a:pt x="12" y="3137"/>
                    </a:lnTo>
                    <a:lnTo>
                      <a:pt x="24" y="3137"/>
                    </a:lnTo>
                    <a:lnTo>
                      <a:pt x="30" y="3136"/>
                    </a:lnTo>
                    <a:lnTo>
                      <a:pt x="35" y="3135"/>
                    </a:lnTo>
                    <a:lnTo>
                      <a:pt x="39" y="3133"/>
                    </a:lnTo>
                    <a:lnTo>
                      <a:pt x="45" y="3131"/>
                    </a:lnTo>
                    <a:lnTo>
                      <a:pt x="48" y="3127"/>
                    </a:lnTo>
                    <a:lnTo>
                      <a:pt x="52" y="3124"/>
                    </a:lnTo>
                    <a:lnTo>
                      <a:pt x="54" y="3120"/>
                    </a:lnTo>
                    <a:lnTo>
                      <a:pt x="57" y="3115"/>
                    </a:lnTo>
                    <a:lnTo>
                      <a:pt x="58" y="3110"/>
                    </a:lnTo>
                    <a:lnTo>
                      <a:pt x="58" y="3104"/>
                    </a:lnTo>
                    <a:lnTo>
                      <a:pt x="58" y="3097"/>
                    </a:lnTo>
                    <a:lnTo>
                      <a:pt x="55" y="3091"/>
                    </a:lnTo>
                    <a:lnTo>
                      <a:pt x="61" y="3088"/>
                    </a:lnTo>
                    <a:lnTo>
                      <a:pt x="66" y="3087"/>
                    </a:lnTo>
                    <a:lnTo>
                      <a:pt x="72" y="3086"/>
                    </a:lnTo>
                    <a:lnTo>
                      <a:pt x="77" y="3085"/>
                    </a:lnTo>
                    <a:lnTo>
                      <a:pt x="88" y="3084"/>
                    </a:lnTo>
                    <a:lnTo>
                      <a:pt x="99" y="3083"/>
                    </a:lnTo>
                    <a:lnTo>
                      <a:pt x="108" y="3081"/>
                    </a:lnTo>
                    <a:lnTo>
                      <a:pt x="113" y="3079"/>
                    </a:lnTo>
                    <a:lnTo>
                      <a:pt x="117" y="3076"/>
                    </a:lnTo>
                    <a:lnTo>
                      <a:pt x="118" y="3075"/>
                    </a:lnTo>
                    <a:lnTo>
                      <a:pt x="120" y="3073"/>
                    </a:lnTo>
                    <a:lnTo>
                      <a:pt x="121" y="3072"/>
                    </a:lnTo>
                    <a:lnTo>
                      <a:pt x="123" y="3070"/>
                    </a:lnTo>
                    <a:lnTo>
                      <a:pt x="126" y="3065"/>
                    </a:lnTo>
                    <a:lnTo>
                      <a:pt x="127" y="3059"/>
                    </a:lnTo>
                    <a:lnTo>
                      <a:pt x="172" y="3059"/>
                    </a:lnTo>
                    <a:lnTo>
                      <a:pt x="172" y="3029"/>
                    </a:lnTo>
                    <a:lnTo>
                      <a:pt x="179" y="3028"/>
                    </a:lnTo>
                    <a:lnTo>
                      <a:pt x="186" y="3026"/>
                    </a:lnTo>
                    <a:lnTo>
                      <a:pt x="201" y="3022"/>
                    </a:lnTo>
                    <a:lnTo>
                      <a:pt x="216" y="3017"/>
                    </a:lnTo>
                    <a:lnTo>
                      <a:pt x="231" y="3012"/>
                    </a:lnTo>
                    <a:lnTo>
                      <a:pt x="245" y="3006"/>
                    </a:lnTo>
                    <a:lnTo>
                      <a:pt x="259" y="3002"/>
                    </a:lnTo>
                    <a:lnTo>
                      <a:pt x="266" y="3000"/>
                    </a:lnTo>
                    <a:lnTo>
                      <a:pt x="272" y="2999"/>
                    </a:lnTo>
                    <a:lnTo>
                      <a:pt x="279" y="2999"/>
                    </a:lnTo>
                    <a:lnTo>
                      <a:pt x="284" y="2998"/>
                    </a:lnTo>
                    <a:lnTo>
                      <a:pt x="284" y="2952"/>
                    </a:lnTo>
                    <a:lnTo>
                      <a:pt x="380" y="2952"/>
                    </a:lnTo>
                    <a:lnTo>
                      <a:pt x="380" y="2922"/>
                    </a:lnTo>
                    <a:lnTo>
                      <a:pt x="457" y="2922"/>
                    </a:lnTo>
                    <a:lnTo>
                      <a:pt x="457" y="2871"/>
                    </a:lnTo>
                    <a:lnTo>
                      <a:pt x="537" y="2871"/>
                    </a:lnTo>
                    <a:lnTo>
                      <a:pt x="537" y="2826"/>
                    </a:lnTo>
                    <a:lnTo>
                      <a:pt x="624" y="2826"/>
                    </a:lnTo>
                    <a:lnTo>
                      <a:pt x="624" y="2789"/>
                    </a:lnTo>
                    <a:lnTo>
                      <a:pt x="643" y="2793"/>
                    </a:lnTo>
                    <a:lnTo>
                      <a:pt x="653" y="2794"/>
                    </a:lnTo>
                    <a:lnTo>
                      <a:pt x="665" y="2795"/>
                    </a:lnTo>
                    <a:lnTo>
                      <a:pt x="670" y="2795"/>
                    </a:lnTo>
                    <a:lnTo>
                      <a:pt x="676" y="2795"/>
                    </a:lnTo>
                    <a:lnTo>
                      <a:pt x="681" y="2795"/>
                    </a:lnTo>
                    <a:lnTo>
                      <a:pt x="687" y="2793"/>
                    </a:lnTo>
                    <a:lnTo>
                      <a:pt x="698" y="2790"/>
                    </a:lnTo>
                    <a:lnTo>
                      <a:pt x="704" y="2787"/>
                    </a:lnTo>
                    <a:lnTo>
                      <a:pt x="709" y="2782"/>
                    </a:lnTo>
                    <a:lnTo>
                      <a:pt x="624" y="2782"/>
                    </a:lnTo>
                    <a:lnTo>
                      <a:pt x="624" y="2754"/>
                    </a:lnTo>
                    <a:lnTo>
                      <a:pt x="750" y="2754"/>
                    </a:lnTo>
                    <a:lnTo>
                      <a:pt x="750" y="2719"/>
                    </a:lnTo>
                    <a:lnTo>
                      <a:pt x="791" y="2719"/>
                    </a:lnTo>
                    <a:lnTo>
                      <a:pt x="791" y="2668"/>
                    </a:lnTo>
                    <a:lnTo>
                      <a:pt x="866" y="2668"/>
                    </a:lnTo>
                    <a:lnTo>
                      <a:pt x="866" y="2591"/>
                    </a:lnTo>
                    <a:lnTo>
                      <a:pt x="953" y="2591"/>
                    </a:lnTo>
                    <a:lnTo>
                      <a:pt x="953" y="2551"/>
                    </a:lnTo>
                    <a:lnTo>
                      <a:pt x="1044" y="2551"/>
                    </a:lnTo>
                    <a:lnTo>
                      <a:pt x="1044" y="2520"/>
                    </a:lnTo>
                    <a:lnTo>
                      <a:pt x="1080" y="2520"/>
                    </a:lnTo>
                    <a:lnTo>
                      <a:pt x="1080" y="2490"/>
                    </a:lnTo>
                    <a:lnTo>
                      <a:pt x="1143" y="2482"/>
                    </a:lnTo>
                    <a:lnTo>
                      <a:pt x="1206" y="2474"/>
                    </a:lnTo>
                    <a:lnTo>
                      <a:pt x="1206" y="2460"/>
                    </a:lnTo>
                    <a:lnTo>
                      <a:pt x="1198" y="2459"/>
                    </a:lnTo>
                    <a:lnTo>
                      <a:pt x="1188" y="2459"/>
                    </a:lnTo>
                    <a:lnTo>
                      <a:pt x="1166" y="2459"/>
                    </a:lnTo>
                    <a:lnTo>
                      <a:pt x="1145" y="2459"/>
                    </a:lnTo>
                    <a:lnTo>
                      <a:pt x="1121" y="2460"/>
                    </a:lnTo>
                    <a:lnTo>
                      <a:pt x="1121" y="2424"/>
                    </a:lnTo>
                    <a:lnTo>
                      <a:pt x="1206" y="2424"/>
                    </a:lnTo>
                    <a:lnTo>
                      <a:pt x="1206" y="2393"/>
                    </a:lnTo>
                    <a:lnTo>
                      <a:pt x="1283" y="2393"/>
                    </a:lnTo>
                    <a:lnTo>
                      <a:pt x="1283" y="2357"/>
                    </a:lnTo>
                    <a:lnTo>
                      <a:pt x="1274" y="2358"/>
                    </a:lnTo>
                    <a:lnTo>
                      <a:pt x="1264" y="2360"/>
                    </a:lnTo>
                    <a:lnTo>
                      <a:pt x="1254" y="2360"/>
                    </a:lnTo>
                    <a:lnTo>
                      <a:pt x="1244" y="2361"/>
                    </a:lnTo>
                    <a:lnTo>
                      <a:pt x="1234" y="2360"/>
                    </a:lnTo>
                    <a:lnTo>
                      <a:pt x="1224" y="2359"/>
                    </a:lnTo>
                    <a:lnTo>
                      <a:pt x="1215" y="2357"/>
                    </a:lnTo>
                    <a:lnTo>
                      <a:pt x="1210" y="2356"/>
                    </a:lnTo>
                    <a:lnTo>
                      <a:pt x="1206" y="2354"/>
                    </a:lnTo>
                    <a:lnTo>
                      <a:pt x="1208" y="2353"/>
                    </a:lnTo>
                    <a:lnTo>
                      <a:pt x="1210" y="2353"/>
                    </a:lnTo>
                    <a:lnTo>
                      <a:pt x="1215" y="2352"/>
                    </a:lnTo>
                    <a:lnTo>
                      <a:pt x="1221" y="2352"/>
                    </a:lnTo>
                    <a:lnTo>
                      <a:pt x="1228" y="2352"/>
                    </a:lnTo>
                    <a:lnTo>
                      <a:pt x="1242" y="2353"/>
                    </a:lnTo>
                    <a:lnTo>
                      <a:pt x="1256" y="2354"/>
                    </a:lnTo>
                    <a:lnTo>
                      <a:pt x="1262" y="2354"/>
                    </a:lnTo>
                    <a:lnTo>
                      <a:pt x="1269" y="2352"/>
                    </a:lnTo>
                    <a:lnTo>
                      <a:pt x="1274" y="2350"/>
                    </a:lnTo>
                    <a:lnTo>
                      <a:pt x="1276" y="2349"/>
                    </a:lnTo>
                    <a:lnTo>
                      <a:pt x="1278" y="2347"/>
                    </a:lnTo>
                    <a:lnTo>
                      <a:pt x="1281" y="2345"/>
                    </a:lnTo>
                    <a:lnTo>
                      <a:pt x="1282" y="2343"/>
                    </a:lnTo>
                    <a:lnTo>
                      <a:pt x="1283" y="2339"/>
                    </a:lnTo>
                    <a:lnTo>
                      <a:pt x="1284" y="2336"/>
                    </a:lnTo>
                    <a:lnTo>
                      <a:pt x="1284" y="2332"/>
                    </a:lnTo>
                    <a:lnTo>
                      <a:pt x="1284" y="2327"/>
                    </a:lnTo>
                    <a:lnTo>
                      <a:pt x="1284" y="2323"/>
                    </a:lnTo>
                    <a:lnTo>
                      <a:pt x="1283" y="2318"/>
                    </a:lnTo>
                    <a:lnTo>
                      <a:pt x="1364" y="2318"/>
                    </a:lnTo>
                    <a:lnTo>
                      <a:pt x="1364" y="2262"/>
                    </a:lnTo>
                    <a:lnTo>
                      <a:pt x="1386" y="2265"/>
                    </a:lnTo>
                    <a:lnTo>
                      <a:pt x="1399" y="2266"/>
                    </a:lnTo>
                    <a:lnTo>
                      <a:pt x="1412" y="2267"/>
                    </a:lnTo>
                    <a:lnTo>
                      <a:pt x="1419" y="2268"/>
                    </a:lnTo>
                    <a:lnTo>
                      <a:pt x="1425" y="2267"/>
                    </a:lnTo>
                    <a:lnTo>
                      <a:pt x="1432" y="2267"/>
                    </a:lnTo>
                    <a:lnTo>
                      <a:pt x="1438" y="2266"/>
                    </a:lnTo>
                    <a:lnTo>
                      <a:pt x="1444" y="2264"/>
                    </a:lnTo>
                    <a:lnTo>
                      <a:pt x="1450" y="2262"/>
                    </a:lnTo>
                    <a:lnTo>
                      <a:pt x="1452" y="2259"/>
                    </a:lnTo>
                    <a:lnTo>
                      <a:pt x="1455" y="2258"/>
                    </a:lnTo>
                    <a:lnTo>
                      <a:pt x="1460" y="2254"/>
                    </a:lnTo>
                    <a:lnTo>
                      <a:pt x="1364" y="2254"/>
                    </a:lnTo>
                    <a:lnTo>
                      <a:pt x="1364" y="2226"/>
                    </a:lnTo>
                    <a:lnTo>
                      <a:pt x="1461" y="2226"/>
                    </a:lnTo>
                    <a:lnTo>
                      <a:pt x="1461" y="2190"/>
                    </a:lnTo>
                    <a:lnTo>
                      <a:pt x="1536" y="2190"/>
                    </a:lnTo>
                    <a:lnTo>
                      <a:pt x="1536" y="2149"/>
                    </a:lnTo>
                    <a:lnTo>
                      <a:pt x="1617" y="2149"/>
                    </a:lnTo>
                    <a:lnTo>
                      <a:pt x="1617" y="2119"/>
                    </a:lnTo>
                    <a:lnTo>
                      <a:pt x="1694" y="2119"/>
                    </a:lnTo>
                    <a:lnTo>
                      <a:pt x="1694" y="2023"/>
                    </a:lnTo>
                    <a:lnTo>
                      <a:pt x="1742" y="2023"/>
                    </a:lnTo>
                    <a:lnTo>
                      <a:pt x="1742" y="2068"/>
                    </a:lnTo>
                    <a:lnTo>
                      <a:pt x="1790" y="2068"/>
                    </a:lnTo>
                    <a:lnTo>
                      <a:pt x="1790" y="1992"/>
                    </a:lnTo>
                    <a:lnTo>
                      <a:pt x="1806" y="1991"/>
                    </a:lnTo>
                    <a:lnTo>
                      <a:pt x="1809" y="1990"/>
                    </a:lnTo>
                    <a:lnTo>
                      <a:pt x="1813" y="1989"/>
                    </a:lnTo>
                    <a:lnTo>
                      <a:pt x="1817" y="1989"/>
                    </a:lnTo>
                    <a:lnTo>
                      <a:pt x="1820" y="1987"/>
                    </a:lnTo>
                    <a:lnTo>
                      <a:pt x="1820" y="1975"/>
                    </a:lnTo>
                    <a:lnTo>
                      <a:pt x="1817" y="1973"/>
                    </a:lnTo>
                    <a:lnTo>
                      <a:pt x="1813" y="1972"/>
                    </a:lnTo>
                    <a:lnTo>
                      <a:pt x="1806" y="1971"/>
                    </a:lnTo>
                    <a:lnTo>
                      <a:pt x="1790" y="1970"/>
                    </a:lnTo>
                    <a:lnTo>
                      <a:pt x="1790" y="1946"/>
                    </a:lnTo>
                    <a:lnTo>
                      <a:pt x="1819" y="1946"/>
                    </a:lnTo>
                    <a:lnTo>
                      <a:pt x="1819" y="1972"/>
                    </a:lnTo>
                    <a:lnTo>
                      <a:pt x="1870" y="1972"/>
                    </a:lnTo>
                    <a:lnTo>
                      <a:pt x="1870" y="1946"/>
                    </a:lnTo>
                    <a:lnTo>
                      <a:pt x="1887" y="1945"/>
                    </a:lnTo>
                    <a:lnTo>
                      <a:pt x="1894" y="1944"/>
                    </a:lnTo>
                    <a:lnTo>
                      <a:pt x="1897" y="1943"/>
                    </a:lnTo>
                    <a:lnTo>
                      <a:pt x="1901" y="1942"/>
                    </a:lnTo>
                    <a:lnTo>
                      <a:pt x="1901" y="1929"/>
                    </a:lnTo>
                    <a:lnTo>
                      <a:pt x="1897" y="1928"/>
                    </a:lnTo>
                    <a:lnTo>
                      <a:pt x="1893" y="1926"/>
                    </a:lnTo>
                    <a:lnTo>
                      <a:pt x="1884" y="1924"/>
                    </a:lnTo>
                    <a:lnTo>
                      <a:pt x="1876" y="1921"/>
                    </a:lnTo>
                    <a:lnTo>
                      <a:pt x="1873" y="1919"/>
                    </a:lnTo>
                    <a:lnTo>
                      <a:pt x="1872" y="1918"/>
                    </a:lnTo>
                    <a:lnTo>
                      <a:pt x="1870" y="1916"/>
                    </a:lnTo>
                    <a:lnTo>
                      <a:pt x="1947" y="1916"/>
                    </a:lnTo>
                    <a:lnTo>
                      <a:pt x="1947" y="1829"/>
                    </a:lnTo>
                    <a:lnTo>
                      <a:pt x="2028" y="1829"/>
                    </a:lnTo>
                    <a:lnTo>
                      <a:pt x="2028" y="1745"/>
                    </a:lnTo>
                    <a:lnTo>
                      <a:pt x="2048" y="1746"/>
                    </a:lnTo>
                    <a:lnTo>
                      <a:pt x="2068" y="1747"/>
                    </a:lnTo>
                    <a:lnTo>
                      <a:pt x="2086" y="1747"/>
                    </a:lnTo>
                    <a:lnTo>
                      <a:pt x="2104" y="1746"/>
                    </a:lnTo>
                    <a:lnTo>
                      <a:pt x="2104" y="1721"/>
                    </a:lnTo>
                    <a:lnTo>
                      <a:pt x="2095" y="1723"/>
                    </a:lnTo>
                    <a:lnTo>
                      <a:pt x="2085" y="1724"/>
                    </a:lnTo>
                    <a:lnTo>
                      <a:pt x="2075" y="1725"/>
                    </a:lnTo>
                    <a:lnTo>
                      <a:pt x="2066" y="1725"/>
                    </a:lnTo>
                    <a:lnTo>
                      <a:pt x="2055" y="1724"/>
                    </a:lnTo>
                    <a:lnTo>
                      <a:pt x="2045" y="1723"/>
                    </a:lnTo>
                    <a:lnTo>
                      <a:pt x="2035" y="1721"/>
                    </a:lnTo>
                    <a:lnTo>
                      <a:pt x="2027" y="1718"/>
                    </a:lnTo>
                    <a:lnTo>
                      <a:pt x="2104" y="1718"/>
                    </a:lnTo>
                    <a:lnTo>
                      <a:pt x="2104" y="1662"/>
                    </a:lnTo>
                    <a:lnTo>
                      <a:pt x="2109" y="1662"/>
                    </a:lnTo>
                    <a:lnTo>
                      <a:pt x="2115" y="1663"/>
                    </a:lnTo>
                    <a:lnTo>
                      <a:pt x="2123" y="1664"/>
                    </a:lnTo>
                    <a:lnTo>
                      <a:pt x="2130" y="1665"/>
                    </a:lnTo>
                    <a:lnTo>
                      <a:pt x="2134" y="1665"/>
                    </a:lnTo>
                    <a:lnTo>
                      <a:pt x="2137" y="1665"/>
                    </a:lnTo>
                    <a:lnTo>
                      <a:pt x="2141" y="1664"/>
                    </a:lnTo>
                    <a:lnTo>
                      <a:pt x="2144" y="1663"/>
                    </a:lnTo>
                    <a:lnTo>
                      <a:pt x="2148" y="1661"/>
                    </a:lnTo>
                    <a:lnTo>
                      <a:pt x="2150" y="1657"/>
                    </a:lnTo>
                    <a:lnTo>
                      <a:pt x="2152" y="1654"/>
                    </a:lnTo>
                    <a:lnTo>
                      <a:pt x="2154" y="1650"/>
                    </a:lnTo>
                    <a:lnTo>
                      <a:pt x="2104" y="1650"/>
                    </a:lnTo>
                    <a:lnTo>
                      <a:pt x="2104" y="1631"/>
                    </a:lnTo>
                    <a:lnTo>
                      <a:pt x="2153" y="1631"/>
                    </a:lnTo>
                    <a:lnTo>
                      <a:pt x="2154" y="1642"/>
                    </a:lnTo>
                    <a:lnTo>
                      <a:pt x="2155" y="1647"/>
                    </a:lnTo>
                    <a:lnTo>
                      <a:pt x="2156" y="1650"/>
                    </a:lnTo>
                    <a:lnTo>
                      <a:pt x="2157" y="1651"/>
                    </a:lnTo>
                    <a:lnTo>
                      <a:pt x="2200" y="1651"/>
                    </a:lnTo>
                    <a:lnTo>
                      <a:pt x="2200" y="1590"/>
                    </a:lnTo>
                    <a:lnTo>
                      <a:pt x="2281" y="1590"/>
                    </a:lnTo>
                    <a:lnTo>
                      <a:pt x="2281" y="1514"/>
                    </a:lnTo>
                    <a:lnTo>
                      <a:pt x="2440" y="1514"/>
                    </a:lnTo>
                    <a:lnTo>
                      <a:pt x="2441" y="1512"/>
                    </a:lnTo>
                    <a:lnTo>
                      <a:pt x="2442" y="1510"/>
                    </a:lnTo>
                    <a:lnTo>
                      <a:pt x="2443" y="1505"/>
                    </a:lnTo>
                    <a:lnTo>
                      <a:pt x="2443" y="1494"/>
                    </a:lnTo>
                    <a:lnTo>
                      <a:pt x="2484" y="1494"/>
                    </a:lnTo>
                    <a:lnTo>
                      <a:pt x="2484" y="1462"/>
                    </a:lnTo>
                    <a:lnTo>
                      <a:pt x="2443" y="1462"/>
                    </a:lnTo>
                    <a:lnTo>
                      <a:pt x="2443" y="1428"/>
                    </a:lnTo>
                    <a:lnTo>
                      <a:pt x="2483" y="1428"/>
                    </a:lnTo>
                    <a:lnTo>
                      <a:pt x="2483" y="1453"/>
                    </a:lnTo>
                    <a:lnTo>
                      <a:pt x="2523" y="1453"/>
                    </a:lnTo>
                    <a:lnTo>
                      <a:pt x="2523" y="1494"/>
                    </a:lnTo>
                    <a:lnTo>
                      <a:pt x="2570" y="1494"/>
                    </a:lnTo>
                    <a:lnTo>
                      <a:pt x="2570" y="1407"/>
                    </a:lnTo>
                    <a:lnTo>
                      <a:pt x="2525" y="1407"/>
                    </a:lnTo>
                    <a:lnTo>
                      <a:pt x="2525" y="1387"/>
                    </a:lnTo>
                    <a:lnTo>
                      <a:pt x="2549" y="1386"/>
                    </a:lnTo>
                    <a:lnTo>
                      <a:pt x="2560" y="1385"/>
                    </a:lnTo>
                    <a:lnTo>
                      <a:pt x="2570" y="1383"/>
                    </a:lnTo>
                    <a:lnTo>
                      <a:pt x="2570" y="1370"/>
                    </a:lnTo>
                    <a:lnTo>
                      <a:pt x="2565" y="1369"/>
                    </a:lnTo>
                    <a:lnTo>
                      <a:pt x="2559" y="1368"/>
                    </a:lnTo>
                    <a:lnTo>
                      <a:pt x="2547" y="1365"/>
                    </a:lnTo>
                    <a:lnTo>
                      <a:pt x="2540" y="1364"/>
                    </a:lnTo>
                    <a:lnTo>
                      <a:pt x="2534" y="1362"/>
                    </a:lnTo>
                    <a:lnTo>
                      <a:pt x="2528" y="1360"/>
                    </a:lnTo>
                    <a:lnTo>
                      <a:pt x="2524" y="1358"/>
                    </a:lnTo>
                    <a:lnTo>
                      <a:pt x="2611" y="1358"/>
                    </a:lnTo>
                    <a:lnTo>
                      <a:pt x="2611" y="1261"/>
                    </a:lnTo>
                    <a:lnTo>
                      <a:pt x="2687" y="1261"/>
                    </a:lnTo>
                    <a:lnTo>
                      <a:pt x="2687" y="1184"/>
                    </a:lnTo>
                    <a:lnTo>
                      <a:pt x="2768" y="1184"/>
                    </a:lnTo>
                    <a:lnTo>
                      <a:pt x="2768" y="1154"/>
                    </a:lnTo>
                    <a:lnTo>
                      <a:pt x="2865" y="1154"/>
                    </a:lnTo>
                    <a:lnTo>
                      <a:pt x="2865" y="1057"/>
                    </a:lnTo>
                    <a:lnTo>
                      <a:pt x="2940" y="1057"/>
                    </a:lnTo>
                    <a:lnTo>
                      <a:pt x="2940" y="986"/>
                    </a:lnTo>
                    <a:lnTo>
                      <a:pt x="3021" y="986"/>
                    </a:lnTo>
                    <a:lnTo>
                      <a:pt x="3021" y="956"/>
                    </a:lnTo>
                    <a:lnTo>
                      <a:pt x="3098" y="956"/>
                    </a:lnTo>
                    <a:lnTo>
                      <a:pt x="3098" y="853"/>
                    </a:lnTo>
                    <a:lnTo>
                      <a:pt x="3117" y="857"/>
                    </a:lnTo>
                    <a:lnTo>
                      <a:pt x="3128" y="859"/>
                    </a:lnTo>
                    <a:lnTo>
                      <a:pt x="3139" y="860"/>
                    </a:lnTo>
                    <a:lnTo>
                      <a:pt x="3144" y="860"/>
                    </a:lnTo>
                    <a:lnTo>
                      <a:pt x="3150" y="860"/>
                    </a:lnTo>
                    <a:lnTo>
                      <a:pt x="3155" y="859"/>
                    </a:lnTo>
                    <a:lnTo>
                      <a:pt x="3161" y="857"/>
                    </a:lnTo>
                    <a:lnTo>
                      <a:pt x="3172" y="854"/>
                    </a:lnTo>
                    <a:lnTo>
                      <a:pt x="3178" y="851"/>
                    </a:lnTo>
                    <a:lnTo>
                      <a:pt x="3183" y="847"/>
                    </a:lnTo>
                    <a:lnTo>
                      <a:pt x="3098" y="847"/>
                    </a:lnTo>
                    <a:lnTo>
                      <a:pt x="3098" y="732"/>
                    </a:lnTo>
                    <a:lnTo>
                      <a:pt x="3147" y="732"/>
                    </a:lnTo>
                    <a:lnTo>
                      <a:pt x="3147" y="828"/>
                    </a:lnTo>
                    <a:lnTo>
                      <a:pt x="3184" y="828"/>
                    </a:lnTo>
                    <a:lnTo>
                      <a:pt x="3184" y="783"/>
                    </a:lnTo>
                    <a:lnTo>
                      <a:pt x="3275" y="783"/>
                    </a:lnTo>
                    <a:lnTo>
                      <a:pt x="3275" y="708"/>
                    </a:lnTo>
                    <a:lnTo>
                      <a:pt x="3295" y="709"/>
                    </a:lnTo>
                    <a:lnTo>
                      <a:pt x="3315" y="710"/>
                    </a:lnTo>
                    <a:lnTo>
                      <a:pt x="3333" y="710"/>
                    </a:lnTo>
                    <a:lnTo>
                      <a:pt x="3351" y="709"/>
                    </a:lnTo>
                    <a:lnTo>
                      <a:pt x="3351" y="692"/>
                    </a:lnTo>
                    <a:lnTo>
                      <a:pt x="3344" y="691"/>
                    </a:lnTo>
                    <a:lnTo>
                      <a:pt x="3336" y="691"/>
                    </a:lnTo>
                    <a:lnTo>
                      <a:pt x="3318" y="691"/>
                    </a:lnTo>
                    <a:lnTo>
                      <a:pt x="3298" y="691"/>
                    </a:lnTo>
                    <a:lnTo>
                      <a:pt x="3275" y="692"/>
                    </a:lnTo>
                    <a:lnTo>
                      <a:pt x="3275" y="655"/>
                    </a:lnTo>
                    <a:lnTo>
                      <a:pt x="3351" y="655"/>
                    </a:lnTo>
                    <a:lnTo>
                      <a:pt x="3351" y="625"/>
                    </a:lnTo>
                    <a:close/>
                    <a:moveTo>
                      <a:pt x="3847" y="312"/>
                    </a:moveTo>
                    <a:lnTo>
                      <a:pt x="3857" y="311"/>
                    </a:lnTo>
                    <a:lnTo>
                      <a:pt x="3868" y="311"/>
                    </a:lnTo>
                    <a:lnTo>
                      <a:pt x="3873" y="312"/>
                    </a:lnTo>
                    <a:lnTo>
                      <a:pt x="3879" y="313"/>
                    </a:lnTo>
                    <a:lnTo>
                      <a:pt x="3883" y="315"/>
                    </a:lnTo>
                    <a:lnTo>
                      <a:pt x="3887" y="317"/>
                    </a:lnTo>
                    <a:lnTo>
                      <a:pt x="3877" y="318"/>
                    </a:lnTo>
                    <a:lnTo>
                      <a:pt x="3867" y="318"/>
                    </a:lnTo>
                    <a:lnTo>
                      <a:pt x="3861" y="317"/>
                    </a:lnTo>
                    <a:lnTo>
                      <a:pt x="3857" y="316"/>
                    </a:lnTo>
                    <a:lnTo>
                      <a:pt x="3852" y="314"/>
                    </a:lnTo>
                    <a:lnTo>
                      <a:pt x="3847" y="312"/>
                    </a:lnTo>
                    <a:close/>
                    <a:moveTo>
                      <a:pt x="3807" y="290"/>
                    </a:moveTo>
                    <a:lnTo>
                      <a:pt x="3846" y="290"/>
                    </a:lnTo>
                    <a:lnTo>
                      <a:pt x="3846" y="308"/>
                    </a:lnTo>
                    <a:lnTo>
                      <a:pt x="3807" y="308"/>
                    </a:lnTo>
                    <a:lnTo>
                      <a:pt x="3807" y="290"/>
                    </a:lnTo>
                    <a:close/>
                    <a:moveTo>
                      <a:pt x="4016" y="183"/>
                    </a:moveTo>
                    <a:lnTo>
                      <a:pt x="4045" y="183"/>
                    </a:lnTo>
                    <a:lnTo>
                      <a:pt x="4045" y="212"/>
                    </a:lnTo>
                    <a:lnTo>
                      <a:pt x="4016" y="212"/>
                    </a:lnTo>
                    <a:lnTo>
                      <a:pt x="4016" y="183"/>
                    </a:lnTo>
                    <a:close/>
                    <a:moveTo>
                      <a:pt x="4047" y="1"/>
                    </a:moveTo>
                    <a:lnTo>
                      <a:pt x="4048" y="40"/>
                    </a:lnTo>
                    <a:lnTo>
                      <a:pt x="4097" y="40"/>
                    </a:lnTo>
                    <a:lnTo>
                      <a:pt x="4102" y="35"/>
                    </a:lnTo>
                    <a:lnTo>
                      <a:pt x="4105" y="33"/>
                    </a:lnTo>
                    <a:lnTo>
                      <a:pt x="4107" y="31"/>
                    </a:lnTo>
                    <a:lnTo>
                      <a:pt x="4114" y="28"/>
                    </a:lnTo>
                    <a:lnTo>
                      <a:pt x="4119" y="27"/>
                    </a:lnTo>
                    <a:lnTo>
                      <a:pt x="4130" y="26"/>
                    </a:lnTo>
                    <a:lnTo>
                      <a:pt x="4142" y="25"/>
                    </a:lnTo>
                    <a:lnTo>
                      <a:pt x="4142" y="0"/>
                    </a:lnTo>
                    <a:lnTo>
                      <a:pt x="4176" y="0"/>
                    </a:lnTo>
                    <a:lnTo>
                      <a:pt x="4176" y="43"/>
                    </a:lnTo>
                    <a:lnTo>
                      <a:pt x="4176" y="64"/>
                    </a:lnTo>
                    <a:lnTo>
                      <a:pt x="4175" y="86"/>
                    </a:lnTo>
                    <a:lnTo>
                      <a:pt x="4173" y="85"/>
                    </a:lnTo>
                    <a:lnTo>
                      <a:pt x="4170" y="85"/>
                    </a:lnTo>
                    <a:lnTo>
                      <a:pt x="4167" y="85"/>
                    </a:lnTo>
                    <a:lnTo>
                      <a:pt x="4163" y="86"/>
                    </a:lnTo>
                    <a:lnTo>
                      <a:pt x="4161" y="87"/>
                    </a:lnTo>
                    <a:lnTo>
                      <a:pt x="4160" y="88"/>
                    </a:lnTo>
                    <a:lnTo>
                      <a:pt x="4158" y="89"/>
                    </a:lnTo>
                    <a:lnTo>
                      <a:pt x="4156" y="91"/>
                    </a:lnTo>
                    <a:lnTo>
                      <a:pt x="4154" y="98"/>
                    </a:lnTo>
                    <a:lnTo>
                      <a:pt x="4150" y="105"/>
                    </a:lnTo>
                    <a:lnTo>
                      <a:pt x="4145" y="105"/>
                    </a:lnTo>
                    <a:lnTo>
                      <a:pt x="4138" y="104"/>
                    </a:lnTo>
                    <a:lnTo>
                      <a:pt x="4132" y="103"/>
                    </a:lnTo>
                    <a:lnTo>
                      <a:pt x="4124" y="102"/>
                    </a:lnTo>
                    <a:lnTo>
                      <a:pt x="4120" y="102"/>
                    </a:lnTo>
                    <a:lnTo>
                      <a:pt x="4117" y="102"/>
                    </a:lnTo>
                    <a:lnTo>
                      <a:pt x="4114" y="103"/>
                    </a:lnTo>
                    <a:lnTo>
                      <a:pt x="4110" y="105"/>
                    </a:lnTo>
                    <a:lnTo>
                      <a:pt x="4107" y="106"/>
                    </a:lnTo>
                    <a:lnTo>
                      <a:pt x="4105" y="110"/>
                    </a:lnTo>
                    <a:lnTo>
                      <a:pt x="4102" y="113"/>
                    </a:lnTo>
                    <a:lnTo>
                      <a:pt x="4101" y="117"/>
                    </a:lnTo>
                    <a:lnTo>
                      <a:pt x="4150" y="117"/>
                    </a:lnTo>
                    <a:lnTo>
                      <a:pt x="4150" y="146"/>
                    </a:lnTo>
                    <a:lnTo>
                      <a:pt x="4100" y="146"/>
                    </a:lnTo>
                    <a:lnTo>
                      <a:pt x="4100" y="222"/>
                    </a:lnTo>
                    <a:lnTo>
                      <a:pt x="4095" y="223"/>
                    </a:lnTo>
                    <a:lnTo>
                      <a:pt x="4090" y="223"/>
                    </a:lnTo>
                    <a:lnTo>
                      <a:pt x="4078" y="223"/>
                    </a:lnTo>
                    <a:lnTo>
                      <a:pt x="4064" y="222"/>
                    </a:lnTo>
                    <a:lnTo>
                      <a:pt x="4051" y="221"/>
                    </a:lnTo>
                    <a:lnTo>
                      <a:pt x="4045" y="221"/>
                    </a:lnTo>
                    <a:lnTo>
                      <a:pt x="4038" y="221"/>
                    </a:lnTo>
                    <a:lnTo>
                      <a:pt x="4032" y="222"/>
                    </a:lnTo>
                    <a:lnTo>
                      <a:pt x="4026" y="224"/>
                    </a:lnTo>
                    <a:lnTo>
                      <a:pt x="4022" y="227"/>
                    </a:lnTo>
                    <a:lnTo>
                      <a:pt x="4020" y="228"/>
                    </a:lnTo>
                    <a:lnTo>
                      <a:pt x="4019" y="231"/>
                    </a:lnTo>
                    <a:lnTo>
                      <a:pt x="4016" y="236"/>
                    </a:lnTo>
                    <a:lnTo>
                      <a:pt x="4013" y="242"/>
                    </a:lnTo>
                    <a:lnTo>
                      <a:pt x="4008" y="244"/>
                    </a:lnTo>
                    <a:lnTo>
                      <a:pt x="4001" y="245"/>
                    </a:lnTo>
                    <a:lnTo>
                      <a:pt x="3997" y="246"/>
                    </a:lnTo>
                    <a:lnTo>
                      <a:pt x="3992" y="247"/>
                    </a:lnTo>
                    <a:lnTo>
                      <a:pt x="3982" y="251"/>
                    </a:lnTo>
                    <a:lnTo>
                      <a:pt x="3972" y="254"/>
                    </a:lnTo>
                    <a:lnTo>
                      <a:pt x="3968" y="255"/>
                    </a:lnTo>
                    <a:lnTo>
                      <a:pt x="3963" y="257"/>
                    </a:lnTo>
                    <a:lnTo>
                      <a:pt x="3958" y="257"/>
                    </a:lnTo>
                    <a:lnTo>
                      <a:pt x="3954" y="255"/>
                    </a:lnTo>
                    <a:lnTo>
                      <a:pt x="3949" y="254"/>
                    </a:lnTo>
                    <a:lnTo>
                      <a:pt x="3943" y="252"/>
                    </a:lnTo>
                    <a:lnTo>
                      <a:pt x="3938" y="248"/>
                    </a:lnTo>
                    <a:lnTo>
                      <a:pt x="3932" y="244"/>
                    </a:lnTo>
                    <a:lnTo>
                      <a:pt x="3932" y="285"/>
                    </a:lnTo>
                    <a:lnTo>
                      <a:pt x="3973" y="285"/>
                    </a:lnTo>
                    <a:lnTo>
                      <a:pt x="3973" y="319"/>
                    </a:lnTo>
                    <a:lnTo>
                      <a:pt x="3897" y="319"/>
                    </a:lnTo>
                    <a:lnTo>
                      <a:pt x="3897" y="410"/>
                    </a:lnTo>
                    <a:lnTo>
                      <a:pt x="3848" y="410"/>
                    </a:lnTo>
                    <a:lnTo>
                      <a:pt x="3848" y="380"/>
                    </a:lnTo>
                    <a:lnTo>
                      <a:pt x="3760" y="380"/>
                    </a:lnTo>
                    <a:lnTo>
                      <a:pt x="3760" y="412"/>
                    </a:lnTo>
                    <a:lnTo>
                      <a:pt x="3771" y="411"/>
                    </a:lnTo>
                    <a:lnTo>
                      <a:pt x="3783" y="412"/>
                    </a:lnTo>
                    <a:lnTo>
                      <a:pt x="3794" y="414"/>
                    </a:lnTo>
                    <a:lnTo>
                      <a:pt x="3800" y="417"/>
                    </a:lnTo>
                    <a:lnTo>
                      <a:pt x="3806" y="420"/>
                    </a:lnTo>
                    <a:lnTo>
                      <a:pt x="3732" y="420"/>
                    </a:lnTo>
                    <a:lnTo>
                      <a:pt x="3732" y="361"/>
                    </a:lnTo>
                    <a:lnTo>
                      <a:pt x="3802" y="361"/>
                    </a:lnTo>
                    <a:lnTo>
                      <a:pt x="3802" y="285"/>
                    </a:lnTo>
                    <a:lnTo>
                      <a:pt x="3888" y="285"/>
                    </a:lnTo>
                    <a:lnTo>
                      <a:pt x="3888" y="244"/>
                    </a:lnTo>
                    <a:lnTo>
                      <a:pt x="3975" y="244"/>
                    </a:lnTo>
                    <a:lnTo>
                      <a:pt x="3975" y="158"/>
                    </a:lnTo>
                    <a:lnTo>
                      <a:pt x="4046" y="158"/>
                    </a:lnTo>
                    <a:lnTo>
                      <a:pt x="4046" y="106"/>
                    </a:lnTo>
                    <a:lnTo>
                      <a:pt x="4049" y="107"/>
                    </a:lnTo>
                    <a:lnTo>
                      <a:pt x="4052" y="107"/>
                    </a:lnTo>
                    <a:lnTo>
                      <a:pt x="4061" y="108"/>
                    </a:lnTo>
                    <a:lnTo>
                      <a:pt x="4071" y="111"/>
                    </a:lnTo>
                    <a:lnTo>
                      <a:pt x="4075" y="111"/>
                    </a:lnTo>
                    <a:lnTo>
                      <a:pt x="4080" y="111"/>
                    </a:lnTo>
                    <a:lnTo>
                      <a:pt x="4085" y="111"/>
                    </a:lnTo>
                    <a:lnTo>
                      <a:pt x="4089" y="110"/>
                    </a:lnTo>
                    <a:lnTo>
                      <a:pt x="4091" y="110"/>
                    </a:lnTo>
                    <a:lnTo>
                      <a:pt x="4093" y="108"/>
                    </a:lnTo>
                    <a:lnTo>
                      <a:pt x="4096" y="106"/>
                    </a:lnTo>
                    <a:lnTo>
                      <a:pt x="4097" y="104"/>
                    </a:lnTo>
                    <a:lnTo>
                      <a:pt x="4099" y="103"/>
                    </a:lnTo>
                    <a:lnTo>
                      <a:pt x="4101" y="99"/>
                    </a:lnTo>
                    <a:lnTo>
                      <a:pt x="4102" y="93"/>
                    </a:lnTo>
                    <a:lnTo>
                      <a:pt x="4102" y="87"/>
                    </a:lnTo>
                    <a:lnTo>
                      <a:pt x="4142" y="87"/>
                    </a:lnTo>
                    <a:lnTo>
                      <a:pt x="4142" y="44"/>
                    </a:lnTo>
                    <a:lnTo>
                      <a:pt x="4110" y="45"/>
                    </a:lnTo>
                    <a:lnTo>
                      <a:pt x="4086" y="45"/>
                    </a:lnTo>
                    <a:lnTo>
                      <a:pt x="4066" y="45"/>
                    </a:lnTo>
                    <a:lnTo>
                      <a:pt x="4048" y="44"/>
                    </a:lnTo>
                    <a:lnTo>
                      <a:pt x="4047" y="65"/>
                    </a:lnTo>
                    <a:lnTo>
                      <a:pt x="4047" y="44"/>
                    </a:lnTo>
                    <a:lnTo>
                      <a:pt x="4014" y="44"/>
                    </a:lnTo>
                    <a:lnTo>
                      <a:pt x="4047" y="40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rgbClr val="810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7" name="Freeform 662"/>
              <p:cNvSpPr>
                <a:spLocks/>
              </p:cNvSpPr>
              <p:nvPr/>
            </p:nvSpPr>
            <p:spPr bwMode="auto">
              <a:xfrm>
                <a:off x="5317" y="379"/>
                <a:ext cx="74" cy="101"/>
              </a:xfrm>
              <a:custGeom>
                <a:avLst/>
                <a:gdLst>
                  <a:gd name="T0" fmla="*/ 40 w 74"/>
                  <a:gd name="T1" fmla="*/ 0 h 101"/>
                  <a:gd name="T2" fmla="*/ 74 w 74"/>
                  <a:gd name="T3" fmla="*/ 0 h 101"/>
                  <a:gd name="T4" fmla="*/ 74 w 74"/>
                  <a:gd name="T5" fmla="*/ 43 h 101"/>
                  <a:gd name="T6" fmla="*/ 74 w 74"/>
                  <a:gd name="T7" fmla="*/ 85 h 101"/>
                  <a:gd name="T8" fmla="*/ 69 w 74"/>
                  <a:gd name="T9" fmla="*/ 86 h 101"/>
                  <a:gd name="T10" fmla="*/ 62 w 74"/>
                  <a:gd name="T11" fmla="*/ 87 h 101"/>
                  <a:gd name="T12" fmla="*/ 58 w 74"/>
                  <a:gd name="T13" fmla="*/ 89 h 101"/>
                  <a:gd name="T14" fmla="*/ 55 w 74"/>
                  <a:gd name="T15" fmla="*/ 91 h 101"/>
                  <a:gd name="T16" fmla="*/ 53 w 74"/>
                  <a:gd name="T17" fmla="*/ 93 h 101"/>
                  <a:gd name="T18" fmla="*/ 52 w 74"/>
                  <a:gd name="T19" fmla="*/ 95 h 101"/>
                  <a:gd name="T20" fmla="*/ 48 w 74"/>
                  <a:gd name="T21" fmla="*/ 101 h 101"/>
                  <a:gd name="T22" fmla="*/ 4 w 74"/>
                  <a:gd name="T23" fmla="*/ 101 h 101"/>
                  <a:gd name="T24" fmla="*/ 4 w 74"/>
                  <a:gd name="T25" fmla="*/ 87 h 101"/>
                  <a:gd name="T26" fmla="*/ 40 w 74"/>
                  <a:gd name="T27" fmla="*/ 87 h 101"/>
                  <a:gd name="T28" fmla="*/ 40 w 74"/>
                  <a:gd name="T29" fmla="*/ 39 h 101"/>
                  <a:gd name="T30" fmla="*/ 0 w 74"/>
                  <a:gd name="T31" fmla="*/ 39 h 101"/>
                  <a:gd name="T32" fmla="*/ 0 w 74"/>
                  <a:gd name="T33" fmla="*/ 25 h 101"/>
                  <a:gd name="T34" fmla="*/ 40 w 74"/>
                  <a:gd name="T35" fmla="*/ 25 h 101"/>
                  <a:gd name="T36" fmla="*/ 40 w 74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101"/>
                  <a:gd name="T59" fmla="*/ 74 w 74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101">
                    <a:moveTo>
                      <a:pt x="40" y="0"/>
                    </a:moveTo>
                    <a:lnTo>
                      <a:pt x="74" y="0"/>
                    </a:lnTo>
                    <a:lnTo>
                      <a:pt x="74" y="43"/>
                    </a:lnTo>
                    <a:lnTo>
                      <a:pt x="74" y="85"/>
                    </a:lnTo>
                    <a:lnTo>
                      <a:pt x="69" y="86"/>
                    </a:lnTo>
                    <a:lnTo>
                      <a:pt x="62" y="87"/>
                    </a:lnTo>
                    <a:lnTo>
                      <a:pt x="58" y="89"/>
                    </a:lnTo>
                    <a:lnTo>
                      <a:pt x="55" y="91"/>
                    </a:lnTo>
                    <a:lnTo>
                      <a:pt x="53" y="93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" y="101"/>
                    </a:lnTo>
                    <a:lnTo>
                      <a:pt x="4" y="87"/>
                    </a:lnTo>
                    <a:lnTo>
                      <a:pt x="40" y="87"/>
                    </a:lnTo>
                    <a:lnTo>
                      <a:pt x="40" y="39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40" y="2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8" name="Rectangle 663"/>
              <p:cNvSpPr>
                <a:spLocks noChangeArrowheads="1"/>
              </p:cNvSpPr>
              <p:nvPr/>
            </p:nvSpPr>
            <p:spPr bwMode="auto">
              <a:xfrm>
                <a:off x="5484" y="379"/>
                <a:ext cx="29" cy="45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89" name="Rectangle 664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090" name="Freeform 665"/>
              <p:cNvSpPr>
                <a:spLocks/>
              </p:cNvSpPr>
              <p:nvPr/>
            </p:nvSpPr>
            <p:spPr bwMode="auto">
              <a:xfrm>
                <a:off x="5145" y="487"/>
                <a:ext cx="1" cy="66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66 h 66"/>
                  <a:gd name="T4" fmla="*/ 0 w 1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6"/>
                  <a:gd name="T11" fmla="*/ 1 w 1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1" name="Freeform 666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2" name="Freeform 667"/>
              <p:cNvSpPr>
                <a:spLocks/>
              </p:cNvSpPr>
              <p:nvPr/>
            </p:nvSpPr>
            <p:spPr bwMode="auto">
              <a:xfrm>
                <a:off x="4946" y="628"/>
                <a:ext cx="242" cy="176"/>
              </a:xfrm>
              <a:custGeom>
                <a:avLst/>
                <a:gdLst>
                  <a:gd name="T0" fmla="*/ 157 w 242"/>
                  <a:gd name="T1" fmla="*/ 0 h 176"/>
                  <a:gd name="T2" fmla="*/ 201 w 242"/>
                  <a:gd name="T3" fmla="*/ 0 h 176"/>
                  <a:gd name="T4" fmla="*/ 201 w 242"/>
                  <a:gd name="T5" fmla="*/ 36 h 176"/>
                  <a:gd name="T6" fmla="*/ 242 w 242"/>
                  <a:gd name="T7" fmla="*/ 36 h 176"/>
                  <a:gd name="T8" fmla="*/ 242 w 242"/>
                  <a:gd name="T9" fmla="*/ 70 h 176"/>
                  <a:gd name="T10" fmla="*/ 166 w 242"/>
                  <a:gd name="T11" fmla="*/ 70 h 176"/>
                  <a:gd name="T12" fmla="*/ 166 w 242"/>
                  <a:gd name="T13" fmla="*/ 161 h 176"/>
                  <a:gd name="T14" fmla="*/ 122 w 242"/>
                  <a:gd name="T15" fmla="*/ 161 h 176"/>
                  <a:gd name="T16" fmla="*/ 122 w 242"/>
                  <a:gd name="T17" fmla="*/ 131 h 176"/>
                  <a:gd name="T18" fmla="*/ 29 w 242"/>
                  <a:gd name="T19" fmla="*/ 131 h 176"/>
                  <a:gd name="T20" fmla="*/ 29 w 242"/>
                  <a:gd name="T21" fmla="*/ 163 h 176"/>
                  <a:gd name="T22" fmla="*/ 40 w 242"/>
                  <a:gd name="T23" fmla="*/ 162 h 176"/>
                  <a:gd name="T24" fmla="*/ 52 w 242"/>
                  <a:gd name="T25" fmla="*/ 163 h 176"/>
                  <a:gd name="T26" fmla="*/ 57 w 242"/>
                  <a:gd name="T27" fmla="*/ 164 h 176"/>
                  <a:gd name="T28" fmla="*/ 63 w 242"/>
                  <a:gd name="T29" fmla="*/ 165 h 176"/>
                  <a:gd name="T30" fmla="*/ 69 w 242"/>
                  <a:gd name="T31" fmla="*/ 168 h 176"/>
                  <a:gd name="T32" fmla="*/ 75 w 242"/>
                  <a:gd name="T33" fmla="*/ 170 h 176"/>
                  <a:gd name="T34" fmla="*/ 0 w 242"/>
                  <a:gd name="T35" fmla="*/ 176 h 176"/>
                  <a:gd name="T36" fmla="*/ 2 w 242"/>
                  <a:gd name="T37" fmla="*/ 170 h 176"/>
                  <a:gd name="T38" fmla="*/ 3 w 242"/>
                  <a:gd name="T39" fmla="*/ 163 h 176"/>
                  <a:gd name="T40" fmla="*/ 4 w 242"/>
                  <a:gd name="T41" fmla="*/ 148 h 176"/>
                  <a:gd name="T42" fmla="*/ 5 w 242"/>
                  <a:gd name="T43" fmla="*/ 117 h 176"/>
                  <a:gd name="T44" fmla="*/ 71 w 242"/>
                  <a:gd name="T45" fmla="*/ 117 h 176"/>
                  <a:gd name="T46" fmla="*/ 71 w 242"/>
                  <a:gd name="T47" fmla="*/ 56 h 176"/>
                  <a:gd name="T48" fmla="*/ 80 w 242"/>
                  <a:gd name="T49" fmla="*/ 57 h 176"/>
                  <a:gd name="T50" fmla="*/ 89 w 242"/>
                  <a:gd name="T51" fmla="*/ 61 h 176"/>
                  <a:gd name="T52" fmla="*/ 107 w 242"/>
                  <a:gd name="T53" fmla="*/ 65 h 176"/>
                  <a:gd name="T54" fmla="*/ 122 w 242"/>
                  <a:gd name="T55" fmla="*/ 69 h 176"/>
                  <a:gd name="T56" fmla="*/ 128 w 242"/>
                  <a:gd name="T57" fmla="*/ 70 h 176"/>
                  <a:gd name="T58" fmla="*/ 134 w 242"/>
                  <a:gd name="T59" fmla="*/ 70 h 176"/>
                  <a:gd name="T60" fmla="*/ 137 w 242"/>
                  <a:gd name="T61" fmla="*/ 71 h 176"/>
                  <a:gd name="T62" fmla="*/ 140 w 242"/>
                  <a:gd name="T63" fmla="*/ 71 h 176"/>
                  <a:gd name="T64" fmla="*/ 142 w 242"/>
                  <a:gd name="T65" fmla="*/ 71 h 176"/>
                  <a:gd name="T66" fmla="*/ 146 w 242"/>
                  <a:gd name="T67" fmla="*/ 70 h 176"/>
                  <a:gd name="T68" fmla="*/ 150 w 242"/>
                  <a:gd name="T69" fmla="*/ 68 h 176"/>
                  <a:gd name="T70" fmla="*/ 152 w 242"/>
                  <a:gd name="T71" fmla="*/ 66 h 176"/>
                  <a:gd name="T72" fmla="*/ 154 w 242"/>
                  <a:gd name="T73" fmla="*/ 65 h 176"/>
                  <a:gd name="T74" fmla="*/ 155 w 242"/>
                  <a:gd name="T75" fmla="*/ 62 h 176"/>
                  <a:gd name="T76" fmla="*/ 157 w 242"/>
                  <a:gd name="T77" fmla="*/ 59 h 176"/>
                  <a:gd name="T78" fmla="*/ 117 w 242"/>
                  <a:gd name="T79" fmla="*/ 59 h 176"/>
                  <a:gd name="T80" fmla="*/ 117 w 242"/>
                  <a:gd name="T81" fmla="*/ 36 h 176"/>
                  <a:gd name="T82" fmla="*/ 157 w 242"/>
                  <a:gd name="T83" fmla="*/ 36 h 176"/>
                  <a:gd name="T84" fmla="*/ 157 w 242"/>
                  <a:gd name="T85" fmla="*/ 0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2"/>
                  <a:gd name="T130" fmla="*/ 0 h 176"/>
                  <a:gd name="T131" fmla="*/ 242 w 242"/>
                  <a:gd name="T132" fmla="*/ 176 h 1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2" h="176">
                    <a:moveTo>
                      <a:pt x="157" y="0"/>
                    </a:moveTo>
                    <a:lnTo>
                      <a:pt x="201" y="0"/>
                    </a:lnTo>
                    <a:lnTo>
                      <a:pt x="201" y="36"/>
                    </a:lnTo>
                    <a:lnTo>
                      <a:pt x="242" y="36"/>
                    </a:lnTo>
                    <a:lnTo>
                      <a:pt x="242" y="70"/>
                    </a:lnTo>
                    <a:lnTo>
                      <a:pt x="166" y="70"/>
                    </a:lnTo>
                    <a:lnTo>
                      <a:pt x="166" y="161"/>
                    </a:lnTo>
                    <a:lnTo>
                      <a:pt x="122" y="161"/>
                    </a:lnTo>
                    <a:lnTo>
                      <a:pt x="122" y="131"/>
                    </a:lnTo>
                    <a:lnTo>
                      <a:pt x="29" y="131"/>
                    </a:lnTo>
                    <a:lnTo>
                      <a:pt x="29" y="163"/>
                    </a:lnTo>
                    <a:lnTo>
                      <a:pt x="40" y="162"/>
                    </a:lnTo>
                    <a:lnTo>
                      <a:pt x="52" y="163"/>
                    </a:lnTo>
                    <a:lnTo>
                      <a:pt x="57" y="164"/>
                    </a:lnTo>
                    <a:lnTo>
                      <a:pt x="63" y="165"/>
                    </a:lnTo>
                    <a:lnTo>
                      <a:pt x="69" y="168"/>
                    </a:lnTo>
                    <a:lnTo>
                      <a:pt x="75" y="170"/>
                    </a:lnTo>
                    <a:lnTo>
                      <a:pt x="0" y="176"/>
                    </a:lnTo>
                    <a:lnTo>
                      <a:pt x="2" y="170"/>
                    </a:lnTo>
                    <a:lnTo>
                      <a:pt x="3" y="163"/>
                    </a:lnTo>
                    <a:lnTo>
                      <a:pt x="4" y="148"/>
                    </a:lnTo>
                    <a:lnTo>
                      <a:pt x="5" y="117"/>
                    </a:lnTo>
                    <a:lnTo>
                      <a:pt x="71" y="117"/>
                    </a:lnTo>
                    <a:lnTo>
                      <a:pt x="71" y="56"/>
                    </a:lnTo>
                    <a:lnTo>
                      <a:pt x="80" y="57"/>
                    </a:lnTo>
                    <a:lnTo>
                      <a:pt x="89" y="61"/>
                    </a:lnTo>
                    <a:lnTo>
                      <a:pt x="107" y="65"/>
                    </a:lnTo>
                    <a:lnTo>
                      <a:pt x="122" y="69"/>
                    </a:lnTo>
                    <a:lnTo>
                      <a:pt x="128" y="70"/>
                    </a:lnTo>
                    <a:lnTo>
                      <a:pt x="134" y="70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2" y="71"/>
                    </a:lnTo>
                    <a:lnTo>
                      <a:pt x="146" y="70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4" y="65"/>
                    </a:lnTo>
                    <a:lnTo>
                      <a:pt x="155" y="62"/>
                    </a:lnTo>
                    <a:lnTo>
                      <a:pt x="157" y="59"/>
                    </a:lnTo>
                    <a:lnTo>
                      <a:pt x="117" y="59"/>
                    </a:lnTo>
                    <a:lnTo>
                      <a:pt x="117" y="36"/>
                    </a:lnTo>
                    <a:lnTo>
                      <a:pt x="157" y="36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3" name="Freeform 668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4" name="Freeform 669"/>
              <p:cNvSpPr>
                <a:spLocks/>
              </p:cNvSpPr>
              <p:nvPr/>
            </p:nvSpPr>
            <p:spPr bwMode="auto">
              <a:xfrm>
                <a:off x="4850" y="827"/>
                <a:ext cx="55" cy="7"/>
              </a:xfrm>
              <a:custGeom>
                <a:avLst/>
                <a:gdLst>
                  <a:gd name="T0" fmla="*/ 0 w 55"/>
                  <a:gd name="T1" fmla="*/ 1 h 7"/>
                  <a:gd name="T2" fmla="*/ 13 w 55"/>
                  <a:gd name="T3" fmla="*/ 0 h 7"/>
                  <a:gd name="T4" fmla="*/ 20 w 55"/>
                  <a:gd name="T5" fmla="*/ 0 h 7"/>
                  <a:gd name="T6" fmla="*/ 28 w 55"/>
                  <a:gd name="T7" fmla="*/ 0 h 7"/>
                  <a:gd name="T8" fmla="*/ 34 w 55"/>
                  <a:gd name="T9" fmla="*/ 1 h 7"/>
                  <a:gd name="T10" fmla="*/ 42 w 55"/>
                  <a:gd name="T11" fmla="*/ 2 h 7"/>
                  <a:gd name="T12" fmla="*/ 48 w 55"/>
                  <a:gd name="T13" fmla="*/ 4 h 7"/>
                  <a:gd name="T14" fmla="*/ 55 w 55"/>
                  <a:gd name="T15" fmla="*/ 6 h 7"/>
                  <a:gd name="T16" fmla="*/ 41 w 55"/>
                  <a:gd name="T17" fmla="*/ 7 h 7"/>
                  <a:gd name="T18" fmla="*/ 34 w 55"/>
                  <a:gd name="T19" fmla="*/ 7 h 7"/>
                  <a:gd name="T20" fmla="*/ 27 w 55"/>
                  <a:gd name="T21" fmla="*/ 7 h 7"/>
                  <a:gd name="T22" fmla="*/ 19 w 55"/>
                  <a:gd name="T23" fmla="*/ 6 h 7"/>
                  <a:gd name="T24" fmla="*/ 13 w 55"/>
                  <a:gd name="T25" fmla="*/ 5 h 7"/>
                  <a:gd name="T26" fmla="*/ 6 w 55"/>
                  <a:gd name="T27" fmla="*/ 3 h 7"/>
                  <a:gd name="T28" fmla="*/ 0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0" y="1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6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5" name="Freeform 670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6" name="Freeform 671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7" name="Freeform 672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8" name="Freeform 673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9" name="Freeform 674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0" name="Rectangle 675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01" name="Freeform 676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2" name="Rectangle 677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03" name="Freeform 678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4" name="Freeform 679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5" name="Freeform 680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6" name="Freeform 681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7" name="Freeform 682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8" name="Rectangle 683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09" name="Rectangle 684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0" name="Freeform 685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1" name="Freeform 686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2" name="Freeform 687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3" name="Freeform 688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4" name="Freeform 689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5" name="Freeform 690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6" name="Rectangle 691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7" name="Freeform 692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8" name="Rectangle 693"/>
              <p:cNvSpPr>
                <a:spLocks noChangeArrowheads="1"/>
              </p:cNvSpPr>
              <p:nvPr/>
            </p:nvSpPr>
            <p:spPr bwMode="auto">
              <a:xfrm>
                <a:off x="3658" y="1807"/>
                <a:ext cx="40" cy="3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9" name="Rectangle 694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0" name="Freeform 695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1" name="Rectangle 696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2" name="Freeform 697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3" name="Rectangle 698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4" name="Rectangle 699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5" name="Freeform 700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6" name="Rectangle 701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7" name="Freeform 702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8" name="Freeform 703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9" name="Rectangle 704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0" name="Freeform 705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1" name="Rectangle 706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2" name="Freeform 707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3" name="Rectangle 708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4" name="Rectangle 709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5" name="Freeform 710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6" name="Rectangle 711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37" name="Freeform 712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8" name="Freeform 713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9" name="Rectangle 714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40" name="Freeform 715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1" name="Freeform 716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2" name="Freeform 717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3" name="Freeform 718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4" name="Rectangle 719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45" name="Freeform 720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6" name="Freeform 721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7" name="Freeform 722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8" name="Freeform 723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9" name="Freeform 724"/>
              <p:cNvSpPr>
                <a:spLocks noEditPoints="1"/>
              </p:cNvSpPr>
              <p:nvPr/>
            </p:nvSpPr>
            <p:spPr bwMode="auto">
              <a:xfrm>
                <a:off x="1215" y="485"/>
                <a:ext cx="4150" cy="3069"/>
              </a:xfrm>
              <a:custGeom>
                <a:avLst/>
                <a:gdLst>
                  <a:gd name="T0" fmla="*/ 965 w 4150"/>
                  <a:gd name="T1" fmla="*/ 2574 h 3069"/>
                  <a:gd name="T2" fmla="*/ 955 w 4150"/>
                  <a:gd name="T3" fmla="*/ 2512 h 3069"/>
                  <a:gd name="T4" fmla="*/ 1047 w 4150"/>
                  <a:gd name="T5" fmla="*/ 2485 h 3069"/>
                  <a:gd name="T6" fmla="*/ 1250 w 4150"/>
                  <a:gd name="T7" fmla="*/ 2321 h 3069"/>
                  <a:gd name="T8" fmla="*/ 1690 w 4150"/>
                  <a:gd name="T9" fmla="*/ 2045 h 3069"/>
                  <a:gd name="T10" fmla="*/ 2031 w 4150"/>
                  <a:gd name="T11" fmla="*/ 1779 h 3069"/>
                  <a:gd name="T12" fmla="*/ 2111 w 4150"/>
                  <a:gd name="T13" fmla="*/ 1664 h 3069"/>
                  <a:gd name="T14" fmla="*/ 2161 w 4150"/>
                  <a:gd name="T15" fmla="*/ 1614 h 3069"/>
                  <a:gd name="T16" fmla="*/ 2232 w 4150"/>
                  <a:gd name="T17" fmla="*/ 1586 h 3069"/>
                  <a:gd name="T18" fmla="*/ 2356 w 4150"/>
                  <a:gd name="T19" fmla="*/ 1504 h 3069"/>
                  <a:gd name="T20" fmla="*/ 2364 w 4150"/>
                  <a:gd name="T21" fmla="*/ 1421 h 3069"/>
                  <a:gd name="T22" fmla="*/ 2736 w 4150"/>
                  <a:gd name="T23" fmla="*/ 1301 h 3069"/>
                  <a:gd name="T24" fmla="*/ 2643 w 4150"/>
                  <a:gd name="T25" fmla="*/ 1186 h 3069"/>
                  <a:gd name="T26" fmla="*/ 2860 w 4150"/>
                  <a:gd name="T27" fmla="*/ 1084 h 3069"/>
                  <a:gd name="T28" fmla="*/ 2897 w 4150"/>
                  <a:gd name="T29" fmla="*/ 988 h 3069"/>
                  <a:gd name="T30" fmla="*/ 3057 w 4150"/>
                  <a:gd name="T31" fmla="*/ 914 h 3069"/>
                  <a:gd name="T32" fmla="*/ 3145 w 4150"/>
                  <a:gd name="T33" fmla="*/ 877 h 3069"/>
                  <a:gd name="T34" fmla="*/ 3151 w 4150"/>
                  <a:gd name="T35" fmla="*/ 852 h 3069"/>
                  <a:gd name="T36" fmla="*/ 3150 w 4150"/>
                  <a:gd name="T37" fmla="*/ 784 h 3069"/>
                  <a:gd name="T38" fmla="*/ 3290 w 4150"/>
                  <a:gd name="T39" fmla="*/ 720 h 3069"/>
                  <a:gd name="T40" fmla="*/ 3483 w 4150"/>
                  <a:gd name="T41" fmla="*/ 580 h 3069"/>
                  <a:gd name="T42" fmla="*/ 3509 w 4150"/>
                  <a:gd name="T43" fmla="*/ 704 h 3069"/>
                  <a:gd name="T44" fmla="*/ 3183 w 4150"/>
                  <a:gd name="T45" fmla="*/ 949 h 3069"/>
                  <a:gd name="T46" fmla="*/ 3101 w 4150"/>
                  <a:gd name="T47" fmla="*/ 980 h 3069"/>
                  <a:gd name="T48" fmla="*/ 2990 w 4150"/>
                  <a:gd name="T49" fmla="*/ 1143 h 3069"/>
                  <a:gd name="T50" fmla="*/ 2721 w 4150"/>
                  <a:gd name="T51" fmla="*/ 1396 h 3069"/>
                  <a:gd name="T52" fmla="*/ 2549 w 4150"/>
                  <a:gd name="T53" fmla="*/ 1457 h 3069"/>
                  <a:gd name="T54" fmla="*/ 2422 w 4150"/>
                  <a:gd name="T55" fmla="*/ 1558 h 3069"/>
                  <a:gd name="T56" fmla="*/ 2249 w 4150"/>
                  <a:gd name="T57" fmla="*/ 1707 h 3069"/>
                  <a:gd name="T58" fmla="*/ 2039 w 4150"/>
                  <a:gd name="T59" fmla="*/ 1858 h 3069"/>
                  <a:gd name="T60" fmla="*/ 2027 w 4150"/>
                  <a:gd name="T61" fmla="*/ 1907 h 3069"/>
                  <a:gd name="T62" fmla="*/ 1882 w 4150"/>
                  <a:gd name="T63" fmla="*/ 2019 h 3069"/>
                  <a:gd name="T64" fmla="*/ 1513 w 4150"/>
                  <a:gd name="T65" fmla="*/ 2220 h 3069"/>
                  <a:gd name="T66" fmla="*/ 1415 w 4150"/>
                  <a:gd name="T67" fmla="*/ 2294 h 3069"/>
                  <a:gd name="T68" fmla="*/ 1292 w 4150"/>
                  <a:gd name="T69" fmla="*/ 2412 h 3069"/>
                  <a:gd name="T70" fmla="*/ 1168 w 4150"/>
                  <a:gd name="T71" fmla="*/ 2486 h 3069"/>
                  <a:gd name="T72" fmla="*/ 1095 w 4150"/>
                  <a:gd name="T73" fmla="*/ 2515 h 3069"/>
                  <a:gd name="T74" fmla="*/ 899 w 4150"/>
                  <a:gd name="T75" fmla="*/ 2618 h 3069"/>
                  <a:gd name="T76" fmla="*/ 748 w 4150"/>
                  <a:gd name="T77" fmla="*/ 2711 h 3069"/>
                  <a:gd name="T78" fmla="*/ 452 w 4150"/>
                  <a:gd name="T79" fmla="*/ 2890 h 3069"/>
                  <a:gd name="T80" fmla="*/ 291 w 4150"/>
                  <a:gd name="T81" fmla="*/ 2982 h 3069"/>
                  <a:gd name="T82" fmla="*/ 30 w 4150"/>
                  <a:gd name="T83" fmla="*/ 3030 h 3069"/>
                  <a:gd name="T84" fmla="*/ 108 w 4150"/>
                  <a:gd name="T85" fmla="*/ 2975 h 3069"/>
                  <a:gd name="T86" fmla="*/ 266 w 4150"/>
                  <a:gd name="T87" fmla="*/ 2894 h 3069"/>
                  <a:gd name="T88" fmla="*/ 681 w 4150"/>
                  <a:gd name="T89" fmla="*/ 2689 h 3069"/>
                  <a:gd name="T90" fmla="*/ 1080 w 4150"/>
                  <a:gd name="T91" fmla="*/ 2384 h 3069"/>
                  <a:gd name="T92" fmla="*/ 1264 w 4150"/>
                  <a:gd name="T93" fmla="*/ 2254 h 3069"/>
                  <a:gd name="T94" fmla="*/ 1276 w 4150"/>
                  <a:gd name="T95" fmla="*/ 2243 h 3069"/>
                  <a:gd name="T96" fmla="*/ 1438 w 4150"/>
                  <a:gd name="T97" fmla="*/ 2160 h 3069"/>
                  <a:gd name="T98" fmla="*/ 1745 w 4150"/>
                  <a:gd name="T99" fmla="*/ 1934 h 3069"/>
                  <a:gd name="T100" fmla="*/ 1817 w 4150"/>
                  <a:gd name="T101" fmla="*/ 1883 h 3069"/>
                  <a:gd name="T102" fmla="*/ 1893 w 4150"/>
                  <a:gd name="T103" fmla="*/ 1820 h 3069"/>
                  <a:gd name="T104" fmla="*/ 2066 w 4150"/>
                  <a:gd name="T105" fmla="*/ 1619 h 3069"/>
                  <a:gd name="T106" fmla="*/ 2154 w 4150"/>
                  <a:gd name="T107" fmla="*/ 1544 h 3069"/>
                  <a:gd name="T108" fmla="*/ 2483 w 4150"/>
                  <a:gd name="T109" fmla="*/ 1400 h 3069"/>
                  <a:gd name="T110" fmla="*/ 2555 w 4150"/>
                  <a:gd name="T111" fmla="*/ 1402 h 3069"/>
                  <a:gd name="T112" fmla="*/ 2570 w 4150"/>
                  <a:gd name="T113" fmla="*/ 1277 h 3069"/>
                  <a:gd name="T114" fmla="*/ 2940 w 4150"/>
                  <a:gd name="T115" fmla="*/ 880 h 3069"/>
                  <a:gd name="T116" fmla="*/ 3222 w 4150"/>
                  <a:gd name="T117" fmla="*/ 754 h 3069"/>
                  <a:gd name="T118" fmla="*/ 3275 w 4150"/>
                  <a:gd name="T119" fmla="*/ 602 h 3069"/>
                  <a:gd name="T120" fmla="*/ 4016 w 4150"/>
                  <a:gd name="T121" fmla="*/ 77 h 3069"/>
                  <a:gd name="T122" fmla="*/ 4027 w 4150"/>
                  <a:gd name="T123" fmla="*/ 111 h 3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50"/>
                  <a:gd name="T187" fmla="*/ 0 h 3069"/>
                  <a:gd name="T188" fmla="*/ 4150 w 4150"/>
                  <a:gd name="T189" fmla="*/ 3069 h 3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50" h="3069">
                    <a:moveTo>
                      <a:pt x="128" y="2990"/>
                    </a:moveTo>
                    <a:lnTo>
                      <a:pt x="130" y="3014"/>
                    </a:lnTo>
                    <a:lnTo>
                      <a:pt x="169" y="3014"/>
                    </a:lnTo>
                    <a:lnTo>
                      <a:pt x="170" y="2988"/>
                    </a:lnTo>
                    <a:lnTo>
                      <a:pt x="170" y="3017"/>
                    </a:lnTo>
                    <a:lnTo>
                      <a:pt x="128" y="3017"/>
                    </a:lnTo>
                    <a:lnTo>
                      <a:pt x="128" y="2990"/>
                    </a:lnTo>
                    <a:close/>
                    <a:moveTo>
                      <a:pt x="144" y="2973"/>
                    </a:moveTo>
                    <a:lnTo>
                      <a:pt x="172" y="2980"/>
                    </a:lnTo>
                    <a:lnTo>
                      <a:pt x="155" y="2982"/>
                    </a:lnTo>
                    <a:lnTo>
                      <a:pt x="146" y="2985"/>
                    </a:lnTo>
                    <a:lnTo>
                      <a:pt x="142" y="2986"/>
                    </a:lnTo>
                    <a:lnTo>
                      <a:pt x="137" y="2987"/>
                    </a:lnTo>
                    <a:lnTo>
                      <a:pt x="138" y="2980"/>
                    </a:lnTo>
                    <a:lnTo>
                      <a:pt x="141" y="2975"/>
                    </a:lnTo>
                    <a:lnTo>
                      <a:pt x="142" y="2973"/>
                    </a:lnTo>
                    <a:lnTo>
                      <a:pt x="144" y="2973"/>
                    </a:lnTo>
                    <a:close/>
                    <a:moveTo>
                      <a:pt x="965" y="2574"/>
                    </a:moveTo>
                    <a:lnTo>
                      <a:pt x="990" y="2574"/>
                    </a:lnTo>
                    <a:lnTo>
                      <a:pt x="965" y="2574"/>
                    </a:lnTo>
                    <a:close/>
                    <a:moveTo>
                      <a:pt x="954" y="2551"/>
                    </a:moveTo>
                    <a:lnTo>
                      <a:pt x="993" y="2559"/>
                    </a:lnTo>
                    <a:lnTo>
                      <a:pt x="987" y="2560"/>
                    </a:lnTo>
                    <a:lnTo>
                      <a:pt x="980" y="2562"/>
                    </a:lnTo>
                    <a:lnTo>
                      <a:pt x="975" y="2563"/>
                    </a:lnTo>
                    <a:lnTo>
                      <a:pt x="970" y="2565"/>
                    </a:lnTo>
                    <a:lnTo>
                      <a:pt x="965" y="2567"/>
                    </a:lnTo>
                    <a:lnTo>
                      <a:pt x="960" y="2572"/>
                    </a:lnTo>
                    <a:lnTo>
                      <a:pt x="958" y="2568"/>
                    </a:lnTo>
                    <a:lnTo>
                      <a:pt x="956" y="2566"/>
                    </a:lnTo>
                    <a:lnTo>
                      <a:pt x="955" y="2564"/>
                    </a:lnTo>
                    <a:lnTo>
                      <a:pt x="954" y="2562"/>
                    </a:lnTo>
                    <a:lnTo>
                      <a:pt x="953" y="2559"/>
                    </a:lnTo>
                    <a:lnTo>
                      <a:pt x="953" y="2557"/>
                    </a:lnTo>
                    <a:lnTo>
                      <a:pt x="954" y="2551"/>
                    </a:lnTo>
                    <a:close/>
                    <a:moveTo>
                      <a:pt x="955" y="2512"/>
                    </a:moveTo>
                    <a:lnTo>
                      <a:pt x="959" y="2513"/>
                    </a:lnTo>
                    <a:lnTo>
                      <a:pt x="963" y="2514"/>
                    </a:lnTo>
                    <a:lnTo>
                      <a:pt x="973" y="2515"/>
                    </a:lnTo>
                    <a:lnTo>
                      <a:pt x="982" y="2517"/>
                    </a:lnTo>
                    <a:lnTo>
                      <a:pt x="990" y="2518"/>
                    </a:lnTo>
                    <a:lnTo>
                      <a:pt x="982" y="2519"/>
                    </a:lnTo>
                    <a:lnTo>
                      <a:pt x="978" y="2519"/>
                    </a:lnTo>
                    <a:lnTo>
                      <a:pt x="972" y="2519"/>
                    </a:lnTo>
                    <a:lnTo>
                      <a:pt x="968" y="2519"/>
                    </a:lnTo>
                    <a:lnTo>
                      <a:pt x="962" y="2517"/>
                    </a:lnTo>
                    <a:lnTo>
                      <a:pt x="958" y="2515"/>
                    </a:lnTo>
                    <a:lnTo>
                      <a:pt x="955" y="2512"/>
                    </a:lnTo>
                    <a:close/>
                    <a:moveTo>
                      <a:pt x="994" y="2456"/>
                    </a:moveTo>
                    <a:lnTo>
                      <a:pt x="1079" y="2456"/>
                    </a:lnTo>
                    <a:lnTo>
                      <a:pt x="997" y="2458"/>
                    </a:lnTo>
                    <a:lnTo>
                      <a:pt x="997" y="2506"/>
                    </a:lnTo>
                    <a:lnTo>
                      <a:pt x="1045" y="2506"/>
                    </a:lnTo>
                    <a:lnTo>
                      <a:pt x="1047" y="2485"/>
                    </a:lnTo>
                    <a:lnTo>
                      <a:pt x="1047" y="2509"/>
                    </a:lnTo>
                    <a:lnTo>
                      <a:pt x="994" y="2509"/>
                    </a:lnTo>
                    <a:lnTo>
                      <a:pt x="994" y="2456"/>
                    </a:lnTo>
                    <a:close/>
                    <a:moveTo>
                      <a:pt x="1082" y="2446"/>
                    </a:moveTo>
                    <a:lnTo>
                      <a:pt x="1117" y="2446"/>
                    </a:lnTo>
                    <a:lnTo>
                      <a:pt x="1082" y="2446"/>
                    </a:lnTo>
                    <a:close/>
                    <a:moveTo>
                      <a:pt x="1122" y="2425"/>
                    </a:moveTo>
                    <a:lnTo>
                      <a:pt x="1153" y="2425"/>
                    </a:lnTo>
                    <a:lnTo>
                      <a:pt x="1153" y="2444"/>
                    </a:lnTo>
                    <a:lnTo>
                      <a:pt x="1150" y="2435"/>
                    </a:lnTo>
                    <a:lnTo>
                      <a:pt x="1149" y="2432"/>
                    </a:lnTo>
                    <a:lnTo>
                      <a:pt x="1147" y="2428"/>
                    </a:lnTo>
                    <a:lnTo>
                      <a:pt x="1123" y="2428"/>
                    </a:lnTo>
                    <a:lnTo>
                      <a:pt x="1122" y="2444"/>
                    </a:lnTo>
                    <a:lnTo>
                      <a:pt x="1122" y="2425"/>
                    </a:lnTo>
                    <a:close/>
                    <a:moveTo>
                      <a:pt x="1248" y="2319"/>
                    </a:moveTo>
                    <a:lnTo>
                      <a:pt x="1332" y="2319"/>
                    </a:lnTo>
                    <a:lnTo>
                      <a:pt x="1250" y="2321"/>
                    </a:lnTo>
                    <a:lnTo>
                      <a:pt x="1248" y="2348"/>
                    </a:lnTo>
                    <a:lnTo>
                      <a:pt x="1248" y="2319"/>
                    </a:lnTo>
                    <a:close/>
                    <a:moveTo>
                      <a:pt x="1336" y="2254"/>
                    </a:moveTo>
                    <a:lnTo>
                      <a:pt x="1360" y="2254"/>
                    </a:lnTo>
                    <a:lnTo>
                      <a:pt x="1336" y="2254"/>
                    </a:lnTo>
                    <a:close/>
                    <a:moveTo>
                      <a:pt x="1333" y="2227"/>
                    </a:moveTo>
                    <a:lnTo>
                      <a:pt x="1402" y="2227"/>
                    </a:lnTo>
                    <a:lnTo>
                      <a:pt x="1402" y="2245"/>
                    </a:lnTo>
                    <a:lnTo>
                      <a:pt x="1333" y="2245"/>
                    </a:lnTo>
                    <a:lnTo>
                      <a:pt x="1333" y="2227"/>
                    </a:lnTo>
                    <a:close/>
                    <a:moveTo>
                      <a:pt x="1533" y="2121"/>
                    </a:moveTo>
                    <a:lnTo>
                      <a:pt x="1533" y="2147"/>
                    </a:lnTo>
                    <a:lnTo>
                      <a:pt x="1533" y="2121"/>
                    </a:lnTo>
                    <a:close/>
                    <a:moveTo>
                      <a:pt x="1538" y="2117"/>
                    </a:moveTo>
                    <a:lnTo>
                      <a:pt x="1563" y="2117"/>
                    </a:lnTo>
                    <a:lnTo>
                      <a:pt x="1538" y="2117"/>
                    </a:lnTo>
                    <a:close/>
                    <a:moveTo>
                      <a:pt x="1664" y="2045"/>
                    </a:moveTo>
                    <a:lnTo>
                      <a:pt x="1690" y="2045"/>
                    </a:lnTo>
                    <a:lnTo>
                      <a:pt x="1664" y="2045"/>
                    </a:lnTo>
                    <a:close/>
                    <a:moveTo>
                      <a:pt x="1695" y="2040"/>
                    </a:moveTo>
                    <a:lnTo>
                      <a:pt x="1736" y="2040"/>
                    </a:lnTo>
                    <a:lnTo>
                      <a:pt x="1695" y="2040"/>
                    </a:lnTo>
                    <a:close/>
                    <a:moveTo>
                      <a:pt x="1695" y="2025"/>
                    </a:moveTo>
                    <a:lnTo>
                      <a:pt x="1736" y="2025"/>
                    </a:lnTo>
                    <a:lnTo>
                      <a:pt x="1695" y="2025"/>
                    </a:lnTo>
                    <a:close/>
                    <a:moveTo>
                      <a:pt x="1792" y="2010"/>
                    </a:moveTo>
                    <a:lnTo>
                      <a:pt x="1817" y="2010"/>
                    </a:lnTo>
                    <a:lnTo>
                      <a:pt x="1792" y="2010"/>
                    </a:lnTo>
                    <a:close/>
                    <a:moveTo>
                      <a:pt x="1827" y="1883"/>
                    </a:moveTo>
                    <a:lnTo>
                      <a:pt x="1863" y="1883"/>
                    </a:lnTo>
                    <a:lnTo>
                      <a:pt x="1827" y="1883"/>
                    </a:lnTo>
                    <a:close/>
                    <a:moveTo>
                      <a:pt x="1954" y="1822"/>
                    </a:moveTo>
                    <a:lnTo>
                      <a:pt x="1979" y="1822"/>
                    </a:lnTo>
                    <a:lnTo>
                      <a:pt x="1954" y="1822"/>
                    </a:lnTo>
                    <a:close/>
                    <a:moveTo>
                      <a:pt x="1987" y="1779"/>
                    </a:moveTo>
                    <a:lnTo>
                      <a:pt x="2031" y="1779"/>
                    </a:lnTo>
                    <a:lnTo>
                      <a:pt x="2031" y="1809"/>
                    </a:lnTo>
                    <a:lnTo>
                      <a:pt x="1987" y="1809"/>
                    </a:lnTo>
                    <a:lnTo>
                      <a:pt x="1987" y="1779"/>
                    </a:lnTo>
                    <a:close/>
                    <a:moveTo>
                      <a:pt x="2111" y="1746"/>
                    </a:moveTo>
                    <a:lnTo>
                      <a:pt x="2151" y="1746"/>
                    </a:lnTo>
                    <a:lnTo>
                      <a:pt x="2111" y="1746"/>
                    </a:lnTo>
                    <a:close/>
                    <a:moveTo>
                      <a:pt x="2075" y="1683"/>
                    </a:moveTo>
                    <a:lnTo>
                      <a:pt x="2101" y="1683"/>
                    </a:lnTo>
                    <a:lnTo>
                      <a:pt x="2101" y="1703"/>
                    </a:lnTo>
                    <a:lnTo>
                      <a:pt x="2098" y="1693"/>
                    </a:lnTo>
                    <a:lnTo>
                      <a:pt x="2097" y="1690"/>
                    </a:lnTo>
                    <a:lnTo>
                      <a:pt x="2095" y="1686"/>
                    </a:lnTo>
                    <a:lnTo>
                      <a:pt x="2076" y="1686"/>
                    </a:lnTo>
                    <a:lnTo>
                      <a:pt x="2075" y="1703"/>
                    </a:lnTo>
                    <a:lnTo>
                      <a:pt x="2075" y="1683"/>
                    </a:lnTo>
                    <a:close/>
                    <a:moveTo>
                      <a:pt x="2111" y="1664"/>
                    </a:moveTo>
                    <a:lnTo>
                      <a:pt x="2151" y="1664"/>
                    </a:lnTo>
                    <a:lnTo>
                      <a:pt x="2111" y="1664"/>
                    </a:lnTo>
                    <a:close/>
                    <a:moveTo>
                      <a:pt x="2111" y="1639"/>
                    </a:moveTo>
                    <a:lnTo>
                      <a:pt x="2151" y="1639"/>
                    </a:lnTo>
                    <a:lnTo>
                      <a:pt x="2111" y="1639"/>
                    </a:lnTo>
                    <a:close/>
                    <a:moveTo>
                      <a:pt x="2284" y="1613"/>
                    </a:moveTo>
                    <a:lnTo>
                      <a:pt x="2288" y="1614"/>
                    </a:lnTo>
                    <a:lnTo>
                      <a:pt x="2292" y="1615"/>
                    </a:lnTo>
                    <a:lnTo>
                      <a:pt x="2302" y="1616"/>
                    </a:lnTo>
                    <a:lnTo>
                      <a:pt x="2310" y="1617"/>
                    </a:lnTo>
                    <a:lnTo>
                      <a:pt x="2319" y="1618"/>
                    </a:lnTo>
                    <a:lnTo>
                      <a:pt x="2310" y="1619"/>
                    </a:lnTo>
                    <a:lnTo>
                      <a:pt x="2305" y="1619"/>
                    </a:lnTo>
                    <a:lnTo>
                      <a:pt x="2301" y="1619"/>
                    </a:lnTo>
                    <a:lnTo>
                      <a:pt x="2295" y="1618"/>
                    </a:lnTo>
                    <a:lnTo>
                      <a:pt x="2291" y="1617"/>
                    </a:lnTo>
                    <a:lnTo>
                      <a:pt x="2287" y="1616"/>
                    </a:lnTo>
                    <a:lnTo>
                      <a:pt x="2284" y="1613"/>
                    </a:lnTo>
                    <a:close/>
                    <a:moveTo>
                      <a:pt x="2156" y="1613"/>
                    </a:moveTo>
                    <a:lnTo>
                      <a:pt x="2161" y="1614"/>
                    </a:lnTo>
                    <a:lnTo>
                      <a:pt x="2165" y="1615"/>
                    </a:lnTo>
                    <a:lnTo>
                      <a:pt x="2176" y="1616"/>
                    </a:lnTo>
                    <a:lnTo>
                      <a:pt x="2185" y="1617"/>
                    </a:lnTo>
                    <a:lnTo>
                      <a:pt x="2197" y="1618"/>
                    </a:lnTo>
                    <a:lnTo>
                      <a:pt x="2185" y="1619"/>
                    </a:lnTo>
                    <a:lnTo>
                      <a:pt x="2180" y="1619"/>
                    </a:lnTo>
                    <a:lnTo>
                      <a:pt x="2175" y="1619"/>
                    </a:lnTo>
                    <a:lnTo>
                      <a:pt x="2169" y="1618"/>
                    </a:lnTo>
                    <a:lnTo>
                      <a:pt x="2165" y="1617"/>
                    </a:lnTo>
                    <a:lnTo>
                      <a:pt x="2161" y="1616"/>
                    </a:lnTo>
                    <a:lnTo>
                      <a:pt x="2156" y="1613"/>
                    </a:lnTo>
                    <a:close/>
                    <a:moveTo>
                      <a:pt x="2364" y="1558"/>
                    </a:moveTo>
                    <a:lnTo>
                      <a:pt x="2405" y="1558"/>
                    </a:lnTo>
                    <a:lnTo>
                      <a:pt x="2364" y="1558"/>
                    </a:lnTo>
                    <a:close/>
                    <a:moveTo>
                      <a:pt x="2232" y="1557"/>
                    </a:moveTo>
                    <a:lnTo>
                      <a:pt x="2280" y="1557"/>
                    </a:lnTo>
                    <a:lnTo>
                      <a:pt x="2234" y="1559"/>
                    </a:lnTo>
                    <a:lnTo>
                      <a:pt x="2232" y="1586"/>
                    </a:lnTo>
                    <a:lnTo>
                      <a:pt x="2232" y="1557"/>
                    </a:lnTo>
                    <a:close/>
                    <a:moveTo>
                      <a:pt x="2284" y="1547"/>
                    </a:moveTo>
                    <a:lnTo>
                      <a:pt x="2319" y="1547"/>
                    </a:lnTo>
                    <a:lnTo>
                      <a:pt x="2310" y="1549"/>
                    </a:lnTo>
                    <a:lnTo>
                      <a:pt x="2301" y="1549"/>
                    </a:lnTo>
                    <a:lnTo>
                      <a:pt x="2291" y="1549"/>
                    </a:lnTo>
                    <a:lnTo>
                      <a:pt x="2284" y="1547"/>
                    </a:lnTo>
                    <a:close/>
                    <a:moveTo>
                      <a:pt x="2282" y="1507"/>
                    </a:moveTo>
                    <a:lnTo>
                      <a:pt x="2285" y="1521"/>
                    </a:lnTo>
                    <a:lnTo>
                      <a:pt x="2321" y="1521"/>
                    </a:lnTo>
                    <a:lnTo>
                      <a:pt x="2282" y="1523"/>
                    </a:lnTo>
                    <a:lnTo>
                      <a:pt x="2282" y="1507"/>
                    </a:lnTo>
                    <a:close/>
                    <a:moveTo>
                      <a:pt x="2342" y="1499"/>
                    </a:moveTo>
                    <a:lnTo>
                      <a:pt x="2349" y="1498"/>
                    </a:lnTo>
                    <a:lnTo>
                      <a:pt x="2354" y="1498"/>
                    </a:lnTo>
                    <a:lnTo>
                      <a:pt x="2355" y="1499"/>
                    </a:lnTo>
                    <a:lnTo>
                      <a:pt x="2356" y="1499"/>
                    </a:lnTo>
                    <a:lnTo>
                      <a:pt x="2356" y="1504"/>
                    </a:lnTo>
                    <a:lnTo>
                      <a:pt x="2327" y="1504"/>
                    </a:lnTo>
                    <a:lnTo>
                      <a:pt x="2327" y="1502"/>
                    </a:lnTo>
                    <a:lnTo>
                      <a:pt x="2327" y="1499"/>
                    </a:lnTo>
                    <a:lnTo>
                      <a:pt x="2328" y="1499"/>
                    </a:lnTo>
                    <a:lnTo>
                      <a:pt x="2329" y="1498"/>
                    </a:lnTo>
                    <a:lnTo>
                      <a:pt x="2334" y="1498"/>
                    </a:lnTo>
                    <a:lnTo>
                      <a:pt x="2342" y="1499"/>
                    </a:lnTo>
                    <a:close/>
                    <a:moveTo>
                      <a:pt x="2526" y="1418"/>
                    </a:moveTo>
                    <a:lnTo>
                      <a:pt x="2568" y="1418"/>
                    </a:lnTo>
                    <a:lnTo>
                      <a:pt x="2567" y="1438"/>
                    </a:lnTo>
                    <a:lnTo>
                      <a:pt x="2567" y="1422"/>
                    </a:lnTo>
                    <a:lnTo>
                      <a:pt x="2527" y="1422"/>
                    </a:lnTo>
                    <a:lnTo>
                      <a:pt x="2526" y="1458"/>
                    </a:lnTo>
                    <a:lnTo>
                      <a:pt x="2526" y="1418"/>
                    </a:lnTo>
                    <a:close/>
                    <a:moveTo>
                      <a:pt x="2445" y="1421"/>
                    </a:moveTo>
                    <a:lnTo>
                      <a:pt x="2475" y="1421"/>
                    </a:lnTo>
                    <a:lnTo>
                      <a:pt x="2445" y="1421"/>
                    </a:lnTo>
                    <a:close/>
                    <a:moveTo>
                      <a:pt x="2364" y="1421"/>
                    </a:moveTo>
                    <a:lnTo>
                      <a:pt x="2395" y="1421"/>
                    </a:lnTo>
                    <a:lnTo>
                      <a:pt x="2364" y="1421"/>
                    </a:lnTo>
                    <a:close/>
                    <a:moveTo>
                      <a:pt x="2611" y="1358"/>
                    </a:moveTo>
                    <a:lnTo>
                      <a:pt x="2639" y="1358"/>
                    </a:lnTo>
                    <a:lnTo>
                      <a:pt x="2639" y="1387"/>
                    </a:lnTo>
                    <a:lnTo>
                      <a:pt x="2611" y="1387"/>
                    </a:lnTo>
                    <a:lnTo>
                      <a:pt x="2611" y="1358"/>
                    </a:lnTo>
                    <a:close/>
                    <a:moveTo>
                      <a:pt x="2684" y="1329"/>
                    </a:moveTo>
                    <a:lnTo>
                      <a:pt x="2684" y="1355"/>
                    </a:lnTo>
                    <a:lnTo>
                      <a:pt x="2684" y="1329"/>
                    </a:lnTo>
                    <a:close/>
                    <a:moveTo>
                      <a:pt x="2606" y="1327"/>
                    </a:moveTo>
                    <a:lnTo>
                      <a:pt x="2639" y="1327"/>
                    </a:lnTo>
                    <a:lnTo>
                      <a:pt x="2639" y="1341"/>
                    </a:lnTo>
                    <a:lnTo>
                      <a:pt x="2606" y="1341"/>
                    </a:lnTo>
                    <a:lnTo>
                      <a:pt x="2606" y="1327"/>
                    </a:lnTo>
                    <a:close/>
                    <a:moveTo>
                      <a:pt x="2687" y="1281"/>
                    </a:moveTo>
                    <a:lnTo>
                      <a:pt x="2736" y="1281"/>
                    </a:lnTo>
                    <a:lnTo>
                      <a:pt x="2736" y="1301"/>
                    </a:lnTo>
                    <a:lnTo>
                      <a:pt x="2687" y="1301"/>
                    </a:lnTo>
                    <a:lnTo>
                      <a:pt x="2687" y="1281"/>
                    </a:lnTo>
                    <a:close/>
                    <a:moveTo>
                      <a:pt x="2614" y="1276"/>
                    </a:moveTo>
                    <a:lnTo>
                      <a:pt x="2639" y="1276"/>
                    </a:lnTo>
                    <a:lnTo>
                      <a:pt x="2639" y="1301"/>
                    </a:lnTo>
                    <a:lnTo>
                      <a:pt x="2614" y="1301"/>
                    </a:lnTo>
                    <a:lnTo>
                      <a:pt x="2614" y="1276"/>
                    </a:lnTo>
                    <a:close/>
                    <a:moveTo>
                      <a:pt x="2684" y="1253"/>
                    </a:moveTo>
                    <a:lnTo>
                      <a:pt x="2684" y="1278"/>
                    </a:lnTo>
                    <a:lnTo>
                      <a:pt x="2684" y="1253"/>
                    </a:lnTo>
                    <a:close/>
                    <a:moveTo>
                      <a:pt x="2689" y="1248"/>
                    </a:moveTo>
                    <a:lnTo>
                      <a:pt x="2729" y="1248"/>
                    </a:lnTo>
                    <a:lnTo>
                      <a:pt x="2689" y="1248"/>
                    </a:lnTo>
                    <a:close/>
                    <a:moveTo>
                      <a:pt x="2643" y="1186"/>
                    </a:moveTo>
                    <a:lnTo>
                      <a:pt x="2732" y="1186"/>
                    </a:lnTo>
                    <a:lnTo>
                      <a:pt x="2644" y="1188"/>
                    </a:lnTo>
                    <a:lnTo>
                      <a:pt x="2643" y="1261"/>
                    </a:lnTo>
                    <a:lnTo>
                      <a:pt x="2643" y="1186"/>
                    </a:lnTo>
                    <a:close/>
                    <a:moveTo>
                      <a:pt x="2738" y="1103"/>
                    </a:moveTo>
                    <a:lnTo>
                      <a:pt x="2771" y="1103"/>
                    </a:lnTo>
                    <a:lnTo>
                      <a:pt x="2777" y="1112"/>
                    </a:lnTo>
                    <a:lnTo>
                      <a:pt x="2781" y="1115"/>
                    </a:lnTo>
                    <a:lnTo>
                      <a:pt x="2783" y="1117"/>
                    </a:lnTo>
                    <a:lnTo>
                      <a:pt x="2784" y="1118"/>
                    </a:lnTo>
                    <a:lnTo>
                      <a:pt x="2786" y="1118"/>
                    </a:lnTo>
                    <a:lnTo>
                      <a:pt x="2790" y="1118"/>
                    </a:lnTo>
                    <a:lnTo>
                      <a:pt x="2795" y="1118"/>
                    </a:lnTo>
                    <a:lnTo>
                      <a:pt x="2799" y="1117"/>
                    </a:lnTo>
                    <a:lnTo>
                      <a:pt x="2801" y="1116"/>
                    </a:lnTo>
                    <a:lnTo>
                      <a:pt x="2804" y="1112"/>
                    </a:lnTo>
                    <a:lnTo>
                      <a:pt x="2808" y="1109"/>
                    </a:lnTo>
                    <a:lnTo>
                      <a:pt x="2812" y="1103"/>
                    </a:lnTo>
                    <a:lnTo>
                      <a:pt x="2812" y="1122"/>
                    </a:lnTo>
                    <a:lnTo>
                      <a:pt x="2738" y="1122"/>
                    </a:lnTo>
                    <a:lnTo>
                      <a:pt x="2738" y="1103"/>
                    </a:lnTo>
                    <a:close/>
                    <a:moveTo>
                      <a:pt x="2860" y="1084"/>
                    </a:moveTo>
                    <a:lnTo>
                      <a:pt x="2862" y="1101"/>
                    </a:lnTo>
                    <a:lnTo>
                      <a:pt x="2813" y="1101"/>
                    </a:lnTo>
                    <a:lnTo>
                      <a:pt x="2860" y="1098"/>
                    </a:lnTo>
                    <a:lnTo>
                      <a:pt x="2860" y="1084"/>
                    </a:lnTo>
                    <a:close/>
                    <a:moveTo>
                      <a:pt x="2815" y="1060"/>
                    </a:moveTo>
                    <a:lnTo>
                      <a:pt x="2892" y="1060"/>
                    </a:lnTo>
                    <a:lnTo>
                      <a:pt x="2815" y="1060"/>
                    </a:lnTo>
                    <a:close/>
                    <a:moveTo>
                      <a:pt x="3023" y="1018"/>
                    </a:moveTo>
                    <a:lnTo>
                      <a:pt x="3023" y="1075"/>
                    </a:lnTo>
                    <a:lnTo>
                      <a:pt x="3023" y="1018"/>
                    </a:lnTo>
                    <a:close/>
                    <a:moveTo>
                      <a:pt x="2940" y="1002"/>
                    </a:moveTo>
                    <a:lnTo>
                      <a:pt x="2990" y="1002"/>
                    </a:lnTo>
                    <a:lnTo>
                      <a:pt x="2990" y="1021"/>
                    </a:lnTo>
                    <a:lnTo>
                      <a:pt x="2940" y="1021"/>
                    </a:lnTo>
                    <a:lnTo>
                      <a:pt x="2940" y="1002"/>
                    </a:lnTo>
                    <a:close/>
                    <a:moveTo>
                      <a:pt x="2897" y="988"/>
                    </a:moveTo>
                    <a:lnTo>
                      <a:pt x="2897" y="1044"/>
                    </a:lnTo>
                    <a:lnTo>
                      <a:pt x="2897" y="988"/>
                    </a:lnTo>
                    <a:close/>
                    <a:moveTo>
                      <a:pt x="3151" y="922"/>
                    </a:moveTo>
                    <a:lnTo>
                      <a:pt x="3175" y="922"/>
                    </a:lnTo>
                    <a:lnTo>
                      <a:pt x="3151" y="922"/>
                    </a:lnTo>
                    <a:close/>
                    <a:moveTo>
                      <a:pt x="3069" y="922"/>
                    </a:moveTo>
                    <a:lnTo>
                      <a:pt x="3095" y="922"/>
                    </a:lnTo>
                    <a:lnTo>
                      <a:pt x="3069" y="922"/>
                    </a:lnTo>
                    <a:close/>
                    <a:moveTo>
                      <a:pt x="2993" y="922"/>
                    </a:moveTo>
                    <a:lnTo>
                      <a:pt x="3018" y="922"/>
                    </a:lnTo>
                    <a:lnTo>
                      <a:pt x="2993" y="922"/>
                    </a:lnTo>
                    <a:close/>
                    <a:moveTo>
                      <a:pt x="3104" y="913"/>
                    </a:moveTo>
                    <a:lnTo>
                      <a:pt x="3145" y="913"/>
                    </a:lnTo>
                    <a:lnTo>
                      <a:pt x="3104" y="913"/>
                    </a:lnTo>
                    <a:close/>
                    <a:moveTo>
                      <a:pt x="3023" y="913"/>
                    </a:moveTo>
                    <a:lnTo>
                      <a:pt x="3035" y="910"/>
                    </a:lnTo>
                    <a:lnTo>
                      <a:pt x="3041" y="910"/>
                    </a:lnTo>
                    <a:lnTo>
                      <a:pt x="3046" y="911"/>
                    </a:lnTo>
                    <a:lnTo>
                      <a:pt x="3051" y="911"/>
                    </a:lnTo>
                    <a:lnTo>
                      <a:pt x="3057" y="914"/>
                    </a:lnTo>
                    <a:lnTo>
                      <a:pt x="3062" y="916"/>
                    </a:lnTo>
                    <a:lnTo>
                      <a:pt x="3066" y="918"/>
                    </a:lnTo>
                    <a:lnTo>
                      <a:pt x="3054" y="916"/>
                    </a:lnTo>
                    <a:lnTo>
                      <a:pt x="3042" y="915"/>
                    </a:lnTo>
                    <a:lnTo>
                      <a:pt x="3032" y="914"/>
                    </a:lnTo>
                    <a:lnTo>
                      <a:pt x="3028" y="913"/>
                    </a:lnTo>
                    <a:lnTo>
                      <a:pt x="3023" y="913"/>
                    </a:lnTo>
                    <a:close/>
                    <a:moveTo>
                      <a:pt x="3151" y="881"/>
                    </a:moveTo>
                    <a:lnTo>
                      <a:pt x="3151" y="907"/>
                    </a:lnTo>
                    <a:lnTo>
                      <a:pt x="3151" y="881"/>
                    </a:lnTo>
                    <a:close/>
                    <a:moveTo>
                      <a:pt x="3184" y="875"/>
                    </a:moveTo>
                    <a:lnTo>
                      <a:pt x="3217" y="875"/>
                    </a:lnTo>
                    <a:lnTo>
                      <a:pt x="3228" y="886"/>
                    </a:lnTo>
                    <a:lnTo>
                      <a:pt x="3228" y="909"/>
                    </a:lnTo>
                    <a:lnTo>
                      <a:pt x="3184" y="909"/>
                    </a:lnTo>
                    <a:lnTo>
                      <a:pt x="3184" y="875"/>
                    </a:lnTo>
                    <a:close/>
                    <a:moveTo>
                      <a:pt x="3100" y="877"/>
                    </a:moveTo>
                    <a:lnTo>
                      <a:pt x="3145" y="877"/>
                    </a:lnTo>
                    <a:lnTo>
                      <a:pt x="3100" y="877"/>
                    </a:lnTo>
                    <a:close/>
                    <a:moveTo>
                      <a:pt x="3307" y="856"/>
                    </a:moveTo>
                    <a:lnTo>
                      <a:pt x="3226" y="856"/>
                    </a:lnTo>
                    <a:lnTo>
                      <a:pt x="3246" y="855"/>
                    </a:lnTo>
                    <a:lnTo>
                      <a:pt x="3267" y="854"/>
                    </a:lnTo>
                    <a:lnTo>
                      <a:pt x="3288" y="855"/>
                    </a:lnTo>
                    <a:lnTo>
                      <a:pt x="3307" y="856"/>
                    </a:lnTo>
                    <a:close/>
                    <a:moveTo>
                      <a:pt x="3148" y="850"/>
                    </a:moveTo>
                    <a:lnTo>
                      <a:pt x="3157" y="852"/>
                    </a:lnTo>
                    <a:lnTo>
                      <a:pt x="3166" y="854"/>
                    </a:lnTo>
                    <a:lnTo>
                      <a:pt x="3173" y="855"/>
                    </a:lnTo>
                    <a:lnTo>
                      <a:pt x="3181" y="856"/>
                    </a:lnTo>
                    <a:lnTo>
                      <a:pt x="3172" y="857"/>
                    </a:lnTo>
                    <a:lnTo>
                      <a:pt x="3167" y="857"/>
                    </a:lnTo>
                    <a:lnTo>
                      <a:pt x="3162" y="857"/>
                    </a:lnTo>
                    <a:lnTo>
                      <a:pt x="3158" y="856"/>
                    </a:lnTo>
                    <a:lnTo>
                      <a:pt x="3154" y="854"/>
                    </a:lnTo>
                    <a:lnTo>
                      <a:pt x="3151" y="852"/>
                    </a:lnTo>
                    <a:lnTo>
                      <a:pt x="3150" y="851"/>
                    </a:lnTo>
                    <a:lnTo>
                      <a:pt x="3148" y="850"/>
                    </a:lnTo>
                    <a:close/>
                    <a:moveTo>
                      <a:pt x="3183" y="806"/>
                    </a:moveTo>
                    <a:lnTo>
                      <a:pt x="3275" y="806"/>
                    </a:lnTo>
                    <a:lnTo>
                      <a:pt x="3250" y="808"/>
                    </a:lnTo>
                    <a:lnTo>
                      <a:pt x="3226" y="809"/>
                    </a:lnTo>
                    <a:lnTo>
                      <a:pt x="3215" y="810"/>
                    </a:lnTo>
                    <a:lnTo>
                      <a:pt x="3205" y="809"/>
                    </a:lnTo>
                    <a:lnTo>
                      <a:pt x="3194" y="808"/>
                    </a:lnTo>
                    <a:lnTo>
                      <a:pt x="3183" y="806"/>
                    </a:lnTo>
                    <a:close/>
                    <a:moveTo>
                      <a:pt x="3312" y="785"/>
                    </a:moveTo>
                    <a:lnTo>
                      <a:pt x="3348" y="785"/>
                    </a:lnTo>
                    <a:lnTo>
                      <a:pt x="3312" y="785"/>
                    </a:lnTo>
                    <a:close/>
                    <a:moveTo>
                      <a:pt x="3150" y="784"/>
                    </a:moveTo>
                    <a:lnTo>
                      <a:pt x="3183" y="784"/>
                    </a:lnTo>
                    <a:lnTo>
                      <a:pt x="3151" y="787"/>
                    </a:lnTo>
                    <a:lnTo>
                      <a:pt x="3150" y="813"/>
                    </a:lnTo>
                    <a:lnTo>
                      <a:pt x="3150" y="784"/>
                    </a:lnTo>
                    <a:close/>
                    <a:moveTo>
                      <a:pt x="3307" y="755"/>
                    </a:moveTo>
                    <a:lnTo>
                      <a:pt x="3307" y="780"/>
                    </a:lnTo>
                    <a:lnTo>
                      <a:pt x="3307" y="755"/>
                    </a:lnTo>
                    <a:close/>
                    <a:moveTo>
                      <a:pt x="3271" y="740"/>
                    </a:moveTo>
                    <a:lnTo>
                      <a:pt x="3226" y="740"/>
                    </a:lnTo>
                    <a:lnTo>
                      <a:pt x="3236" y="739"/>
                    </a:lnTo>
                    <a:lnTo>
                      <a:pt x="3247" y="737"/>
                    </a:lnTo>
                    <a:lnTo>
                      <a:pt x="3260" y="739"/>
                    </a:lnTo>
                    <a:lnTo>
                      <a:pt x="3271" y="740"/>
                    </a:lnTo>
                    <a:close/>
                    <a:moveTo>
                      <a:pt x="3275" y="713"/>
                    </a:moveTo>
                    <a:lnTo>
                      <a:pt x="3284" y="715"/>
                    </a:lnTo>
                    <a:lnTo>
                      <a:pt x="3294" y="717"/>
                    </a:lnTo>
                    <a:lnTo>
                      <a:pt x="3302" y="718"/>
                    </a:lnTo>
                    <a:lnTo>
                      <a:pt x="3305" y="718"/>
                    </a:lnTo>
                    <a:lnTo>
                      <a:pt x="3307" y="719"/>
                    </a:lnTo>
                    <a:lnTo>
                      <a:pt x="3298" y="720"/>
                    </a:lnTo>
                    <a:lnTo>
                      <a:pt x="3294" y="720"/>
                    </a:lnTo>
                    <a:lnTo>
                      <a:pt x="3290" y="720"/>
                    </a:lnTo>
                    <a:lnTo>
                      <a:pt x="3284" y="719"/>
                    </a:lnTo>
                    <a:lnTo>
                      <a:pt x="3281" y="717"/>
                    </a:lnTo>
                    <a:lnTo>
                      <a:pt x="3278" y="716"/>
                    </a:lnTo>
                    <a:lnTo>
                      <a:pt x="3276" y="714"/>
                    </a:lnTo>
                    <a:lnTo>
                      <a:pt x="3275" y="713"/>
                    </a:lnTo>
                    <a:close/>
                    <a:moveTo>
                      <a:pt x="3312" y="678"/>
                    </a:moveTo>
                    <a:lnTo>
                      <a:pt x="3378" y="678"/>
                    </a:lnTo>
                    <a:lnTo>
                      <a:pt x="3312" y="678"/>
                    </a:lnTo>
                    <a:close/>
                    <a:moveTo>
                      <a:pt x="3384" y="659"/>
                    </a:moveTo>
                    <a:lnTo>
                      <a:pt x="3434" y="659"/>
                    </a:lnTo>
                    <a:lnTo>
                      <a:pt x="3384" y="659"/>
                    </a:lnTo>
                    <a:close/>
                    <a:moveTo>
                      <a:pt x="3384" y="541"/>
                    </a:moveTo>
                    <a:lnTo>
                      <a:pt x="3429" y="541"/>
                    </a:lnTo>
                    <a:lnTo>
                      <a:pt x="3384" y="541"/>
                    </a:lnTo>
                    <a:close/>
                    <a:moveTo>
                      <a:pt x="3351" y="519"/>
                    </a:moveTo>
                    <a:lnTo>
                      <a:pt x="3435" y="519"/>
                    </a:lnTo>
                    <a:lnTo>
                      <a:pt x="3435" y="580"/>
                    </a:lnTo>
                    <a:lnTo>
                      <a:pt x="3483" y="580"/>
                    </a:lnTo>
                    <a:lnTo>
                      <a:pt x="3483" y="525"/>
                    </a:lnTo>
                    <a:lnTo>
                      <a:pt x="3502" y="528"/>
                    </a:lnTo>
                    <a:lnTo>
                      <a:pt x="3518" y="531"/>
                    </a:lnTo>
                    <a:lnTo>
                      <a:pt x="3533" y="533"/>
                    </a:lnTo>
                    <a:lnTo>
                      <a:pt x="3546" y="534"/>
                    </a:lnTo>
                    <a:lnTo>
                      <a:pt x="3571" y="537"/>
                    </a:lnTo>
                    <a:lnTo>
                      <a:pt x="3585" y="539"/>
                    </a:lnTo>
                    <a:lnTo>
                      <a:pt x="3599" y="541"/>
                    </a:lnTo>
                    <a:lnTo>
                      <a:pt x="3595" y="543"/>
                    </a:lnTo>
                    <a:lnTo>
                      <a:pt x="3590" y="544"/>
                    </a:lnTo>
                    <a:lnTo>
                      <a:pt x="3580" y="545"/>
                    </a:lnTo>
                    <a:lnTo>
                      <a:pt x="3569" y="546"/>
                    </a:lnTo>
                    <a:lnTo>
                      <a:pt x="3557" y="547"/>
                    </a:lnTo>
                    <a:lnTo>
                      <a:pt x="3532" y="546"/>
                    </a:lnTo>
                    <a:lnTo>
                      <a:pt x="3519" y="545"/>
                    </a:lnTo>
                    <a:lnTo>
                      <a:pt x="3506" y="543"/>
                    </a:lnTo>
                    <a:lnTo>
                      <a:pt x="3506" y="703"/>
                    </a:lnTo>
                    <a:lnTo>
                      <a:pt x="3509" y="704"/>
                    </a:lnTo>
                    <a:lnTo>
                      <a:pt x="3511" y="705"/>
                    </a:lnTo>
                    <a:lnTo>
                      <a:pt x="3516" y="706"/>
                    </a:lnTo>
                    <a:lnTo>
                      <a:pt x="3527" y="707"/>
                    </a:lnTo>
                    <a:lnTo>
                      <a:pt x="3527" y="743"/>
                    </a:lnTo>
                    <a:lnTo>
                      <a:pt x="3496" y="745"/>
                    </a:lnTo>
                    <a:lnTo>
                      <a:pt x="3464" y="746"/>
                    </a:lnTo>
                    <a:lnTo>
                      <a:pt x="3432" y="745"/>
                    </a:lnTo>
                    <a:lnTo>
                      <a:pt x="3401" y="743"/>
                    </a:lnTo>
                    <a:lnTo>
                      <a:pt x="3401" y="812"/>
                    </a:lnTo>
                    <a:lnTo>
                      <a:pt x="3360" y="812"/>
                    </a:lnTo>
                    <a:lnTo>
                      <a:pt x="3360" y="858"/>
                    </a:lnTo>
                    <a:lnTo>
                      <a:pt x="3330" y="858"/>
                    </a:lnTo>
                    <a:lnTo>
                      <a:pt x="3330" y="949"/>
                    </a:lnTo>
                    <a:lnTo>
                      <a:pt x="3275" y="949"/>
                    </a:lnTo>
                    <a:lnTo>
                      <a:pt x="3275" y="919"/>
                    </a:lnTo>
                    <a:lnTo>
                      <a:pt x="3182" y="919"/>
                    </a:lnTo>
                    <a:lnTo>
                      <a:pt x="3183" y="933"/>
                    </a:lnTo>
                    <a:lnTo>
                      <a:pt x="3183" y="949"/>
                    </a:lnTo>
                    <a:lnTo>
                      <a:pt x="3178" y="951"/>
                    </a:lnTo>
                    <a:lnTo>
                      <a:pt x="3171" y="951"/>
                    </a:lnTo>
                    <a:lnTo>
                      <a:pt x="3165" y="951"/>
                    </a:lnTo>
                    <a:lnTo>
                      <a:pt x="3158" y="950"/>
                    </a:lnTo>
                    <a:lnTo>
                      <a:pt x="3144" y="948"/>
                    </a:lnTo>
                    <a:lnTo>
                      <a:pt x="3131" y="946"/>
                    </a:lnTo>
                    <a:lnTo>
                      <a:pt x="3125" y="946"/>
                    </a:lnTo>
                    <a:lnTo>
                      <a:pt x="3118" y="946"/>
                    </a:lnTo>
                    <a:lnTo>
                      <a:pt x="3116" y="947"/>
                    </a:lnTo>
                    <a:lnTo>
                      <a:pt x="3114" y="948"/>
                    </a:lnTo>
                    <a:lnTo>
                      <a:pt x="3111" y="949"/>
                    </a:lnTo>
                    <a:lnTo>
                      <a:pt x="3109" y="950"/>
                    </a:lnTo>
                    <a:lnTo>
                      <a:pt x="3107" y="953"/>
                    </a:lnTo>
                    <a:lnTo>
                      <a:pt x="3105" y="955"/>
                    </a:lnTo>
                    <a:lnTo>
                      <a:pt x="3104" y="958"/>
                    </a:lnTo>
                    <a:lnTo>
                      <a:pt x="3103" y="961"/>
                    </a:lnTo>
                    <a:lnTo>
                      <a:pt x="3101" y="970"/>
                    </a:lnTo>
                    <a:lnTo>
                      <a:pt x="3101" y="980"/>
                    </a:lnTo>
                    <a:lnTo>
                      <a:pt x="3083" y="981"/>
                    </a:lnTo>
                    <a:lnTo>
                      <a:pt x="3074" y="982"/>
                    </a:lnTo>
                    <a:lnTo>
                      <a:pt x="3070" y="983"/>
                    </a:lnTo>
                    <a:lnTo>
                      <a:pt x="3066" y="983"/>
                    </a:lnTo>
                    <a:lnTo>
                      <a:pt x="3070" y="984"/>
                    </a:lnTo>
                    <a:lnTo>
                      <a:pt x="3074" y="985"/>
                    </a:lnTo>
                    <a:lnTo>
                      <a:pt x="3084" y="986"/>
                    </a:lnTo>
                    <a:lnTo>
                      <a:pt x="3106" y="987"/>
                    </a:lnTo>
                    <a:lnTo>
                      <a:pt x="3106" y="1015"/>
                    </a:lnTo>
                    <a:lnTo>
                      <a:pt x="3076" y="1015"/>
                    </a:lnTo>
                    <a:lnTo>
                      <a:pt x="3076" y="1080"/>
                    </a:lnTo>
                    <a:lnTo>
                      <a:pt x="3065" y="1080"/>
                    </a:lnTo>
                    <a:lnTo>
                      <a:pt x="3055" y="1079"/>
                    </a:lnTo>
                    <a:lnTo>
                      <a:pt x="3033" y="1080"/>
                    </a:lnTo>
                    <a:lnTo>
                      <a:pt x="3011" y="1081"/>
                    </a:lnTo>
                    <a:lnTo>
                      <a:pt x="3001" y="1081"/>
                    </a:lnTo>
                    <a:lnTo>
                      <a:pt x="2990" y="1080"/>
                    </a:lnTo>
                    <a:lnTo>
                      <a:pt x="2990" y="1143"/>
                    </a:lnTo>
                    <a:lnTo>
                      <a:pt x="2909" y="1143"/>
                    </a:lnTo>
                    <a:lnTo>
                      <a:pt x="2909" y="1160"/>
                    </a:lnTo>
                    <a:lnTo>
                      <a:pt x="2909" y="1183"/>
                    </a:lnTo>
                    <a:lnTo>
                      <a:pt x="2863" y="1183"/>
                    </a:lnTo>
                    <a:lnTo>
                      <a:pt x="2863" y="1214"/>
                    </a:lnTo>
                    <a:lnTo>
                      <a:pt x="2823" y="1214"/>
                    </a:lnTo>
                    <a:lnTo>
                      <a:pt x="2823" y="1236"/>
                    </a:lnTo>
                    <a:lnTo>
                      <a:pt x="2823" y="1259"/>
                    </a:lnTo>
                    <a:lnTo>
                      <a:pt x="2791" y="1259"/>
                    </a:lnTo>
                    <a:lnTo>
                      <a:pt x="2791" y="1325"/>
                    </a:lnTo>
                    <a:lnTo>
                      <a:pt x="2736" y="1320"/>
                    </a:lnTo>
                    <a:lnTo>
                      <a:pt x="2736" y="1356"/>
                    </a:lnTo>
                    <a:lnTo>
                      <a:pt x="2686" y="1356"/>
                    </a:lnTo>
                    <a:lnTo>
                      <a:pt x="2686" y="1394"/>
                    </a:lnTo>
                    <a:lnTo>
                      <a:pt x="2697" y="1392"/>
                    </a:lnTo>
                    <a:lnTo>
                      <a:pt x="2710" y="1394"/>
                    </a:lnTo>
                    <a:lnTo>
                      <a:pt x="2716" y="1395"/>
                    </a:lnTo>
                    <a:lnTo>
                      <a:pt x="2721" y="1396"/>
                    </a:lnTo>
                    <a:lnTo>
                      <a:pt x="2727" y="1398"/>
                    </a:lnTo>
                    <a:lnTo>
                      <a:pt x="2732" y="1400"/>
                    </a:lnTo>
                    <a:lnTo>
                      <a:pt x="2724" y="1402"/>
                    </a:lnTo>
                    <a:lnTo>
                      <a:pt x="2714" y="1404"/>
                    </a:lnTo>
                    <a:lnTo>
                      <a:pt x="2697" y="1409"/>
                    </a:lnTo>
                    <a:lnTo>
                      <a:pt x="2660" y="1421"/>
                    </a:lnTo>
                    <a:lnTo>
                      <a:pt x="2640" y="1427"/>
                    </a:lnTo>
                    <a:lnTo>
                      <a:pt x="2620" y="1432"/>
                    </a:lnTo>
                    <a:lnTo>
                      <a:pt x="2597" y="1437"/>
                    </a:lnTo>
                    <a:lnTo>
                      <a:pt x="2585" y="1438"/>
                    </a:lnTo>
                    <a:lnTo>
                      <a:pt x="2573" y="1439"/>
                    </a:lnTo>
                    <a:lnTo>
                      <a:pt x="2573" y="1440"/>
                    </a:lnTo>
                    <a:lnTo>
                      <a:pt x="2571" y="1441"/>
                    </a:lnTo>
                    <a:lnTo>
                      <a:pt x="2570" y="1442"/>
                    </a:lnTo>
                    <a:lnTo>
                      <a:pt x="2569" y="1448"/>
                    </a:lnTo>
                    <a:lnTo>
                      <a:pt x="2569" y="1457"/>
                    </a:lnTo>
                    <a:lnTo>
                      <a:pt x="2559" y="1457"/>
                    </a:lnTo>
                    <a:lnTo>
                      <a:pt x="2549" y="1457"/>
                    </a:lnTo>
                    <a:lnTo>
                      <a:pt x="2540" y="1457"/>
                    </a:lnTo>
                    <a:lnTo>
                      <a:pt x="2532" y="1458"/>
                    </a:lnTo>
                    <a:lnTo>
                      <a:pt x="2524" y="1458"/>
                    </a:lnTo>
                    <a:lnTo>
                      <a:pt x="2516" y="1459"/>
                    </a:lnTo>
                    <a:lnTo>
                      <a:pt x="2502" y="1463"/>
                    </a:lnTo>
                    <a:lnTo>
                      <a:pt x="2488" y="1467"/>
                    </a:lnTo>
                    <a:lnTo>
                      <a:pt x="2474" y="1471"/>
                    </a:lnTo>
                    <a:lnTo>
                      <a:pt x="2443" y="1481"/>
                    </a:lnTo>
                    <a:lnTo>
                      <a:pt x="2454" y="1483"/>
                    </a:lnTo>
                    <a:lnTo>
                      <a:pt x="2467" y="1483"/>
                    </a:lnTo>
                    <a:lnTo>
                      <a:pt x="2493" y="1484"/>
                    </a:lnTo>
                    <a:lnTo>
                      <a:pt x="2493" y="1504"/>
                    </a:lnTo>
                    <a:lnTo>
                      <a:pt x="2442" y="1504"/>
                    </a:lnTo>
                    <a:lnTo>
                      <a:pt x="2442" y="1555"/>
                    </a:lnTo>
                    <a:lnTo>
                      <a:pt x="2433" y="1555"/>
                    </a:lnTo>
                    <a:lnTo>
                      <a:pt x="2427" y="1556"/>
                    </a:lnTo>
                    <a:lnTo>
                      <a:pt x="2425" y="1557"/>
                    </a:lnTo>
                    <a:lnTo>
                      <a:pt x="2422" y="1558"/>
                    </a:lnTo>
                    <a:lnTo>
                      <a:pt x="2419" y="1560"/>
                    </a:lnTo>
                    <a:lnTo>
                      <a:pt x="2416" y="1562"/>
                    </a:lnTo>
                    <a:lnTo>
                      <a:pt x="2414" y="1564"/>
                    </a:lnTo>
                    <a:lnTo>
                      <a:pt x="2412" y="1566"/>
                    </a:lnTo>
                    <a:lnTo>
                      <a:pt x="2410" y="1571"/>
                    </a:lnTo>
                    <a:lnTo>
                      <a:pt x="2409" y="1574"/>
                    </a:lnTo>
                    <a:lnTo>
                      <a:pt x="2408" y="1579"/>
                    </a:lnTo>
                    <a:lnTo>
                      <a:pt x="2406" y="1585"/>
                    </a:lnTo>
                    <a:lnTo>
                      <a:pt x="2367" y="1585"/>
                    </a:lnTo>
                    <a:lnTo>
                      <a:pt x="2367" y="1681"/>
                    </a:lnTo>
                    <a:lnTo>
                      <a:pt x="2326" y="1681"/>
                    </a:lnTo>
                    <a:lnTo>
                      <a:pt x="2326" y="1726"/>
                    </a:lnTo>
                    <a:lnTo>
                      <a:pt x="2281" y="1726"/>
                    </a:lnTo>
                    <a:lnTo>
                      <a:pt x="2280" y="1716"/>
                    </a:lnTo>
                    <a:lnTo>
                      <a:pt x="2279" y="1711"/>
                    </a:lnTo>
                    <a:lnTo>
                      <a:pt x="2278" y="1709"/>
                    </a:lnTo>
                    <a:lnTo>
                      <a:pt x="2277" y="1707"/>
                    </a:lnTo>
                    <a:lnTo>
                      <a:pt x="2249" y="1707"/>
                    </a:lnTo>
                    <a:lnTo>
                      <a:pt x="2249" y="1777"/>
                    </a:lnTo>
                    <a:lnTo>
                      <a:pt x="2153" y="1777"/>
                    </a:lnTo>
                    <a:lnTo>
                      <a:pt x="2153" y="1809"/>
                    </a:lnTo>
                    <a:lnTo>
                      <a:pt x="2123" y="1809"/>
                    </a:lnTo>
                    <a:lnTo>
                      <a:pt x="2123" y="1844"/>
                    </a:lnTo>
                    <a:lnTo>
                      <a:pt x="2116" y="1844"/>
                    </a:lnTo>
                    <a:lnTo>
                      <a:pt x="2111" y="1844"/>
                    </a:lnTo>
                    <a:lnTo>
                      <a:pt x="2101" y="1846"/>
                    </a:lnTo>
                    <a:lnTo>
                      <a:pt x="2094" y="1850"/>
                    </a:lnTo>
                    <a:lnTo>
                      <a:pt x="2086" y="1852"/>
                    </a:lnTo>
                    <a:lnTo>
                      <a:pt x="2074" y="1857"/>
                    </a:lnTo>
                    <a:lnTo>
                      <a:pt x="2071" y="1858"/>
                    </a:lnTo>
                    <a:lnTo>
                      <a:pt x="2067" y="1859"/>
                    </a:lnTo>
                    <a:lnTo>
                      <a:pt x="2062" y="1859"/>
                    </a:lnTo>
                    <a:lnTo>
                      <a:pt x="2058" y="1859"/>
                    </a:lnTo>
                    <a:lnTo>
                      <a:pt x="2047" y="1859"/>
                    </a:lnTo>
                    <a:lnTo>
                      <a:pt x="2043" y="1859"/>
                    </a:lnTo>
                    <a:lnTo>
                      <a:pt x="2039" y="1858"/>
                    </a:lnTo>
                    <a:lnTo>
                      <a:pt x="2034" y="1856"/>
                    </a:lnTo>
                    <a:lnTo>
                      <a:pt x="2031" y="1854"/>
                    </a:lnTo>
                    <a:lnTo>
                      <a:pt x="2029" y="1850"/>
                    </a:lnTo>
                    <a:lnTo>
                      <a:pt x="2028" y="1844"/>
                    </a:lnTo>
                    <a:lnTo>
                      <a:pt x="2028" y="1862"/>
                    </a:lnTo>
                    <a:lnTo>
                      <a:pt x="2033" y="1863"/>
                    </a:lnTo>
                    <a:lnTo>
                      <a:pt x="2039" y="1864"/>
                    </a:lnTo>
                    <a:lnTo>
                      <a:pt x="2052" y="1865"/>
                    </a:lnTo>
                    <a:lnTo>
                      <a:pt x="2082" y="1866"/>
                    </a:lnTo>
                    <a:lnTo>
                      <a:pt x="2082" y="1899"/>
                    </a:lnTo>
                    <a:lnTo>
                      <a:pt x="2033" y="1899"/>
                    </a:lnTo>
                    <a:lnTo>
                      <a:pt x="2032" y="1892"/>
                    </a:lnTo>
                    <a:lnTo>
                      <a:pt x="2031" y="1889"/>
                    </a:lnTo>
                    <a:lnTo>
                      <a:pt x="2030" y="1885"/>
                    </a:lnTo>
                    <a:lnTo>
                      <a:pt x="2028" y="1892"/>
                    </a:lnTo>
                    <a:lnTo>
                      <a:pt x="2028" y="1895"/>
                    </a:lnTo>
                    <a:lnTo>
                      <a:pt x="2027" y="1899"/>
                    </a:lnTo>
                    <a:lnTo>
                      <a:pt x="2027" y="1907"/>
                    </a:lnTo>
                    <a:lnTo>
                      <a:pt x="2027" y="1914"/>
                    </a:lnTo>
                    <a:lnTo>
                      <a:pt x="2018" y="1916"/>
                    </a:lnTo>
                    <a:lnTo>
                      <a:pt x="2014" y="1917"/>
                    </a:lnTo>
                    <a:lnTo>
                      <a:pt x="2011" y="1918"/>
                    </a:lnTo>
                    <a:lnTo>
                      <a:pt x="2010" y="1919"/>
                    </a:lnTo>
                    <a:lnTo>
                      <a:pt x="2007" y="1919"/>
                    </a:lnTo>
                    <a:lnTo>
                      <a:pt x="2005" y="1921"/>
                    </a:lnTo>
                    <a:lnTo>
                      <a:pt x="2003" y="1923"/>
                    </a:lnTo>
                    <a:lnTo>
                      <a:pt x="2001" y="1925"/>
                    </a:lnTo>
                    <a:lnTo>
                      <a:pt x="1999" y="1929"/>
                    </a:lnTo>
                    <a:lnTo>
                      <a:pt x="1998" y="1932"/>
                    </a:lnTo>
                    <a:lnTo>
                      <a:pt x="1996" y="1939"/>
                    </a:lnTo>
                    <a:lnTo>
                      <a:pt x="1996" y="1949"/>
                    </a:lnTo>
                    <a:lnTo>
                      <a:pt x="1997" y="1961"/>
                    </a:lnTo>
                    <a:lnTo>
                      <a:pt x="1900" y="1961"/>
                    </a:lnTo>
                    <a:lnTo>
                      <a:pt x="1900" y="2020"/>
                    </a:lnTo>
                    <a:lnTo>
                      <a:pt x="1891" y="2019"/>
                    </a:lnTo>
                    <a:lnTo>
                      <a:pt x="1882" y="2019"/>
                    </a:lnTo>
                    <a:lnTo>
                      <a:pt x="1864" y="2020"/>
                    </a:lnTo>
                    <a:lnTo>
                      <a:pt x="1847" y="2020"/>
                    </a:lnTo>
                    <a:lnTo>
                      <a:pt x="1837" y="2020"/>
                    </a:lnTo>
                    <a:lnTo>
                      <a:pt x="1828" y="2020"/>
                    </a:lnTo>
                    <a:lnTo>
                      <a:pt x="1828" y="2087"/>
                    </a:lnTo>
                    <a:lnTo>
                      <a:pt x="1742" y="2087"/>
                    </a:lnTo>
                    <a:lnTo>
                      <a:pt x="1742" y="2149"/>
                    </a:lnTo>
                    <a:lnTo>
                      <a:pt x="1694" y="2149"/>
                    </a:lnTo>
                    <a:lnTo>
                      <a:pt x="1693" y="2133"/>
                    </a:lnTo>
                    <a:lnTo>
                      <a:pt x="1691" y="2125"/>
                    </a:lnTo>
                    <a:lnTo>
                      <a:pt x="1688" y="2119"/>
                    </a:lnTo>
                    <a:lnTo>
                      <a:pt x="1674" y="2119"/>
                    </a:lnTo>
                    <a:lnTo>
                      <a:pt x="1674" y="2245"/>
                    </a:lnTo>
                    <a:lnTo>
                      <a:pt x="1617" y="2245"/>
                    </a:lnTo>
                    <a:lnTo>
                      <a:pt x="1617" y="2219"/>
                    </a:lnTo>
                    <a:lnTo>
                      <a:pt x="1584" y="2220"/>
                    </a:lnTo>
                    <a:lnTo>
                      <a:pt x="1557" y="2220"/>
                    </a:lnTo>
                    <a:lnTo>
                      <a:pt x="1513" y="2220"/>
                    </a:lnTo>
                    <a:lnTo>
                      <a:pt x="1511" y="2227"/>
                    </a:lnTo>
                    <a:lnTo>
                      <a:pt x="1510" y="2234"/>
                    </a:lnTo>
                    <a:lnTo>
                      <a:pt x="1509" y="2251"/>
                    </a:lnTo>
                    <a:lnTo>
                      <a:pt x="1485" y="2252"/>
                    </a:lnTo>
                    <a:lnTo>
                      <a:pt x="1475" y="2252"/>
                    </a:lnTo>
                    <a:lnTo>
                      <a:pt x="1469" y="2253"/>
                    </a:lnTo>
                    <a:lnTo>
                      <a:pt x="1465" y="2254"/>
                    </a:lnTo>
                    <a:lnTo>
                      <a:pt x="1475" y="2255"/>
                    </a:lnTo>
                    <a:lnTo>
                      <a:pt x="1485" y="2256"/>
                    </a:lnTo>
                    <a:lnTo>
                      <a:pt x="1509" y="2257"/>
                    </a:lnTo>
                    <a:lnTo>
                      <a:pt x="1509" y="2306"/>
                    </a:lnTo>
                    <a:lnTo>
                      <a:pt x="1460" y="2306"/>
                    </a:lnTo>
                    <a:lnTo>
                      <a:pt x="1460" y="2295"/>
                    </a:lnTo>
                    <a:lnTo>
                      <a:pt x="1458" y="2291"/>
                    </a:lnTo>
                    <a:lnTo>
                      <a:pt x="1457" y="2288"/>
                    </a:lnTo>
                    <a:lnTo>
                      <a:pt x="1456" y="2286"/>
                    </a:lnTo>
                    <a:lnTo>
                      <a:pt x="1416" y="2286"/>
                    </a:lnTo>
                    <a:lnTo>
                      <a:pt x="1415" y="2294"/>
                    </a:lnTo>
                    <a:lnTo>
                      <a:pt x="1415" y="2301"/>
                    </a:lnTo>
                    <a:lnTo>
                      <a:pt x="1414" y="2318"/>
                    </a:lnTo>
                    <a:lnTo>
                      <a:pt x="1415" y="2335"/>
                    </a:lnTo>
                    <a:lnTo>
                      <a:pt x="1416" y="2352"/>
                    </a:lnTo>
                    <a:lnTo>
                      <a:pt x="1332" y="2352"/>
                    </a:lnTo>
                    <a:lnTo>
                      <a:pt x="1333" y="2358"/>
                    </a:lnTo>
                    <a:lnTo>
                      <a:pt x="1334" y="2363"/>
                    </a:lnTo>
                    <a:lnTo>
                      <a:pt x="1334" y="2367"/>
                    </a:lnTo>
                    <a:lnTo>
                      <a:pt x="1333" y="2372"/>
                    </a:lnTo>
                    <a:lnTo>
                      <a:pt x="1331" y="2378"/>
                    </a:lnTo>
                    <a:lnTo>
                      <a:pt x="1328" y="2384"/>
                    </a:lnTo>
                    <a:lnTo>
                      <a:pt x="1324" y="2390"/>
                    </a:lnTo>
                    <a:lnTo>
                      <a:pt x="1318" y="2395"/>
                    </a:lnTo>
                    <a:lnTo>
                      <a:pt x="1316" y="2400"/>
                    </a:lnTo>
                    <a:lnTo>
                      <a:pt x="1315" y="2403"/>
                    </a:lnTo>
                    <a:lnTo>
                      <a:pt x="1311" y="2413"/>
                    </a:lnTo>
                    <a:lnTo>
                      <a:pt x="1302" y="2412"/>
                    </a:lnTo>
                    <a:lnTo>
                      <a:pt x="1292" y="2412"/>
                    </a:lnTo>
                    <a:lnTo>
                      <a:pt x="1287" y="2413"/>
                    </a:lnTo>
                    <a:lnTo>
                      <a:pt x="1282" y="2413"/>
                    </a:lnTo>
                    <a:lnTo>
                      <a:pt x="1276" y="2414"/>
                    </a:lnTo>
                    <a:lnTo>
                      <a:pt x="1272" y="2416"/>
                    </a:lnTo>
                    <a:lnTo>
                      <a:pt x="1267" y="2418"/>
                    </a:lnTo>
                    <a:lnTo>
                      <a:pt x="1263" y="2420"/>
                    </a:lnTo>
                    <a:lnTo>
                      <a:pt x="1259" y="2425"/>
                    </a:lnTo>
                    <a:lnTo>
                      <a:pt x="1257" y="2429"/>
                    </a:lnTo>
                    <a:lnTo>
                      <a:pt x="1255" y="2433"/>
                    </a:lnTo>
                    <a:lnTo>
                      <a:pt x="1255" y="2439"/>
                    </a:lnTo>
                    <a:lnTo>
                      <a:pt x="1255" y="2446"/>
                    </a:lnTo>
                    <a:lnTo>
                      <a:pt x="1256" y="2454"/>
                    </a:lnTo>
                    <a:lnTo>
                      <a:pt x="1205" y="2454"/>
                    </a:lnTo>
                    <a:lnTo>
                      <a:pt x="1205" y="2490"/>
                    </a:lnTo>
                    <a:lnTo>
                      <a:pt x="1195" y="2490"/>
                    </a:lnTo>
                    <a:lnTo>
                      <a:pt x="1185" y="2490"/>
                    </a:lnTo>
                    <a:lnTo>
                      <a:pt x="1174" y="2487"/>
                    </a:lnTo>
                    <a:lnTo>
                      <a:pt x="1168" y="2486"/>
                    </a:lnTo>
                    <a:lnTo>
                      <a:pt x="1163" y="2485"/>
                    </a:lnTo>
                    <a:lnTo>
                      <a:pt x="1162" y="2486"/>
                    </a:lnTo>
                    <a:lnTo>
                      <a:pt x="1161" y="2488"/>
                    </a:lnTo>
                    <a:lnTo>
                      <a:pt x="1160" y="2494"/>
                    </a:lnTo>
                    <a:lnTo>
                      <a:pt x="1160" y="2509"/>
                    </a:lnTo>
                    <a:lnTo>
                      <a:pt x="1154" y="2510"/>
                    </a:lnTo>
                    <a:lnTo>
                      <a:pt x="1149" y="2511"/>
                    </a:lnTo>
                    <a:lnTo>
                      <a:pt x="1145" y="2512"/>
                    </a:lnTo>
                    <a:lnTo>
                      <a:pt x="1140" y="2514"/>
                    </a:lnTo>
                    <a:lnTo>
                      <a:pt x="1133" y="2518"/>
                    </a:lnTo>
                    <a:lnTo>
                      <a:pt x="1126" y="2521"/>
                    </a:lnTo>
                    <a:lnTo>
                      <a:pt x="1122" y="2522"/>
                    </a:lnTo>
                    <a:lnTo>
                      <a:pt x="1119" y="2523"/>
                    </a:lnTo>
                    <a:lnTo>
                      <a:pt x="1114" y="2523"/>
                    </a:lnTo>
                    <a:lnTo>
                      <a:pt x="1110" y="2523"/>
                    </a:lnTo>
                    <a:lnTo>
                      <a:pt x="1106" y="2521"/>
                    </a:lnTo>
                    <a:lnTo>
                      <a:pt x="1100" y="2519"/>
                    </a:lnTo>
                    <a:lnTo>
                      <a:pt x="1095" y="2515"/>
                    </a:lnTo>
                    <a:lnTo>
                      <a:pt x="1089" y="2510"/>
                    </a:lnTo>
                    <a:lnTo>
                      <a:pt x="1089" y="2550"/>
                    </a:lnTo>
                    <a:lnTo>
                      <a:pt x="1077" y="2551"/>
                    </a:lnTo>
                    <a:lnTo>
                      <a:pt x="1065" y="2552"/>
                    </a:lnTo>
                    <a:lnTo>
                      <a:pt x="1041" y="2557"/>
                    </a:lnTo>
                    <a:lnTo>
                      <a:pt x="1017" y="2561"/>
                    </a:lnTo>
                    <a:lnTo>
                      <a:pt x="1004" y="2563"/>
                    </a:lnTo>
                    <a:lnTo>
                      <a:pt x="993" y="2565"/>
                    </a:lnTo>
                    <a:lnTo>
                      <a:pt x="994" y="2567"/>
                    </a:lnTo>
                    <a:lnTo>
                      <a:pt x="996" y="2571"/>
                    </a:lnTo>
                    <a:lnTo>
                      <a:pt x="1003" y="2580"/>
                    </a:lnTo>
                    <a:lnTo>
                      <a:pt x="961" y="2580"/>
                    </a:lnTo>
                    <a:lnTo>
                      <a:pt x="961" y="2616"/>
                    </a:lnTo>
                    <a:lnTo>
                      <a:pt x="943" y="2617"/>
                    </a:lnTo>
                    <a:lnTo>
                      <a:pt x="925" y="2618"/>
                    </a:lnTo>
                    <a:lnTo>
                      <a:pt x="916" y="2619"/>
                    </a:lnTo>
                    <a:lnTo>
                      <a:pt x="907" y="2619"/>
                    </a:lnTo>
                    <a:lnTo>
                      <a:pt x="899" y="2618"/>
                    </a:lnTo>
                    <a:lnTo>
                      <a:pt x="890" y="2617"/>
                    </a:lnTo>
                    <a:lnTo>
                      <a:pt x="888" y="2619"/>
                    </a:lnTo>
                    <a:lnTo>
                      <a:pt x="887" y="2622"/>
                    </a:lnTo>
                    <a:lnTo>
                      <a:pt x="886" y="2628"/>
                    </a:lnTo>
                    <a:lnTo>
                      <a:pt x="916" y="2628"/>
                    </a:lnTo>
                    <a:lnTo>
                      <a:pt x="916" y="2646"/>
                    </a:lnTo>
                    <a:lnTo>
                      <a:pt x="875" y="2646"/>
                    </a:lnTo>
                    <a:lnTo>
                      <a:pt x="875" y="2687"/>
                    </a:lnTo>
                    <a:lnTo>
                      <a:pt x="845" y="2687"/>
                    </a:lnTo>
                    <a:lnTo>
                      <a:pt x="845" y="2723"/>
                    </a:lnTo>
                    <a:lnTo>
                      <a:pt x="796" y="2723"/>
                    </a:lnTo>
                    <a:lnTo>
                      <a:pt x="787" y="2715"/>
                    </a:lnTo>
                    <a:lnTo>
                      <a:pt x="779" y="2711"/>
                    </a:lnTo>
                    <a:lnTo>
                      <a:pt x="773" y="2709"/>
                    </a:lnTo>
                    <a:lnTo>
                      <a:pt x="769" y="2708"/>
                    </a:lnTo>
                    <a:lnTo>
                      <a:pt x="755" y="2709"/>
                    </a:lnTo>
                    <a:lnTo>
                      <a:pt x="751" y="2710"/>
                    </a:lnTo>
                    <a:lnTo>
                      <a:pt x="748" y="2711"/>
                    </a:lnTo>
                    <a:lnTo>
                      <a:pt x="739" y="2715"/>
                    </a:lnTo>
                    <a:lnTo>
                      <a:pt x="731" y="2719"/>
                    </a:lnTo>
                    <a:lnTo>
                      <a:pt x="719" y="2723"/>
                    </a:lnTo>
                    <a:lnTo>
                      <a:pt x="719" y="2763"/>
                    </a:lnTo>
                    <a:lnTo>
                      <a:pt x="678" y="2763"/>
                    </a:lnTo>
                    <a:lnTo>
                      <a:pt x="678" y="2814"/>
                    </a:lnTo>
                    <a:lnTo>
                      <a:pt x="583" y="2814"/>
                    </a:lnTo>
                    <a:lnTo>
                      <a:pt x="583" y="2783"/>
                    </a:lnTo>
                    <a:lnTo>
                      <a:pt x="541" y="2783"/>
                    </a:lnTo>
                    <a:lnTo>
                      <a:pt x="541" y="2847"/>
                    </a:lnTo>
                    <a:lnTo>
                      <a:pt x="592" y="2847"/>
                    </a:lnTo>
                    <a:lnTo>
                      <a:pt x="505" y="2849"/>
                    </a:lnTo>
                    <a:lnTo>
                      <a:pt x="505" y="2911"/>
                    </a:lnTo>
                    <a:lnTo>
                      <a:pt x="457" y="2911"/>
                    </a:lnTo>
                    <a:lnTo>
                      <a:pt x="456" y="2900"/>
                    </a:lnTo>
                    <a:lnTo>
                      <a:pt x="454" y="2895"/>
                    </a:lnTo>
                    <a:lnTo>
                      <a:pt x="453" y="2893"/>
                    </a:lnTo>
                    <a:lnTo>
                      <a:pt x="452" y="2890"/>
                    </a:lnTo>
                    <a:lnTo>
                      <a:pt x="424" y="2890"/>
                    </a:lnTo>
                    <a:lnTo>
                      <a:pt x="424" y="2922"/>
                    </a:lnTo>
                    <a:lnTo>
                      <a:pt x="384" y="2922"/>
                    </a:lnTo>
                    <a:lnTo>
                      <a:pt x="381" y="2921"/>
                    </a:lnTo>
                    <a:lnTo>
                      <a:pt x="379" y="2920"/>
                    </a:lnTo>
                    <a:lnTo>
                      <a:pt x="379" y="2919"/>
                    </a:lnTo>
                    <a:lnTo>
                      <a:pt x="380" y="2916"/>
                    </a:lnTo>
                    <a:lnTo>
                      <a:pt x="380" y="2914"/>
                    </a:lnTo>
                    <a:lnTo>
                      <a:pt x="380" y="2913"/>
                    </a:lnTo>
                    <a:lnTo>
                      <a:pt x="378" y="2912"/>
                    </a:lnTo>
                    <a:lnTo>
                      <a:pt x="375" y="2911"/>
                    </a:lnTo>
                    <a:lnTo>
                      <a:pt x="338" y="2911"/>
                    </a:lnTo>
                    <a:lnTo>
                      <a:pt x="338" y="2985"/>
                    </a:lnTo>
                    <a:lnTo>
                      <a:pt x="330" y="2983"/>
                    </a:lnTo>
                    <a:lnTo>
                      <a:pt x="322" y="2982"/>
                    </a:lnTo>
                    <a:lnTo>
                      <a:pt x="314" y="2982"/>
                    </a:lnTo>
                    <a:lnTo>
                      <a:pt x="307" y="2982"/>
                    </a:lnTo>
                    <a:lnTo>
                      <a:pt x="291" y="2982"/>
                    </a:lnTo>
                    <a:lnTo>
                      <a:pt x="275" y="2983"/>
                    </a:lnTo>
                    <a:lnTo>
                      <a:pt x="244" y="2985"/>
                    </a:lnTo>
                    <a:lnTo>
                      <a:pt x="228" y="2986"/>
                    </a:lnTo>
                    <a:lnTo>
                      <a:pt x="212" y="2985"/>
                    </a:lnTo>
                    <a:lnTo>
                      <a:pt x="212" y="3017"/>
                    </a:lnTo>
                    <a:lnTo>
                      <a:pt x="193" y="3021"/>
                    </a:lnTo>
                    <a:lnTo>
                      <a:pt x="175" y="3023"/>
                    </a:lnTo>
                    <a:lnTo>
                      <a:pt x="135" y="3028"/>
                    </a:lnTo>
                    <a:lnTo>
                      <a:pt x="95" y="3032"/>
                    </a:lnTo>
                    <a:lnTo>
                      <a:pt x="75" y="3034"/>
                    </a:lnTo>
                    <a:lnTo>
                      <a:pt x="54" y="3037"/>
                    </a:lnTo>
                    <a:lnTo>
                      <a:pt x="54" y="3069"/>
                    </a:lnTo>
                    <a:lnTo>
                      <a:pt x="0" y="3069"/>
                    </a:lnTo>
                    <a:lnTo>
                      <a:pt x="0" y="3029"/>
                    </a:lnTo>
                    <a:lnTo>
                      <a:pt x="6" y="3030"/>
                    </a:lnTo>
                    <a:lnTo>
                      <a:pt x="12" y="3031"/>
                    </a:lnTo>
                    <a:lnTo>
                      <a:pt x="24" y="3031"/>
                    </a:lnTo>
                    <a:lnTo>
                      <a:pt x="30" y="3030"/>
                    </a:lnTo>
                    <a:lnTo>
                      <a:pt x="35" y="3029"/>
                    </a:lnTo>
                    <a:lnTo>
                      <a:pt x="39" y="3027"/>
                    </a:lnTo>
                    <a:lnTo>
                      <a:pt x="45" y="3025"/>
                    </a:lnTo>
                    <a:lnTo>
                      <a:pt x="48" y="3021"/>
                    </a:lnTo>
                    <a:lnTo>
                      <a:pt x="52" y="3018"/>
                    </a:lnTo>
                    <a:lnTo>
                      <a:pt x="54" y="3014"/>
                    </a:lnTo>
                    <a:lnTo>
                      <a:pt x="57" y="3009"/>
                    </a:lnTo>
                    <a:lnTo>
                      <a:pt x="58" y="3004"/>
                    </a:lnTo>
                    <a:lnTo>
                      <a:pt x="58" y="2998"/>
                    </a:lnTo>
                    <a:lnTo>
                      <a:pt x="58" y="2991"/>
                    </a:lnTo>
                    <a:lnTo>
                      <a:pt x="55" y="2985"/>
                    </a:lnTo>
                    <a:lnTo>
                      <a:pt x="61" y="2982"/>
                    </a:lnTo>
                    <a:lnTo>
                      <a:pt x="66" y="2981"/>
                    </a:lnTo>
                    <a:lnTo>
                      <a:pt x="72" y="2980"/>
                    </a:lnTo>
                    <a:lnTo>
                      <a:pt x="77" y="2979"/>
                    </a:lnTo>
                    <a:lnTo>
                      <a:pt x="88" y="2978"/>
                    </a:lnTo>
                    <a:lnTo>
                      <a:pt x="99" y="2977"/>
                    </a:lnTo>
                    <a:lnTo>
                      <a:pt x="108" y="2975"/>
                    </a:lnTo>
                    <a:lnTo>
                      <a:pt x="113" y="2973"/>
                    </a:lnTo>
                    <a:lnTo>
                      <a:pt x="117" y="2970"/>
                    </a:lnTo>
                    <a:lnTo>
                      <a:pt x="118" y="2969"/>
                    </a:lnTo>
                    <a:lnTo>
                      <a:pt x="120" y="2967"/>
                    </a:lnTo>
                    <a:lnTo>
                      <a:pt x="121" y="2966"/>
                    </a:lnTo>
                    <a:lnTo>
                      <a:pt x="123" y="2964"/>
                    </a:lnTo>
                    <a:lnTo>
                      <a:pt x="126" y="2959"/>
                    </a:lnTo>
                    <a:lnTo>
                      <a:pt x="127" y="2953"/>
                    </a:lnTo>
                    <a:lnTo>
                      <a:pt x="172" y="2953"/>
                    </a:lnTo>
                    <a:lnTo>
                      <a:pt x="172" y="2923"/>
                    </a:lnTo>
                    <a:lnTo>
                      <a:pt x="179" y="2922"/>
                    </a:lnTo>
                    <a:lnTo>
                      <a:pt x="186" y="2920"/>
                    </a:lnTo>
                    <a:lnTo>
                      <a:pt x="201" y="2916"/>
                    </a:lnTo>
                    <a:lnTo>
                      <a:pt x="216" y="2911"/>
                    </a:lnTo>
                    <a:lnTo>
                      <a:pt x="231" y="2906"/>
                    </a:lnTo>
                    <a:lnTo>
                      <a:pt x="245" y="2900"/>
                    </a:lnTo>
                    <a:lnTo>
                      <a:pt x="259" y="2896"/>
                    </a:lnTo>
                    <a:lnTo>
                      <a:pt x="266" y="2894"/>
                    </a:lnTo>
                    <a:lnTo>
                      <a:pt x="272" y="2893"/>
                    </a:lnTo>
                    <a:lnTo>
                      <a:pt x="279" y="2893"/>
                    </a:lnTo>
                    <a:lnTo>
                      <a:pt x="284" y="2892"/>
                    </a:lnTo>
                    <a:lnTo>
                      <a:pt x="284" y="2846"/>
                    </a:lnTo>
                    <a:lnTo>
                      <a:pt x="380" y="2846"/>
                    </a:lnTo>
                    <a:lnTo>
                      <a:pt x="380" y="2816"/>
                    </a:lnTo>
                    <a:lnTo>
                      <a:pt x="457" y="2816"/>
                    </a:lnTo>
                    <a:lnTo>
                      <a:pt x="457" y="2765"/>
                    </a:lnTo>
                    <a:lnTo>
                      <a:pt x="537" y="2765"/>
                    </a:lnTo>
                    <a:lnTo>
                      <a:pt x="537" y="2720"/>
                    </a:lnTo>
                    <a:lnTo>
                      <a:pt x="624" y="2720"/>
                    </a:lnTo>
                    <a:lnTo>
                      <a:pt x="624" y="2683"/>
                    </a:lnTo>
                    <a:lnTo>
                      <a:pt x="643" y="2687"/>
                    </a:lnTo>
                    <a:lnTo>
                      <a:pt x="653" y="2688"/>
                    </a:lnTo>
                    <a:lnTo>
                      <a:pt x="665" y="2689"/>
                    </a:lnTo>
                    <a:lnTo>
                      <a:pt x="670" y="2689"/>
                    </a:lnTo>
                    <a:lnTo>
                      <a:pt x="676" y="2689"/>
                    </a:lnTo>
                    <a:lnTo>
                      <a:pt x="681" y="2689"/>
                    </a:lnTo>
                    <a:lnTo>
                      <a:pt x="687" y="2687"/>
                    </a:lnTo>
                    <a:lnTo>
                      <a:pt x="698" y="2684"/>
                    </a:lnTo>
                    <a:lnTo>
                      <a:pt x="704" y="2681"/>
                    </a:lnTo>
                    <a:lnTo>
                      <a:pt x="709" y="2676"/>
                    </a:lnTo>
                    <a:lnTo>
                      <a:pt x="624" y="2676"/>
                    </a:lnTo>
                    <a:lnTo>
                      <a:pt x="624" y="2648"/>
                    </a:lnTo>
                    <a:lnTo>
                      <a:pt x="750" y="2648"/>
                    </a:lnTo>
                    <a:lnTo>
                      <a:pt x="750" y="2613"/>
                    </a:lnTo>
                    <a:lnTo>
                      <a:pt x="791" y="2613"/>
                    </a:lnTo>
                    <a:lnTo>
                      <a:pt x="791" y="2562"/>
                    </a:lnTo>
                    <a:lnTo>
                      <a:pt x="866" y="2562"/>
                    </a:lnTo>
                    <a:lnTo>
                      <a:pt x="866" y="2485"/>
                    </a:lnTo>
                    <a:lnTo>
                      <a:pt x="953" y="2485"/>
                    </a:lnTo>
                    <a:lnTo>
                      <a:pt x="953" y="2445"/>
                    </a:lnTo>
                    <a:lnTo>
                      <a:pt x="1044" y="2445"/>
                    </a:lnTo>
                    <a:lnTo>
                      <a:pt x="1044" y="2414"/>
                    </a:lnTo>
                    <a:lnTo>
                      <a:pt x="1080" y="2414"/>
                    </a:lnTo>
                    <a:lnTo>
                      <a:pt x="1080" y="2384"/>
                    </a:lnTo>
                    <a:lnTo>
                      <a:pt x="1143" y="2376"/>
                    </a:lnTo>
                    <a:lnTo>
                      <a:pt x="1206" y="2368"/>
                    </a:lnTo>
                    <a:lnTo>
                      <a:pt x="1206" y="2354"/>
                    </a:lnTo>
                    <a:lnTo>
                      <a:pt x="1198" y="2353"/>
                    </a:lnTo>
                    <a:lnTo>
                      <a:pt x="1188" y="2353"/>
                    </a:lnTo>
                    <a:lnTo>
                      <a:pt x="1166" y="2353"/>
                    </a:lnTo>
                    <a:lnTo>
                      <a:pt x="1145" y="2353"/>
                    </a:lnTo>
                    <a:lnTo>
                      <a:pt x="1121" y="2354"/>
                    </a:lnTo>
                    <a:lnTo>
                      <a:pt x="1121" y="2318"/>
                    </a:lnTo>
                    <a:lnTo>
                      <a:pt x="1206" y="2318"/>
                    </a:lnTo>
                    <a:lnTo>
                      <a:pt x="1206" y="2283"/>
                    </a:lnTo>
                    <a:lnTo>
                      <a:pt x="1332" y="2283"/>
                    </a:lnTo>
                    <a:lnTo>
                      <a:pt x="1322" y="2282"/>
                    </a:lnTo>
                    <a:lnTo>
                      <a:pt x="1309" y="2282"/>
                    </a:lnTo>
                    <a:lnTo>
                      <a:pt x="1283" y="2281"/>
                    </a:lnTo>
                    <a:lnTo>
                      <a:pt x="1283" y="2251"/>
                    </a:lnTo>
                    <a:lnTo>
                      <a:pt x="1274" y="2252"/>
                    </a:lnTo>
                    <a:lnTo>
                      <a:pt x="1264" y="2254"/>
                    </a:lnTo>
                    <a:lnTo>
                      <a:pt x="1254" y="2254"/>
                    </a:lnTo>
                    <a:lnTo>
                      <a:pt x="1244" y="2255"/>
                    </a:lnTo>
                    <a:lnTo>
                      <a:pt x="1234" y="2254"/>
                    </a:lnTo>
                    <a:lnTo>
                      <a:pt x="1224" y="2253"/>
                    </a:lnTo>
                    <a:lnTo>
                      <a:pt x="1215" y="2251"/>
                    </a:lnTo>
                    <a:lnTo>
                      <a:pt x="1210" y="2250"/>
                    </a:lnTo>
                    <a:lnTo>
                      <a:pt x="1206" y="2248"/>
                    </a:lnTo>
                    <a:lnTo>
                      <a:pt x="1208" y="2247"/>
                    </a:lnTo>
                    <a:lnTo>
                      <a:pt x="1210" y="2247"/>
                    </a:lnTo>
                    <a:lnTo>
                      <a:pt x="1215" y="2246"/>
                    </a:lnTo>
                    <a:lnTo>
                      <a:pt x="1221" y="2246"/>
                    </a:lnTo>
                    <a:lnTo>
                      <a:pt x="1228" y="2246"/>
                    </a:lnTo>
                    <a:lnTo>
                      <a:pt x="1242" y="2247"/>
                    </a:lnTo>
                    <a:lnTo>
                      <a:pt x="1256" y="2248"/>
                    </a:lnTo>
                    <a:lnTo>
                      <a:pt x="1262" y="2248"/>
                    </a:lnTo>
                    <a:lnTo>
                      <a:pt x="1269" y="2246"/>
                    </a:lnTo>
                    <a:lnTo>
                      <a:pt x="1274" y="2244"/>
                    </a:lnTo>
                    <a:lnTo>
                      <a:pt x="1276" y="2243"/>
                    </a:lnTo>
                    <a:lnTo>
                      <a:pt x="1278" y="2241"/>
                    </a:lnTo>
                    <a:lnTo>
                      <a:pt x="1281" y="2239"/>
                    </a:lnTo>
                    <a:lnTo>
                      <a:pt x="1282" y="2237"/>
                    </a:lnTo>
                    <a:lnTo>
                      <a:pt x="1283" y="2233"/>
                    </a:lnTo>
                    <a:lnTo>
                      <a:pt x="1284" y="2230"/>
                    </a:lnTo>
                    <a:lnTo>
                      <a:pt x="1284" y="2226"/>
                    </a:lnTo>
                    <a:lnTo>
                      <a:pt x="1284" y="2221"/>
                    </a:lnTo>
                    <a:lnTo>
                      <a:pt x="1284" y="2217"/>
                    </a:lnTo>
                    <a:lnTo>
                      <a:pt x="1283" y="2212"/>
                    </a:lnTo>
                    <a:lnTo>
                      <a:pt x="1364" y="2212"/>
                    </a:lnTo>
                    <a:lnTo>
                      <a:pt x="1364" y="2156"/>
                    </a:lnTo>
                    <a:lnTo>
                      <a:pt x="1386" y="2159"/>
                    </a:lnTo>
                    <a:lnTo>
                      <a:pt x="1399" y="2160"/>
                    </a:lnTo>
                    <a:lnTo>
                      <a:pt x="1412" y="2161"/>
                    </a:lnTo>
                    <a:lnTo>
                      <a:pt x="1419" y="2162"/>
                    </a:lnTo>
                    <a:lnTo>
                      <a:pt x="1425" y="2161"/>
                    </a:lnTo>
                    <a:lnTo>
                      <a:pt x="1432" y="2161"/>
                    </a:lnTo>
                    <a:lnTo>
                      <a:pt x="1438" y="2160"/>
                    </a:lnTo>
                    <a:lnTo>
                      <a:pt x="1444" y="2158"/>
                    </a:lnTo>
                    <a:lnTo>
                      <a:pt x="1450" y="2156"/>
                    </a:lnTo>
                    <a:lnTo>
                      <a:pt x="1452" y="2153"/>
                    </a:lnTo>
                    <a:lnTo>
                      <a:pt x="1455" y="2152"/>
                    </a:lnTo>
                    <a:lnTo>
                      <a:pt x="1460" y="2148"/>
                    </a:lnTo>
                    <a:lnTo>
                      <a:pt x="1364" y="2148"/>
                    </a:lnTo>
                    <a:lnTo>
                      <a:pt x="1364" y="2120"/>
                    </a:lnTo>
                    <a:lnTo>
                      <a:pt x="1461" y="2120"/>
                    </a:lnTo>
                    <a:lnTo>
                      <a:pt x="1461" y="2084"/>
                    </a:lnTo>
                    <a:lnTo>
                      <a:pt x="1536" y="2084"/>
                    </a:lnTo>
                    <a:lnTo>
                      <a:pt x="1536" y="2043"/>
                    </a:lnTo>
                    <a:lnTo>
                      <a:pt x="1617" y="2043"/>
                    </a:lnTo>
                    <a:lnTo>
                      <a:pt x="1617" y="2013"/>
                    </a:lnTo>
                    <a:lnTo>
                      <a:pt x="1694" y="2013"/>
                    </a:lnTo>
                    <a:lnTo>
                      <a:pt x="1694" y="1917"/>
                    </a:lnTo>
                    <a:lnTo>
                      <a:pt x="1748" y="1917"/>
                    </a:lnTo>
                    <a:lnTo>
                      <a:pt x="1745" y="1925"/>
                    </a:lnTo>
                    <a:lnTo>
                      <a:pt x="1745" y="1934"/>
                    </a:lnTo>
                    <a:lnTo>
                      <a:pt x="1744" y="1950"/>
                    </a:lnTo>
                    <a:lnTo>
                      <a:pt x="1744" y="1967"/>
                    </a:lnTo>
                    <a:lnTo>
                      <a:pt x="1745" y="1975"/>
                    </a:lnTo>
                    <a:lnTo>
                      <a:pt x="1746" y="1982"/>
                    </a:lnTo>
                    <a:lnTo>
                      <a:pt x="1748" y="1978"/>
                    </a:lnTo>
                    <a:lnTo>
                      <a:pt x="1749" y="1975"/>
                    </a:lnTo>
                    <a:lnTo>
                      <a:pt x="1749" y="1962"/>
                    </a:lnTo>
                    <a:lnTo>
                      <a:pt x="1783" y="1962"/>
                    </a:lnTo>
                    <a:lnTo>
                      <a:pt x="1784" y="1971"/>
                    </a:lnTo>
                    <a:lnTo>
                      <a:pt x="1784" y="1974"/>
                    </a:lnTo>
                    <a:lnTo>
                      <a:pt x="1785" y="1977"/>
                    </a:lnTo>
                    <a:lnTo>
                      <a:pt x="1787" y="1956"/>
                    </a:lnTo>
                    <a:lnTo>
                      <a:pt x="1789" y="1933"/>
                    </a:lnTo>
                    <a:lnTo>
                      <a:pt x="1790" y="1886"/>
                    </a:lnTo>
                    <a:lnTo>
                      <a:pt x="1806" y="1885"/>
                    </a:lnTo>
                    <a:lnTo>
                      <a:pt x="1809" y="1884"/>
                    </a:lnTo>
                    <a:lnTo>
                      <a:pt x="1813" y="1883"/>
                    </a:lnTo>
                    <a:lnTo>
                      <a:pt x="1817" y="1883"/>
                    </a:lnTo>
                    <a:lnTo>
                      <a:pt x="1820" y="1881"/>
                    </a:lnTo>
                    <a:lnTo>
                      <a:pt x="1820" y="1869"/>
                    </a:lnTo>
                    <a:lnTo>
                      <a:pt x="1817" y="1867"/>
                    </a:lnTo>
                    <a:lnTo>
                      <a:pt x="1813" y="1866"/>
                    </a:lnTo>
                    <a:lnTo>
                      <a:pt x="1806" y="1865"/>
                    </a:lnTo>
                    <a:lnTo>
                      <a:pt x="1790" y="1864"/>
                    </a:lnTo>
                    <a:lnTo>
                      <a:pt x="1790" y="1840"/>
                    </a:lnTo>
                    <a:lnTo>
                      <a:pt x="1819" y="1840"/>
                    </a:lnTo>
                    <a:lnTo>
                      <a:pt x="1819" y="1866"/>
                    </a:lnTo>
                    <a:lnTo>
                      <a:pt x="1870" y="1866"/>
                    </a:lnTo>
                    <a:lnTo>
                      <a:pt x="1870" y="1840"/>
                    </a:lnTo>
                    <a:lnTo>
                      <a:pt x="1887" y="1839"/>
                    </a:lnTo>
                    <a:lnTo>
                      <a:pt x="1894" y="1838"/>
                    </a:lnTo>
                    <a:lnTo>
                      <a:pt x="1897" y="1837"/>
                    </a:lnTo>
                    <a:lnTo>
                      <a:pt x="1901" y="1836"/>
                    </a:lnTo>
                    <a:lnTo>
                      <a:pt x="1901" y="1823"/>
                    </a:lnTo>
                    <a:lnTo>
                      <a:pt x="1897" y="1822"/>
                    </a:lnTo>
                    <a:lnTo>
                      <a:pt x="1893" y="1820"/>
                    </a:lnTo>
                    <a:lnTo>
                      <a:pt x="1884" y="1818"/>
                    </a:lnTo>
                    <a:lnTo>
                      <a:pt x="1876" y="1815"/>
                    </a:lnTo>
                    <a:lnTo>
                      <a:pt x="1873" y="1813"/>
                    </a:lnTo>
                    <a:lnTo>
                      <a:pt x="1872" y="1812"/>
                    </a:lnTo>
                    <a:lnTo>
                      <a:pt x="1870" y="1810"/>
                    </a:lnTo>
                    <a:lnTo>
                      <a:pt x="1947" y="1810"/>
                    </a:lnTo>
                    <a:lnTo>
                      <a:pt x="1947" y="1723"/>
                    </a:lnTo>
                    <a:lnTo>
                      <a:pt x="2028" y="1723"/>
                    </a:lnTo>
                    <a:lnTo>
                      <a:pt x="2028" y="1639"/>
                    </a:lnTo>
                    <a:lnTo>
                      <a:pt x="2048" y="1640"/>
                    </a:lnTo>
                    <a:lnTo>
                      <a:pt x="2068" y="1641"/>
                    </a:lnTo>
                    <a:lnTo>
                      <a:pt x="2086" y="1641"/>
                    </a:lnTo>
                    <a:lnTo>
                      <a:pt x="2104" y="1640"/>
                    </a:lnTo>
                    <a:lnTo>
                      <a:pt x="2104" y="1615"/>
                    </a:lnTo>
                    <a:lnTo>
                      <a:pt x="2095" y="1617"/>
                    </a:lnTo>
                    <a:lnTo>
                      <a:pt x="2085" y="1618"/>
                    </a:lnTo>
                    <a:lnTo>
                      <a:pt x="2075" y="1619"/>
                    </a:lnTo>
                    <a:lnTo>
                      <a:pt x="2066" y="1619"/>
                    </a:lnTo>
                    <a:lnTo>
                      <a:pt x="2055" y="1618"/>
                    </a:lnTo>
                    <a:lnTo>
                      <a:pt x="2045" y="1617"/>
                    </a:lnTo>
                    <a:lnTo>
                      <a:pt x="2035" y="1615"/>
                    </a:lnTo>
                    <a:lnTo>
                      <a:pt x="2027" y="1612"/>
                    </a:lnTo>
                    <a:lnTo>
                      <a:pt x="2104" y="1612"/>
                    </a:lnTo>
                    <a:lnTo>
                      <a:pt x="2104" y="1556"/>
                    </a:lnTo>
                    <a:lnTo>
                      <a:pt x="2109" y="1556"/>
                    </a:lnTo>
                    <a:lnTo>
                      <a:pt x="2115" y="1557"/>
                    </a:lnTo>
                    <a:lnTo>
                      <a:pt x="2123" y="1558"/>
                    </a:lnTo>
                    <a:lnTo>
                      <a:pt x="2130" y="1559"/>
                    </a:lnTo>
                    <a:lnTo>
                      <a:pt x="2134" y="1559"/>
                    </a:lnTo>
                    <a:lnTo>
                      <a:pt x="2137" y="1559"/>
                    </a:lnTo>
                    <a:lnTo>
                      <a:pt x="2141" y="1558"/>
                    </a:lnTo>
                    <a:lnTo>
                      <a:pt x="2144" y="1557"/>
                    </a:lnTo>
                    <a:lnTo>
                      <a:pt x="2148" y="1555"/>
                    </a:lnTo>
                    <a:lnTo>
                      <a:pt x="2150" y="1551"/>
                    </a:lnTo>
                    <a:lnTo>
                      <a:pt x="2152" y="1548"/>
                    </a:lnTo>
                    <a:lnTo>
                      <a:pt x="2154" y="1544"/>
                    </a:lnTo>
                    <a:lnTo>
                      <a:pt x="2104" y="1544"/>
                    </a:lnTo>
                    <a:lnTo>
                      <a:pt x="2104" y="1525"/>
                    </a:lnTo>
                    <a:lnTo>
                      <a:pt x="2153" y="1525"/>
                    </a:lnTo>
                    <a:lnTo>
                      <a:pt x="2154" y="1536"/>
                    </a:lnTo>
                    <a:lnTo>
                      <a:pt x="2155" y="1541"/>
                    </a:lnTo>
                    <a:lnTo>
                      <a:pt x="2156" y="1544"/>
                    </a:lnTo>
                    <a:lnTo>
                      <a:pt x="2157" y="1545"/>
                    </a:lnTo>
                    <a:lnTo>
                      <a:pt x="2200" y="1545"/>
                    </a:lnTo>
                    <a:lnTo>
                      <a:pt x="2200" y="1484"/>
                    </a:lnTo>
                    <a:lnTo>
                      <a:pt x="2281" y="1484"/>
                    </a:lnTo>
                    <a:lnTo>
                      <a:pt x="2281" y="1408"/>
                    </a:lnTo>
                    <a:lnTo>
                      <a:pt x="2440" y="1408"/>
                    </a:lnTo>
                    <a:lnTo>
                      <a:pt x="2441" y="1406"/>
                    </a:lnTo>
                    <a:lnTo>
                      <a:pt x="2442" y="1404"/>
                    </a:lnTo>
                    <a:lnTo>
                      <a:pt x="2443" y="1399"/>
                    </a:lnTo>
                    <a:lnTo>
                      <a:pt x="2443" y="1388"/>
                    </a:lnTo>
                    <a:lnTo>
                      <a:pt x="2483" y="1388"/>
                    </a:lnTo>
                    <a:lnTo>
                      <a:pt x="2483" y="1400"/>
                    </a:lnTo>
                    <a:lnTo>
                      <a:pt x="2484" y="1406"/>
                    </a:lnTo>
                    <a:lnTo>
                      <a:pt x="2485" y="1413"/>
                    </a:lnTo>
                    <a:lnTo>
                      <a:pt x="2486" y="1405"/>
                    </a:lnTo>
                    <a:lnTo>
                      <a:pt x="2487" y="1398"/>
                    </a:lnTo>
                    <a:lnTo>
                      <a:pt x="2487" y="1390"/>
                    </a:lnTo>
                    <a:lnTo>
                      <a:pt x="2487" y="1382"/>
                    </a:lnTo>
                    <a:lnTo>
                      <a:pt x="2487" y="1373"/>
                    </a:lnTo>
                    <a:lnTo>
                      <a:pt x="2486" y="1364"/>
                    </a:lnTo>
                    <a:lnTo>
                      <a:pt x="2485" y="1356"/>
                    </a:lnTo>
                    <a:lnTo>
                      <a:pt x="2484" y="1347"/>
                    </a:lnTo>
                    <a:lnTo>
                      <a:pt x="2523" y="1347"/>
                    </a:lnTo>
                    <a:lnTo>
                      <a:pt x="2523" y="1394"/>
                    </a:lnTo>
                    <a:lnTo>
                      <a:pt x="2534" y="1392"/>
                    </a:lnTo>
                    <a:lnTo>
                      <a:pt x="2545" y="1394"/>
                    </a:lnTo>
                    <a:lnTo>
                      <a:pt x="2555" y="1396"/>
                    </a:lnTo>
                    <a:lnTo>
                      <a:pt x="2560" y="1398"/>
                    </a:lnTo>
                    <a:lnTo>
                      <a:pt x="2565" y="1400"/>
                    </a:lnTo>
                    <a:lnTo>
                      <a:pt x="2555" y="1402"/>
                    </a:lnTo>
                    <a:lnTo>
                      <a:pt x="2545" y="1402"/>
                    </a:lnTo>
                    <a:lnTo>
                      <a:pt x="2534" y="1403"/>
                    </a:lnTo>
                    <a:lnTo>
                      <a:pt x="2524" y="1404"/>
                    </a:lnTo>
                    <a:lnTo>
                      <a:pt x="2570" y="1409"/>
                    </a:lnTo>
                    <a:lnTo>
                      <a:pt x="2570" y="1307"/>
                    </a:lnTo>
                    <a:lnTo>
                      <a:pt x="2590" y="1306"/>
                    </a:lnTo>
                    <a:lnTo>
                      <a:pt x="2600" y="1305"/>
                    </a:lnTo>
                    <a:lnTo>
                      <a:pt x="2610" y="1304"/>
                    </a:lnTo>
                    <a:lnTo>
                      <a:pt x="2602" y="1303"/>
                    </a:lnTo>
                    <a:lnTo>
                      <a:pt x="2592" y="1302"/>
                    </a:lnTo>
                    <a:lnTo>
                      <a:pt x="2581" y="1302"/>
                    </a:lnTo>
                    <a:lnTo>
                      <a:pt x="2571" y="1302"/>
                    </a:lnTo>
                    <a:lnTo>
                      <a:pt x="2549" y="1303"/>
                    </a:lnTo>
                    <a:lnTo>
                      <a:pt x="2525" y="1305"/>
                    </a:lnTo>
                    <a:lnTo>
                      <a:pt x="2525" y="1281"/>
                    </a:lnTo>
                    <a:lnTo>
                      <a:pt x="2549" y="1280"/>
                    </a:lnTo>
                    <a:lnTo>
                      <a:pt x="2560" y="1279"/>
                    </a:lnTo>
                    <a:lnTo>
                      <a:pt x="2570" y="1277"/>
                    </a:lnTo>
                    <a:lnTo>
                      <a:pt x="2570" y="1264"/>
                    </a:lnTo>
                    <a:lnTo>
                      <a:pt x="2565" y="1263"/>
                    </a:lnTo>
                    <a:lnTo>
                      <a:pt x="2559" y="1262"/>
                    </a:lnTo>
                    <a:lnTo>
                      <a:pt x="2547" y="1259"/>
                    </a:lnTo>
                    <a:lnTo>
                      <a:pt x="2540" y="1258"/>
                    </a:lnTo>
                    <a:lnTo>
                      <a:pt x="2534" y="1256"/>
                    </a:lnTo>
                    <a:lnTo>
                      <a:pt x="2528" y="1254"/>
                    </a:lnTo>
                    <a:lnTo>
                      <a:pt x="2524" y="1252"/>
                    </a:lnTo>
                    <a:lnTo>
                      <a:pt x="2611" y="1252"/>
                    </a:lnTo>
                    <a:lnTo>
                      <a:pt x="2611" y="1155"/>
                    </a:lnTo>
                    <a:lnTo>
                      <a:pt x="2687" y="1155"/>
                    </a:lnTo>
                    <a:lnTo>
                      <a:pt x="2687" y="1078"/>
                    </a:lnTo>
                    <a:lnTo>
                      <a:pt x="2768" y="1078"/>
                    </a:lnTo>
                    <a:lnTo>
                      <a:pt x="2768" y="1048"/>
                    </a:lnTo>
                    <a:lnTo>
                      <a:pt x="2865" y="1048"/>
                    </a:lnTo>
                    <a:lnTo>
                      <a:pt x="2865" y="951"/>
                    </a:lnTo>
                    <a:lnTo>
                      <a:pt x="2940" y="951"/>
                    </a:lnTo>
                    <a:lnTo>
                      <a:pt x="2940" y="880"/>
                    </a:lnTo>
                    <a:lnTo>
                      <a:pt x="3021" y="880"/>
                    </a:lnTo>
                    <a:lnTo>
                      <a:pt x="3021" y="850"/>
                    </a:lnTo>
                    <a:lnTo>
                      <a:pt x="3098" y="850"/>
                    </a:lnTo>
                    <a:lnTo>
                      <a:pt x="3098" y="753"/>
                    </a:lnTo>
                    <a:lnTo>
                      <a:pt x="3182" y="753"/>
                    </a:lnTo>
                    <a:lnTo>
                      <a:pt x="3182" y="783"/>
                    </a:lnTo>
                    <a:lnTo>
                      <a:pt x="3224" y="783"/>
                    </a:lnTo>
                    <a:lnTo>
                      <a:pt x="3224" y="782"/>
                    </a:lnTo>
                    <a:lnTo>
                      <a:pt x="3225" y="782"/>
                    </a:lnTo>
                    <a:lnTo>
                      <a:pt x="3226" y="779"/>
                    </a:lnTo>
                    <a:lnTo>
                      <a:pt x="3228" y="775"/>
                    </a:lnTo>
                    <a:lnTo>
                      <a:pt x="3228" y="772"/>
                    </a:lnTo>
                    <a:lnTo>
                      <a:pt x="3228" y="768"/>
                    </a:lnTo>
                    <a:lnTo>
                      <a:pt x="3228" y="764"/>
                    </a:lnTo>
                    <a:lnTo>
                      <a:pt x="3227" y="761"/>
                    </a:lnTo>
                    <a:lnTo>
                      <a:pt x="3226" y="758"/>
                    </a:lnTo>
                    <a:lnTo>
                      <a:pt x="3224" y="756"/>
                    </a:lnTo>
                    <a:lnTo>
                      <a:pt x="3222" y="754"/>
                    </a:lnTo>
                    <a:lnTo>
                      <a:pt x="3220" y="751"/>
                    </a:lnTo>
                    <a:lnTo>
                      <a:pt x="3216" y="750"/>
                    </a:lnTo>
                    <a:lnTo>
                      <a:pt x="3212" y="748"/>
                    </a:lnTo>
                    <a:lnTo>
                      <a:pt x="3205" y="746"/>
                    </a:lnTo>
                    <a:lnTo>
                      <a:pt x="3195" y="744"/>
                    </a:lnTo>
                    <a:lnTo>
                      <a:pt x="3185" y="742"/>
                    </a:lnTo>
                    <a:lnTo>
                      <a:pt x="3174" y="742"/>
                    </a:lnTo>
                    <a:lnTo>
                      <a:pt x="3153" y="741"/>
                    </a:lnTo>
                    <a:lnTo>
                      <a:pt x="3131" y="741"/>
                    </a:lnTo>
                    <a:lnTo>
                      <a:pt x="3112" y="741"/>
                    </a:lnTo>
                    <a:lnTo>
                      <a:pt x="3098" y="741"/>
                    </a:lnTo>
                    <a:lnTo>
                      <a:pt x="3098" y="626"/>
                    </a:lnTo>
                    <a:lnTo>
                      <a:pt x="3147" y="626"/>
                    </a:lnTo>
                    <a:lnTo>
                      <a:pt x="3147" y="722"/>
                    </a:lnTo>
                    <a:lnTo>
                      <a:pt x="3184" y="722"/>
                    </a:lnTo>
                    <a:lnTo>
                      <a:pt x="3184" y="677"/>
                    </a:lnTo>
                    <a:lnTo>
                      <a:pt x="3275" y="677"/>
                    </a:lnTo>
                    <a:lnTo>
                      <a:pt x="3275" y="602"/>
                    </a:lnTo>
                    <a:lnTo>
                      <a:pt x="3295" y="603"/>
                    </a:lnTo>
                    <a:lnTo>
                      <a:pt x="3315" y="604"/>
                    </a:lnTo>
                    <a:lnTo>
                      <a:pt x="3333" y="604"/>
                    </a:lnTo>
                    <a:lnTo>
                      <a:pt x="3351" y="603"/>
                    </a:lnTo>
                    <a:lnTo>
                      <a:pt x="3351" y="586"/>
                    </a:lnTo>
                    <a:lnTo>
                      <a:pt x="3344" y="585"/>
                    </a:lnTo>
                    <a:lnTo>
                      <a:pt x="3336" y="585"/>
                    </a:lnTo>
                    <a:lnTo>
                      <a:pt x="3318" y="585"/>
                    </a:lnTo>
                    <a:lnTo>
                      <a:pt x="3298" y="585"/>
                    </a:lnTo>
                    <a:lnTo>
                      <a:pt x="3275" y="586"/>
                    </a:lnTo>
                    <a:lnTo>
                      <a:pt x="3275" y="549"/>
                    </a:lnTo>
                    <a:lnTo>
                      <a:pt x="3351" y="549"/>
                    </a:lnTo>
                    <a:lnTo>
                      <a:pt x="3351" y="519"/>
                    </a:lnTo>
                    <a:close/>
                    <a:moveTo>
                      <a:pt x="4016" y="77"/>
                    </a:moveTo>
                    <a:lnTo>
                      <a:pt x="4045" y="77"/>
                    </a:lnTo>
                    <a:lnTo>
                      <a:pt x="4045" y="106"/>
                    </a:lnTo>
                    <a:lnTo>
                      <a:pt x="4016" y="106"/>
                    </a:lnTo>
                    <a:lnTo>
                      <a:pt x="4016" y="77"/>
                    </a:lnTo>
                    <a:close/>
                    <a:moveTo>
                      <a:pt x="4046" y="0"/>
                    </a:moveTo>
                    <a:lnTo>
                      <a:pt x="4058" y="2"/>
                    </a:lnTo>
                    <a:lnTo>
                      <a:pt x="4071" y="5"/>
                    </a:lnTo>
                    <a:lnTo>
                      <a:pt x="4096" y="10"/>
                    </a:lnTo>
                    <a:lnTo>
                      <a:pt x="4123" y="14"/>
                    </a:lnTo>
                    <a:lnTo>
                      <a:pt x="4136" y="15"/>
                    </a:lnTo>
                    <a:lnTo>
                      <a:pt x="4150" y="17"/>
                    </a:lnTo>
                    <a:lnTo>
                      <a:pt x="4150" y="40"/>
                    </a:lnTo>
                    <a:lnTo>
                      <a:pt x="4095" y="40"/>
                    </a:lnTo>
                    <a:lnTo>
                      <a:pt x="4095" y="111"/>
                    </a:lnTo>
                    <a:lnTo>
                      <a:pt x="4091" y="112"/>
                    </a:lnTo>
                    <a:lnTo>
                      <a:pt x="4086" y="113"/>
                    </a:lnTo>
                    <a:lnTo>
                      <a:pt x="4073" y="112"/>
                    </a:lnTo>
                    <a:lnTo>
                      <a:pt x="4060" y="111"/>
                    </a:lnTo>
                    <a:lnTo>
                      <a:pt x="4046" y="109"/>
                    </a:lnTo>
                    <a:lnTo>
                      <a:pt x="4039" y="109"/>
                    </a:lnTo>
                    <a:lnTo>
                      <a:pt x="4033" y="109"/>
                    </a:lnTo>
                    <a:lnTo>
                      <a:pt x="4027" y="111"/>
                    </a:lnTo>
                    <a:lnTo>
                      <a:pt x="4022" y="113"/>
                    </a:lnTo>
                    <a:lnTo>
                      <a:pt x="4019" y="116"/>
                    </a:lnTo>
                    <a:lnTo>
                      <a:pt x="4017" y="117"/>
                    </a:lnTo>
                    <a:lnTo>
                      <a:pt x="4016" y="119"/>
                    </a:lnTo>
                    <a:lnTo>
                      <a:pt x="4014" y="122"/>
                    </a:lnTo>
                    <a:lnTo>
                      <a:pt x="4014" y="125"/>
                    </a:lnTo>
                    <a:lnTo>
                      <a:pt x="4013" y="131"/>
                    </a:lnTo>
                    <a:lnTo>
                      <a:pt x="3976" y="131"/>
                    </a:lnTo>
                    <a:lnTo>
                      <a:pt x="3978" y="112"/>
                    </a:lnTo>
                    <a:lnTo>
                      <a:pt x="3978" y="101"/>
                    </a:lnTo>
                    <a:lnTo>
                      <a:pt x="3978" y="91"/>
                    </a:lnTo>
                    <a:lnTo>
                      <a:pt x="3978" y="72"/>
                    </a:lnTo>
                    <a:lnTo>
                      <a:pt x="3977" y="62"/>
                    </a:lnTo>
                    <a:lnTo>
                      <a:pt x="3976" y="52"/>
                    </a:lnTo>
                    <a:lnTo>
                      <a:pt x="4046" y="52"/>
                    </a:lnTo>
                    <a:lnTo>
                      <a:pt x="4046" y="0"/>
                    </a:lnTo>
                    <a:close/>
                  </a:path>
                </a:pathLst>
              </a:custGeom>
              <a:solidFill>
                <a:srgbClr val="A40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0" name="Rectangle 725"/>
              <p:cNvSpPr>
                <a:spLocks noChangeArrowheads="1"/>
              </p:cNvSpPr>
              <p:nvPr/>
            </p:nvSpPr>
            <p:spPr bwMode="auto">
              <a:xfrm>
                <a:off x="5484" y="379"/>
                <a:ext cx="29" cy="45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51" name="Rectangle 726"/>
              <p:cNvSpPr>
                <a:spLocks noChangeArrowheads="1"/>
              </p:cNvSpPr>
              <p:nvPr/>
            </p:nvSpPr>
            <p:spPr bwMode="auto">
              <a:xfrm>
                <a:off x="5317" y="404"/>
                <a:ext cx="39" cy="1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52" name="Rectangle 727"/>
              <p:cNvSpPr>
                <a:spLocks noChangeArrowheads="1"/>
              </p:cNvSpPr>
              <p:nvPr/>
            </p:nvSpPr>
            <p:spPr bwMode="auto">
              <a:xfrm>
                <a:off x="5144" y="410"/>
                <a:ext cx="44" cy="5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53" name="Freeform 728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4" name="Freeform 729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5" name="Freeform 730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6" name="Freeform 731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7" name="Freeform 732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8" name="Freeform 733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9" name="Rectangle 734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0" name="Rectangle 735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1" name="Freeform 736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2" name="Rectangle 737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3" name="Freeform 738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4" name="Freeform 739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5" name="Rectangle 740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66" name="Freeform 741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7" name="Freeform 742"/>
              <p:cNvSpPr>
                <a:spLocks/>
              </p:cNvSpPr>
              <p:nvPr/>
            </p:nvSpPr>
            <p:spPr bwMode="auto">
              <a:xfrm>
                <a:off x="4367" y="1426"/>
                <a:ext cx="31" cy="15"/>
              </a:xfrm>
              <a:custGeom>
                <a:avLst/>
                <a:gdLst>
                  <a:gd name="T0" fmla="*/ 3 w 31"/>
                  <a:gd name="T1" fmla="*/ 0 h 15"/>
                  <a:gd name="T2" fmla="*/ 31 w 31"/>
                  <a:gd name="T3" fmla="*/ 6 h 15"/>
                  <a:gd name="T4" fmla="*/ 28 w 31"/>
                  <a:gd name="T5" fmla="*/ 10 h 15"/>
                  <a:gd name="T6" fmla="*/ 26 w 31"/>
                  <a:gd name="T7" fmla="*/ 12 h 15"/>
                  <a:gd name="T8" fmla="*/ 23 w 31"/>
                  <a:gd name="T9" fmla="*/ 13 h 15"/>
                  <a:gd name="T10" fmla="*/ 18 w 31"/>
                  <a:gd name="T11" fmla="*/ 14 h 15"/>
                  <a:gd name="T12" fmla="*/ 10 w 31"/>
                  <a:gd name="T13" fmla="*/ 15 h 15"/>
                  <a:gd name="T14" fmla="*/ 6 w 31"/>
                  <a:gd name="T15" fmla="*/ 14 h 15"/>
                  <a:gd name="T16" fmla="*/ 4 w 31"/>
                  <a:gd name="T17" fmla="*/ 12 h 15"/>
                  <a:gd name="T18" fmla="*/ 2 w 31"/>
                  <a:gd name="T19" fmla="*/ 9 h 15"/>
                  <a:gd name="T20" fmla="*/ 1 w 31"/>
                  <a:gd name="T21" fmla="*/ 7 h 15"/>
                  <a:gd name="T22" fmla="*/ 0 w 31"/>
                  <a:gd name="T23" fmla="*/ 4 h 15"/>
                  <a:gd name="T24" fmla="*/ 1 w 31"/>
                  <a:gd name="T25" fmla="*/ 2 h 15"/>
                  <a:gd name="T26" fmla="*/ 2 w 31"/>
                  <a:gd name="T27" fmla="*/ 0 h 15"/>
                  <a:gd name="T28" fmla="*/ 3 w 3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"/>
                  <a:gd name="T47" fmla="*/ 31 w 3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">
                    <a:moveTo>
                      <a:pt x="3" y="0"/>
                    </a:moveTo>
                    <a:lnTo>
                      <a:pt x="31" y="6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18" y="14"/>
                    </a:lnTo>
                    <a:lnTo>
                      <a:pt x="10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8" name="Freeform 743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9" name="Freeform 744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0" name="Freeform 745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1" name="Freeform 746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2" name="Rectangle 747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73" name="Rectangle 748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74" name="Freeform 749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5" name="Freeform 750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6" name="Freeform 751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7" name="Freeform 752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8" name="Freeform 753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9" name="Freeform 754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0" name="Rectangle 755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1" name="Freeform 756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2" name="Rectangle 757"/>
              <p:cNvSpPr>
                <a:spLocks noChangeArrowheads="1"/>
              </p:cNvSpPr>
              <p:nvPr/>
            </p:nvSpPr>
            <p:spPr bwMode="auto">
              <a:xfrm>
                <a:off x="3658" y="1807"/>
                <a:ext cx="40" cy="3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3" name="Rectangle 758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4" name="Freeform 759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5" name="Rectangle 760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6" name="Freeform 761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7" name="Rectangle 762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8" name="Rectangle 763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89" name="Freeform 764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0" name="Rectangle 765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1" name="Freeform 766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2" name="Freeform 767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3" name="Rectangle 768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4" name="Freeform 769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5" name="Rectangle 770"/>
              <p:cNvSpPr>
                <a:spLocks noChangeArrowheads="1"/>
              </p:cNvSpPr>
              <p:nvPr/>
            </p:nvSpPr>
            <p:spPr bwMode="auto">
              <a:xfrm>
                <a:off x="3005" y="2325"/>
                <a:ext cx="29" cy="24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6" name="Rectangle 771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7" name="Freeform 772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8" name="Rectangle 773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99" name="Rectangle 774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00" name="Freeform 775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1" name="Rectangle 776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02" name="Freeform 777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3" name="Freeform 778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4" name="Rectangle 779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05" name="Freeform 780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6" name="Freeform 781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7" name="Freeform 782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8" name="Freeform 783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9" name="Rectangle 784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10" name="Freeform 785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1" name="Freeform 786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2" name="Freeform 787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3" name="Freeform 788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4" name="Freeform 789"/>
              <p:cNvSpPr>
                <a:spLocks noEditPoints="1"/>
              </p:cNvSpPr>
              <p:nvPr/>
            </p:nvSpPr>
            <p:spPr bwMode="auto">
              <a:xfrm>
                <a:off x="1215" y="1004"/>
                <a:ext cx="3436" cy="2550"/>
              </a:xfrm>
              <a:custGeom>
                <a:avLst/>
                <a:gdLst>
                  <a:gd name="T0" fmla="*/ 819 w 3436"/>
                  <a:gd name="T1" fmla="*/ 2121 h 2550"/>
                  <a:gd name="T2" fmla="*/ 983 w 3436"/>
                  <a:gd name="T3" fmla="*/ 2001 h 2550"/>
                  <a:gd name="T4" fmla="*/ 1116 w 3436"/>
                  <a:gd name="T5" fmla="*/ 1931 h 2550"/>
                  <a:gd name="T6" fmla="*/ 1333 w 3436"/>
                  <a:gd name="T7" fmla="*/ 1708 h 2550"/>
                  <a:gd name="T8" fmla="*/ 1535 w 3436"/>
                  <a:gd name="T9" fmla="*/ 1630 h 2550"/>
                  <a:gd name="T10" fmla="*/ 1661 w 3436"/>
                  <a:gd name="T11" fmla="*/ 1584 h 2550"/>
                  <a:gd name="T12" fmla="*/ 1784 w 3436"/>
                  <a:gd name="T13" fmla="*/ 1499 h 2550"/>
                  <a:gd name="T14" fmla="*/ 1870 w 3436"/>
                  <a:gd name="T15" fmla="*/ 1388 h 2550"/>
                  <a:gd name="T16" fmla="*/ 1947 w 3436"/>
                  <a:gd name="T17" fmla="*/ 1300 h 2550"/>
                  <a:gd name="T18" fmla="*/ 2200 w 3436"/>
                  <a:gd name="T19" fmla="*/ 1183 h 2550"/>
                  <a:gd name="T20" fmla="*/ 2198 w 3436"/>
                  <a:gd name="T21" fmla="*/ 1123 h 2550"/>
                  <a:gd name="T22" fmla="*/ 2295 w 3436"/>
                  <a:gd name="T23" fmla="*/ 1099 h 2550"/>
                  <a:gd name="T24" fmla="*/ 2230 w 3436"/>
                  <a:gd name="T25" fmla="*/ 1072 h 2550"/>
                  <a:gd name="T26" fmla="*/ 2295 w 3436"/>
                  <a:gd name="T27" fmla="*/ 1033 h 2550"/>
                  <a:gd name="T28" fmla="*/ 2281 w 3436"/>
                  <a:gd name="T29" fmla="*/ 986 h 2550"/>
                  <a:gd name="T30" fmla="*/ 2609 w 3436"/>
                  <a:gd name="T31" fmla="*/ 869 h 2550"/>
                  <a:gd name="T32" fmla="*/ 2655 w 3436"/>
                  <a:gd name="T33" fmla="*/ 903 h 2550"/>
                  <a:gd name="T34" fmla="*/ 2442 w 3436"/>
                  <a:gd name="T35" fmla="*/ 898 h 2550"/>
                  <a:gd name="T36" fmla="*/ 2367 w 3436"/>
                  <a:gd name="T37" fmla="*/ 1162 h 2550"/>
                  <a:gd name="T38" fmla="*/ 2027 w 3436"/>
                  <a:gd name="T39" fmla="*/ 1341 h 2550"/>
                  <a:gd name="T40" fmla="*/ 1878 w 3436"/>
                  <a:gd name="T41" fmla="*/ 1497 h 2550"/>
                  <a:gd name="T42" fmla="*/ 1789 w 3436"/>
                  <a:gd name="T43" fmla="*/ 1540 h 2550"/>
                  <a:gd name="T44" fmla="*/ 1537 w 3436"/>
                  <a:gd name="T45" fmla="*/ 1704 h 2550"/>
                  <a:gd name="T46" fmla="*/ 1463 w 3436"/>
                  <a:gd name="T47" fmla="*/ 1731 h 2550"/>
                  <a:gd name="T48" fmla="*/ 1416 w 3436"/>
                  <a:gd name="T49" fmla="*/ 1826 h 2550"/>
                  <a:gd name="T50" fmla="*/ 1276 w 3436"/>
                  <a:gd name="T51" fmla="*/ 1895 h 2550"/>
                  <a:gd name="T52" fmla="*/ 1121 w 3436"/>
                  <a:gd name="T53" fmla="*/ 1989 h 2550"/>
                  <a:gd name="T54" fmla="*/ 962 w 3436"/>
                  <a:gd name="T55" fmla="*/ 2045 h 2550"/>
                  <a:gd name="T56" fmla="*/ 959 w 3436"/>
                  <a:gd name="T57" fmla="*/ 2062 h 2550"/>
                  <a:gd name="T58" fmla="*/ 916 w 3436"/>
                  <a:gd name="T59" fmla="*/ 2127 h 2550"/>
                  <a:gd name="T60" fmla="*/ 678 w 3436"/>
                  <a:gd name="T61" fmla="*/ 2295 h 2550"/>
                  <a:gd name="T62" fmla="*/ 379 w 3436"/>
                  <a:gd name="T63" fmla="*/ 2400 h 2550"/>
                  <a:gd name="T64" fmla="*/ 193 w 3436"/>
                  <a:gd name="T65" fmla="*/ 2502 h 2550"/>
                  <a:gd name="T66" fmla="*/ 54 w 3436"/>
                  <a:gd name="T67" fmla="*/ 2495 h 2550"/>
                  <a:gd name="T68" fmla="*/ 123 w 3436"/>
                  <a:gd name="T69" fmla="*/ 2445 h 2550"/>
                  <a:gd name="T70" fmla="*/ 380 w 3436"/>
                  <a:gd name="T71" fmla="*/ 2297 h 2550"/>
                  <a:gd name="T72" fmla="*/ 953 w 3436"/>
                  <a:gd name="T73" fmla="*/ 1926 h 2550"/>
                  <a:gd name="T74" fmla="*/ 1206 w 3436"/>
                  <a:gd name="T75" fmla="*/ 1731 h 2550"/>
                  <a:gd name="T76" fmla="*/ 1284 w 3436"/>
                  <a:gd name="T77" fmla="*/ 1702 h 2550"/>
                  <a:gd name="T78" fmla="*/ 1745 w 3436"/>
                  <a:gd name="T79" fmla="*/ 1406 h 2550"/>
                  <a:gd name="T80" fmla="*/ 1901 w 3436"/>
                  <a:gd name="T81" fmla="*/ 1317 h 2550"/>
                  <a:gd name="T82" fmla="*/ 2054 w 3436"/>
                  <a:gd name="T83" fmla="*/ 1095 h 2550"/>
                  <a:gd name="T84" fmla="*/ 2154 w 3436"/>
                  <a:gd name="T85" fmla="*/ 1025 h 2550"/>
                  <a:gd name="T86" fmla="*/ 2483 w 3436"/>
                  <a:gd name="T87" fmla="*/ 892 h 2550"/>
                  <a:gd name="T88" fmla="*/ 2738 w 3436"/>
                  <a:gd name="T89" fmla="*/ 585 h 2550"/>
                  <a:gd name="T90" fmla="*/ 2738 w 3436"/>
                  <a:gd name="T91" fmla="*/ 585 h 2550"/>
                  <a:gd name="T92" fmla="*/ 3062 w 3436"/>
                  <a:gd name="T93" fmla="*/ 396 h 2550"/>
                  <a:gd name="T94" fmla="*/ 3147 w 3436"/>
                  <a:gd name="T95" fmla="*/ 263 h 2550"/>
                  <a:gd name="T96" fmla="*/ 3169 w 3436"/>
                  <a:gd name="T97" fmla="*/ 394 h 2550"/>
                  <a:gd name="T98" fmla="*/ 3083 w 3436"/>
                  <a:gd name="T99" fmla="*/ 423 h 2550"/>
                  <a:gd name="T100" fmla="*/ 3010 w 3436"/>
                  <a:gd name="T101" fmla="*/ 434 h 2550"/>
                  <a:gd name="T102" fmla="*/ 3058 w 3436"/>
                  <a:gd name="T103" fmla="*/ 485 h 2550"/>
                  <a:gd name="T104" fmla="*/ 2981 w 3436"/>
                  <a:gd name="T105" fmla="*/ 630 h 2550"/>
                  <a:gd name="T106" fmla="*/ 2791 w 3436"/>
                  <a:gd name="T107" fmla="*/ 806 h 2550"/>
                  <a:gd name="T108" fmla="*/ 2726 w 3436"/>
                  <a:gd name="T109" fmla="*/ 763 h 2550"/>
                  <a:gd name="T110" fmla="*/ 2525 w 3436"/>
                  <a:gd name="T111" fmla="*/ 782 h 2550"/>
                  <a:gd name="T112" fmla="*/ 2768 w 3436"/>
                  <a:gd name="T113" fmla="*/ 529 h 2550"/>
                  <a:gd name="T114" fmla="*/ 3304 w 3436"/>
                  <a:gd name="T115" fmla="*/ 197 h 2550"/>
                  <a:gd name="T116" fmla="*/ 3376 w 3436"/>
                  <a:gd name="T117" fmla="*/ 137 h 2550"/>
                  <a:gd name="T118" fmla="*/ 3384 w 3436"/>
                  <a:gd name="T119" fmla="*/ 137 h 2550"/>
                  <a:gd name="T120" fmla="*/ 3323 w 3436"/>
                  <a:gd name="T121" fmla="*/ 213 h 2550"/>
                  <a:gd name="T122" fmla="*/ 3184 w 3436"/>
                  <a:gd name="T123" fmla="*/ 203 h 25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6"/>
                  <a:gd name="T187" fmla="*/ 0 h 2550"/>
                  <a:gd name="T188" fmla="*/ 3436 w 3436"/>
                  <a:gd name="T189" fmla="*/ 2550 h 25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6" h="2550">
                    <a:moveTo>
                      <a:pt x="143" y="2454"/>
                    </a:moveTo>
                    <a:lnTo>
                      <a:pt x="171" y="2454"/>
                    </a:lnTo>
                    <a:lnTo>
                      <a:pt x="171" y="2499"/>
                    </a:lnTo>
                    <a:lnTo>
                      <a:pt x="127" y="2499"/>
                    </a:lnTo>
                    <a:lnTo>
                      <a:pt x="127" y="2470"/>
                    </a:lnTo>
                    <a:lnTo>
                      <a:pt x="129" y="2469"/>
                    </a:lnTo>
                    <a:lnTo>
                      <a:pt x="131" y="2468"/>
                    </a:lnTo>
                    <a:lnTo>
                      <a:pt x="133" y="2466"/>
                    </a:lnTo>
                    <a:lnTo>
                      <a:pt x="135" y="2463"/>
                    </a:lnTo>
                    <a:lnTo>
                      <a:pt x="138" y="2459"/>
                    </a:lnTo>
                    <a:lnTo>
                      <a:pt x="141" y="2456"/>
                    </a:lnTo>
                    <a:lnTo>
                      <a:pt x="143" y="2454"/>
                    </a:lnTo>
                    <a:close/>
                    <a:moveTo>
                      <a:pt x="796" y="2109"/>
                    </a:moveTo>
                    <a:lnTo>
                      <a:pt x="825" y="2109"/>
                    </a:lnTo>
                    <a:lnTo>
                      <a:pt x="824" y="2111"/>
                    </a:lnTo>
                    <a:lnTo>
                      <a:pt x="823" y="2113"/>
                    </a:lnTo>
                    <a:lnTo>
                      <a:pt x="820" y="2119"/>
                    </a:lnTo>
                    <a:lnTo>
                      <a:pt x="819" y="2121"/>
                    </a:lnTo>
                    <a:lnTo>
                      <a:pt x="817" y="2123"/>
                    </a:lnTo>
                    <a:lnTo>
                      <a:pt x="816" y="2125"/>
                    </a:lnTo>
                    <a:lnTo>
                      <a:pt x="815" y="2127"/>
                    </a:lnTo>
                    <a:lnTo>
                      <a:pt x="796" y="2127"/>
                    </a:lnTo>
                    <a:lnTo>
                      <a:pt x="796" y="2109"/>
                    </a:lnTo>
                    <a:close/>
                    <a:moveTo>
                      <a:pt x="923" y="2002"/>
                    </a:moveTo>
                    <a:lnTo>
                      <a:pt x="952" y="2002"/>
                    </a:lnTo>
                    <a:lnTo>
                      <a:pt x="952" y="2031"/>
                    </a:lnTo>
                    <a:lnTo>
                      <a:pt x="923" y="2031"/>
                    </a:lnTo>
                    <a:lnTo>
                      <a:pt x="923" y="2002"/>
                    </a:lnTo>
                    <a:close/>
                    <a:moveTo>
                      <a:pt x="953" y="1993"/>
                    </a:moveTo>
                    <a:lnTo>
                      <a:pt x="962" y="1992"/>
                    </a:lnTo>
                    <a:lnTo>
                      <a:pt x="973" y="1992"/>
                    </a:lnTo>
                    <a:lnTo>
                      <a:pt x="979" y="1993"/>
                    </a:lnTo>
                    <a:lnTo>
                      <a:pt x="984" y="1994"/>
                    </a:lnTo>
                    <a:lnTo>
                      <a:pt x="988" y="1996"/>
                    </a:lnTo>
                    <a:lnTo>
                      <a:pt x="993" y="2000"/>
                    </a:lnTo>
                    <a:lnTo>
                      <a:pt x="983" y="2001"/>
                    </a:lnTo>
                    <a:lnTo>
                      <a:pt x="972" y="2000"/>
                    </a:lnTo>
                    <a:lnTo>
                      <a:pt x="967" y="1999"/>
                    </a:lnTo>
                    <a:lnTo>
                      <a:pt x="961" y="1998"/>
                    </a:lnTo>
                    <a:lnTo>
                      <a:pt x="957" y="1995"/>
                    </a:lnTo>
                    <a:lnTo>
                      <a:pt x="953" y="1993"/>
                    </a:lnTo>
                    <a:close/>
                    <a:moveTo>
                      <a:pt x="994" y="1936"/>
                    </a:moveTo>
                    <a:lnTo>
                      <a:pt x="1079" y="1936"/>
                    </a:lnTo>
                    <a:lnTo>
                      <a:pt x="1079" y="1965"/>
                    </a:lnTo>
                    <a:lnTo>
                      <a:pt x="1048" y="1965"/>
                    </a:lnTo>
                    <a:lnTo>
                      <a:pt x="1048" y="1990"/>
                    </a:lnTo>
                    <a:lnTo>
                      <a:pt x="994" y="1990"/>
                    </a:lnTo>
                    <a:lnTo>
                      <a:pt x="994" y="1936"/>
                    </a:lnTo>
                    <a:close/>
                    <a:moveTo>
                      <a:pt x="1079" y="1927"/>
                    </a:moveTo>
                    <a:lnTo>
                      <a:pt x="1090" y="1926"/>
                    </a:lnTo>
                    <a:lnTo>
                      <a:pt x="1099" y="1926"/>
                    </a:lnTo>
                    <a:lnTo>
                      <a:pt x="1105" y="1927"/>
                    </a:lnTo>
                    <a:lnTo>
                      <a:pt x="1110" y="1928"/>
                    </a:lnTo>
                    <a:lnTo>
                      <a:pt x="1116" y="1931"/>
                    </a:lnTo>
                    <a:lnTo>
                      <a:pt x="1120" y="1934"/>
                    </a:lnTo>
                    <a:lnTo>
                      <a:pt x="1109" y="1934"/>
                    </a:lnTo>
                    <a:lnTo>
                      <a:pt x="1099" y="1934"/>
                    </a:lnTo>
                    <a:lnTo>
                      <a:pt x="1094" y="1933"/>
                    </a:lnTo>
                    <a:lnTo>
                      <a:pt x="1089" y="1932"/>
                    </a:lnTo>
                    <a:lnTo>
                      <a:pt x="1083" y="1929"/>
                    </a:lnTo>
                    <a:lnTo>
                      <a:pt x="1079" y="1927"/>
                    </a:lnTo>
                    <a:close/>
                    <a:moveTo>
                      <a:pt x="1121" y="1906"/>
                    </a:moveTo>
                    <a:lnTo>
                      <a:pt x="1154" y="1906"/>
                    </a:lnTo>
                    <a:lnTo>
                      <a:pt x="1154" y="1924"/>
                    </a:lnTo>
                    <a:lnTo>
                      <a:pt x="1121" y="1924"/>
                    </a:lnTo>
                    <a:lnTo>
                      <a:pt x="1121" y="1906"/>
                    </a:lnTo>
                    <a:close/>
                    <a:moveTo>
                      <a:pt x="1247" y="1799"/>
                    </a:moveTo>
                    <a:lnTo>
                      <a:pt x="1332" y="1799"/>
                    </a:lnTo>
                    <a:lnTo>
                      <a:pt x="1332" y="1828"/>
                    </a:lnTo>
                    <a:lnTo>
                      <a:pt x="1247" y="1828"/>
                    </a:lnTo>
                    <a:lnTo>
                      <a:pt x="1247" y="1799"/>
                    </a:lnTo>
                    <a:close/>
                    <a:moveTo>
                      <a:pt x="1333" y="1708"/>
                    </a:moveTo>
                    <a:lnTo>
                      <a:pt x="1402" y="1708"/>
                    </a:lnTo>
                    <a:lnTo>
                      <a:pt x="1402" y="1732"/>
                    </a:lnTo>
                    <a:lnTo>
                      <a:pt x="1396" y="1731"/>
                    </a:lnTo>
                    <a:lnTo>
                      <a:pt x="1389" y="1728"/>
                    </a:lnTo>
                    <a:lnTo>
                      <a:pt x="1382" y="1728"/>
                    </a:lnTo>
                    <a:lnTo>
                      <a:pt x="1373" y="1728"/>
                    </a:lnTo>
                    <a:lnTo>
                      <a:pt x="1356" y="1728"/>
                    </a:lnTo>
                    <a:lnTo>
                      <a:pt x="1345" y="1729"/>
                    </a:lnTo>
                    <a:lnTo>
                      <a:pt x="1333" y="1732"/>
                    </a:lnTo>
                    <a:lnTo>
                      <a:pt x="1333" y="1708"/>
                    </a:lnTo>
                    <a:close/>
                    <a:moveTo>
                      <a:pt x="1536" y="1641"/>
                    </a:moveTo>
                    <a:lnTo>
                      <a:pt x="1565" y="1641"/>
                    </a:lnTo>
                    <a:lnTo>
                      <a:pt x="1565" y="1660"/>
                    </a:lnTo>
                    <a:lnTo>
                      <a:pt x="1536" y="1660"/>
                    </a:lnTo>
                    <a:lnTo>
                      <a:pt x="1536" y="1641"/>
                    </a:lnTo>
                    <a:close/>
                    <a:moveTo>
                      <a:pt x="1491" y="1601"/>
                    </a:moveTo>
                    <a:lnTo>
                      <a:pt x="1535" y="1601"/>
                    </a:lnTo>
                    <a:lnTo>
                      <a:pt x="1535" y="1630"/>
                    </a:lnTo>
                    <a:lnTo>
                      <a:pt x="1491" y="1630"/>
                    </a:lnTo>
                    <a:lnTo>
                      <a:pt x="1491" y="1601"/>
                    </a:lnTo>
                    <a:close/>
                    <a:moveTo>
                      <a:pt x="1535" y="1591"/>
                    </a:moveTo>
                    <a:lnTo>
                      <a:pt x="1545" y="1591"/>
                    </a:lnTo>
                    <a:lnTo>
                      <a:pt x="1553" y="1591"/>
                    </a:lnTo>
                    <a:lnTo>
                      <a:pt x="1557" y="1592"/>
                    </a:lnTo>
                    <a:lnTo>
                      <a:pt x="1560" y="1593"/>
                    </a:lnTo>
                    <a:lnTo>
                      <a:pt x="1563" y="1595"/>
                    </a:lnTo>
                    <a:lnTo>
                      <a:pt x="1565" y="1599"/>
                    </a:lnTo>
                    <a:lnTo>
                      <a:pt x="1557" y="1599"/>
                    </a:lnTo>
                    <a:lnTo>
                      <a:pt x="1548" y="1599"/>
                    </a:lnTo>
                    <a:lnTo>
                      <a:pt x="1545" y="1598"/>
                    </a:lnTo>
                    <a:lnTo>
                      <a:pt x="1540" y="1595"/>
                    </a:lnTo>
                    <a:lnTo>
                      <a:pt x="1538" y="1594"/>
                    </a:lnTo>
                    <a:lnTo>
                      <a:pt x="1535" y="1591"/>
                    </a:lnTo>
                    <a:close/>
                    <a:moveTo>
                      <a:pt x="1617" y="1571"/>
                    </a:moveTo>
                    <a:lnTo>
                      <a:pt x="1661" y="1571"/>
                    </a:lnTo>
                    <a:lnTo>
                      <a:pt x="1661" y="1584"/>
                    </a:lnTo>
                    <a:lnTo>
                      <a:pt x="1617" y="1584"/>
                    </a:lnTo>
                    <a:lnTo>
                      <a:pt x="1617" y="1571"/>
                    </a:lnTo>
                    <a:close/>
                    <a:moveTo>
                      <a:pt x="1663" y="1524"/>
                    </a:moveTo>
                    <a:lnTo>
                      <a:pt x="1691" y="1524"/>
                    </a:lnTo>
                    <a:lnTo>
                      <a:pt x="1691" y="1544"/>
                    </a:lnTo>
                    <a:lnTo>
                      <a:pt x="1663" y="1544"/>
                    </a:lnTo>
                    <a:lnTo>
                      <a:pt x="1663" y="1524"/>
                    </a:lnTo>
                    <a:close/>
                    <a:moveTo>
                      <a:pt x="1694" y="1505"/>
                    </a:moveTo>
                    <a:lnTo>
                      <a:pt x="1742" y="1505"/>
                    </a:lnTo>
                    <a:lnTo>
                      <a:pt x="1742" y="1523"/>
                    </a:lnTo>
                    <a:lnTo>
                      <a:pt x="1694" y="1523"/>
                    </a:lnTo>
                    <a:lnTo>
                      <a:pt x="1694" y="1505"/>
                    </a:lnTo>
                    <a:close/>
                    <a:moveTo>
                      <a:pt x="1743" y="1495"/>
                    </a:moveTo>
                    <a:lnTo>
                      <a:pt x="1756" y="1494"/>
                    </a:lnTo>
                    <a:lnTo>
                      <a:pt x="1768" y="1495"/>
                    </a:lnTo>
                    <a:lnTo>
                      <a:pt x="1774" y="1495"/>
                    </a:lnTo>
                    <a:lnTo>
                      <a:pt x="1780" y="1497"/>
                    </a:lnTo>
                    <a:lnTo>
                      <a:pt x="1784" y="1499"/>
                    </a:lnTo>
                    <a:lnTo>
                      <a:pt x="1789" y="1501"/>
                    </a:lnTo>
                    <a:lnTo>
                      <a:pt x="1776" y="1502"/>
                    </a:lnTo>
                    <a:lnTo>
                      <a:pt x="1764" y="1502"/>
                    </a:lnTo>
                    <a:lnTo>
                      <a:pt x="1758" y="1501"/>
                    </a:lnTo>
                    <a:lnTo>
                      <a:pt x="1753" y="1499"/>
                    </a:lnTo>
                    <a:lnTo>
                      <a:pt x="1748" y="1498"/>
                    </a:lnTo>
                    <a:lnTo>
                      <a:pt x="1743" y="1495"/>
                    </a:lnTo>
                    <a:close/>
                    <a:moveTo>
                      <a:pt x="1790" y="1464"/>
                    </a:moveTo>
                    <a:lnTo>
                      <a:pt x="1819" y="1464"/>
                    </a:lnTo>
                    <a:lnTo>
                      <a:pt x="1819" y="1493"/>
                    </a:lnTo>
                    <a:lnTo>
                      <a:pt x="1790" y="1493"/>
                    </a:lnTo>
                    <a:lnTo>
                      <a:pt x="1790" y="1464"/>
                    </a:lnTo>
                    <a:close/>
                    <a:moveTo>
                      <a:pt x="1820" y="1398"/>
                    </a:moveTo>
                    <a:lnTo>
                      <a:pt x="1869" y="1398"/>
                    </a:lnTo>
                    <a:lnTo>
                      <a:pt x="1869" y="1427"/>
                    </a:lnTo>
                    <a:lnTo>
                      <a:pt x="1820" y="1427"/>
                    </a:lnTo>
                    <a:lnTo>
                      <a:pt x="1820" y="1398"/>
                    </a:lnTo>
                    <a:close/>
                    <a:moveTo>
                      <a:pt x="1870" y="1388"/>
                    </a:moveTo>
                    <a:lnTo>
                      <a:pt x="1879" y="1388"/>
                    </a:lnTo>
                    <a:lnTo>
                      <a:pt x="1888" y="1388"/>
                    </a:lnTo>
                    <a:lnTo>
                      <a:pt x="1892" y="1389"/>
                    </a:lnTo>
                    <a:lnTo>
                      <a:pt x="1895" y="1390"/>
                    </a:lnTo>
                    <a:lnTo>
                      <a:pt x="1897" y="1392"/>
                    </a:lnTo>
                    <a:lnTo>
                      <a:pt x="1901" y="1395"/>
                    </a:lnTo>
                    <a:lnTo>
                      <a:pt x="1891" y="1395"/>
                    </a:lnTo>
                    <a:lnTo>
                      <a:pt x="1882" y="1395"/>
                    </a:lnTo>
                    <a:lnTo>
                      <a:pt x="1879" y="1394"/>
                    </a:lnTo>
                    <a:lnTo>
                      <a:pt x="1876" y="1392"/>
                    </a:lnTo>
                    <a:lnTo>
                      <a:pt x="1873" y="1391"/>
                    </a:lnTo>
                    <a:lnTo>
                      <a:pt x="1870" y="1388"/>
                    </a:lnTo>
                    <a:close/>
                    <a:moveTo>
                      <a:pt x="1901" y="1367"/>
                    </a:moveTo>
                    <a:lnTo>
                      <a:pt x="1945" y="1367"/>
                    </a:lnTo>
                    <a:lnTo>
                      <a:pt x="1945" y="1386"/>
                    </a:lnTo>
                    <a:lnTo>
                      <a:pt x="1901" y="1386"/>
                    </a:lnTo>
                    <a:lnTo>
                      <a:pt x="1901" y="1367"/>
                    </a:lnTo>
                    <a:close/>
                    <a:moveTo>
                      <a:pt x="1947" y="1300"/>
                    </a:moveTo>
                    <a:lnTo>
                      <a:pt x="1986" y="1300"/>
                    </a:lnTo>
                    <a:lnTo>
                      <a:pt x="1986" y="1320"/>
                    </a:lnTo>
                    <a:lnTo>
                      <a:pt x="1947" y="1320"/>
                    </a:lnTo>
                    <a:lnTo>
                      <a:pt x="1947" y="1300"/>
                    </a:lnTo>
                    <a:close/>
                    <a:moveTo>
                      <a:pt x="1987" y="1260"/>
                    </a:moveTo>
                    <a:lnTo>
                      <a:pt x="2072" y="1260"/>
                    </a:lnTo>
                    <a:lnTo>
                      <a:pt x="2072" y="1290"/>
                    </a:lnTo>
                    <a:lnTo>
                      <a:pt x="1987" y="1290"/>
                    </a:lnTo>
                    <a:lnTo>
                      <a:pt x="1987" y="1260"/>
                    </a:lnTo>
                    <a:close/>
                    <a:moveTo>
                      <a:pt x="2104" y="1210"/>
                    </a:moveTo>
                    <a:lnTo>
                      <a:pt x="2153" y="1210"/>
                    </a:lnTo>
                    <a:lnTo>
                      <a:pt x="2153" y="1228"/>
                    </a:lnTo>
                    <a:lnTo>
                      <a:pt x="2104" y="1228"/>
                    </a:lnTo>
                    <a:lnTo>
                      <a:pt x="2104" y="1210"/>
                    </a:lnTo>
                    <a:close/>
                    <a:moveTo>
                      <a:pt x="2200" y="1164"/>
                    </a:moveTo>
                    <a:lnTo>
                      <a:pt x="2230" y="1164"/>
                    </a:lnTo>
                    <a:lnTo>
                      <a:pt x="2230" y="1183"/>
                    </a:lnTo>
                    <a:lnTo>
                      <a:pt x="2200" y="1183"/>
                    </a:lnTo>
                    <a:lnTo>
                      <a:pt x="2200" y="1164"/>
                    </a:lnTo>
                    <a:close/>
                    <a:moveTo>
                      <a:pt x="2073" y="1164"/>
                    </a:moveTo>
                    <a:lnTo>
                      <a:pt x="2102" y="1164"/>
                    </a:lnTo>
                    <a:lnTo>
                      <a:pt x="2102" y="1183"/>
                    </a:lnTo>
                    <a:lnTo>
                      <a:pt x="2073" y="1183"/>
                    </a:lnTo>
                    <a:lnTo>
                      <a:pt x="2073" y="1164"/>
                    </a:lnTo>
                    <a:close/>
                    <a:moveTo>
                      <a:pt x="2104" y="1144"/>
                    </a:moveTo>
                    <a:lnTo>
                      <a:pt x="2153" y="1144"/>
                    </a:lnTo>
                    <a:lnTo>
                      <a:pt x="2153" y="1162"/>
                    </a:lnTo>
                    <a:lnTo>
                      <a:pt x="2104" y="1162"/>
                    </a:lnTo>
                    <a:lnTo>
                      <a:pt x="2104" y="1144"/>
                    </a:lnTo>
                    <a:close/>
                    <a:moveTo>
                      <a:pt x="2281" y="1123"/>
                    </a:moveTo>
                    <a:lnTo>
                      <a:pt x="2326" y="1123"/>
                    </a:lnTo>
                    <a:lnTo>
                      <a:pt x="2326" y="1141"/>
                    </a:lnTo>
                    <a:lnTo>
                      <a:pt x="2281" y="1141"/>
                    </a:lnTo>
                    <a:lnTo>
                      <a:pt x="2281" y="1123"/>
                    </a:lnTo>
                    <a:close/>
                    <a:moveTo>
                      <a:pt x="2155" y="1123"/>
                    </a:moveTo>
                    <a:lnTo>
                      <a:pt x="2198" y="1123"/>
                    </a:lnTo>
                    <a:lnTo>
                      <a:pt x="2198" y="1141"/>
                    </a:lnTo>
                    <a:lnTo>
                      <a:pt x="2155" y="1141"/>
                    </a:lnTo>
                    <a:lnTo>
                      <a:pt x="2155" y="1123"/>
                    </a:lnTo>
                    <a:close/>
                    <a:moveTo>
                      <a:pt x="2200" y="1103"/>
                    </a:moveTo>
                    <a:lnTo>
                      <a:pt x="2230" y="1103"/>
                    </a:lnTo>
                    <a:lnTo>
                      <a:pt x="2230" y="1122"/>
                    </a:lnTo>
                    <a:lnTo>
                      <a:pt x="2200" y="1122"/>
                    </a:lnTo>
                    <a:lnTo>
                      <a:pt x="2200" y="1103"/>
                    </a:lnTo>
                    <a:close/>
                    <a:moveTo>
                      <a:pt x="2280" y="1094"/>
                    </a:moveTo>
                    <a:lnTo>
                      <a:pt x="2293" y="1093"/>
                    </a:lnTo>
                    <a:lnTo>
                      <a:pt x="2306" y="1093"/>
                    </a:lnTo>
                    <a:lnTo>
                      <a:pt x="2312" y="1094"/>
                    </a:lnTo>
                    <a:lnTo>
                      <a:pt x="2317" y="1095"/>
                    </a:lnTo>
                    <a:lnTo>
                      <a:pt x="2321" y="1097"/>
                    </a:lnTo>
                    <a:lnTo>
                      <a:pt x="2327" y="1100"/>
                    </a:lnTo>
                    <a:lnTo>
                      <a:pt x="2314" y="1101"/>
                    </a:lnTo>
                    <a:lnTo>
                      <a:pt x="2301" y="1100"/>
                    </a:lnTo>
                    <a:lnTo>
                      <a:pt x="2295" y="1099"/>
                    </a:lnTo>
                    <a:lnTo>
                      <a:pt x="2290" y="1098"/>
                    </a:lnTo>
                    <a:lnTo>
                      <a:pt x="2286" y="1096"/>
                    </a:lnTo>
                    <a:lnTo>
                      <a:pt x="2280" y="1094"/>
                    </a:lnTo>
                    <a:close/>
                    <a:moveTo>
                      <a:pt x="2154" y="1094"/>
                    </a:moveTo>
                    <a:lnTo>
                      <a:pt x="2167" y="1093"/>
                    </a:lnTo>
                    <a:lnTo>
                      <a:pt x="2179" y="1093"/>
                    </a:lnTo>
                    <a:lnTo>
                      <a:pt x="2184" y="1094"/>
                    </a:lnTo>
                    <a:lnTo>
                      <a:pt x="2190" y="1095"/>
                    </a:lnTo>
                    <a:lnTo>
                      <a:pt x="2195" y="1097"/>
                    </a:lnTo>
                    <a:lnTo>
                      <a:pt x="2199" y="1100"/>
                    </a:lnTo>
                    <a:lnTo>
                      <a:pt x="2186" y="1101"/>
                    </a:lnTo>
                    <a:lnTo>
                      <a:pt x="2175" y="1100"/>
                    </a:lnTo>
                    <a:lnTo>
                      <a:pt x="2169" y="1099"/>
                    </a:lnTo>
                    <a:lnTo>
                      <a:pt x="2164" y="1098"/>
                    </a:lnTo>
                    <a:lnTo>
                      <a:pt x="2158" y="1096"/>
                    </a:lnTo>
                    <a:lnTo>
                      <a:pt x="2154" y="1094"/>
                    </a:lnTo>
                    <a:close/>
                    <a:moveTo>
                      <a:pt x="2200" y="1072"/>
                    </a:moveTo>
                    <a:lnTo>
                      <a:pt x="2230" y="1072"/>
                    </a:lnTo>
                    <a:lnTo>
                      <a:pt x="2230" y="1091"/>
                    </a:lnTo>
                    <a:lnTo>
                      <a:pt x="2200" y="1091"/>
                    </a:lnTo>
                    <a:lnTo>
                      <a:pt x="2200" y="1072"/>
                    </a:lnTo>
                    <a:close/>
                    <a:moveTo>
                      <a:pt x="2231" y="1037"/>
                    </a:moveTo>
                    <a:lnTo>
                      <a:pt x="2280" y="1037"/>
                    </a:lnTo>
                    <a:lnTo>
                      <a:pt x="2280" y="1066"/>
                    </a:lnTo>
                    <a:lnTo>
                      <a:pt x="2231" y="1066"/>
                    </a:lnTo>
                    <a:lnTo>
                      <a:pt x="2231" y="1037"/>
                    </a:lnTo>
                    <a:close/>
                    <a:moveTo>
                      <a:pt x="2280" y="1028"/>
                    </a:moveTo>
                    <a:lnTo>
                      <a:pt x="2293" y="1027"/>
                    </a:lnTo>
                    <a:lnTo>
                      <a:pt x="2306" y="1027"/>
                    </a:lnTo>
                    <a:lnTo>
                      <a:pt x="2312" y="1028"/>
                    </a:lnTo>
                    <a:lnTo>
                      <a:pt x="2317" y="1029"/>
                    </a:lnTo>
                    <a:lnTo>
                      <a:pt x="2321" y="1031"/>
                    </a:lnTo>
                    <a:lnTo>
                      <a:pt x="2327" y="1034"/>
                    </a:lnTo>
                    <a:lnTo>
                      <a:pt x="2314" y="1034"/>
                    </a:lnTo>
                    <a:lnTo>
                      <a:pt x="2301" y="1034"/>
                    </a:lnTo>
                    <a:lnTo>
                      <a:pt x="2295" y="1033"/>
                    </a:lnTo>
                    <a:lnTo>
                      <a:pt x="2290" y="1032"/>
                    </a:lnTo>
                    <a:lnTo>
                      <a:pt x="2286" y="1030"/>
                    </a:lnTo>
                    <a:lnTo>
                      <a:pt x="2280" y="1028"/>
                    </a:lnTo>
                    <a:close/>
                    <a:moveTo>
                      <a:pt x="2358" y="1006"/>
                    </a:moveTo>
                    <a:lnTo>
                      <a:pt x="2397" y="1006"/>
                    </a:lnTo>
                    <a:lnTo>
                      <a:pt x="2397" y="1025"/>
                    </a:lnTo>
                    <a:lnTo>
                      <a:pt x="2358" y="1025"/>
                    </a:lnTo>
                    <a:lnTo>
                      <a:pt x="2358" y="1006"/>
                    </a:lnTo>
                    <a:close/>
                    <a:moveTo>
                      <a:pt x="2231" y="1006"/>
                    </a:moveTo>
                    <a:lnTo>
                      <a:pt x="2280" y="1006"/>
                    </a:lnTo>
                    <a:lnTo>
                      <a:pt x="2280" y="1025"/>
                    </a:lnTo>
                    <a:lnTo>
                      <a:pt x="2231" y="1025"/>
                    </a:lnTo>
                    <a:lnTo>
                      <a:pt x="2231" y="1006"/>
                    </a:lnTo>
                    <a:close/>
                    <a:moveTo>
                      <a:pt x="2281" y="986"/>
                    </a:moveTo>
                    <a:lnTo>
                      <a:pt x="2326" y="986"/>
                    </a:lnTo>
                    <a:lnTo>
                      <a:pt x="2326" y="1004"/>
                    </a:lnTo>
                    <a:lnTo>
                      <a:pt x="2281" y="1004"/>
                    </a:lnTo>
                    <a:lnTo>
                      <a:pt x="2281" y="986"/>
                    </a:lnTo>
                    <a:close/>
                    <a:moveTo>
                      <a:pt x="2327" y="965"/>
                    </a:moveTo>
                    <a:lnTo>
                      <a:pt x="2356" y="965"/>
                    </a:lnTo>
                    <a:lnTo>
                      <a:pt x="2356" y="985"/>
                    </a:lnTo>
                    <a:lnTo>
                      <a:pt x="2327" y="985"/>
                    </a:lnTo>
                    <a:lnTo>
                      <a:pt x="2327" y="965"/>
                    </a:lnTo>
                    <a:close/>
                    <a:moveTo>
                      <a:pt x="2327" y="920"/>
                    </a:moveTo>
                    <a:lnTo>
                      <a:pt x="2356" y="920"/>
                    </a:lnTo>
                    <a:lnTo>
                      <a:pt x="2356" y="938"/>
                    </a:lnTo>
                    <a:lnTo>
                      <a:pt x="2327" y="938"/>
                    </a:lnTo>
                    <a:lnTo>
                      <a:pt x="2327" y="920"/>
                    </a:lnTo>
                    <a:close/>
                    <a:moveTo>
                      <a:pt x="2358" y="899"/>
                    </a:moveTo>
                    <a:lnTo>
                      <a:pt x="2397" y="899"/>
                    </a:lnTo>
                    <a:lnTo>
                      <a:pt x="2397" y="919"/>
                    </a:lnTo>
                    <a:lnTo>
                      <a:pt x="2358" y="919"/>
                    </a:lnTo>
                    <a:lnTo>
                      <a:pt x="2358" y="899"/>
                    </a:lnTo>
                    <a:close/>
                    <a:moveTo>
                      <a:pt x="2570" y="824"/>
                    </a:moveTo>
                    <a:lnTo>
                      <a:pt x="2609" y="824"/>
                    </a:lnTo>
                    <a:lnTo>
                      <a:pt x="2609" y="869"/>
                    </a:lnTo>
                    <a:lnTo>
                      <a:pt x="2620" y="871"/>
                    </a:lnTo>
                    <a:lnTo>
                      <a:pt x="2631" y="871"/>
                    </a:lnTo>
                    <a:lnTo>
                      <a:pt x="2643" y="870"/>
                    </a:lnTo>
                    <a:lnTo>
                      <a:pt x="2653" y="870"/>
                    </a:lnTo>
                    <a:lnTo>
                      <a:pt x="2664" y="872"/>
                    </a:lnTo>
                    <a:lnTo>
                      <a:pt x="2671" y="873"/>
                    </a:lnTo>
                    <a:lnTo>
                      <a:pt x="2676" y="877"/>
                    </a:lnTo>
                    <a:lnTo>
                      <a:pt x="2681" y="880"/>
                    </a:lnTo>
                    <a:lnTo>
                      <a:pt x="2686" y="884"/>
                    </a:lnTo>
                    <a:lnTo>
                      <a:pt x="2691" y="891"/>
                    </a:lnTo>
                    <a:lnTo>
                      <a:pt x="2697" y="897"/>
                    </a:lnTo>
                    <a:lnTo>
                      <a:pt x="2691" y="898"/>
                    </a:lnTo>
                    <a:lnTo>
                      <a:pt x="2688" y="899"/>
                    </a:lnTo>
                    <a:lnTo>
                      <a:pt x="2680" y="902"/>
                    </a:lnTo>
                    <a:lnTo>
                      <a:pt x="2672" y="903"/>
                    </a:lnTo>
                    <a:lnTo>
                      <a:pt x="2663" y="904"/>
                    </a:lnTo>
                    <a:lnTo>
                      <a:pt x="2659" y="904"/>
                    </a:lnTo>
                    <a:lnTo>
                      <a:pt x="2655" y="903"/>
                    </a:lnTo>
                    <a:lnTo>
                      <a:pt x="2650" y="902"/>
                    </a:lnTo>
                    <a:lnTo>
                      <a:pt x="2647" y="899"/>
                    </a:lnTo>
                    <a:lnTo>
                      <a:pt x="2644" y="897"/>
                    </a:lnTo>
                    <a:lnTo>
                      <a:pt x="2640" y="894"/>
                    </a:lnTo>
                    <a:lnTo>
                      <a:pt x="2638" y="892"/>
                    </a:lnTo>
                    <a:lnTo>
                      <a:pt x="2637" y="889"/>
                    </a:lnTo>
                    <a:lnTo>
                      <a:pt x="2609" y="889"/>
                    </a:lnTo>
                    <a:lnTo>
                      <a:pt x="2609" y="919"/>
                    </a:lnTo>
                    <a:lnTo>
                      <a:pt x="2570" y="919"/>
                    </a:lnTo>
                    <a:lnTo>
                      <a:pt x="2569" y="908"/>
                    </a:lnTo>
                    <a:lnTo>
                      <a:pt x="2568" y="903"/>
                    </a:lnTo>
                    <a:lnTo>
                      <a:pt x="2567" y="900"/>
                    </a:lnTo>
                    <a:lnTo>
                      <a:pt x="2566" y="898"/>
                    </a:lnTo>
                    <a:lnTo>
                      <a:pt x="2523" y="898"/>
                    </a:lnTo>
                    <a:lnTo>
                      <a:pt x="2523" y="944"/>
                    </a:lnTo>
                    <a:lnTo>
                      <a:pt x="2484" y="944"/>
                    </a:lnTo>
                    <a:lnTo>
                      <a:pt x="2484" y="898"/>
                    </a:lnTo>
                    <a:lnTo>
                      <a:pt x="2442" y="898"/>
                    </a:lnTo>
                    <a:lnTo>
                      <a:pt x="2442" y="965"/>
                    </a:lnTo>
                    <a:lnTo>
                      <a:pt x="2493" y="965"/>
                    </a:lnTo>
                    <a:lnTo>
                      <a:pt x="2493" y="985"/>
                    </a:lnTo>
                    <a:lnTo>
                      <a:pt x="2442" y="985"/>
                    </a:lnTo>
                    <a:lnTo>
                      <a:pt x="2442" y="1036"/>
                    </a:lnTo>
                    <a:lnTo>
                      <a:pt x="2417" y="1036"/>
                    </a:lnTo>
                    <a:lnTo>
                      <a:pt x="2357" y="1036"/>
                    </a:lnTo>
                    <a:lnTo>
                      <a:pt x="2357" y="1063"/>
                    </a:lnTo>
                    <a:lnTo>
                      <a:pt x="2357" y="1066"/>
                    </a:lnTo>
                    <a:lnTo>
                      <a:pt x="2358" y="1067"/>
                    </a:lnTo>
                    <a:lnTo>
                      <a:pt x="2358" y="1068"/>
                    </a:lnTo>
                    <a:lnTo>
                      <a:pt x="2360" y="1068"/>
                    </a:lnTo>
                    <a:lnTo>
                      <a:pt x="2361" y="1067"/>
                    </a:lnTo>
                    <a:lnTo>
                      <a:pt x="2363" y="1067"/>
                    </a:lnTo>
                    <a:lnTo>
                      <a:pt x="2365" y="1067"/>
                    </a:lnTo>
                    <a:lnTo>
                      <a:pt x="2367" y="1068"/>
                    </a:lnTo>
                    <a:lnTo>
                      <a:pt x="2367" y="1071"/>
                    </a:lnTo>
                    <a:lnTo>
                      <a:pt x="2367" y="1162"/>
                    </a:lnTo>
                    <a:lnTo>
                      <a:pt x="2326" y="1162"/>
                    </a:lnTo>
                    <a:lnTo>
                      <a:pt x="2326" y="1207"/>
                    </a:lnTo>
                    <a:lnTo>
                      <a:pt x="2281" y="1207"/>
                    </a:lnTo>
                    <a:lnTo>
                      <a:pt x="2280" y="1197"/>
                    </a:lnTo>
                    <a:lnTo>
                      <a:pt x="2279" y="1192"/>
                    </a:lnTo>
                    <a:lnTo>
                      <a:pt x="2278" y="1190"/>
                    </a:lnTo>
                    <a:lnTo>
                      <a:pt x="2277" y="1188"/>
                    </a:lnTo>
                    <a:lnTo>
                      <a:pt x="2249" y="1188"/>
                    </a:lnTo>
                    <a:lnTo>
                      <a:pt x="2249" y="1258"/>
                    </a:lnTo>
                    <a:lnTo>
                      <a:pt x="2153" y="1258"/>
                    </a:lnTo>
                    <a:lnTo>
                      <a:pt x="2153" y="1290"/>
                    </a:lnTo>
                    <a:lnTo>
                      <a:pt x="2123" y="1290"/>
                    </a:lnTo>
                    <a:lnTo>
                      <a:pt x="2123" y="1327"/>
                    </a:lnTo>
                    <a:lnTo>
                      <a:pt x="2098" y="1326"/>
                    </a:lnTo>
                    <a:lnTo>
                      <a:pt x="2073" y="1326"/>
                    </a:lnTo>
                    <a:lnTo>
                      <a:pt x="2049" y="1326"/>
                    </a:lnTo>
                    <a:lnTo>
                      <a:pt x="2027" y="1327"/>
                    </a:lnTo>
                    <a:lnTo>
                      <a:pt x="2027" y="1341"/>
                    </a:lnTo>
                    <a:lnTo>
                      <a:pt x="2032" y="1344"/>
                    </a:lnTo>
                    <a:lnTo>
                      <a:pt x="2038" y="1345"/>
                    </a:lnTo>
                    <a:lnTo>
                      <a:pt x="2052" y="1346"/>
                    </a:lnTo>
                    <a:lnTo>
                      <a:pt x="2082" y="1347"/>
                    </a:lnTo>
                    <a:lnTo>
                      <a:pt x="2082" y="1365"/>
                    </a:lnTo>
                    <a:lnTo>
                      <a:pt x="2027" y="1365"/>
                    </a:lnTo>
                    <a:lnTo>
                      <a:pt x="2027" y="1395"/>
                    </a:lnTo>
                    <a:lnTo>
                      <a:pt x="1945" y="1395"/>
                    </a:lnTo>
                    <a:lnTo>
                      <a:pt x="1945" y="1428"/>
                    </a:lnTo>
                    <a:lnTo>
                      <a:pt x="1996" y="1428"/>
                    </a:lnTo>
                    <a:lnTo>
                      <a:pt x="1996" y="1443"/>
                    </a:lnTo>
                    <a:lnTo>
                      <a:pt x="1869" y="1443"/>
                    </a:lnTo>
                    <a:lnTo>
                      <a:pt x="1869" y="1458"/>
                    </a:lnTo>
                    <a:lnTo>
                      <a:pt x="1900" y="1458"/>
                    </a:lnTo>
                    <a:lnTo>
                      <a:pt x="1900" y="1492"/>
                    </a:lnTo>
                    <a:lnTo>
                      <a:pt x="1894" y="1494"/>
                    </a:lnTo>
                    <a:lnTo>
                      <a:pt x="1889" y="1495"/>
                    </a:lnTo>
                    <a:lnTo>
                      <a:pt x="1878" y="1497"/>
                    </a:lnTo>
                    <a:lnTo>
                      <a:pt x="1866" y="1498"/>
                    </a:lnTo>
                    <a:lnTo>
                      <a:pt x="1856" y="1499"/>
                    </a:lnTo>
                    <a:lnTo>
                      <a:pt x="1851" y="1499"/>
                    </a:lnTo>
                    <a:lnTo>
                      <a:pt x="1847" y="1501"/>
                    </a:lnTo>
                    <a:lnTo>
                      <a:pt x="1842" y="1502"/>
                    </a:lnTo>
                    <a:lnTo>
                      <a:pt x="1838" y="1506"/>
                    </a:lnTo>
                    <a:lnTo>
                      <a:pt x="1837" y="1507"/>
                    </a:lnTo>
                    <a:lnTo>
                      <a:pt x="1835" y="1508"/>
                    </a:lnTo>
                    <a:lnTo>
                      <a:pt x="1833" y="1512"/>
                    </a:lnTo>
                    <a:lnTo>
                      <a:pt x="1831" y="1518"/>
                    </a:lnTo>
                    <a:lnTo>
                      <a:pt x="1829" y="1520"/>
                    </a:lnTo>
                    <a:lnTo>
                      <a:pt x="1828" y="1523"/>
                    </a:lnTo>
                    <a:lnTo>
                      <a:pt x="1820" y="1523"/>
                    </a:lnTo>
                    <a:lnTo>
                      <a:pt x="1809" y="1524"/>
                    </a:lnTo>
                    <a:lnTo>
                      <a:pt x="1805" y="1524"/>
                    </a:lnTo>
                    <a:lnTo>
                      <a:pt x="1799" y="1525"/>
                    </a:lnTo>
                    <a:lnTo>
                      <a:pt x="1789" y="1527"/>
                    </a:lnTo>
                    <a:lnTo>
                      <a:pt x="1789" y="1540"/>
                    </a:lnTo>
                    <a:lnTo>
                      <a:pt x="1792" y="1541"/>
                    </a:lnTo>
                    <a:lnTo>
                      <a:pt x="1796" y="1542"/>
                    </a:lnTo>
                    <a:lnTo>
                      <a:pt x="1806" y="1544"/>
                    </a:lnTo>
                    <a:lnTo>
                      <a:pt x="1828" y="1545"/>
                    </a:lnTo>
                    <a:lnTo>
                      <a:pt x="1828" y="1568"/>
                    </a:lnTo>
                    <a:lnTo>
                      <a:pt x="1742" y="1568"/>
                    </a:lnTo>
                    <a:lnTo>
                      <a:pt x="1742" y="1630"/>
                    </a:lnTo>
                    <a:lnTo>
                      <a:pt x="1694" y="1630"/>
                    </a:lnTo>
                    <a:lnTo>
                      <a:pt x="1693" y="1614"/>
                    </a:lnTo>
                    <a:lnTo>
                      <a:pt x="1691" y="1606"/>
                    </a:lnTo>
                    <a:lnTo>
                      <a:pt x="1688" y="1600"/>
                    </a:lnTo>
                    <a:lnTo>
                      <a:pt x="1674" y="1600"/>
                    </a:lnTo>
                    <a:lnTo>
                      <a:pt x="1674" y="1726"/>
                    </a:lnTo>
                    <a:lnTo>
                      <a:pt x="1617" y="1726"/>
                    </a:lnTo>
                    <a:lnTo>
                      <a:pt x="1617" y="1700"/>
                    </a:lnTo>
                    <a:lnTo>
                      <a:pt x="1589" y="1700"/>
                    </a:lnTo>
                    <a:lnTo>
                      <a:pt x="1566" y="1701"/>
                    </a:lnTo>
                    <a:lnTo>
                      <a:pt x="1537" y="1704"/>
                    </a:lnTo>
                    <a:lnTo>
                      <a:pt x="1528" y="1704"/>
                    </a:lnTo>
                    <a:lnTo>
                      <a:pt x="1521" y="1704"/>
                    </a:lnTo>
                    <a:lnTo>
                      <a:pt x="1517" y="1702"/>
                    </a:lnTo>
                    <a:lnTo>
                      <a:pt x="1513" y="1701"/>
                    </a:lnTo>
                    <a:lnTo>
                      <a:pt x="1511" y="1706"/>
                    </a:lnTo>
                    <a:lnTo>
                      <a:pt x="1510" y="1708"/>
                    </a:lnTo>
                    <a:lnTo>
                      <a:pt x="1510" y="1711"/>
                    </a:lnTo>
                    <a:lnTo>
                      <a:pt x="1509" y="1726"/>
                    </a:lnTo>
                    <a:lnTo>
                      <a:pt x="1504" y="1726"/>
                    </a:lnTo>
                    <a:lnTo>
                      <a:pt x="1497" y="1725"/>
                    </a:lnTo>
                    <a:lnTo>
                      <a:pt x="1490" y="1723"/>
                    </a:lnTo>
                    <a:lnTo>
                      <a:pt x="1483" y="1723"/>
                    </a:lnTo>
                    <a:lnTo>
                      <a:pt x="1479" y="1723"/>
                    </a:lnTo>
                    <a:lnTo>
                      <a:pt x="1476" y="1723"/>
                    </a:lnTo>
                    <a:lnTo>
                      <a:pt x="1473" y="1724"/>
                    </a:lnTo>
                    <a:lnTo>
                      <a:pt x="1469" y="1725"/>
                    </a:lnTo>
                    <a:lnTo>
                      <a:pt x="1466" y="1727"/>
                    </a:lnTo>
                    <a:lnTo>
                      <a:pt x="1463" y="1731"/>
                    </a:lnTo>
                    <a:lnTo>
                      <a:pt x="1461" y="1734"/>
                    </a:lnTo>
                    <a:lnTo>
                      <a:pt x="1458" y="1738"/>
                    </a:lnTo>
                    <a:lnTo>
                      <a:pt x="1509" y="1738"/>
                    </a:lnTo>
                    <a:lnTo>
                      <a:pt x="1509" y="1787"/>
                    </a:lnTo>
                    <a:lnTo>
                      <a:pt x="1460" y="1787"/>
                    </a:lnTo>
                    <a:lnTo>
                      <a:pt x="1460" y="1776"/>
                    </a:lnTo>
                    <a:lnTo>
                      <a:pt x="1458" y="1772"/>
                    </a:lnTo>
                    <a:lnTo>
                      <a:pt x="1457" y="1769"/>
                    </a:lnTo>
                    <a:lnTo>
                      <a:pt x="1456" y="1767"/>
                    </a:lnTo>
                    <a:lnTo>
                      <a:pt x="1363" y="1767"/>
                    </a:lnTo>
                    <a:lnTo>
                      <a:pt x="1363" y="1784"/>
                    </a:lnTo>
                    <a:lnTo>
                      <a:pt x="1368" y="1786"/>
                    </a:lnTo>
                    <a:lnTo>
                      <a:pt x="1374" y="1787"/>
                    </a:lnTo>
                    <a:lnTo>
                      <a:pt x="1386" y="1788"/>
                    </a:lnTo>
                    <a:lnTo>
                      <a:pt x="1413" y="1789"/>
                    </a:lnTo>
                    <a:lnTo>
                      <a:pt x="1414" y="1808"/>
                    </a:lnTo>
                    <a:lnTo>
                      <a:pt x="1415" y="1820"/>
                    </a:lnTo>
                    <a:lnTo>
                      <a:pt x="1416" y="1826"/>
                    </a:lnTo>
                    <a:lnTo>
                      <a:pt x="1419" y="1832"/>
                    </a:lnTo>
                    <a:lnTo>
                      <a:pt x="1332" y="1832"/>
                    </a:lnTo>
                    <a:lnTo>
                      <a:pt x="1333" y="1839"/>
                    </a:lnTo>
                    <a:lnTo>
                      <a:pt x="1334" y="1844"/>
                    </a:lnTo>
                    <a:lnTo>
                      <a:pt x="1334" y="1848"/>
                    </a:lnTo>
                    <a:lnTo>
                      <a:pt x="1333" y="1853"/>
                    </a:lnTo>
                    <a:lnTo>
                      <a:pt x="1331" y="1859"/>
                    </a:lnTo>
                    <a:lnTo>
                      <a:pt x="1328" y="1865"/>
                    </a:lnTo>
                    <a:lnTo>
                      <a:pt x="1324" y="1871"/>
                    </a:lnTo>
                    <a:lnTo>
                      <a:pt x="1318" y="1876"/>
                    </a:lnTo>
                    <a:lnTo>
                      <a:pt x="1316" y="1881"/>
                    </a:lnTo>
                    <a:lnTo>
                      <a:pt x="1315" y="1884"/>
                    </a:lnTo>
                    <a:lnTo>
                      <a:pt x="1311" y="1894"/>
                    </a:lnTo>
                    <a:lnTo>
                      <a:pt x="1302" y="1893"/>
                    </a:lnTo>
                    <a:lnTo>
                      <a:pt x="1292" y="1893"/>
                    </a:lnTo>
                    <a:lnTo>
                      <a:pt x="1287" y="1894"/>
                    </a:lnTo>
                    <a:lnTo>
                      <a:pt x="1282" y="1894"/>
                    </a:lnTo>
                    <a:lnTo>
                      <a:pt x="1276" y="1895"/>
                    </a:lnTo>
                    <a:lnTo>
                      <a:pt x="1272" y="1897"/>
                    </a:lnTo>
                    <a:lnTo>
                      <a:pt x="1267" y="1899"/>
                    </a:lnTo>
                    <a:lnTo>
                      <a:pt x="1263" y="1901"/>
                    </a:lnTo>
                    <a:lnTo>
                      <a:pt x="1259" y="1906"/>
                    </a:lnTo>
                    <a:lnTo>
                      <a:pt x="1257" y="1910"/>
                    </a:lnTo>
                    <a:lnTo>
                      <a:pt x="1255" y="1914"/>
                    </a:lnTo>
                    <a:lnTo>
                      <a:pt x="1255" y="1920"/>
                    </a:lnTo>
                    <a:lnTo>
                      <a:pt x="1255" y="1927"/>
                    </a:lnTo>
                    <a:lnTo>
                      <a:pt x="1256" y="1935"/>
                    </a:lnTo>
                    <a:lnTo>
                      <a:pt x="1205" y="1935"/>
                    </a:lnTo>
                    <a:lnTo>
                      <a:pt x="1205" y="1971"/>
                    </a:lnTo>
                    <a:lnTo>
                      <a:pt x="1163" y="1971"/>
                    </a:lnTo>
                    <a:lnTo>
                      <a:pt x="1123" y="1971"/>
                    </a:lnTo>
                    <a:lnTo>
                      <a:pt x="1121" y="1973"/>
                    </a:lnTo>
                    <a:lnTo>
                      <a:pt x="1120" y="1973"/>
                    </a:lnTo>
                    <a:lnTo>
                      <a:pt x="1120" y="1981"/>
                    </a:lnTo>
                    <a:lnTo>
                      <a:pt x="1120" y="1986"/>
                    </a:lnTo>
                    <a:lnTo>
                      <a:pt x="1121" y="1989"/>
                    </a:lnTo>
                    <a:lnTo>
                      <a:pt x="1123" y="1991"/>
                    </a:lnTo>
                    <a:lnTo>
                      <a:pt x="1124" y="1993"/>
                    </a:lnTo>
                    <a:lnTo>
                      <a:pt x="1126" y="1994"/>
                    </a:lnTo>
                    <a:lnTo>
                      <a:pt x="1127" y="1996"/>
                    </a:lnTo>
                    <a:lnTo>
                      <a:pt x="1128" y="1999"/>
                    </a:lnTo>
                    <a:lnTo>
                      <a:pt x="1130" y="2001"/>
                    </a:lnTo>
                    <a:lnTo>
                      <a:pt x="1089" y="2001"/>
                    </a:lnTo>
                    <a:lnTo>
                      <a:pt x="1089" y="2031"/>
                    </a:lnTo>
                    <a:lnTo>
                      <a:pt x="1081" y="2031"/>
                    </a:lnTo>
                    <a:lnTo>
                      <a:pt x="1073" y="2032"/>
                    </a:lnTo>
                    <a:lnTo>
                      <a:pt x="1059" y="2034"/>
                    </a:lnTo>
                    <a:lnTo>
                      <a:pt x="1048" y="2038"/>
                    </a:lnTo>
                    <a:lnTo>
                      <a:pt x="1034" y="2040"/>
                    </a:lnTo>
                    <a:lnTo>
                      <a:pt x="1020" y="2043"/>
                    </a:lnTo>
                    <a:lnTo>
                      <a:pt x="1004" y="2045"/>
                    </a:lnTo>
                    <a:lnTo>
                      <a:pt x="995" y="2045"/>
                    </a:lnTo>
                    <a:lnTo>
                      <a:pt x="985" y="2046"/>
                    </a:lnTo>
                    <a:lnTo>
                      <a:pt x="962" y="2045"/>
                    </a:lnTo>
                    <a:lnTo>
                      <a:pt x="965" y="2044"/>
                    </a:lnTo>
                    <a:lnTo>
                      <a:pt x="967" y="2043"/>
                    </a:lnTo>
                    <a:lnTo>
                      <a:pt x="971" y="2043"/>
                    </a:lnTo>
                    <a:lnTo>
                      <a:pt x="979" y="2045"/>
                    </a:lnTo>
                    <a:lnTo>
                      <a:pt x="982" y="2044"/>
                    </a:lnTo>
                    <a:lnTo>
                      <a:pt x="986" y="2043"/>
                    </a:lnTo>
                    <a:lnTo>
                      <a:pt x="987" y="2041"/>
                    </a:lnTo>
                    <a:lnTo>
                      <a:pt x="989" y="2039"/>
                    </a:lnTo>
                    <a:lnTo>
                      <a:pt x="992" y="2035"/>
                    </a:lnTo>
                    <a:lnTo>
                      <a:pt x="994" y="2031"/>
                    </a:lnTo>
                    <a:lnTo>
                      <a:pt x="952" y="2031"/>
                    </a:lnTo>
                    <a:lnTo>
                      <a:pt x="952" y="2058"/>
                    </a:lnTo>
                    <a:lnTo>
                      <a:pt x="953" y="2062"/>
                    </a:lnTo>
                    <a:lnTo>
                      <a:pt x="953" y="2063"/>
                    </a:lnTo>
                    <a:lnTo>
                      <a:pt x="954" y="2063"/>
                    </a:lnTo>
                    <a:lnTo>
                      <a:pt x="956" y="2063"/>
                    </a:lnTo>
                    <a:lnTo>
                      <a:pt x="957" y="2063"/>
                    </a:lnTo>
                    <a:lnTo>
                      <a:pt x="959" y="2062"/>
                    </a:lnTo>
                    <a:lnTo>
                      <a:pt x="960" y="2062"/>
                    </a:lnTo>
                    <a:lnTo>
                      <a:pt x="961" y="2063"/>
                    </a:lnTo>
                    <a:lnTo>
                      <a:pt x="962" y="2068"/>
                    </a:lnTo>
                    <a:lnTo>
                      <a:pt x="962" y="2101"/>
                    </a:lnTo>
                    <a:lnTo>
                      <a:pt x="952" y="2100"/>
                    </a:lnTo>
                    <a:lnTo>
                      <a:pt x="942" y="2098"/>
                    </a:lnTo>
                    <a:lnTo>
                      <a:pt x="932" y="2097"/>
                    </a:lnTo>
                    <a:lnTo>
                      <a:pt x="924" y="2096"/>
                    </a:lnTo>
                    <a:lnTo>
                      <a:pt x="918" y="2096"/>
                    </a:lnTo>
                    <a:lnTo>
                      <a:pt x="914" y="2096"/>
                    </a:lnTo>
                    <a:lnTo>
                      <a:pt x="910" y="2097"/>
                    </a:lnTo>
                    <a:lnTo>
                      <a:pt x="904" y="2098"/>
                    </a:lnTo>
                    <a:lnTo>
                      <a:pt x="900" y="2099"/>
                    </a:lnTo>
                    <a:lnTo>
                      <a:pt x="896" y="2102"/>
                    </a:lnTo>
                    <a:lnTo>
                      <a:pt x="891" y="2106"/>
                    </a:lnTo>
                    <a:lnTo>
                      <a:pt x="886" y="2109"/>
                    </a:lnTo>
                    <a:lnTo>
                      <a:pt x="916" y="2109"/>
                    </a:lnTo>
                    <a:lnTo>
                      <a:pt x="916" y="2127"/>
                    </a:lnTo>
                    <a:lnTo>
                      <a:pt x="875" y="2127"/>
                    </a:lnTo>
                    <a:lnTo>
                      <a:pt x="875" y="2168"/>
                    </a:lnTo>
                    <a:lnTo>
                      <a:pt x="845" y="2168"/>
                    </a:lnTo>
                    <a:lnTo>
                      <a:pt x="845" y="2204"/>
                    </a:lnTo>
                    <a:lnTo>
                      <a:pt x="796" y="2204"/>
                    </a:lnTo>
                    <a:lnTo>
                      <a:pt x="787" y="2196"/>
                    </a:lnTo>
                    <a:lnTo>
                      <a:pt x="779" y="2192"/>
                    </a:lnTo>
                    <a:lnTo>
                      <a:pt x="773" y="2190"/>
                    </a:lnTo>
                    <a:lnTo>
                      <a:pt x="769" y="2189"/>
                    </a:lnTo>
                    <a:lnTo>
                      <a:pt x="755" y="2190"/>
                    </a:lnTo>
                    <a:lnTo>
                      <a:pt x="751" y="2191"/>
                    </a:lnTo>
                    <a:lnTo>
                      <a:pt x="748" y="2192"/>
                    </a:lnTo>
                    <a:lnTo>
                      <a:pt x="739" y="2196"/>
                    </a:lnTo>
                    <a:lnTo>
                      <a:pt x="731" y="2200"/>
                    </a:lnTo>
                    <a:lnTo>
                      <a:pt x="719" y="2204"/>
                    </a:lnTo>
                    <a:lnTo>
                      <a:pt x="719" y="2244"/>
                    </a:lnTo>
                    <a:lnTo>
                      <a:pt x="678" y="2244"/>
                    </a:lnTo>
                    <a:lnTo>
                      <a:pt x="678" y="2295"/>
                    </a:lnTo>
                    <a:lnTo>
                      <a:pt x="583" y="2295"/>
                    </a:lnTo>
                    <a:lnTo>
                      <a:pt x="583" y="2264"/>
                    </a:lnTo>
                    <a:lnTo>
                      <a:pt x="541" y="2264"/>
                    </a:lnTo>
                    <a:lnTo>
                      <a:pt x="541" y="2328"/>
                    </a:lnTo>
                    <a:lnTo>
                      <a:pt x="592" y="2328"/>
                    </a:lnTo>
                    <a:lnTo>
                      <a:pt x="505" y="2330"/>
                    </a:lnTo>
                    <a:lnTo>
                      <a:pt x="505" y="2392"/>
                    </a:lnTo>
                    <a:lnTo>
                      <a:pt x="457" y="2392"/>
                    </a:lnTo>
                    <a:lnTo>
                      <a:pt x="456" y="2381"/>
                    </a:lnTo>
                    <a:lnTo>
                      <a:pt x="454" y="2376"/>
                    </a:lnTo>
                    <a:lnTo>
                      <a:pt x="453" y="2374"/>
                    </a:lnTo>
                    <a:lnTo>
                      <a:pt x="452" y="2371"/>
                    </a:lnTo>
                    <a:lnTo>
                      <a:pt x="424" y="2371"/>
                    </a:lnTo>
                    <a:lnTo>
                      <a:pt x="424" y="2403"/>
                    </a:lnTo>
                    <a:lnTo>
                      <a:pt x="384" y="2403"/>
                    </a:lnTo>
                    <a:lnTo>
                      <a:pt x="381" y="2402"/>
                    </a:lnTo>
                    <a:lnTo>
                      <a:pt x="379" y="2401"/>
                    </a:lnTo>
                    <a:lnTo>
                      <a:pt x="379" y="2400"/>
                    </a:lnTo>
                    <a:lnTo>
                      <a:pt x="380" y="2397"/>
                    </a:lnTo>
                    <a:lnTo>
                      <a:pt x="380" y="2395"/>
                    </a:lnTo>
                    <a:lnTo>
                      <a:pt x="380" y="2394"/>
                    </a:lnTo>
                    <a:lnTo>
                      <a:pt x="378" y="2393"/>
                    </a:lnTo>
                    <a:lnTo>
                      <a:pt x="375" y="2392"/>
                    </a:lnTo>
                    <a:lnTo>
                      <a:pt x="338" y="2392"/>
                    </a:lnTo>
                    <a:lnTo>
                      <a:pt x="338" y="2466"/>
                    </a:lnTo>
                    <a:lnTo>
                      <a:pt x="330" y="2464"/>
                    </a:lnTo>
                    <a:lnTo>
                      <a:pt x="322" y="2463"/>
                    </a:lnTo>
                    <a:lnTo>
                      <a:pt x="314" y="2463"/>
                    </a:lnTo>
                    <a:lnTo>
                      <a:pt x="307" y="2463"/>
                    </a:lnTo>
                    <a:lnTo>
                      <a:pt x="291" y="2463"/>
                    </a:lnTo>
                    <a:lnTo>
                      <a:pt x="275" y="2464"/>
                    </a:lnTo>
                    <a:lnTo>
                      <a:pt x="244" y="2466"/>
                    </a:lnTo>
                    <a:lnTo>
                      <a:pt x="228" y="2467"/>
                    </a:lnTo>
                    <a:lnTo>
                      <a:pt x="212" y="2466"/>
                    </a:lnTo>
                    <a:lnTo>
                      <a:pt x="212" y="2498"/>
                    </a:lnTo>
                    <a:lnTo>
                      <a:pt x="193" y="2502"/>
                    </a:lnTo>
                    <a:lnTo>
                      <a:pt x="175" y="2504"/>
                    </a:lnTo>
                    <a:lnTo>
                      <a:pt x="135" y="2509"/>
                    </a:lnTo>
                    <a:lnTo>
                      <a:pt x="95" y="2513"/>
                    </a:lnTo>
                    <a:lnTo>
                      <a:pt x="75" y="2515"/>
                    </a:lnTo>
                    <a:lnTo>
                      <a:pt x="54" y="2518"/>
                    </a:lnTo>
                    <a:lnTo>
                      <a:pt x="54" y="2550"/>
                    </a:lnTo>
                    <a:lnTo>
                      <a:pt x="0" y="2550"/>
                    </a:lnTo>
                    <a:lnTo>
                      <a:pt x="0" y="2510"/>
                    </a:lnTo>
                    <a:lnTo>
                      <a:pt x="6" y="2511"/>
                    </a:lnTo>
                    <a:lnTo>
                      <a:pt x="12" y="2512"/>
                    </a:lnTo>
                    <a:lnTo>
                      <a:pt x="24" y="2512"/>
                    </a:lnTo>
                    <a:lnTo>
                      <a:pt x="30" y="2511"/>
                    </a:lnTo>
                    <a:lnTo>
                      <a:pt x="35" y="2510"/>
                    </a:lnTo>
                    <a:lnTo>
                      <a:pt x="39" y="2508"/>
                    </a:lnTo>
                    <a:lnTo>
                      <a:pt x="45" y="2506"/>
                    </a:lnTo>
                    <a:lnTo>
                      <a:pt x="48" y="2502"/>
                    </a:lnTo>
                    <a:lnTo>
                      <a:pt x="52" y="2499"/>
                    </a:lnTo>
                    <a:lnTo>
                      <a:pt x="54" y="2495"/>
                    </a:lnTo>
                    <a:lnTo>
                      <a:pt x="57" y="2490"/>
                    </a:lnTo>
                    <a:lnTo>
                      <a:pt x="58" y="2485"/>
                    </a:lnTo>
                    <a:lnTo>
                      <a:pt x="58" y="2479"/>
                    </a:lnTo>
                    <a:lnTo>
                      <a:pt x="58" y="2472"/>
                    </a:lnTo>
                    <a:lnTo>
                      <a:pt x="55" y="2466"/>
                    </a:lnTo>
                    <a:lnTo>
                      <a:pt x="61" y="2463"/>
                    </a:lnTo>
                    <a:lnTo>
                      <a:pt x="66" y="2462"/>
                    </a:lnTo>
                    <a:lnTo>
                      <a:pt x="72" y="2461"/>
                    </a:lnTo>
                    <a:lnTo>
                      <a:pt x="77" y="2460"/>
                    </a:lnTo>
                    <a:lnTo>
                      <a:pt x="88" y="2459"/>
                    </a:lnTo>
                    <a:lnTo>
                      <a:pt x="99" y="2458"/>
                    </a:lnTo>
                    <a:lnTo>
                      <a:pt x="108" y="2456"/>
                    </a:lnTo>
                    <a:lnTo>
                      <a:pt x="113" y="2454"/>
                    </a:lnTo>
                    <a:lnTo>
                      <a:pt x="117" y="2451"/>
                    </a:lnTo>
                    <a:lnTo>
                      <a:pt x="118" y="2450"/>
                    </a:lnTo>
                    <a:lnTo>
                      <a:pt x="120" y="2448"/>
                    </a:lnTo>
                    <a:lnTo>
                      <a:pt x="121" y="2447"/>
                    </a:lnTo>
                    <a:lnTo>
                      <a:pt x="123" y="2445"/>
                    </a:lnTo>
                    <a:lnTo>
                      <a:pt x="126" y="2440"/>
                    </a:lnTo>
                    <a:lnTo>
                      <a:pt x="127" y="2434"/>
                    </a:lnTo>
                    <a:lnTo>
                      <a:pt x="172" y="2434"/>
                    </a:lnTo>
                    <a:lnTo>
                      <a:pt x="172" y="2404"/>
                    </a:lnTo>
                    <a:lnTo>
                      <a:pt x="179" y="2403"/>
                    </a:lnTo>
                    <a:lnTo>
                      <a:pt x="186" y="2401"/>
                    </a:lnTo>
                    <a:lnTo>
                      <a:pt x="201" y="2397"/>
                    </a:lnTo>
                    <a:lnTo>
                      <a:pt x="216" y="2392"/>
                    </a:lnTo>
                    <a:lnTo>
                      <a:pt x="231" y="2387"/>
                    </a:lnTo>
                    <a:lnTo>
                      <a:pt x="245" y="2381"/>
                    </a:lnTo>
                    <a:lnTo>
                      <a:pt x="259" y="2377"/>
                    </a:lnTo>
                    <a:lnTo>
                      <a:pt x="266" y="2375"/>
                    </a:lnTo>
                    <a:lnTo>
                      <a:pt x="272" y="2374"/>
                    </a:lnTo>
                    <a:lnTo>
                      <a:pt x="279" y="2374"/>
                    </a:lnTo>
                    <a:lnTo>
                      <a:pt x="284" y="2373"/>
                    </a:lnTo>
                    <a:lnTo>
                      <a:pt x="284" y="2327"/>
                    </a:lnTo>
                    <a:lnTo>
                      <a:pt x="380" y="2327"/>
                    </a:lnTo>
                    <a:lnTo>
                      <a:pt x="380" y="2297"/>
                    </a:lnTo>
                    <a:lnTo>
                      <a:pt x="457" y="2297"/>
                    </a:lnTo>
                    <a:lnTo>
                      <a:pt x="457" y="2246"/>
                    </a:lnTo>
                    <a:lnTo>
                      <a:pt x="537" y="2246"/>
                    </a:lnTo>
                    <a:lnTo>
                      <a:pt x="537" y="2201"/>
                    </a:lnTo>
                    <a:lnTo>
                      <a:pt x="624" y="2201"/>
                    </a:lnTo>
                    <a:lnTo>
                      <a:pt x="624" y="2165"/>
                    </a:lnTo>
                    <a:lnTo>
                      <a:pt x="740" y="2165"/>
                    </a:lnTo>
                    <a:lnTo>
                      <a:pt x="740" y="2157"/>
                    </a:lnTo>
                    <a:lnTo>
                      <a:pt x="624" y="2157"/>
                    </a:lnTo>
                    <a:lnTo>
                      <a:pt x="624" y="2129"/>
                    </a:lnTo>
                    <a:lnTo>
                      <a:pt x="750" y="2129"/>
                    </a:lnTo>
                    <a:lnTo>
                      <a:pt x="750" y="2094"/>
                    </a:lnTo>
                    <a:lnTo>
                      <a:pt x="791" y="2094"/>
                    </a:lnTo>
                    <a:lnTo>
                      <a:pt x="791" y="2043"/>
                    </a:lnTo>
                    <a:lnTo>
                      <a:pt x="866" y="2043"/>
                    </a:lnTo>
                    <a:lnTo>
                      <a:pt x="866" y="1966"/>
                    </a:lnTo>
                    <a:lnTo>
                      <a:pt x="953" y="1966"/>
                    </a:lnTo>
                    <a:lnTo>
                      <a:pt x="953" y="1926"/>
                    </a:lnTo>
                    <a:lnTo>
                      <a:pt x="1044" y="1926"/>
                    </a:lnTo>
                    <a:lnTo>
                      <a:pt x="1044" y="1895"/>
                    </a:lnTo>
                    <a:lnTo>
                      <a:pt x="1080" y="1895"/>
                    </a:lnTo>
                    <a:lnTo>
                      <a:pt x="1080" y="1865"/>
                    </a:lnTo>
                    <a:lnTo>
                      <a:pt x="1143" y="1857"/>
                    </a:lnTo>
                    <a:lnTo>
                      <a:pt x="1206" y="1849"/>
                    </a:lnTo>
                    <a:lnTo>
                      <a:pt x="1206" y="1835"/>
                    </a:lnTo>
                    <a:lnTo>
                      <a:pt x="1198" y="1834"/>
                    </a:lnTo>
                    <a:lnTo>
                      <a:pt x="1188" y="1834"/>
                    </a:lnTo>
                    <a:lnTo>
                      <a:pt x="1166" y="1834"/>
                    </a:lnTo>
                    <a:lnTo>
                      <a:pt x="1145" y="1834"/>
                    </a:lnTo>
                    <a:lnTo>
                      <a:pt x="1121" y="1835"/>
                    </a:lnTo>
                    <a:lnTo>
                      <a:pt x="1121" y="1799"/>
                    </a:lnTo>
                    <a:lnTo>
                      <a:pt x="1206" y="1799"/>
                    </a:lnTo>
                    <a:lnTo>
                      <a:pt x="1206" y="1768"/>
                    </a:lnTo>
                    <a:lnTo>
                      <a:pt x="1333" y="1768"/>
                    </a:lnTo>
                    <a:lnTo>
                      <a:pt x="1333" y="1731"/>
                    </a:lnTo>
                    <a:lnTo>
                      <a:pt x="1206" y="1731"/>
                    </a:lnTo>
                    <a:lnTo>
                      <a:pt x="1210" y="1728"/>
                    </a:lnTo>
                    <a:lnTo>
                      <a:pt x="1215" y="1727"/>
                    </a:lnTo>
                    <a:lnTo>
                      <a:pt x="1228" y="1727"/>
                    </a:lnTo>
                    <a:lnTo>
                      <a:pt x="1242" y="1729"/>
                    </a:lnTo>
                    <a:lnTo>
                      <a:pt x="1249" y="1729"/>
                    </a:lnTo>
                    <a:lnTo>
                      <a:pt x="1256" y="1729"/>
                    </a:lnTo>
                    <a:lnTo>
                      <a:pt x="1262" y="1729"/>
                    </a:lnTo>
                    <a:lnTo>
                      <a:pt x="1265" y="1728"/>
                    </a:lnTo>
                    <a:lnTo>
                      <a:pt x="1269" y="1728"/>
                    </a:lnTo>
                    <a:lnTo>
                      <a:pt x="1274" y="1725"/>
                    </a:lnTo>
                    <a:lnTo>
                      <a:pt x="1276" y="1724"/>
                    </a:lnTo>
                    <a:lnTo>
                      <a:pt x="1278" y="1722"/>
                    </a:lnTo>
                    <a:lnTo>
                      <a:pt x="1281" y="1720"/>
                    </a:lnTo>
                    <a:lnTo>
                      <a:pt x="1282" y="1718"/>
                    </a:lnTo>
                    <a:lnTo>
                      <a:pt x="1283" y="1714"/>
                    </a:lnTo>
                    <a:lnTo>
                      <a:pt x="1284" y="1711"/>
                    </a:lnTo>
                    <a:lnTo>
                      <a:pt x="1284" y="1707"/>
                    </a:lnTo>
                    <a:lnTo>
                      <a:pt x="1284" y="1702"/>
                    </a:lnTo>
                    <a:lnTo>
                      <a:pt x="1284" y="1698"/>
                    </a:lnTo>
                    <a:lnTo>
                      <a:pt x="1283" y="1693"/>
                    </a:lnTo>
                    <a:lnTo>
                      <a:pt x="1364" y="1693"/>
                    </a:lnTo>
                    <a:lnTo>
                      <a:pt x="1364" y="1637"/>
                    </a:lnTo>
                    <a:lnTo>
                      <a:pt x="1491" y="1637"/>
                    </a:lnTo>
                    <a:lnTo>
                      <a:pt x="1491" y="1630"/>
                    </a:lnTo>
                    <a:lnTo>
                      <a:pt x="1364" y="1630"/>
                    </a:lnTo>
                    <a:lnTo>
                      <a:pt x="1364" y="1601"/>
                    </a:lnTo>
                    <a:lnTo>
                      <a:pt x="1461" y="1601"/>
                    </a:lnTo>
                    <a:lnTo>
                      <a:pt x="1461" y="1565"/>
                    </a:lnTo>
                    <a:lnTo>
                      <a:pt x="1536" y="1565"/>
                    </a:lnTo>
                    <a:lnTo>
                      <a:pt x="1536" y="1524"/>
                    </a:lnTo>
                    <a:lnTo>
                      <a:pt x="1617" y="1524"/>
                    </a:lnTo>
                    <a:lnTo>
                      <a:pt x="1617" y="1494"/>
                    </a:lnTo>
                    <a:lnTo>
                      <a:pt x="1694" y="1494"/>
                    </a:lnTo>
                    <a:lnTo>
                      <a:pt x="1694" y="1398"/>
                    </a:lnTo>
                    <a:lnTo>
                      <a:pt x="1748" y="1398"/>
                    </a:lnTo>
                    <a:lnTo>
                      <a:pt x="1745" y="1406"/>
                    </a:lnTo>
                    <a:lnTo>
                      <a:pt x="1745" y="1415"/>
                    </a:lnTo>
                    <a:lnTo>
                      <a:pt x="1744" y="1432"/>
                    </a:lnTo>
                    <a:lnTo>
                      <a:pt x="1744" y="1448"/>
                    </a:lnTo>
                    <a:lnTo>
                      <a:pt x="1745" y="1456"/>
                    </a:lnTo>
                    <a:lnTo>
                      <a:pt x="1746" y="1463"/>
                    </a:lnTo>
                    <a:lnTo>
                      <a:pt x="1751" y="1461"/>
                    </a:lnTo>
                    <a:lnTo>
                      <a:pt x="1754" y="1460"/>
                    </a:lnTo>
                    <a:lnTo>
                      <a:pt x="1759" y="1459"/>
                    </a:lnTo>
                    <a:lnTo>
                      <a:pt x="1765" y="1458"/>
                    </a:lnTo>
                    <a:lnTo>
                      <a:pt x="1777" y="1458"/>
                    </a:lnTo>
                    <a:lnTo>
                      <a:pt x="1790" y="1458"/>
                    </a:lnTo>
                    <a:lnTo>
                      <a:pt x="1790" y="1367"/>
                    </a:lnTo>
                    <a:lnTo>
                      <a:pt x="1870" y="1367"/>
                    </a:lnTo>
                    <a:lnTo>
                      <a:pt x="1870" y="1321"/>
                    </a:lnTo>
                    <a:lnTo>
                      <a:pt x="1887" y="1320"/>
                    </a:lnTo>
                    <a:lnTo>
                      <a:pt x="1894" y="1319"/>
                    </a:lnTo>
                    <a:lnTo>
                      <a:pt x="1897" y="1318"/>
                    </a:lnTo>
                    <a:lnTo>
                      <a:pt x="1901" y="1317"/>
                    </a:lnTo>
                    <a:lnTo>
                      <a:pt x="1901" y="1304"/>
                    </a:lnTo>
                    <a:lnTo>
                      <a:pt x="1897" y="1303"/>
                    </a:lnTo>
                    <a:lnTo>
                      <a:pt x="1893" y="1301"/>
                    </a:lnTo>
                    <a:lnTo>
                      <a:pt x="1884" y="1299"/>
                    </a:lnTo>
                    <a:lnTo>
                      <a:pt x="1876" y="1296"/>
                    </a:lnTo>
                    <a:lnTo>
                      <a:pt x="1873" y="1294"/>
                    </a:lnTo>
                    <a:lnTo>
                      <a:pt x="1872" y="1293"/>
                    </a:lnTo>
                    <a:lnTo>
                      <a:pt x="1870" y="1291"/>
                    </a:lnTo>
                    <a:lnTo>
                      <a:pt x="1947" y="1291"/>
                    </a:lnTo>
                    <a:lnTo>
                      <a:pt x="1947" y="1204"/>
                    </a:lnTo>
                    <a:lnTo>
                      <a:pt x="2028" y="1204"/>
                    </a:lnTo>
                    <a:lnTo>
                      <a:pt x="2028" y="1121"/>
                    </a:lnTo>
                    <a:lnTo>
                      <a:pt x="2154" y="1121"/>
                    </a:lnTo>
                    <a:lnTo>
                      <a:pt x="2154" y="1101"/>
                    </a:lnTo>
                    <a:lnTo>
                      <a:pt x="2027" y="1101"/>
                    </a:lnTo>
                    <a:lnTo>
                      <a:pt x="2035" y="1098"/>
                    </a:lnTo>
                    <a:lnTo>
                      <a:pt x="2044" y="1096"/>
                    </a:lnTo>
                    <a:lnTo>
                      <a:pt x="2054" y="1095"/>
                    </a:lnTo>
                    <a:lnTo>
                      <a:pt x="2064" y="1094"/>
                    </a:lnTo>
                    <a:lnTo>
                      <a:pt x="2073" y="1094"/>
                    </a:lnTo>
                    <a:lnTo>
                      <a:pt x="2083" y="1095"/>
                    </a:lnTo>
                    <a:lnTo>
                      <a:pt x="2094" y="1096"/>
                    </a:lnTo>
                    <a:lnTo>
                      <a:pt x="2104" y="1098"/>
                    </a:lnTo>
                    <a:lnTo>
                      <a:pt x="2104" y="1037"/>
                    </a:lnTo>
                    <a:lnTo>
                      <a:pt x="2109" y="1037"/>
                    </a:lnTo>
                    <a:lnTo>
                      <a:pt x="2115" y="1038"/>
                    </a:lnTo>
                    <a:lnTo>
                      <a:pt x="2123" y="1039"/>
                    </a:lnTo>
                    <a:lnTo>
                      <a:pt x="2130" y="1040"/>
                    </a:lnTo>
                    <a:lnTo>
                      <a:pt x="2134" y="1040"/>
                    </a:lnTo>
                    <a:lnTo>
                      <a:pt x="2137" y="1040"/>
                    </a:lnTo>
                    <a:lnTo>
                      <a:pt x="2141" y="1039"/>
                    </a:lnTo>
                    <a:lnTo>
                      <a:pt x="2144" y="1038"/>
                    </a:lnTo>
                    <a:lnTo>
                      <a:pt x="2148" y="1036"/>
                    </a:lnTo>
                    <a:lnTo>
                      <a:pt x="2150" y="1032"/>
                    </a:lnTo>
                    <a:lnTo>
                      <a:pt x="2152" y="1029"/>
                    </a:lnTo>
                    <a:lnTo>
                      <a:pt x="2154" y="1025"/>
                    </a:lnTo>
                    <a:lnTo>
                      <a:pt x="2104" y="1025"/>
                    </a:lnTo>
                    <a:lnTo>
                      <a:pt x="2104" y="1006"/>
                    </a:lnTo>
                    <a:lnTo>
                      <a:pt x="2153" y="1006"/>
                    </a:lnTo>
                    <a:lnTo>
                      <a:pt x="2154" y="1017"/>
                    </a:lnTo>
                    <a:lnTo>
                      <a:pt x="2155" y="1022"/>
                    </a:lnTo>
                    <a:lnTo>
                      <a:pt x="2156" y="1025"/>
                    </a:lnTo>
                    <a:lnTo>
                      <a:pt x="2157" y="1026"/>
                    </a:lnTo>
                    <a:lnTo>
                      <a:pt x="2200" y="1026"/>
                    </a:lnTo>
                    <a:lnTo>
                      <a:pt x="2200" y="965"/>
                    </a:lnTo>
                    <a:lnTo>
                      <a:pt x="2281" y="965"/>
                    </a:lnTo>
                    <a:lnTo>
                      <a:pt x="2281" y="889"/>
                    </a:lnTo>
                    <a:lnTo>
                      <a:pt x="2440" y="889"/>
                    </a:lnTo>
                    <a:lnTo>
                      <a:pt x="2441" y="887"/>
                    </a:lnTo>
                    <a:lnTo>
                      <a:pt x="2442" y="885"/>
                    </a:lnTo>
                    <a:lnTo>
                      <a:pt x="2443" y="880"/>
                    </a:lnTo>
                    <a:lnTo>
                      <a:pt x="2443" y="869"/>
                    </a:lnTo>
                    <a:lnTo>
                      <a:pt x="2483" y="869"/>
                    </a:lnTo>
                    <a:lnTo>
                      <a:pt x="2483" y="892"/>
                    </a:lnTo>
                    <a:lnTo>
                      <a:pt x="2511" y="890"/>
                    </a:lnTo>
                    <a:lnTo>
                      <a:pt x="2524" y="890"/>
                    </a:lnTo>
                    <a:lnTo>
                      <a:pt x="2534" y="890"/>
                    </a:lnTo>
                    <a:lnTo>
                      <a:pt x="2553" y="890"/>
                    </a:lnTo>
                    <a:lnTo>
                      <a:pt x="2562" y="891"/>
                    </a:lnTo>
                    <a:lnTo>
                      <a:pt x="2570" y="892"/>
                    </a:lnTo>
                    <a:lnTo>
                      <a:pt x="2570" y="824"/>
                    </a:lnTo>
                    <a:close/>
                    <a:moveTo>
                      <a:pt x="2738" y="636"/>
                    </a:moveTo>
                    <a:lnTo>
                      <a:pt x="2767" y="636"/>
                    </a:lnTo>
                    <a:lnTo>
                      <a:pt x="2767" y="664"/>
                    </a:lnTo>
                    <a:lnTo>
                      <a:pt x="2738" y="664"/>
                    </a:lnTo>
                    <a:lnTo>
                      <a:pt x="2738" y="636"/>
                    </a:lnTo>
                    <a:close/>
                    <a:moveTo>
                      <a:pt x="2865" y="604"/>
                    </a:moveTo>
                    <a:lnTo>
                      <a:pt x="2893" y="604"/>
                    </a:lnTo>
                    <a:lnTo>
                      <a:pt x="2893" y="624"/>
                    </a:lnTo>
                    <a:lnTo>
                      <a:pt x="2865" y="624"/>
                    </a:lnTo>
                    <a:lnTo>
                      <a:pt x="2865" y="604"/>
                    </a:lnTo>
                    <a:close/>
                    <a:moveTo>
                      <a:pt x="2738" y="585"/>
                    </a:moveTo>
                    <a:lnTo>
                      <a:pt x="2812" y="585"/>
                    </a:lnTo>
                    <a:lnTo>
                      <a:pt x="2812" y="603"/>
                    </a:lnTo>
                    <a:lnTo>
                      <a:pt x="2809" y="604"/>
                    </a:lnTo>
                    <a:lnTo>
                      <a:pt x="2805" y="604"/>
                    </a:lnTo>
                    <a:lnTo>
                      <a:pt x="2797" y="603"/>
                    </a:lnTo>
                    <a:lnTo>
                      <a:pt x="2789" y="602"/>
                    </a:lnTo>
                    <a:lnTo>
                      <a:pt x="2781" y="602"/>
                    </a:lnTo>
                    <a:lnTo>
                      <a:pt x="2774" y="602"/>
                    </a:lnTo>
                    <a:lnTo>
                      <a:pt x="2771" y="604"/>
                    </a:lnTo>
                    <a:lnTo>
                      <a:pt x="2769" y="605"/>
                    </a:lnTo>
                    <a:lnTo>
                      <a:pt x="2768" y="608"/>
                    </a:lnTo>
                    <a:lnTo>
                      <a:pt x="2767" y="609"/>
                    </a:lnTo>
                    <a:lnTo>
                      <a:pt x="2767" y="611"/>
                    </a:lnTo>
                    <a:lnTo>
                      <a:pt x="2766" y="613"/>
                    </a:lnTo>
                    <a:lnTo>
                      <a:pt x="2766" y="617"/>
                    </a:lnTo>
                    <a:lnTo>
                      <a:pt x="2767" y="624"/>
                    </a:lnTo>
                    <a:lnTo>
                      <a:pt x="2738" y="624"/>
                    </a:lnTo>
                    <a:lnTo>
                      <a:pt x="2738" y="585"/>
                    </a:lnTo>
                    <a:close/>
                    <a:moveTo>
                      <a:pt x="2814" y="538"/>
                    </a:moveTo>
                    <a:lnTo>
                      <a:pt x="2893" y="538"/>
                    </a:lnTo>
                    <a:lnTo>
                      <a:pt x="2893" y="558"/>
                    </a:lnTo>
                    <a:lnTo>
                      <a:pt x="2863" y="558"/>
                    </a:lnTo>
                    <a:lnTo>
                      <a:pt x="2863" y="583"/>
                    </a:lnTo>
                    <a:lnTo>
                      <a:pt x="2814" y="583"/>
                    </a:lnTo>
                    <a:lnTo>
                      <a:pt x="2814" y="538"/>
                    </a:lnTo>
                    <a:close/>
                    <a:moveTo>
                      <a:pt x="2991" y="401"/>
                    </a:moveTo>
                    <a:lnTo>
                      <a:pt x="3020" y="401"/>
                    </a:lnTo>
                    <a:lnTo>
                      <a:pt x="3020" y="421"/>
                    </a:lnTo>
                    <a:lnTo>
                      <a:pt x="2991" y="421"/>
                    </a:lnTo>
                    <a:lnTo>
                      <a:pt x="2991" y="401"/>
                    </a:lnTo>
                    <a:close/>
                    <a:moveTo>
                      <a:pt x="3021" y="392"/>
                    </a:moveTo>
                    <a:lnTo>
                      <a:pt x="3034" y="391"/>
                    </a:lnTo>
                    <a:lnTo>
                      <a:pt x="3046" y="392"/>
                    </a:lnTo>
                    <a:lnTo>
                      <a:pt x="3051" y="392"/>
                    </a:lnTo>
                    <a:lnTo>
                      <a:pt x="3057" y="395"/>
                    </a:lnTo>
                    <a:lnTo>
                      <a:pt x="3062" y="396"/>
                    </a:lnTo>
                    <a:lnTo>
                      <a:pt x="3066" y="399"/>
                    </a:lnTo>
                    <a:lnTo>
                      <a:pt x="3054" y="400"/>
                    </a:lnTo>
                    <a:lnTo>
                      <a:pt x="3042" y="399"/>
                    </a:lnTo>
                    <a:lnTo>
                      <a:pt x="3035" y="399"/>
                    </a:lnTo>
                    <a:lnTo>
                      <a:pt x="3031" y="397"/>
                    </a:lnTo>
                    <a:lnTo>
                      <a:pt x="3025" y="396"/>
                    </a:lnTo>
                    <a:lnTo>
                      <a:pt x="3021" y="392"/>
                    </a:lnTo>
                    <a:close/>
                    <a:moveTo>
                      <a:pt x="3068" y="341"/>
                    </a:moveTo>
                    <a:lnTo>
                      <a:pt x="3146" y="341"/>
                    </a:lnTo>
                    <a:lnTo>
                      <a:pt x="3146" y="359"/>
                    </a:lnTo>
                    <a:lnTo>
                      <a:pt x="3096" y="359"/>
                    </a:lnTo>
                    <a:lnTo>
                      <a:pt x="3096" y="390"/>
                    </a:lnTo>
                    <a:lnTo>
                      <a:pt x="3068" y="390"/>
                    </a:lnTo>
                    <a:lnTo>
                      <a:pt x="3068" y="341"/>
                    </a:lnTo>
                    <a:close/>
                    <a:moveTo>
                      <a:pt x="3098" y="234"/>
                    </a:moveTo>
                    <a:lnTo>
                      <a:pt x="3182" y="234"/>
                    </a:lnTo>
                    <a:lnTo>
                      <a:pt x="3182" y="263"/>
                    </a:lnTo>
                    <a:lnTo>
                      <a:pt x="3147" y="263"/>
                    </a:lnTo>
                    <a:lnTo>
                      <a:pt x="3147" y="295"/>
                    </a:lnTo>
                    <a:lnTo>
                      <a:pt x="3182" y="295"/>
                    </a:lnTo>
                    <a:lnTo>
                      <a:pt x="3182" y="329"/>
                    </a:lnTo>
                    <a:lnTo>
                      <a:pt x="3180" y="329"/>
                    </a:lnTo>
                    <a:lnTo>
                      <a:pt x="3176" y="329"/>
                    </a:lnTo>
                    <a:lnTo>
                      <a:pt x="3169" y="329"/>
                    </a:lnTo>
                    <a:lnTo>
                      <a:pt x="3165" y="330"/>
                    </a:lnTo>
                    <a:lnTo>
                      <a:pt x="3162" y="331"/>
                    </a:lnTo>
                    <a:lnTo>
                      <a:pt x="3159" y="332"/>
                    </a:lnTo>
                    <a:lnTo>
                      <a:pt x="3154" y="335"/>
                    </a:lnTo>
                    <a:lnTo>
                      <a:pt x="3147" y="341"/>
                    </a:lnTo>
                    <a:lnTo>
                      <a:pt x="3182" y="341"/>
                    </a:lnTo>
                    <a:lnTo>
                      <a:pt x="3182" y="359"/>
                    </a:lnTo>
                    <a:lnTo>
                      <a:pt x="3147" y="359"/>
                    </a:lnTo>
                    <a:lnTo>
                      <a:pt x="3147" y="391"/>
                    </a:lnTo>
                    <a:lnTo>
                      <a:pt x="3155" y="391"/>
                    </a:lnTo>
                    <a:lnTo>
                      <a:pt x="3164" y="392"/>
                    </a:lnTo>
                    <a:lnTo>
                      <a:pt x="3169" y="394"/>
                    </a:lnTo>
                    <a:lnTo>
                      <a:pt x="3173" y="395"/>
                    </a:lnTo>
                    <a:lnTo>
                      <a:pt x="3179" y="397"/>
                    </a:lnTo>
                    <a:lnTo>
                      <a:pt x="3183" y="400"/>
                    </a:lnTo>
                    <a:lnTo>
                      <a:pt x="3151" y="400"/>
                    </a:lnTo>
                    <a:lnTo>
                      <a:pt x="3150" y="400"/>
                    </a:lnTo>
                    <a:lnTo>
                      <a:pt x="3146" y="399"/>
                    </a:lnTo>
                    <a:lnTo>
                      <a:pt x="3137" y="396"/>
                    </a:lnTo>
                    <a:lnTo>
                      <a:pt x="3127" y="392"/>
                    </a:lnTo>
                    <a:lnTo>
                      <a:pt x="3123" y="390"/>
                    </a:lnTo>
                    <a:lnTo>
                      <a:pt x="3117" y="391"/>
                    </a:lnTo>
                    <a:lnTo>
                      <a:pt x="3111" y="392"/>
                    </a:lnTo>
                    <a:lnTo>
                      <a:pt x="3097" y="396"/>
                    </a:lnTo>
                    <a:lnTo>
                      <a:pt x="3080" y="401"/>
                    </a:lnTo>
                    <a:lnTo>
                      <a:pt x="3066" y="405"/>
                    </a:lnTo>
                    <a:lnTo>
                      <a:pt x="3066" y="417"/>
                    </a:lnTo>
                    <a:lnTo>
                      <a:pt x="3070" y="418"/>
                    </a:lnTo>
                    <a:lnTo>
                      <a:pt x="3074" y="421"/>
                    </a:lnTo>
                    <a:lnTo>
                      <a:pt x="3083" y="423"/>
                    </a:lnTo>
                    <a:lnTo>
                      <a:pt x="3087" y="425"/>
                    </a:lnTo>
                    <a:lnTo>
                      <a:pt x="3091" y="428"/>
                    </a:lnTo>
                    <a:lnTo>
                      <a:pt x="3095" y="431"/>
                    </a:lnTo>
                    <a:lnTo>
                      <a:pt x="3097" y="436"/>
                    </a:lnTo>
                    <a:lnTo>
                      <a:pt x="3070" y="436"/>
                    </a:lnTo>
                    <a:lnTo>
                      <a:pt x="3068" y="436"/>
                    </a:lnTo>
                    <a:lnTo>
                      <a:pt x="3063" y="434"/>
                    </a:lnTo>
                    <a:lnTo>
                      <a:pt x="3049" y="428"/>
                    </a:lnTo>
                    <a:lnTo>
                      <a:pt x="3034" y="424"/>
                    </a:lnTo>
                    <a:lnTo>
                      <a:pt x="3028" y="422"/>
                    </a:lnTo>
                    <a:lnTo>
                      <a:pt x="3025" y="422"/>
                    </a:lnTo>
                    <a:lnTo>
                      <a:pt x="3023" y="422"/>
                    </a:lnTo>
                    <a:lnTo>
                      <a:pt x="3022" y="422"/>
                    </a:lnTo>
                    <a:lnTo>
                      <a:pt x="3021" y="424"/>
                    </a:lnTo>
                    <a:lnTo>
                      <a:pt x="3020" y="426"/>
                    </a:lnTo>
                    <a:lnTo>
                      <a:pt x="3019" y="428"/>
                    </a:lnTo>
                    <a:lnTo>
                      <a:pt x="3016" y="431"/>
                    </a:lnTo>
                    <a:lnTo>
                      <a:pt x="3010" y="434"/>
                    </a:lnTo>
                    <a:lnTo>
                      <a:pt x="3002" y="436"/>
                    </a:lnTo>
                    <a:lnTo>
                      <a:pt x="2990" y="436"/>
                    </a:lnTo>
                    <a:lnTo>
                      <a:pt x="2990" y="466"/>
                    </a:lnTo>
                    <a:lnTo>
                      <a:pt x="2893" y="466"/>
                    </a:lnTo>
                    <a:lnTo>
                      <a:pt x="2893" y="529"/>
                    </a:lnTo>
                    <a:lnTo>
                      <a:pt x="2939" y="529"/>
                    </a:lnTo>
                    <a:lnTo>
                      <a:pt x="2939" y="559"/>
                    </a:lnTo>
                    <a:lnTo>
                      <a:pt x="2991" y="559"/>
                    </a:lnTo>
                    <a:lnTo>
                      <a:pt x="2991" y="498"/>
                    </a:lnTo>
                    <a:lnTo>
                      <a:pt x="2995" y="496"/>
                    </a:lnTo>
                    <a:lnTo>
                      <a:pt x="3000" y="495"/>
                    </a:lnTo>
                    <a:lnTo>
                      <a:pt x="3006" y="494"/>
                    </a:lnTo>
                    <a:lnTo>
                      <a:pt x="3011" y="494"/>
                    </a:lnTo>
                    <a:lnTo>
                      <a:pt x="3036" y="492"/>
                    </a:lnTo>
                    <a:lnTo>
                      <a:pt x="3043" y="491"/>
                    </a:lnTo>
                    <a:lnTo>
                      <a:pt x="3048" y="490"/>
                    </a:lnTo>
                    <a:lnTo>
                      <a:pt x="3054" y="488"/>
                    </a:lnTo>
                    <a:lnTo>
                      <a:pt x="3058" y="485"/>
                    </a:lnTo>
                    <a:lnTo>
                      <a:pt x="3060" y="484"/>
                    </a:lnTo>
                    <a:lnTo>
                      <a:pt x="3062" y="482"/>
                    </a:lnTo>
                    <a:lnTo>
                      <a:pt x="3063" y="481"/>
                    </a:lnTo>
                    <a:lnTo>
                      <a:pt x="3064" y="479"/>
                    </a:lnTo>
                    <a:lnTo>
                      <a:pt x="3066" y="474"/>
                    </a:lnTo>
                    <a:lnTo>
                      <a:pt x="3066" y="470"/>
                    </a:lnTo>
                    <a:lnTo>
                      <a:pt x="3068" y="468"/>
                    </a:lnTo>
                    <a:lnTo>
                      <a:pt x="3106" y="468"/>
                    </a:lnTo>
                    <a:lnTo>
                      <a:pt x="3106" y="496"/>
                    </a:lnTo>
                    <a:lnTo>
                      <a:pt x="3023" y="496"/>
                    </a:lnTo>
                    <a:lnTo>
                      <a:pt x="3022" y="504"/>
                    </a:lnTo>
                    <a:lnTo>
                      <a:pt x="3022" y="511"/>
                    </a:lnTo>
                    <a:lnTo>
                      <a:pt x="3021" y="529"/>
                    </a:lnTo>
                    <a:lnTo>
                      <a:pt x="3022" y="546"/>
                    </a:lnTo>
                    <a:lnTo>
                      <a:pt x="3024" y="562"/>
                    </a:lnTo>
                    <a:lnTo>
                      <a:pt x="2990" y="562"/>
                    </a:lnTo>
                    <a:lnTo>
                      <a:pt x="2990" y="631"/>
                    </a:lnTo>
                    <a:lnTo>
                      <a:pt x="2981" y="630"/>
                    </a:lnTo>
                    <a:lnTo>
                      <a:pt x="2974" y="629"/>
                    </a:lnTo>
                    <a:lnTo>
                      <a:pt x="2966" y="629"/>
                    </a:lnTo>
                    <a:lnTo>
                      <a:pt x="2958" y="629"/>
                    </a:lnTo>
                    <a:lnTo>
                      <a:pt x="2942" y="629"/>
                    </a:lnTo>
                    <a:lnTo>
                      <a:pt x="2926" y="630"/>
                    </a:lnTo>
                    <a:lnTo>
                      <a:pt x="2895" y="631"/>
                    </a:lnTo>
                    <a:lnTo>
                      <a:pt x="2879" y="632"/>
                    </a:lnTo>
                    <a:lnTo>
                      <a:pt x="2863" y="631"/>
                    </a:lnTo>
                    <a:lnTo>
                      <a:pt x="2863" y="694"/>
                    </a:lnTo>
                    <a:lnTo>
                      <a:pt x="2736" y="694"/>
                    </a:lnTo>
                    <a:lnTo>
                      <a:pt x="2756" y="695"/>
                    </a:lnTo>
                    <a:lnTo>
                      <a:pt x="2776" y="695"/>
                    </a:lnTo>
                    <a:lnTo>
                      <a:pt x="2799" y="694"/>
                    </a:lnTo>
                    <a:lnTo>
                      <a:pt x="2810" y="693"/>
                    </a:lnTo>
                    <a:lnTo>
                      <a:pt x="2823" y="691"/>
                    </a:lnTo>
                    <a:lnTo>
                      <a:pt x="2823" y="740"/>
                    </a:lnTo>
                    <a:lnTo>
                      <a:pt x="2791" y="740"/>
                    </a:lnTo>
                    <a:lnTo>
                      <a:pt x="2791" y="806"/>
                    </a:lnTo>
                    <a:lnTo>
                      <a:pt x="2736" y="801"/>
                    </a:lnTo>
                    <a:lnTo>
                      <a:pt x="2736" y="837"/>
                    </a:lnTo>
                    <a:lnTo>
                      <a:pt x="2687" y="837"/>
                    </a:lnTo>
                    <a:lnTo>
                      <a:pt x="2687" y="806"/>
                    </a:lnTo>
                    <a:lnTo>
                      <a:pt x="2676" y="806"/>
                    </a:lnTo>
                    <a:lnTo>
                      <a:pt x="2671" y="806"/>
                    </a:lnTo>
                    <a:lnTo>
                      <a:pt x="2665" y="806"/>
                    </a:lnTo>
                    <a:lnTo>
                      <a:pt x="2653" y="804"/>
                    </a:lnTo>
                    <a:lnTo>
                      <a:pt x="2647" y="803"/>
                    </a:lnTo>
                    <a:lnTo>
                      <a:pt x="2642" y="801"/>
                    </a:lnTo>
                    <a:lnTo>
                      <a:pt x="2642" y="779"/>
                    </a:lnTo>
                    <a:lnTo>
                      <a:pt x="2666" y="780"/>
                    </a:lnTo>
                    <a:lnTo>
                      <a:pt x="2691" y="782"/>
                    </a:lnTo>
                    <a:lnTo>
                      <a:pt x="2715" y="782"/>
                    </a:lnTo>
                    <a:lnTo>
                      <a:pt x="2738" y="780"/>
                    </a:lnTo>
                    <a:lnTo>
                      <a:pt x="2738" y="765"/>
                    </a:lnTo>
                    <a:lnTo>
                      <a:pt x="2732" y="764"/>
                    </a:lnTo>
                    <a:lnTo>
                      <a:pt x="2726" y="763"/>
                    </a:lnTo>
                    <a:lnTo>
                      <a:pt x="2714" y="762"/>
                    </a:lnTo>
                    <a:lnTo>
                      <a:pt x="2687" y="761"/>
                    </a:lnTo>
                    <a:lnTo>
                      <a:pt x="2687" y="732"/>
                    </a:lnTo>
                    <a:lnTo>
                      <a:pt x="2738" y="732"/>
                    </a:lnTo>
                    <a:lnTo>
                      <a:pt x="2738" y="699"/>
                    </a:lnTo>
                    <a:lnTo>
                      <a:pt x="2687" y="699"/>
                    </a:lnTo>
                    <a:lnTo>
                      <a:pt x="2693" y="694"/>
                    </a:lnTo>
                    <a:lnTo>
                      <a:pt x="2700" y="691"/>
                    </a:lnTo>
                    <a:lnTo>
                      <a:pt x="2707" y="688"/>
                    </a:lnTo>
                    <a:lnTo>
                      <a:pt x="2714" y="685"/>
                    </a:lnTo>
                    <a:lnTo>
                      <a:pt x="2727" y="683"/>
                    </a:lnTo>
                    <a:lnTo>
                      <a:pt x="2738" y="681"/>
                    </a:lnTo>
                    <a:lnTo>
                      <a:pt x="2738" y="666"/>
                    </a:lnTo>
                    <a:lnTo>
                      <a:pt x="2639" y="666"/>
                    </a:lnTo>
                    <a:lnTo>
                      <a:pt x="2639" y="740"/>
                    </a:lnTo>
                    <a:lnTo>
                      <a:pt x="2609" y="740"/>
                    </a:lnTo>
                    <a:lnTo>
                      <a:pt x="2609" y="782"/>
                    </a:lnTo>
                    <a:lnTo>
                      <a:pt x="2525" y="782"/>
                    </a:lnTo>
                    <a:lnTo>
                      <a:pt x="2525" y="762"/>
                    </a:lnTo>
                    <a:lnTo>
                      <a:pt x="2549" y="761"/>
                    </a:lnTo>
                    <a:lnTo>
                      <a:pt x="2560" y="760"/>
                    </a:lnTo>
                    <a:lnTo>
                      <a:pt x="2570" y="758"/>
                    </a:lnTo>
                    <a:lnTo>
                      <a:pt x="2570" y="745"/>
                    </a:lnTo>
                    <a:lnTo>
                      <a:pt x="2565" y="744"/>
                    </a:lnTo>
                    <a:lnTo>
                      <a:pt x="2559" y="743"/>
                    </a:lnTo>
                    <a:lnTo>
                      <a:pt x="2547" y="740"/>
                    </a:lnTo>
                    <a:lnTo>
                      <a:pt x="2540" y="739"/>
                    </a:lnTo>
                    <a:lnTo>
                      <a:pt x="2534" y="737"/>
                    </a:lnTo>
                    <a:lnTo>
                      <a:pt x="2528" y="735"/>
                    </a:lnTo>
                    <a:lnTo>
                      <a:pt x="2524" y="733"/>
                    </a:lnTo>
                    <a:lnTo>
                      <a:pt x="2611" y="733"/>
                    </a:lnTo>
                    <a:lnTo>
                      <a:pt x="2611" y="636"/>
                    </a:lnTo>
                    <a:lnTo>
                      <a:pt x="2687" y="636"/>
                    </a:lnTo>
                    <a:lnTo>
                      <a:pt x="2687" y="559"/>
                    </a:lnTo>
                    <a:lnTo>
                      <a:pt x="2768" y="559"/>
                    </a:lnTo>
                    <a:lnTo>
                      <a:pt x="2768" y="529"/>
                    </a:lnTo>
                    <a:lnTo>
                      <a:pt x="2865" y="529"/>
                    </a:lnTo>
                    <a:lnTo>
                      <a:pt x="2865" y="432"/>
                    </a:lnTo>
                    <a:lnTo>
                      <a:pt x="2940" y="432"/>
                    </a:lnTo>
                    <a:lnTo>
                      <a:pt x="2940" y="361"/>
                    </a:lnTo>
                    <a:lnTo>
                      <a:pt x="3021" y="361"/>
                    </a:lnTo>
                    <a:lnTo>
                      <a:pt x="3021" y="331"/>
                    </a:lnTo>
                    <a:lnTo>
                      <a:pt x="3098" y="331"/>
                    </a:lnTo>
                    <a:lnTo>
                      <a:pt x="3098" y="234"/>
                    </a:lnTo>
                    <a:close/>
                    <a:moveTo>
                      <a:pt x="3224" y="203"/>
                    </a:moveTo>
                    <a:lnTo>
                      <a:pt x="3274" y="203"/>
                    </a:lnTo>
                    <a:lnTo>
                      <a:pt x="3274" y="223"/>
                    </a:lnTo>
                    <a:lnTo>
                      <a:pt x="3224" y="223"/>
                    </a:lnTo>
                    <a:lnTo>
                      <a:pt x="3224" y="203"/>
                    </a:lnTo>
                    <a:close/>
                    <a:moveTo>
                      <a:pt x="3275" y="194"/>
                    </a:moveTo>
                    <a:lnTo>
                      <a:pt x="3284" y="194"/>
                    </a:lnTo>
                    <a:lnTo>
                      <a:pt x="3295" y="194"/>
                    </a:lnTo>
                    <a:lnTo>
                      <a:pt x="3299" y="195"/>
                    </a:lnTo>
                    <a:lnTo>
                      <a:pt x="3304" y="197"/>
                    </a:lnTo>
                    <a:lnTo>
                      <a:pt x="3307" y="198"/>
                    </a:lnTo>
                    <a:lnTo>
                      <a:pt x="3309" y="201"/>
                    </a:lnTo>
                    <a:lnTo>
                      <a:pt x="3299" y="202"/>
                    </a:lnTo>
                    <a:lnTo>
                      <a:pt x="3290" y="201"/>
                    </a:lnTo>
                    <a:lnTo>
                      <a:pt x="3284" y="200"/>
                    </a:lnTo>
                    <a:lnTo>
                      <a:pt x="3281" y="199"/>
                    </a:lnTo>
                    <a:lnTo>
                      <a:pt x="3277" y="197"/>
                    </a:lnTo>
                    <a:lnTo>
                      <a:pt x="3275" y="194"/>
                    </a:lnTo>
                    <a:close/>
                    <a:moveTo>
                      <a:pt x="3351" y="0"/>
                    </a:moveTo>
                    <a:lnTo>
                      <a:pt x="3435" y="0"/>
                    </a:lnTo>
                    <a:lnTo>
                      <a:pt x="3435" y="20"/>
                    </a:lnTo>
                    <a:lnTo>
                      <a:pt x="3380" y="20"/>
                    </a:lnTo>
                    <a:lnTo>
                      <a:pt x="3380" y="61"/>
                    </a:lnTo>
                    <a:lnTo>
                      <a:pt x="3435" y="61"/>
                    </a:lnTo>
                    <a:lnTo>
                      <a:pt x="3435" y="95"/>
                    </a:lnTo>
                    <a:lnTo>
                      <a:pt x="3309" y="95"/>
                    </a:lnTo>
                    <a:lnTo>
                      <a:pt x="3309" y="137"/>
                    </a:lnTo>
                    <a:lnTo>
                      <a:pt x="3376" y="137"/>
                    </a:lnTo>
                    <a:lnTo>
                      <a:pt x="3379" y="136"/>
                    </a:lnTo>
                    <a:lnTo>
                      <a:pt x="3381" y="136"/>
                    </a:lnTo>
                    <a:lnTo>
                      <a:pt x="3382" y="135"/>
                    </a:lnTo>
                    <a:lnTo>
                      <a:pt x="3384" y="134"/>
                    </a:lnTo>
                    <a:lnTo>
                      <a:pt x="3382" y="132"/>
                    </a:lnTo>
                    <a:lnTo>
                      <a:pt x="3381" y="130"/>
                    </a:lnTo>
                    <a:lnTo>
                      <a:pt x="3381" y="127"/>
                    </a:lnTo>
                    <a:lnTo>
                      <a:pt x="3436" y="134"/>
                    </a:lnTo>
                    <a:lnTo>
                      <a:pt x="3430" y="134"/>
                    </a:lnTo>
                    <a:lnTo>
                      <a:pt x="3421" y="133"/>
                    </a:lnTo>
                    <a:lnTo>
                      <a:pt x="3411" y="132"/>
                    </a:lnTo>
                    <a:lnTo>
                      <a:pt x="3401" y="131"/>
                    </a:lnTo>
                    <a:lnTo>
                      <a:pt x="3396" y="132"/>
                    </a:lnTo>
                    <a:lnTo>
                      <a:pt x="3392" y="132"/>
                    </a:lnTo>
                    <a:lnTo>
                      <a:pt x="3390" y="133"/>
                    </a:lnTo>
                    <a:lnTo>
                      <a:pt x="3389" y="134"/>
                    </a:lnTo>
                    <a:lnTo>
                      <a:pt x="3386" y="136"/>
                    </a:lnTo>
                    <a:lnTo>
                      <a:pt x="3384" y="137"/>
                    </a:lnTo>
                    <a:lnTo>
                      <a:pt x="3382" y="140"/>
                    </a:lnTo>
                    <a:lnTo>
                      <a:pt x="3381" y="144"/>
                    </a:lnTo>
                    <a:lnTo>
                      <a:pt x="3380" y="146"/>
                    </a:lnTo>
                    <a:lnTo>
                      <a:pt x="3380" y="149"/>
                    </a:lnTo>
                    <a:lnTo>
                      <a:pt x="3380" y="156"/>
                    </a:lnTo>
                    <a:lnTo>
                      <a:pt x="3309" y="156"/>
                    </a:lnTo>
                    <a:lnTo>
                      <a:pt x="3309" y="188"/>
                    </a:lnTo>
                    <a:lnTo>
                      <a:pt x="3380" y="188"/>
                    </a:lnTo>
                    <a:lnTo>
                      <a:pt x="3377" y="194"/>
                    </a:lnTo>
                    <a:lnTo>
                      <a:pt x="3374" y="197"/>
                    </a:lnTo>
                    <a:lnTo>
                      <a:pt x="3370" y="200"/>
                    </a:lnTo>
                    <a:lnTo>
                      <a:pt x="3366" y="202"/>
                    </a:lnTo>
                    <a:lnTo>
                      <a:pt x="3362" y="204"/>
                    </a:lnTo>
                    <a:lnTo>
                      <a:pt x="3358" y="205"/>
                    </a:lnTo>
                    <a:lnTo>
                      <a:pt x="3349" y="208"/>
                    </a:lnTo>
                    <a:lnTo>
                      <a:pt x="3339" y="210"/>
                    </a:lnTo>
                    <a:lnTo>
                      <a:pt x="3329" y="212"/>
                    </a:lnTo>
                    <a:lnTo>
                      <a:pt x="3323" y="213"/>
                    </a:lnTo>
                    <a:lnTo>
                      <a:pt x="3318" y="215"/>
                    </a:lnTo>
                    <a:lnTo>
                      <a:pt x="3306" y="221"/>
                    </a:lnTo>
                    <a:lnTo>
                      <a:pt x="3298" y="222"/>
                    </a:lnTo>
                    <a:lnTo>
                      <a:pt x="3291" y="224"/>
                    </a:lnTo>
                    <a:lnTo>
                      <a:pt x="3276" y="228"/>
                    </a:lnTo>
                    <a:lnTo>
                      <a:pt x="3261" y="231"/>
                    </a:lnTo>
                    <a:lnTo>
                      <a:pt x="3254" y="232"/>
                    </a:lnTo>
                    <a:lnTo>
                      <a:pt x="3249" y="234"/>
                    </a:lnTo>
                    <a:lnTo>
                      <a:pt x="3244" y="232"/>
                    </a:lnTo>
                    <a:lnTo>
                      <a:pt x="3239" y="231"/>
                    </a:lnTo>
                    <a:lnTo>
                      <a:pt x="3230" y="228"/>
                    </a:lnTo>
                    <a:lnTo>
                      <a:pt x="3224" y="224"/>
                    </a:lnTo>
                    <a:lnTo>
                      <a:pt x="3221" y="223"/>
                    </a:lnTo>
                    <a:lnTo>
                      <a:pt x="3098" y="223"/>
                    </a:lnTo>
                    <a:lnTo>
                      <a:pt x="3098" y="107"/>
                    </a:lnTo>
                    <a:lnTo>
                      <a:pt x="3147" y="107"/>
                    </a:lnTo>
                    <a:lnTo>
                      <a:pt x="3147" y="203"/>
                    </a:lnTo>
                    <a:lnTo>
                      <a:pt x="3184" y="203"/>
                    </a:lnTo>
                    <a:lnTo>
                      <a:pt x="3184" y="158"/>
                    </a:lnTo>
                    <a:lnTo>
                      <a:pt x="3275" y="158"/>
                    </a:lnTo>
                    <a:lnTo>
                      <a:pt x="3275" y="84"/>
                    </a:lnTo>
                    <a:lnTo>
                      <a:pt x="3381" y="84"/>
                    </a:lnTo>
                    <a:lnTo>
                      <a:pt x="3381" y="67"/>
                    </a:lnTo>
                    <a:lnTo>
                      <a:pt x="3376" y="66"/>
                    </a:lnTo>
                    <a:lnTo>
                      <a:pt x="3362" y="66"/>
                    </a:lnTo>
                    <a:lnTo>
                      <a:pt x="3275" y="67"/>
                    </a:lnTo>
                    <a:lnTo>
                      <a:pt x="3275" y="30"/>
                    </a:lnTo>
                    <a:lnTo>
                      <a:pt x="3351" y="30"/>
                    </a:lnTo>
                    <a:lnTo>
                      <a:pt x="3351" y="0"/>
                    </a:lnTo>
                    <a:close/>
                  </a:path>
                </a:pathLst>
              </a:custGeom>
              <a:solidFill>
                <a:srgbClr val="04F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5" name="Freeform 790"/>
              <p:cNvSpPr>
                <a:spLocks/>
              </p:cNvSpPr>
              <p:nvPr/>
            </p:nvSpPr>
            <p:spPr bwMode="auto">
              <a:xfrm>
                <a:off x="5145" y="411"/>
                <a:ext cx="43" cy="54"/>
              </a:xfrm>
              <a:custGeom>
                <a:avLst/>
                <a:gdLst>
                  <a:gd name="T0" fmla="*/ 0 w 43"/>
                  <a:gd name="T1" fmla="*/ 0 h 54"/>
                  <a:gd name="T2" fmla="*/ 43 w 43"/>
                  <a:gd name="T3" fmla="*/ 0 h 54"/>
                  <a:gd name="T4" fmla="*/ 1 w 43"/>
                  <a:gd name="T5" fmla="*/ 2 h 54"/>
                  <a:gd name="T6" fmla="*/ 0 w 43"/>
                  <a:gd name="T7" fmla="*/ 54 h 54"/>
                  <a:gd name="T8" fmla="*/ 0 w 4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4"/>
                  <a:gd name="T17" fmla="*/ 43 w 4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4">
                    <a:moveTo>
                      <a:pt x="0" y="0"/>
                    </a:moveTo>
                    <a:lnTo>
                      <a:pt x="43" y="0"/>
                    </a:lnTo>
                    <a:lnTo>
                      <a:pt x="1" y="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6" name="Freeform 791"/>
              <p:cNvSpPr>
                <a:spLocks/>
              </p:cNvSpPr>
              <p:nvPr/>
            </p:nvSpPr>
            <p:spPr bwMode="auto">
              <a:xfrm>
                <a:off x="5485" y="42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7" name="Freeform 792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8" name="Freeform 793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9" name="Freeform 794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0" name="Freeform 795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1" name="Freeform 796"/>
              <p:cNvSpPr>
                <a:spLocks/>
              </p:cNvSpPr>
              <p:nvPr/>
            </p:nvSpPr>
            <p:spPr bwMode="auto">
              <a:xfrm>
                <a:off x="4398" y="1132"/>
                <a:ext cx="41" cy="7"/>
              </a:xfrm>
              <a:custGeom>
                <a:avLst/>
                <a:gdLst>
                  <a:gd name="T0" fmla="*/ 0 w 41"/>
                  <a:gd name="T1" fmla="*/ 1 h 7"/>
                  <a:gd name="T2" fmla="*/ 10 w 41"/>
                  <a:gd name="T3" fmla="*/ 0 h 7"/>
                  <a:gd name="T4" fmla="*/ 20 w 41"/>
                  <a:gd name="T5" fmla="*/ 0 h 7"/>
                  <a:gd name="T6" fmla="*/ 26 w 41"/>
                  <a:gd name="T7" fmla="*/ 1 h 7"/>
                  <a:gd name="T8" fmla="*/ 31 w 41"/>
                  <a:gd name="T9" fmla="*/ 2 h 7"/>
                  <a:gd name="T10" fmla="*/ 36 w 41"/>
                  <a:gd name="T11" fmla="*/ 4 h 7"/>
                  <a:gd name="T12" fmla="*/ 41 w 41"/>
                  <a:gd name="T13" fmla="*/ 6 h 7"/>
                  <a:gd name="T14" fmla="*/ 30 w 41"/>
                  <a:gd name="T15" fmla="*/ 7 h 7"/>
                  <a:gd name="T16" fmla="*/ 20 w 41"/>
                  <a:gd name="T17" fmla="*/ 7 h 7"/>
                  <a:gd name="T18" fmla="*/ 15 w 41"/>
                  <a:gd name="T19" fmla="*/ 6 h 7"/>
                  <a:gd name="T20" fmla="*/ 10 w 41"/>
                  <a:gd name="T21" fmla="*/ 5 h 7"/>
                  <a:gd name="T22" fmla="*/ 4 w 41"/>
                  <a:gd name="T23" fmla="*/ 3 h 7"/>
                  <a:gd name="T24" fmla="*/ 0 w 41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0" y="1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30" y="7"/>
                    </a:lnTo>
                    <a:lnTo>
                      <a:pt x="20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2" name="Freeform 797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3" name="Rectangle 798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24" name="Rectangle 799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25" name="Freeform 800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6" name="Rectangle 801"/>
              <p:cNvSpPr>
                <a:spLocks noChangeArrowheads="1"/>
              </p:cNvSpPr>
              <p:nvPr/>
            </p:nvSpPr>
            <p:spPr bwMode="auto">
              <a:xfrm>
                <a:off x="4236" y="1288"/>
                <a:ext cx="44" cy="1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27" name="Freeform 802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8" name="Freeform 803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9" name="Rectangle 804"/>
              <p:cNvSpPr>
                <a:spLocks noChangeArrowheads="1"/>
              </p:cNvSpPr>
              <p:nvPr/>
            </p:nvSpPr>
            <p:spPr bwMode="auto">
              <a:xfrm>
                <a:off x="4080" y="1405"/>
                <a:ext cx="28" cy="2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230" name="Freeform 805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1" name="Freeform 806"/>
              <p:cNvSpPr>
                <a:spLocks/>
              </p:cNvSpPr>
              <p:nvPr/>
            </p:nvSpPr>
            <p:spPr bwMode="auto">
              <a:xfrm>
                <a:off x="4367" y="1426"/>
                <a:ext cx="31" cy="15"/>
              </a:xfrm>
              <a:custGeom>
                <a:avLst/>
                <a:gdLst>
                  <a:gd name="T0" fmla="*/ 3 w 31"/>
                  <a:gd name="T1" fmla="*/ 0 h 15"/>
                  <a:gd name="T2" fmla="*/ 31 w 31"/>
                  <a:gd name="T3" fmla="*/ 6 h 15"/>
                  <a:gd name="T4" fmla="*/ 28 w 31"/>
                  <a:gd name="T5" fmla="*/ 10 h 15"/>
                  <a:gd name="T6" fmla="*/ 26 w 31"/>
                  <a:gd name="T7" fmla="*/ 12 h 15"/>
                  <a:gd name="T8" fmla="*/ 23 w 31"/>
                  <a:gd name="T9" fmla="*/ 13 h 15"/>
                  <a:gd name="T10" fmla="*/ 18 w 31"/>
                  <a:gd name="T11" fmla="*/ 14 h 15"/>
                  <a:gd name="T12" fmla="*/ 10 w 31"/>
                  <a:gd name="T13" fmla="*/ 15 h 15"/>
                  <a:gd name="T14" fmla="*/ 6 w 31"/>
                  <a:gd name="T15" fmla="*/ 14 h 15"/>
                  <a:gd name="T16" fmla="*/ 4 w 31"/>
                  <a:gd name="T17" fmla="*/ 12 h 15"/>
                  <a:gd name="T18" fmla="*/ 2 w 31"/>
                  <a:gd name="T19" fmla="*/ 9 h 15"/>
                  <a:gd name="T20" fmla="*/ 1 w 31"/>
                  <a:gd name="T21" fmla="*/ 7 h 15"/>
                  <a:gd name="T22" fmla="*/ 0 w 31"/>
                  <a:gd name="T23" fmla="*/ 4 h 15"/>
                  <a:gd name="T24" fmla="*/ 1 w 31"/>
                  <a:gd name="T25" fmla="*/ 2 h 15"/>
                  <a:gd name="T26" fmla="*/ 2 w 31"/>
                  <a:gd name="T27" fmla="*/ 0 h 15"/>
                  <a:gd name="T28" fmla="*/ 3 w 3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"/>
                  <a:gd name="T47" fmla="*/ 31 w 3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">
                    <a:moveTo>
                      <a:pt x="3" y="0"/>
                    </a:moveTo>
                    <a:lnTo>
                      <a:pt x="31" y="6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18" y="14"/>
                    </a:lnTo>
                    <a:lnTo>
                      <a:pt x="10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2" name="Freeform 807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3" name="Freeform 808"/>
              <p:cNvSpPr>
                <a:spLocks/>
              </p:cNvSpPr>
              <p:nvPr/>
            </p:nvSpPr>
            <p:spPr bwMode="auto">
              <a:xfrm>
                <a:off x="3983" y="1493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5 w 45"/>
                  <a:gd name="T9" fmla="*/ 2 h 7"/>
                  <a:gd name="T10" fmla="*/ 41 w 45"/>
                  <a:gd name="T11" fmla="*/ 4 h 7"/>
                  <a:gd name="T12" fmla="*/ 45 w 45"/>
                  <a:gd name="T13" fmla="*/ 6 h 7"/>
                  <a:gd name="T14" fmla="*/ 32 w 45"/>
                  <a:gd name="T15" fmla="*/ 7 h 7"/>
                  <a:gd name="T16" fmla="*/ 20 w 45"/>
                  <a:gd name="T17" fmla="*/ 7 h 7"/>
                  <a:gd name="T18" fmla="*/ 14 w 45"/>
                  <a:gd name="T19" fmla="*/ 6 h 7"/>
                  <a:gd name="T20" fmla="*/ 8 w 45"/>
                  <a:gd name="T21" fmla="*/ 5 h 7"/>
                  <a:gd name="T22" fmla="*/ 4 w 45"/>
                  <a:gd name="T23" fmla="*/ 3 h 7"/>
                  <a:gd name="T24" fmla="*/ 0 w 4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32" y="7"/>
                    </a:lnTo>
                    <a:lnTo>
                      <a:pt x="20" y="7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9" name="Group 1010"/>
            <p:cNvGrpSpPr>
              <a:grpSpLocks/>
            </p:cNvGrpSpPr>
            <p:nvPr/>
          </p:nvGrpSpPr>
          <p:grpSpPr bwMode="auto">
            <a:xfrm>
              <a:off x="1215" y="411"/>
              <a:ext cx="4296" cy="3143"/>
              <a:chOff x="1215" y="411"/>
              <a:chExt cx="4296" cy="3143"/>
            </a:xfrm>
          </p:grpSpPr>
          <p:sp>
            <p:nvSpPr>
              <p:cNvPr id="25834" name="Freeform 810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5" name="Freeform 811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6" name="Rectangle 812"/>
              <p:cNvSpPr>
                <a:spLocks noChangeArrowheads="1"/>
              </p:cNvSpPr>
              <p:nvPr/>
            </p:nvSpPr>
            <p:spPr bwMode="auto">
              <a:xfrm>
                <a:off x="3825" y="1608"/>
                <a:ext cx="29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37" name="Rectangle 813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38" name="Freeform 814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9" name="Freeform 815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0" name="Freeform 816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1" name="Freeform 817"/>
              <p:cNvSpPr>
                <a:spLocks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44 w 44"/>
                  <a:gd name="T1" fmla="*/ 0 h 14"/>
                  <a:gd name="T2" fmla="*/ 44 w 44"/>
                  <a:gd name="T3" fmla="*/ 14 h 14"/>
                  <a:gd name="T4" fmla="*/ 0 w 44"/>
                  <a:gd name="T5" fmla="*/ 8 h 14"/>
                  <a:gd name="T6" fmla="*/ 44 w 4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4"/>
                  <a:gd name="T14" fmla="*/ 44 w 4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4"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2" name="Freeform 818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3" name="Freeform 819"/>
              <p:cNvSpPr>
                <a:spLocks/>
              </p:cNvSpPr>
              <p:nvPr/>
            </p:nvSpPr>
            <p:spPr bwMode="auto">
              <a:xfrm>
                <a:off x="3658" y="1736"/>
                <a:ext cx="40" cy="8"/>
              </a:xfrm>
              <a:custGeom>
                <a:avLst/>
                <a:gdLst>
                  <a:gd name="T0" fmla="*/ 0 w 40"/>
                  <a:gd name="T1" fmla="*/ 1 h 8"/>
                  <a:gd name="T2" fmla="*/ 10 w 40"/>
                  <a:gd name="T3" fmla="*/ 0 h 8"/>
                  <a:gd name="T4" fmla="*/ 21 w 40"/>
                  <a:gd name="T5" fmla="*/ 1 h 8"/>
                  <a:gd name="T6" fmla="*/ 26 w 40"/>
                  <a:gd name="T7" fmla="*/ 1 h 8"/>
                  <a:gd name="T8" fmla="*/ 31 w 40"/>
                  <a:gd name="T9" fmla="*/ 3 h 8"/>
                  <a:gd name="T10" fmla="*/ 36 w 40"/>
                  <a:gd name="T11" fmla="*/ 4 h 8"/>
                  <a:gd name="T12" fmla="*/ 40 w 40"/>
                  <a:gd name="T13" fmla="*/ 7 h 8"/>
                  <a:gd name="T14" fmla="*/ 30 w 40"/>
                  <a:gd name="T15" fmla="*/ 8 h 8"/>
                  <a:gd name="T16" fmla="*/ 20 w 40"/>
                  <a:gd name="T17" fmla="*/ 7 h 8"/>
                  <a:gd name="T18" fmla="*/ 14 w 40"/>
                  <a:gd name="T19" fmla="*/ 7 h 8"/>
                  <a:gd name="T20" fmla="*/ 10 w 40"/>
                  <a:gd name="T21" fmla="*/ 5 h 8"/>
                  <a:gd name="T22" fmla="*/ 4 w 40"/>
                  <a:gd name="T23" fmla="*/ 4 h 8"/>
                  <a:gd name="T24" fmla="*/ 0 w 40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"/>
                  <a:gd name="T41" fmla="*/ 40 w 40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">
                    <a:moveTo>
                      <a:pt x="0" y="1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0" y="7"/>
                    </a:lnTo>
                    <a:lnTo>
                      <a:pt x="30" y="8"/>
                    </a:lnTo>
                    <a:lnTo>
                      <a:pt x="20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4" name="Rectangle 820"/>
              <p:cNvSpPr>
                <a:spLocks noChangeArrowheads="1"/>
              </p:cNvSpPr>
              <p:nvPr/>
            </p:nvSpPr>
            <p:spPr bwMode="auto">
              <a:xfrm>
                <a:off x="3658" y="1766"/>
                <a:ext cx="40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45" name="Freeform 821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6" name="Rectangle 822"/>
              <p:cNvSpPr>
                <a:spLocks noChangeArrowheads="1"/>
              </p:cNvSpPr>
              <p:nvPr/>
            </p:nvSpPr>
            <p:spPr bwMode="auto">
              <a:xfrm>
                <a:off x="3658" y="1807"/>
                <a:ext cx="40" cy="3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47" name="Rectangle 823"/>
              <p:cNvSpPr>
                <a:spLocks noChangeArrowheads="1"/>
              </p:cNvSpPr>
              <p:nvPr/>
            </p:nvSpPr>
            <p:spPr bwMode="auto">
              <a:xfrm>
                <a:off x="3572" y="1843"/>
                <a:ext cx="40" cy="28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48" name="Freeform 824"/>
              <p:cNvSpPr>
                <a:spLocks/>
              </p:cNvSpPr>
              <p:nvPr/>
            </p:nvSpPr>
            <p:spPr bwMode="auto">
              <a:xfrm>
                <a:off x="3414" y="1894"/>
                <a:ext cx="31" cy="8"/>
              </a:xfrm>
              <a:custGeom>
                <a:avLst/>
                <a:gdLst>
                  <a:gd name="T0" fmla="*/ 0 w 31"/>
                  <a:gd name="T1" fmla="*/ 0 h 8"/>
                  <a:gd name="T2" fmla="*/ 10 w 31"/>
                  <a:gd name="T3" fmla="*/ 0 h 8"/>
                  <a:gd name="T4" fmla="*/ 19 w 31"/>
                  <a:gd name="T5" fmla="*/ 0 h 8"/>
                  <a:gd name="T6" fmla="*/ 22 w 31"/>
                  <a:gd name="T7" fmla="*/ 1 h 8"/>
                  <a:gd name="T8" fmla="*/ 25 w 31"/>
                  <a:gd name="T9" fmla="*/ 3 h 8"/>
                  <a:gd name="T10" fmla="*/ 28 w 31"/>
                  <a:gd name="T11" fmla="*/ 5 h 8"/>
                  <a:gd name="T12" fmla="*/ 31 w 31"/>
                  <a:gd name="T13" fmla="*/ 7 h 8"/>
                  <a:gd name="T14" fmla="*/ 22 w 31"/>
                  <a:gd name="T15" fmla="*/ 8 h 8"/>
                  <a:gd name="T16" fmla="*/ 13 w 31"/>
                  <a:gd name="T17" fmla="*/ 7 h 8"/>
                  <a:gd name="T18" fmla="*/ 9 w 31"/>
                  <a:gd name="T19" fmla="*/ 6 h 8"/>
                  <a:gd name="T20" fmla="*/ 6 w 31"/>
                  <a:gd name="T21" fmla="*/ 5 h 8"/>
                  <a:gd name="T22" fmla="*/ 4 w 31"/>
                  <a:gd name="T23" fmla="*/ 3 h 8"/>
                  <a:gd name="T24" fmla="*/ 0 w 31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8"/>
                  <a:gd name="T41" fmla="*/ 31 w 3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8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22" y="8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9" name="Rectangle 825"/>
              <p:cNvSpPr>
                <a:spLocks noChangeArrowheads="1"/>
              </p:cNvSpPr>
              <p:nvPr/>
            </p:nvSpPr>
            <p:spPr bwMode="auto">
              <a:xfrm>
                <a:off x="3415" y="1924"/>
                <a:ext cx="30" cy="2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0" name="Freeform 826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1" name="Rectangle 827"/>
              <p:cNvSpPr>
                <a:spLocks noChangeArrowheads="1"/>
              </p:cNvSpPr>
              <p:nvPr/>
            </p:nvSpPr>
            <p:spPr bwMode="auto">
              <a:xfrm>
                <a:off x="3318" y="1969"/>
                <a:ext cx="50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2" name="Rectangle 828"/>
              <p:cNvSpPr>
                <a:spLocks noChangeArrowheads="1"/>
              </p:cNvSpPr>
              <p:nvPr/>
            </p:nvSpPr>
            <p:spPr bwMode="auto">
              <a:xfrm>
                <a:off x="3243" y="2041"/>
                <a:ext cx="44" cy="33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3" name="Freeform 829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4" name="Rectangle 830"/>
              <p:cNvSpPr>
                <a:spLocks noChangeArrowheads="1"/>
              </p:cNvSpPr>
              <p:nvPr/>
            </p:nvSpPr>
            <p:spPr bwMode="auto">
              <a:xfrm>
                <a:off x="3162" y="2167"/>
                <a:ext cx="39" cy="25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5" name="Freeform 831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6" name="Freeform 832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7" name="Rectangle 833"/>
              <p:cNvSpPr>
                <a:spLocks noChangeArrowheads="1"/>
              </p:cNvSpPr>
              <p:nvPr/>
            </p:nvSpPr>
            <p:spPr bwMode="auto">
              <a:xfrm>
                <a:off x="3085" y="2244"/>
                <a:ext cx="30" cy="18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58" name="Freeform 834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9" name="Rectangle 835"/>
              <p:cNvSpPr>
                <a:spLocks noChangeArrowheads="1"/>
              </p:cNvSpPr>
              <p:nvPr/>
            </p:nvSpPr>
            <p:spPr bwMode="auto">
              <a:xfrm>
                <a:off x="3005" y="2325"/>
                <a:ext cx="29" cy="24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0" name="Rectangle 836"/>
              <p:cNvSpPr>
                <a:spLocks noChangeArrowheads="1"/>
              </p:cNvSpPr>
              <p:nvPr/>
            </p:nvSpPr>
            <p:spPr bwMode="auto">
              <a:xfrm>
                <a:off x="2909" y="2370"/>
                <a:ext cx="48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1" name="Freeform 837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2" name="Rectangle 838"/>
              <p:cNvSpPr>
                <a:spLocks noChangeArrowheads="1"/>
              </p:cNvSpPr>
              <p:nvPr/>
            </p:nvSpPr>
            <p:spPr bwMode="auto">
              <a:xfrm>
                <a:off x="2751" y="2402"/>
                <a:ext cx="29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3" name="Rectangle 839"/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44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4" name="Freeform 840"/>
              <p:cNvSpPr>
                <a:spLocks/>
              </p:cNvSpPr>
              <p:nvPr/>
            </p:nvSpPr>
            <p:spPr bwMode="auto">
              <a:xfrm>
                <a:off x="2832" y="2442"/>
                <a:ext cx="44" cy="23"/>
              </a:xfrm>
              <a:custGeom>
                <a:avLst/>
                <a:gdLst>
                  <a:gd name="T0" fmla="*/ 0 w 44"/>
                  <a:gd name="T1" fmla="*/ 0 h 23"/>
                  <a:gd name="T2" fmla="*/ 44 w 44"/>
                  <a:gd name="T3" fmla="*/ 5 h 23"/>
                  <a:gd name="T4" fmla="*/ 44 w 44"/>
                  <a:gd name="T5" fmla="*/ 23 h 23"/>
                  <a:gd name="T6" fmla="*/ 0 w 44"/>
                  <a:gd name="T7" fmla="*/ 23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3"/>
                  <a:gd name="T17" fmla="*/ 44 w 4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3">
                    <a:moveTo>
                      <a:pt x="0" y="0"/>
                    </a:moveTo>
                    <a:lnTo>
                      <a:pt x="44" y="5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5" name="Rectangle 841"/>
              <p:cNvSpPr>
                <a:spLocks noChangeArrowheads="1"/>
              </p:cNvSpPr>
              <p:nvPr/>
            </p:nvSpPr>
            <p:spPr bwMode="auto">
              <a:xfrm>
                <a:off x="2675" y="2528"/>
                <a:ext cx="29" cy="20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6" name="Freeform 842"/>
              <p:cNvSpPr>
                <a:spLocks/>
              </p:cNvSpPr>
              <p:nvPr/>
            </p:nvSpPr>
            <p:spPr bwMode="auto">
              <a:xfrm>
                <a:off x="2579" y="2569"/>
                <a:ext cx="44" cy="24"/>
              </a:xfrm>
              <a:custGeom>
                <a:avLst/>
                <a:gdLst>
                  <a:gd name="T0" fmla="*/ 0 w 44"/>
                  <a:gd name="T1" fmla="*/ 0 h 24"/>
                  <a:gd name="T2" fmla="*/ 44 w 44"/>
                  <a:gd name="T3" fmla="*/ 6 h 24"/>
                  <a:gd name="T4" fmla="*/ 44 w 44"/>
                  <a:gd name="T5" fmla="*/ 24 h 24"/>
                  <a:gd name="T6" fmla="*/ 0 w 44"/>
                  <a:gd name="T7" fmla="*/ 24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0"/>
                    </a:moveTo>
                    <a:lnTo>
                      <a:pt x="44" y="6"/>
                    </a:lnTo>
                    <a:lnTo>
                      <a:pt x="4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7" name="Freeform 843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8" name="Rectangle 844"/>
              <p:cNvSpPr>
                <a:spLocks noChangeArrowheads="1"/>
              </p:cNvSpPr>
              <p:nvPr/>
            </p:nvSpPr>
            <p:spPr bwMode="auto">
              <a:xfrm>
                <a:off x="2498" y="2645"/>
                <a:ext cx="48" cy="1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69" name="Freeform 845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0" name="Freeform 846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1" name="Freeform 847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2" name="Freeform 848"/>
              <p:cNvSpPr>
                <a:spLocks/>
              </p:cNvSpPr>
              <p:nvPr/>
            </p:nvSpPr>
            <p:spPr bwMode="auto">
              <a:xfrm>
                <a:off x="2007" y="2911"/>
                <a:ext cx="32" cy="83"/>
              </a:xfrm>
              <a:custGeom>
                <a:avLst/>
                <a:gdLst>
                  <a:gd name="T0" fmla="*/ 0 w 32"/>
                  <a:gd name="T1" fmla="*/ 0 h 83"/>
                  <a:gd name="T2" fmla="*/ 1 w 32"/>
                  <a:gd name="T3" fmla="*/ 59 h 83"/>
                  <a:gd name="T4" fmla="*/ 32 w 32"/>
                  <a:gd name="T5" fmla="*/ 59 h 83"/>
                  <a:gd name="T6" fmla="*/ 32 w 32"/>
                  <a:gd name="T7" fmla="*/ 83 h 83"/>
                  <a:gd name="T8" fmla="*/ 0 w 32"/>
                  <a:gd name="T9" fmla="*/ 83 h 83"/>
                  <a:gd name="T10" fmla="*/ 0 w 3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3"/>
                  <a:gd name="T20" fmla="*/ 32 w 3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3">
                    <a:moveTo>
                      <a:pt x="0" y="0"/>
                    </a:moveTo>
                    <a:lnTo>
                      <a:pt x="1" y="59"/>
                    </a:lnTo>
                    <a:lnTo>
                      <a:pt x="32" y="59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3" name="Rectangle 849"/>
              <p:cNvSpPr>
                <a:spLocks noChangeArrowheads="1"/>
              </p:cNvSpPr>
              <p:nvPr/>
            </p:nvSpPr>
            <p:spPr bwMode="auto">
              <a:xfrm>
                <a:off x="2006" y="3006"/>
                <a:ext cx="33" cy="29"/>
              </a:xfrm>
              <a:prstGeom prst="rect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74" name="Freeform 850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5" name="Freeform 851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6" name="Freeform 852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7" name="Freeform 853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8" name="Freeform 854"/>
              <p:cNvSpPr>
                <a:spLocks noEditPoints="1"/>
              </p:cNvSpPr>
              <p:nvPr/>
            </p:nvSpPr>
            <p:spPr bwMode="auto">
              <a:xfrm>
                <a:off x="1215" y="1004"/>
                <a:ext cx="3436" cy="2550"/>
              </a:xfrm>
              <a:custGeom>
                <a:avLst/>
                <a:gdLst>
                  <a:gd name="T0" fmla="*/ 819 w 3436"/>
                  <a:gd name="T1" fmla="*/ 2121 h 2550"/>
                  <a:gd name="T2" fmla="*/ 983 w 3436"/>
                  <a:gd name="T3" fmla="*/ 2001 h 2550"/>
                  <a:gd name="T4" fmla="*/ 1116 w 3436"/>
                  <a:gd name="T5" fmla="*/ 1931 h 2550"/>
                  <a:gd name="T6" fmla="*/ 1333 w 3436"/>
                  <a:gd name="T7" fmla="*/ 1708 h 2550"/>
                  <a:gd name="T8" fmla="*/ 1535 w 3436"/>
                  <a:gd name="T9" fmla="*/ 1630 h 2550"/>
                  <a:gd name="T10" fmla="*/ 1661 w 3436"/>
                  <a:gd name="T11" fmla="*/ 1584 h 2550"/>
                  <a:gd name="T12" fmla="*/ 1784 w 3436"/>
                  <a:gd name="T13" fmla="*/ 1499 h 2550"/>
                  <a:gd name="T14" fmla="*/ 1870 w 3436"/>
                  <a:gd name="T15" fmla="*/ 1388 h 2550"/>
                  <a:gd name="T16" fmla="*/ 1947 w 3436"/>
                  <a:gd name="T17" fmla="*/ 1300 h 2550"/>
                  <a:gd name="T18" fmla="*/ 2200 w 3436"/>
                  <a:gd name="T19" fmla="*/ 1183 h 2550"/>
                  <a:gd name="T20" fmla="*/ 2198 w 3436"/>
                  <a:gd name="T21" fmla="*/ 1123 h 2550"/>
                  <a:gd name="T22" fmla="*/ 2295 w 3436"/>
                  <a:gd name="T23" fmla="*/ 1099 h 2550"/>
                  <a:gd name="T24" fmla="*/ 2230 w 3436"/>
                  <a:gd name="T25" fmla="*/ 1072 h 2550"/>
                  <a:gd name="T26" fmla="*/ 2295 w 3436"/>
                  <a:gd name="T27" fmla="*/ 1033 h 2550"/>
                  <a:gd name="T28" fmla="*/ 2281 w 3436"/>
                  <a:gd name="T29" fmla="*/ 986 h 2550"/>
                  <a:gd name="T30" fmla="*/ 2609 w 3436"/>
                  <a:gd name="T31" fmla="*/ 869 h 2550"/>
                  <a:gd name="T32" fmla="*/ 2655 w 3436"/>
                  <a:gd name="T33" fmla="*/ 903 h 2550"/>
                  <a:gd name="T34" fmla="*/ 2442 w 3436"/>
                  <a:gd name="T35" fmla="*/ 898 h 2550"/>
                  <a:gd name="T36" fmla="*/ 2367 w 3436"/>
                  <a:gd name="T37" fmla="*/ 1162 h 2550"/>
                  <a:gd name="T38" fmla="*/ 2027 w 3436"/>
                  <a:gd name="T39" fmla="*/ 1341 h 2550"/>
                  <a:gd name="T40" fmla="*/ 1878 w 3436"/>
                  <a:gd name="T41" fmla="*/ 1497 h 2550"/>
                  <a:gd name="T42" fmla="*/ 1789 w 3436"/>
                  <a:gd name="T43" fmla="*/ 1540 h 2550"/>
                  <a:gd name="T44" fmla="*/ 1537 w 3436"/>
                  <a:gd name="T45" fmla="*/ 1704 h 2550"/>
                  <a:gd name="T46" fmla="*/ 1463 w 3436"/>
                  <a:gd name="T47" fmla="*/ 1731 h 2550"/>
                  <a:gd name="T48" fmla="*/ 1416 w 3436"/>
                  <a:gd name="T49" fmla="*/ 1826 h 2550"/>
                  <a:gd name="T50" fmla="*/ 1276 w 3436"/>
                  <a:gd name="T51" fmla="*/ 1895 h 2550"/>
                  <a:gd name="T52" fmla="*/ 1121 w 3436"/>
                  <a:gd name="T53" fmla="*/ 1989 h 2550"/>
                  <a:gd name="T54" fmla="*/ 962 w 3436"/>
                  <a:gd name="T55" fmla="*/ 2045 h 2550"/>
                  <a:gd name="T56" fmla="*/ 959 w 3436"/>
                  <a:gd name="T57" fmla="*/ 2062 h 2550"/>
                  <a:gd name="T58" fmla="*/ 916 w 3436"/>
                  <a:gd name="T59" fmla="*/ 2127 h 2550"/>
                  <a:gd name="T60" fmla="*/ 678 w 3436"/>
                  <a:gd name="T61" fmla="*/ 2295 h 2550"/>
                  <a:gd name="T62" fmla="*/ 379 w 3436"/>
                  <a:gd name="T63" fmla="*/ 2400 h 2550"/>
                  <a:gd name="T64" fmla="*/ 193 w 3436"/>
                  <a:gd name="T65" fmla="*/ 2502 h 2550"/>
                  <a:gd name="T66" fmla="*/ 54 w 3436"/>
                  <a:gd name="T67" fmla="*/ 2495 h 2550"/>
                  <a:gd name="T68" fmla="*/ 123 w 3436"/>
                  <a:gd name="T69" fmla="*/ 2445 h 2550"/>
                  <a:gd name="T70" fmla="*/ 380 w 3436"/>
                  <a:gd name="T71" fmla="*/ 2297 h 2550"/>
                  <a:gd name="T72" fmla="*/ 953 w 3436"/>
                  <a:gd name="T73" fmla="*/ 1926 h 2550"/>
                  <a:gd name="T74" fmla="*/ 1206 w 3436"/>
                  <a:gd name="T75" fmla="*/ 1731 h 2550"/>
                  <a:gd name="T76" fmla="*/ 1284 w 3436"/>
                  <a:gd name="T77" fmla="*/ 1702 h 2550"/>
                  <a:gd name="T78" fmla="*/ 1745 w 3436"/>
                  <a:gd name="T79" fmla="*/ 1406 h 2550"/>
                  <a:gd name="T80" fmla="*/ 1901 w 3436"/>
                  <a:gd name="T81" fmla="*/ 1317 h 2550"/>
                  <a:gd name="T82" fmla="*/ 2054 w 3436"/>
                  <a:gd name="T83" fmla="*/ 1095 h 2550"/>
                  <a:gd name="T84" fmla="*/ 2154 w 3436"/>
                  <a:gd name="T85" fmla="*/ 1025 h 2550"/>
                  <a:gd name="T86" fmla="*/ 2483 w 3436"/>
                  <a:gd name="T87" fmla="*/ 892 h 2550"/>
                  <a:gd name="T88" fmla="*/ 2738 w 3436"/>
                  <a:gd name="T89" fmla="*/ 585 h 2550"/>
                  <a:gd name="T90" fmla="*/ 2738 w 3436"/>
                  <a:gd name="T91" fmla="*/ 585 h 2550"/>
                  <a:gd name="T92" fmla="*/ 3062 w 3436"/>
                  <a:gd name="T93" fmla="*/ 396 h 2550"/>
                  <a:gd name="T94" fmla="*/ 3147 w 3436"/>
                  <a:gd name="T95" fmla="*/ 263 h 2550"/>
                  <a:gd name="T96" fmla="*/ 3169 w 3436"/>
                  <a:gd name="T97" fmla="*/ 394 h 2550"/>
                  <a:gd name="T98" fmla="*/ 3083 w 3436"/>
                  <a:gd name="T99" fmla="*/ 423 h 2550"/>
                  <a:gd name="T100" fmla="*/ 3010 w 3436"/>
                  <a:gd name="T101" fmla="*/ 434 h 2550"/>
                  <a:gd name="T102" fmla="*/ 3058 w 3436"/>
                  <a:gd name="T103" fmla="*/ 485 h 2550"/>
                  <a:gd name="T104" fmla="*/ 2981 w 3436"/>
                  <a:gd name="T105" fmla="*/ 630 h 2550"/>
                  <a:gd name="T106" fmla="*/ 2791 w 3436"/>
                  <a:gd name="T107" fmla="*/ 806 h 2550"/>
                  <a:gd name="T108" fmla="*/ 2726 w 3436"/>
                  <a:gd name="T109" fmla="*/ 763 h 2550"/>
                  <a:gd name="T110" fmla="*/ 2525 w 3436"/>
                  <a:gd name="T111" fmla="*/ 782 h 2550"/>
                  <a:gd name="T112" fmla="*/ 2768 w 3436"/>
                  <a:gd name="T113" fmla="*/ 529 h 2550"/>
                  <a:gd name="T114" fmla="*/ 3304 w 3436"/>
                  <a:gd name="T115" fmla="*/ 197 h 2550"/>
                  <a:gd name="T116" fmla="*/ 3376 w 3436"/>
                  <a:gd name="T117" fmla="*/ 137 h 2550"/>
                  <a:gd name="T118" fmla="*/ 3384 w 3436"/>
                  <a:gd name="T119" fmla="*/ 137 h 2550"/>
                  <a:gd name="T120" fmla="*/ 3323 w 3436"/>
                  <a:gd name="T121" fmla="*/ 213 h 2550"/>
                  <a:gd name="T122" fmla="*/ 3184 w 3436"/>
                  <a:gd name="T123" fmla="*/ 203 h 25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6"/>
                  <a:gd name="T187" fmla="*/ 0 h 2550"/>
                  <a:gd name="T188" fmla="*/ 3436 w 3436"/>
                  <a:gd name="T189" fmla="*/ 2550 h 25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6" h="2550">
                    <a:moveTo>
                      <a:pt x="143" y="2454"/>
                    </a:moveTo>
                    <a:lnTo>
                      <a:pt x="171" y="2454"/>
                    </a:lnTo>
                    <a:lnTo>
                      <a:pt x="171" y="2499"/>
                    </a:lnTo>
                    <a:lnTo>
                      <a:pt x="127" y="2499"/>
                    </a:lnTo>
                    <a:lnTo>
                      <a:pt x="127" y="2470"/>
                    </a:lnTo>
                    <a:lnTo>
                      <a:pt x="129" y="2469"/>
                    </a:lnTo>
                    <a:lnTo>
                      <a:pt x="131" y="2468"/>
                    </a:lnTo>
                    <a:lnTo>
                      <a:pt x="133" y="2466"/>
                    </a:lnTo>
                    <a:lnTo>
                      <a:pt x="135" y="2463"/>
                    </a:lnTo>
                    <a:lnTo>
                      <a:pt x="138" y="2459"/>
                    </a:lnTo>
                    <a:lnTo>
                      <a:pt x="141" y="2456"/>
                    </a:lnTo>
                    <a:lnTo>
                      <a:pt x="143" y="2454"/>
                    </a:lnTo>
                    <a:close/>
                    <a:moveTo>
                      <a:pt x="796" y="2109"/>
                    </a:moveTo>
                    <a:lnTo>
                      <a:pt x="825" y="2109"/>
                    </a:lnTo>
                    <a:lnTo>
                      <a:pt x="824" y="2111"/>
                    </a:lnTo>
                    <a:lnTo>
                      <a:pt x="823" y="2113"/>
                    </a:lnTo>
                    <a:lnTo>
                      <a:pt x="820" y="2119"/>
                    </a:lnTo>
                    <a:lnTo>
                      <a:pt x="819" y="2121"/>
                    </a:lnTo>
                    <a:lnTo>
                      <a:pt x="817" y="2123"/>
                    </a:lnTo>
                    <a:lnTo>
                      <a:pt x="816" y="2125"/>
                    </a:lnTo>
                    <a:lnTo>
                      <a:pt x="815" y="2127"/>
                    </a:lnTo>
                    <a:lnTo>
                      <a:pt x="796" y="2127"/>
                    </a:lnTo>
                    <a:lnTo>
                      <a:pt x="796" y="2109"/>
                    </a:lnTo>
                    <a:close/>
                    <a:moveTo>
                      <a:pt x="923" y="2002"/>
                    </a:moveTo>
                    <a:lnTo>
                      <a:pt x="952" y="2002"/>
                    </a:lnTo>
                    <a:lnTo>
                      <a:pt x="952" y="2031"/>
                    </a:lnTo>
                    <a:lnTo>
                      <a:pt x="923" y="2031"/>
                    </a:lnTo>
                    <a:lnTo>
                      <a:pt x="923" y="2002"/>
                    </a:lnTo>
                    <a:close/>
                    <a:moveTo>
                      <a:pt x="953" y="1993"/>
                    </a:moveTo>
                    <a:lnTo>
                      <a:pt x="962" y="1992"/>
                    </a:lnTo>
                    <a:lnTo>
                      <a:pt x="973" y="1992"/>
                    </a:lnTo>
                    <a:lnTo>
                      <a:pt x="979" y="1993"/>
                    </a:lnTo>
                    <a:lnTo>
                      <a:pt x="984" y="1994"/>
                    </a:lnTo>
                    <a:lnTo>
                      <a:pt x="988" y="1996"/>
                    </a:lnTo>
                    <a:lnTo>
                      <a:pt x="993" y="2000"/>
                    </a:lnTo>
                    <a:lnTo>
                      <a:pt x="983" y="2001"/>
                    </a:lnTo>
                    <a:lnTo>
                      <a:pt x="972" y="2000"/>
                    </a:lnTo>
                    <a:lnTo>
                      <a:pt x="967" y="1999"/>
                    </a:lnTo>
                    <a:lnTo>
                      <a:pt x="961" y="1998"/>
                    </a:lnTo>
                    <a:lnTo>
                      <a:pt x="957" y="1995"/>
                    </a:lnTo>
                    <a:lnTo>
                      <a:pt x="953" y="1993"/>
                    </a:lnTo>
                    <a:close/>
                    <a:moveTo>
                      <a:pt x="994" y="1936"/>
                    </a:moveTo>
                    <a:lnTo>
                      <a:pt x="1079" y="1936"/>
                    </a:lnTo>
                    <a:lnTo>
                      <a:pt x="1079" y="1965"/>
                    </a:lnTo>
                    <a:lnTo>
                      <a:pt x="1048" y="1965"/>
                    </a:lnTo>
                    <a:lnTo>
                      <a:pt x="1048" y="1990"/>
                    </a:lnTo>
                    <a:lnTo>
                      <a:pt x="994" y="1990"/>
                    </a:lnTo>
                    <a:lnTo>
                      <a:pt x="994" y="1936"/>
                    </a:lnTo>
                    <a:close/>
                    <a:moveTo>
                      <a:pt x="1079" y="1927"/>
                    </a:moveTo>
                    <a:lnTo>
                      <a:pt x="1090" y="1926"/>
                    </a:lnTo>
                    <a:lnTo>
                      <a:pt x="1099" y="1926"/>
                    </a:lnTo>
                    <a:lnTo>
                      <a:pt x="1105" y="1927"/>
                    </a:lnTo>
                    <a:lnTo>
                      <a:pt x="1110" y="1928"/>
                    </a:lnTo>
                    <a:lnTo>
                      <a:pt x="1116" y="1931"/>
                    </a:lnTo>
                    <a:lnTo>
                      <a:pt x="1120" y="1934"/>
                    </a:lnTo>
                    <a:lnTo>
                      <a:pt x="1109" y="1934"/>
                    </a:lnTo>
                    <a:lnTo>
                      <a:pt x="1099" y="1934"/>
                    </a:lnTo>
                    <a:lnTo>
                      <a:pt x="1094" y="1933"/>
                    </a:lnTo>
                    <a:lnTo>
                      <a:pt x="1089" y="1932"/>
                    </a:lnTo>
                    <a:lnTo>
                      <a:pt x="1083" y="1929"/>
                    </a:lnTo>
                    <a:lnTo>
                      <a:pt x="1079" y="1927"/>
                    </a:lnTo>
                    <a:close/>
                    <a:moveTo>
                      <a:pt x="1121" y="1906"/>
                    </a:moveTo>
                    <a:lnTo>
                      <a:pt x="1154" y="1906"/>
                    </a:lnTo>
                    <a:lnTo>
                      <a:pt x="1154" y="1924"/>
                    </a:lnTo>
                    <a:lnTo>
                      <a:pt x="1121" y="1924"/>
                    </a:lnTo>
                    <a:lnTo>
                      <a:pt x="1121" y="1906"/>
                    </a:lnTo>
                    <a:close/>
                    <a:moveTo>
                      <a:pt x="1247" y="1799"/>
                    </a:moveTo>
                    <a:lnTo>
                      <a:pt x="1332" y="1799"/>
                    </a:lnTo>
                    <a:lnTo>
                      <a:pt x="1332" y="1828"/>
                    </a:lnTo>
                    <a:lnTo>
                      <a:pt x="1247" y="1828"/>
                    </a:lnTo>
                    <a:lnTo>
                      <a:pt x="1247" y="1799"/>
                    </a:lnTo>
                    <a:close/>
                    <a:moveTo>
                      <a:pt x="1333" y="1708"/>
                    </a:moveTo>
                    <a:lnTo>
                      <a:pt x="1402" y="1708"/>
                    </a:lnTo>
                    <a:lnTo>
                      <a:pt x="1402" y="1732"/>
                    </a:lnTo>
                    <a:lnTo>
                      <a:pt x="1396" y="1731"/>
                    </a:lnTo>
                    <a:lnTo>
                      <a:pt x="1389" y="1728"/>
                    </a:lnTo>
                    <a:lnTo>
                      <a:pt x="1382" y="1728"/>
                    </a:lnTo>
                    <a:lnTo>
                      <a:pt x="1373" y="1728"/>
                    </a:lnTo>
                    <a:lnTo>
                      <a:pt x="1356" y="1728"/>
                    </a:lnTo>
                    <a:lnTo>
                      <a:pt x="1345" y="1729"/>
                    </a:lnTo>
                    <a:lnTo>
                      <a:pt x="1333" y="1732"/>
                    </a:lnTo>
                    <a:lnTo>
                      <a:pt x="1333" y="1708"/>
                    </a:lnTo>
                    <a:close/>
                    <a:moveTo>
                      <a:pt x="1536" y="1641"/>
                    </a:moveTo>
                    <a:lnTo>
                      <a:pt x="1565" y="1641"/>
                    </a:lnTo>
                    <a:lnTo>
                      <a:pt x="1565" y="1660"/>
                    </a:lnTo>
                    <a:lnTo>
                      <a:pt x="1536" y="1660"/>
                    </a:lnTo>
                    <a:lnTo>
                      <a:pt x="1536" y="1641"/>
                    </a:lnTo>
                    <a:close/>
                    <a:moveTo>
                      <a:pt x="1491" y="1601"/>
                    </a:moveTo>
                    <a:lnTo>
                      <a:pt x="1535" y="1601"/>
                    </a:lnTo>
                    <a:lnTo>
                      <a:pt x="1535" y="1630"/>
                    </a:lnTo>
                    <a:lnTo>
                      <a:pt x="1491" y="1630"/>
                    </a:lnTo>
                    <a:lnTo>
                      <a:pt x="1491" y="1601"/>
                    </a:lnTo>
                    <a:close/>
                    <a:moveTo>
                      <a:pt x="1535" y="1591"/>
                    </a:moveTo>
                    <a:lnTo>
                      <a:pt x="1545" y="1591"/>
                    </a:lnTo>
                    <a:lnTo>
                      <a:pt x="1553" y="1591"/>
                    </a:lnTo>
                    <a:lnTo>
                      <a:pt x="1557" y="1592"/>
                    </a:lnTo>
                    <a:lnTo>
                      <a:pt x="1560" y="1593"/>
                    </a:lnTo>
                    <a:lnTo>
                      <a:pt x="1563" y="1595"/>
                    </a:lnTo>
                    <a:lnTo>
                      <a:pt x="1565" y="1599"/>
                    </a:lnTo>
                    <a:lnTo>
                      <a:pt x="1557" y="1599"/>
                    </a:lnTo>
                    <a:lnTo>
                      <a:pt x="1548" y="1599"/>
                    </a:lnTo>
                    <a:lnTo>
                      <a:pt x="1545" y="1598"/>
                    </a:lnTo>
                    <a:lnTo>
                      <a:pt x="1540" y="1595"/>
                    </a:lnTo>
                    <a:lnTo>
                      <a:pt x="1538" y="1594"/>
                    </a:lnTo>
                    <a:lnTo>
                      <a:pt x="1535" y="1591"/>
                    </a:lnTo>
                    <a:close/>
                    <a:moveTo>
                      <a:pt x="1617" y="1571"/>
                    </a:moveTo>
                    <a:lnTo>
                      <a:pt x="1661" y="1571"/>
                    </a:lnTo>
                    <a:lnTo>
                      <a:pt x="1661" y="1584"/>
                    </a:lnTo>
                    <a:lnTo>
                      <a:pt x="1617" y="1584"/>
                    </a:lnTo>
                    <a:lnTo>
                      <a:pt x="1617" y="1571"/>
                    </a:lnTo>
                    <a:close/>
                    <a:moveTo>
                      <a:pt x="1663" y="1524"/>
                    </a:moveTo>
                    <a:lnTo>
                      <a:pt x="1691" y="1524"/>
                    </a:lnTo>
                    <a:lnTo>
                      <a:pt x="1691" y="1544"/>
                    </a:lnTo>
                    <a:lnTo>
                      <a:pt x="1663" y="1544"/>
                    </a:lnTo>
                    <a:lnTo>
                      <a:pt x="1663" y="1524"/>
                    </a:lnTo>
                    <a:close/>
                    <a:moveTo>
                      <a:pt x="1694" y="1505"/>
                    </a:moveTo>
                    <a:lnTo>
                      <a:pt x="1742" y="1505"/>
                    </a:lnTo>
                    <a:lnTo>
                      <a:pt x="1742" y="1523"/>
                    </a:lnTo>
                    <a:lnTo>
                      <a:pt x="1694" y="1523"/>
                    </a:lnTo>
                    <a:lnTo>
                      <a:pt x="1694" y="1505"/>
                    </a:lnTo>
                    <a:close/>
                    <a:moveTo>
                      <a:pt x="1743" y="1495"/>
                    </a:moveTo>
                    <a:lnTo>
                      <a:pt x="1756" y="1494"/>
                    </a:lnTo>
                    <a:lnTo>
                      <a:pt x="1768" y="1495"/>
                    </a:lnTo>
                    <a:lnTo>
                      <a:pt x="1774" y="1495"/>
                    </a:lnTo>
                    <a:lnTo>
                      <a:pt x="1780" y="1497"/>
                    </a:lnTo>
                    <a:lnTo>
                      <a:pt x="1784" y="1499"/>
                    </a:lnTo>
                    <a:lnTo>
                      <a:pt x="1789" y="1501"/>
                    </a:lnTo>
                    <a:lnTo>
                      <a:pt x="1776" y="1502"/>
                    </a:lnTo>
                    <a:lnTo>
                      <a:pt x="1764" y="1502"/>
                    </a:lnTo>
                    <a:lnTo>
                      <a:pt x="1758" y="1501"/>
                    </a:lnTo>
                    <a:lnTo>
                      <a:pt x="1753" y="1499"/>
                    </a:lnTo>
                    <a:lnTo>
                      <a:pt x="1748" y="1498"/>
                    </a:lnTo>
                    <a:lnTo>
                      <a:pt x="1743" y="1495"/>
                    </a:lnTo>
                    <a:close/>
                    <a:moveTo>
                      <a:pt x="1790" y="1464"/>
                    </a:moveTo>
                    <a:lnTo>
                      <a:pt x="1819" y="1464"/>
                    </a:lnTo>
                    <a:lnTo>
                      <a:pt x="1819" y="1493"/>
                    </a:lnTo>
                    <a:lnTo>
                      <a:pt x="1790" y="1493"/>
                    </a:lnTo>
                    <a:lnTo>
                      <a:pt x="1790" y="1464"/>
                    </a:lnTo>
                    <a:close/>
                    <a:moveTo>
                      <a:pt x="1820" y="1398"/>
                    </a:moveTo>
                    <a:lnTo>
                      <a:pt x="1869" y="1398"/>
                    </a:lnTo>
                    <a:lnTo>
                      <a:pt x="1869" y="1427"/>
                    </a:lnTo>
                    <a:lnTo>
                      <a:pt x="1820" y="1427"/>
                    </a:lnTo>
                    <a:lnTo>
                      <a:pt x="1820" y="1398"/>
                    </a:lnTo>
                    <a:close/>
                    <a:moveTo>
                      <a:pt x="1870" y="1388"/>
                    </a:moveTo>
                    <a:lnTo>
                      <a:pt x="1879" y="1388"/>
                    </a:lnTo>
                    <a:lnTo>
                      <a:pt x="1888" y="1388"/>
                    </a:lnTo>
                    <a:lnTo>
                      <a:pt x="1892" y="1389"/>
                    </a:lnTo>
                    <a:lnTo>
                      <a:pt x="1895" y="1390"/>
                    </a:lnTo>
                    <a:lnTo>
                      <a:pt x="1897" y="1392"/>
                    </a:lnTo>
                    <a:lnTo>
                      <a:pt x="1901" y="1395"/>
                    </a:lnTo>
                    <a:lnTo>
                      <a:pt x="1891" y="1395"/>
                    </a:lnTo>
                    <a:lnTo>
                      <a:pt x="1882" y="1395"/>
                    </a:lnTo>
                    <a:lnTo>
                      <a:pt x="1879" y="1394"/>
                    </a:lnTo>
                    <a:lnTo>
                      <a:pt x="1876" y="1392"/>
                    </a:lnTo>
                    <a:lnTo>
                      <a:pt x="1873" y="1391"/>
                    </a:lnTo>
                    <a:lnTo>
                      <a:pt x="1870" y="1388"/>
                    </a:lnTo>
                    <a:close/>
                    <a:moveTo>
                      <a:pt x="1901" y="1367"/>
                    </a:moveTo>
                    <a:lnTo>
                      <a:pt x="1945" y="1367"/>
                    </a:lnTo>
                    <a:lnTo>
                      <a:pt x="1945" y="1386"/>
                    </a:lnTo>
                    <a:lnTo>
                      <a:pt x="1901" y="1386"/>
                    </a:lnTo>
                    <a:lnTo>
                      <a:pt x="1901" y="1367"/>
                    </a:lnTo>
                    <a:close/>
                    <a:moveTo>
                      <a:pt x="1947" y="1300"/>
                    </a:moveTo>
                    <a:lnTo>
                      <a:pt x="1986" y="1300"/>
                    </a:lnTo>
                    <a:lnTo>
                      <a:pt x="1986" y="1320"/>
                    </a:lnTo>
                    <a:lnTo>
                      <a:pt x="1947" y="1320"/>
                    </a:lnTo>
                    <a:lnTo>
                      <a:pt x="1947" y="1300"/>
                    </a:lnTo>
                    <a:close/>
                    <a:moveTo>
                      <a:pt x="1987" y="1260"/>
                    </a:moveTo>
                    <a:lnTo>
                      <a:pt x="2072" y="1260"/>
                    </a:lnTo>
                    <a:lnTo>
                      <a:pt x="2072" y="1290"/>
                    </a:lnTo>
                    <a:lnTo>
                      <a:pt x="1987" y="1290"/>
                    </a:lnTo>
                    <a:lnTo>
                      <a:pt x="1987" y="1260"/>
                    </a:lnTo>
                    <a:close/>
                    <a:moveTo>
                      <a:pt x="2104" y="1210"/>
                    </a:moveTo>
                    <a:lnTo>
                      <a:pt x="2153" y="1210"/>
                    </a:lnTo>
                    <a:lnTo>
                      <a:pt x="2153" y="1228"/>
                    </a:lnTo>
                    <a:lnTo>
                      <a:pt x="2104" y="1228"/>
                    </a:lnTo>
                    <a:lnTo>
                      <a:pt x="2104" y="1210"/>
                    </a:lnTo>
                    <a:close/>
                    <a:moveTo>
                      <a:pt x="2200" y="1164"/>
                    </a:moveTo>
                    <a:lnTo>
                      <a:pt x="2230" y="1164"/>
                    </a:lnTo>
                    <a:lnTo>
                      <a:pt x="2230" y="1183"/>
                    </a:lnTo>
                    <a:lnTo>
                      <a:pt x="2200" y="1183"/>
                    </a:lnTo>
                    <a:lnTo>
                      <a:pt x="2200" y="1164"/>
                    </a:lnTo>
                    <a:close/>
                    <a:moveTo>
                      <a:pt x="2073" y="1164"/>
                    </a:moveTo>
                    <a:lnTo>
                      <a:pt x="2102" y="1164"/>
                    </a:lnTo>
                    <a:lnTo>
                      <a:pt x="2102" y="1183"/>
                    </a:lnTo>
                    <a:lnTo>
                      <a:pt x="2073" y="1183"/>
                    </a:lnTo>
                    <a:lnTo>
                      <a:pt x="2073" y="1164"/>
                    </a:lnTo>
                    <a:close/>
                    <a:moveTo>
                      <a:pt x="2104" y="1144"/>
                    </a:moveTo>
                    <a:lnTo>
                      <a:pt x="2153" y="1144"/>
                    </a:lnTo>
                    <a:lnTo>
                      <a:pt x="2153" y="1162"/>
                    </a:lnTo>
                    <a:lnTo>
                      <a:pt x="2104" y="1162"/>
                    </a:lnTo>
                    <a:lnTo>
                      <a:pt x="2104" y="1144"/>
                    </a:lnTo>
                    <a:close/>
                    <a:moveTo>
                      <a:pt x="2281" y="1123"/>
                    </a:moveTo>
                    <a:lnTo>
                      <a:pt x="2326" y="1123"/>
                    </a:lnTo>
                    <a:lnTo>
                      <a:pt x="2326" y="1141"/>
                    </a:lnTo>
                    <a:lnTo>
                      <a:pt x="2281" y="1141"/>
                    </a:lnTo>
                    <a:lnTo>
                      <a:pt x="2281" y="1123"/>
                    </a:lnTo>
                    <a:close/>
                    <a:moveTo>
                      <a:pt x="2155" y="1123"/>
                    </a:moveTo>
                    <a:lnTo>
                      <a:pt x="2198" y="1123"/>
                    </a:lnTo>
                    <a:lnTo>
                      <a:pt x="2198" y="1141"/>
                    </a:lnTo>
                    <a:lnTo>
                      <a:pt x="2155" y="1141"/>
                    </a:lnTo>
                    <a:lnTo>
                      <a:pt x="2155" y="1123"/>
                    </a:lnTo>
                    <a:close/>
                    <a:moveTo>
                      <a:pt x="2200" y="1103"/>
                    </a:moveTo>
                    <a:lnTo>
                      <a:pt x="2230" y="1103"/>
                    </a:lnTo>
                    <a:lnTo>
                      <a:pt x="2230" y="1122"/>
                    </a:lnTo>
                    <a:lnTo>
                      <a:pt x="2200" y="1122"/>
                    </a:lnTo>
                    <a:lnTo>
                      <a:pt x="2200" y="1103"/>
                    </a:lnTo>
                    <a:close/>
                    <a:moveTo>
                      <a:pt x="2280" y="1094"/>
                    </a:moveTo>
                    <a:lnTo>
                      <a:pt x="2293" y="1093"/>
                    </a:lnTo>
                    <a:lnTo>
                      <a:pt x="2306" y="1093"/>
                    </a:lnTo>
                    <a:lnTo>
                      <a:pt x="2312" y="1094"/>
                    </a:lnTo>
                    <a:lnTo>
                      <a:pt x="2317" y="1095"/>
                    </a:lnTo>
                    <a:lnTo>
                      <a:pt x="2321" y="1097"/>
                    </a:lnTo>
                    <a:lnTo>
                      <a:pt x="2327" y="1100"/>
                    </a:lnTo>
                    <a:lnTo>
                      <a:pt x="2314" y="1101"/>
                    </a:lnTo>
                    <a:lnTo>
                      <a:pt x="2301" y="1100"/>
                    </a:lnTo>
                    <a:lnTo>
                      <a:pt x="2295" y="1099"/>
                    </a:lnTo>
                    <a:lnTo>
                      <a:pt x="2290" y="1098"/>
                    </a:lnTo>
                    <a:lnTo>
                      <a:pt x="2286" y="1096"/>
                    </a:lnTo>
                    <a:lnTo>
                      <a:pt x="2280" y="1094"/>
                    </a:lnTo>
                    <a:close/>
                    <a:moveTo>
                      <a:pt x="2154" y="1094"/>
                    </a:moveTo>
                    <a:lnTo>
                      <a:pt x="2167" y="1093"/>
                    </a:lnTo>
                    <a:lnTo>
                      <a:pt x="2179" y="1093"/>
                    </a:lnTo>
                    <a:lnTo>
                      <a:pt x="2184" y="1094"/>
                    </a:lnTo>
                    <a:lnTo>
                      <a:pt x="2190" y="1095"/>
                    </a:lnTo>
                    <a:lnTo>
                      <a:pt x="2195" y="1097"/>
                    </a:lnTo>
                    <a:lnTo>
                      <a:pt x="2199" y="1100"/>
                    </a:lnTo>
                    <a:lnTo>
                      <a:pt x="2186" y="1101"/>
                    </a:lnTo>
                    <a:lnTo>
                      <a:pt x="2175" y="1100"/>
                    </a:lnTo>
                    <a:lnTo>
                      <a:pt x="2169" y="1099"/>
                    </a:lnTo>
                    <a:lnTo>
                      <a:pt x="2164" y="1098"/>
                    </a:lnTo>
                    <a:lnTo>
                      <a:pt x="2158" y="1096"/>
                    </a:lnTo>
                    <a:lnTo>
                      <a:pt x="2154" y="1094"/>
                    </a:lnTo>
                    <a:close/>
                    <a:moveTo>
                      <a:pt x="2200" y="1072"/>
                    </a:moveTo>
                    <a:lnTo>
                      <a:pt x="2230" y="1072"/>
                    </a:lnTo>
                    <a:lnTo>
                      <a:pt x="2230" y="1091"/>
                    </a:lnTo>
                    <a:lnTo>
                      <a:pt x="2200" y="1091"/>
                    </a:lnTo>
                    <a:lnTo>
                      <a:pt x="2200" y="1072"/>
                    </a:lnTo>
                    <a:close/>
                    <a:moveTo>
                      <a:pt x="2231" y="1037"/>
                    </a:moveTo>
                    <a:lnTo>
                      <a:pt x="2280" y="1037"/>
                    </a:lnTo>
                    <a:lnTo>
                      <a:pt x="2280" y="1066"/>
                    </a:lnTo>
                    <a:lnTo>
                      <a:pt x="2231" y="1066"/>
                    </a:lnTo>
                    <a:lnTo>
                      <a:pt x="2231" y="1037"/>
                    </a:lnTo>
                    <a:close/>
                    <a:moveTo>
                      <a:pt x="2280" y="1028"/>
                    </a:moveTo>
                    <a:lnTo>
                      <a:pt x="2293" y="1027"/>
                    </a:lnTo>
                    <a:lnTo>
                      <a:pt x="2306" y="1027"/>
                    </a:lnTo>
                    <a:lnTo>
                      <a:pt x="2312" y="1028"/>
                    </a:lnTo>
                    <a:lnTo>
                      <a:pt x="2317" y="1029"/>
                    </a:lnTo>
                    <a:lnTo>
                      <a:pt x="2321" y="1031"/>
                    </a:lnTo>
                    <a:lnTo>
                      <a:pt x="2327" y="1034"/>
                    </a:lnTo>
                    <a:lnTo>
                      <a:pt x="2314" y="1034"/>
                    </a:lnTo>
                    <a:lnTo>
                      <a:pt x="2301" y="1034"/>
                    </a:lnTo>
                    <a:lnTo>
                      <a:pt x="2295" y="1033"/>
                    </a:lnTo>
                    <a:lnTo>
                      <a:pt x="2290" y="1032"/>
                    </a:lnTo>
                    <a:lnTo>
                      <a:pt x="2286" y="1030"/>
                    </a:lnTo>
                    <a:lnTo>
                      <a:pt x="2280" y="1028"/>
                    </a:lnTo>
                    <a:close/>
                    <a:moveTo>
                      <a:pt x="2358" y="1006"/>
                    </a:moveTo>
                    <a:lnTo>
                      <a:pt x="2397" y="1006"/>
                    </a:lnTo>
                    <a:lnTo>
                      <a:pt x="2397" y="1025"/>
                    </a:lnTo>
                    <a:lnTo>
                      <a:pt x="2358" y="1025"/>
                    </a:lnTo>
                    <a:lnTo>
                      <a:pt x="2358" y="1006"/>
                    </a:lnTo>
                    <a:close/>
                    <a:moveTo>
                      <a:pt x="2231" y="1006"/>
                    </a:moveTo>
                    <a:lnTo>
                      <a:pt x="2280" y="1006"/>
                    </a:lnTo>
                    <a:lnTo>
                      <a:pt x="2280" y="1025"/>
                    </a:lnTo>
                    <a:lnTo>
                      <a:pt x="2231" y="1025"/>
                    </a:lnTo>
                    <a:lnTo>
                      <a:pt x="2231" y="1006"/>
                    </a:lnTo>
                    <a:close/>
                    <a:moveTo>
                      <a:pt x="2281" y="986"/>
                    </a:moveTo>
                    <a:lnTo>
                      <a:pt x="2326" y="986"/>
                    </a:lnTo>
                    <a:lnTo>
                      <a:pt x="2326" y="1004"/>
                    </a:lnTo>
                    <a:lnTo>
                      <a:pt x="2281" y="1004"/>
                    </a:lnTo>
                    <a:lnTo>
                      <a:pt x="2281" y="986"/>
                    </a:lnTo>
                    <a:close/>
                    <a:moveTo>
                      <a:pt x="2327" y="965"/>
                    </a:moveTo>
                    <a:lnTo>
                      <a:pt x="2356" y="965"/>
                    </a:lnTo>
                    <a:lnTo>
                      <a:pt x="2356" y="985"/>
                    </a:lnTo>
                    <a:lnTo>
                      <a:pt x="2327" y="985"/>
                    </a:lnTo>
                    <a:lnTo>
                      <a:pt x="2327" y="965"/>
                    </a:lnTo>
                    <a:close/>
                    <a:moveTo>
                      <a:pt x="2327" y="920"/>
                    </a:moveTo>
                    <a:lnTo>
                      <a:pt x="2356" y="920"/>
                    </a:lnTo>
                    <a:lnTo>
                      <a:pt x="2356" y="938"/>
                    </a:lnTo>
                    <a:lnTo>
                      <a:pt x="2327" y="938"/>
                    </a:lnTo>
                    <a:lnTo>
                      <a:pt x="2327" y="920"/>
                    </a:lnTo>
                    <a:close/>
                    <a:moveTo>
                      <a:pt x="2358" y="899"/>
                    </a:moveTo>
                    <a:lnTo>
                      <a:pt x="2397" y="899"/>
                    </a:lnTo>
                    <a:lnTo>
                      <a:pt x="2397" y="919"/>
                    </a:lnTo>
                    <a:lnTo>
                      <a:pt x="2358" y="919"/>
                    </a:lnTo>
                    <a:lnTo>
                      <a:pt x="2358" y="899"/>
                    </a:lnTo>
                    <a:close/>
                    <a:moveTo>
                      <a:pt x="2570" y="824"/>
                    </a:moveTo>
                    <a:lnTo>
                      <a:pt x="2609" y="824"/>
                    </a:lnTo>
                    <a:lnTo>
                      <a:pt x="2609" y="869"/>
                    </a:lnTo>
                    <a:lnTo>
                      <a:pt x="2620" y="871"/>
                    </a:lnTo>
                    <a:lnTo>
                      <a:pt x="2631" y="871"/>
                    </a:lnTo>
                    <a:lnTo>
                      <a:pt x="2643" y="870"/>
                    </a:lnTo>
                    <a:lnTo>
                      <a:pt x="2653" y="870"/>
                    </a:lnTo>
                    <a:lnTo>
                      <a:pt x="2664" y="872"/>
                    </a:lnTo>
                    <a:lnTo>
                      <a:pt x="2671" y="873"/>
                    </a:lnTo>
                    <a:lnTo>
                      <a:pt x="2676" y="877"/>
                    </a:lnTo>
                    <a:lnTo>
                      <a:pt x="2681" y="880"/>
                    </a:lnTo>
                    <a:lnTo>
                      <a:pt x="2686" y="884"/>
                    </a:lnTo>
                    <a:lnTo>
                      <a:pt x="2691" y="891"/>
                    </a:lnTo>
                    <a:lnTo>
                      <a:pt x="2697" y="897"/>
                    </a:lnTo>
                    <a:lnTo>
                      <a:pt x="2691" y="898"/>
                    </a:lnTo>
                    <a:lnTo>
                      <a:pt x="2688" y="899"/>
                    </a:lnTo>
                    <a:lnTo>
                      <a:pt x="2680" y="902"/>
                    </a:lnTo>
                    <a:lnTo>
                      <a:pt x="2672" y="903"/>
                    </a:lnTo>
                    <a:lnTo>
                      <a:pt x="2663" y="904"/>
                    </a:lnTo>
                    <a:lnTo>
                      <a:pt x="2659" y="904"/>
                    </a:lnTo>
                    <a:lnTo>
                      <a:pt x="2655" y="903"/>
                    </a:lnTo>
                    <a:lnTo>
                      <a:pt x="2650" y="902"/>
                    </a:lnTo>
                    <a:lnTo>
                      <a:pt x="2647" y="899"/>
                    </a:lnTo>
                    <a:lnTo>
                      <a:pt x="2644" y="897"/>
                    </a:lnTo>
                    <a:lnTo>
                      <a:pt x="2640" y="894"/>
                    </a:lnTo>
                    <a:lnTo>
                      <a:pt x="2638" y="892"/>
                    </a:lnTo>
                    <a:lnTo>
                      <a:pt x="2637" y="889"/>
                    </a:lnTo>
                    <a:lnTo>
                      <a:pt x="2609" y="889"/>
                    </a:lnTo>
                    <a:lnTo>
                      <a:pt x="2609" y="919"/>
                    </a:lnTo>
                    <a:lnTo>
                      <a:pt x="2570" y="919"/>
                    </a:lnTo>
                    <a:lnTo>
                      <a:pt x="2569" y="908"/>
                    </a:lnTo>
                    <a:lnTo>
                      <a:pt x="2568" y="903"/>
                    </a:lnTo>
                    <a:lnTo>
                      <a:pt x="2567" y="900"/>
                    </a:lnTo>
                    <a:lnTo>
                      <a:pt x="2566" y="898"/>
                    </a:lnTo>
                    <a:lnTo>
                      <a:pt x="2523" y="898"/>
                    </a:lnTo>
                    <a:lnTo>
                      <a:pt x="2523" y="944"/>
                    </a:lnTo>
                    <a:lnTo>
                      <a:pt x="2484" y="944"/>
                    </a:lnTo>
                    <a:lnTo>
                      <a:pt x="2484" y="898"/>
                    </a:lnTo>
                    <a:lnTo>
                      <a:pt x="2442" y="898"/>
                    </a:lnTo>
                    <a:lnTo>
                      <a:pt x="2442" y="965"/>
                    </a:lnTo>
                    <a:lnTo>
                      <a:pt x="2493" y="965"/>
                    </a:lnTo>
                    <a:lnTo>
                      <a:pt x="2493" y="985"/>
                    </a:lnTo>
                    <a:lnTo>
                      <a:pt x="2442" y="985"/>
                    </a:lnTo>
                    <a:lnTo>
                      <a:pt x="2442" y="1036"/>
                    </a:lnTo>
                    <a:lnTo>
                      <a:pt x="2417" y="1036"/>
                    </a:lnTo>
                    <a:lnTo>
                      <a:pt x="2357" y="1036"/>
                    </a:lnTo>
                    <a:lnTo>
                      <a:pt x="2357" y="1063"/>
                    </a:lnTo>
                    <a:lnTo>
                      <a:pt x="2357" y="1066"/>
                    </a:lnTo>
                    <a:lnTo>
                      <a:pt x="2358" y="1067"/>
                    </a:lnTo>
                    <a:lnTo>
                      <a:pt x="2358" y="1068"/>
                    </a:lnTo>
                    <a:lnTo>
                      <a:pt x="2360" y="1068"/>
                    </a:lnTo>
                    <a:lnTo>
                      <a:pt x="2361" y="1067"/>
                    </a:lnTo>
                    <a:lnTo>
                      <a:pt x="2363" y="1067"/>
                    </a:lnTo>
                    <a:lnTo>
                      <a:pt x="2365" y="1067"/>
                    </a:lnTo>
                    <a:lnTo>
                      <a:pt x="2367" y="1068"/>
                    </a:lnTo>
                    <a:lnTo>
                      <a:pt x="2367" y="1071"/>
                    </a:lnTo>
                    <a:lnTo>
                      <a:pt x="2367" y="1162"/>
                    </a:lnTo>
                    <a:lnTo>
                      <a:pt x="2326" y="1162"/>
                    </a:lnTo>
                    <a:lnTo>
                      <a:pt x="2326" y="1207"/>
                    </a:lnTo>
                    <a:lnTo>
                      <a:pt x="2281" y="1207"/>
                    </a:lnTo>
                    <a:lnTo>
                      <a:pt x="2280" y="1197"/>
                    </a:lnTo>
                    <a:lnTo>
                      <a:pt x="2279" y="1192"/>
                    </a:lnTo>
                    <a:lnTo>
                      <a:pt x="2278" y="1190"/>
                    </a:lnTo>
                    <a:lnTo>
                      <a:pt x="2277" y="1188"/>
                    </a:lnTo>
                    <a:lnTo>
                      <a:pt x="2249" y="1188"/>
                    </a:lnTo>
                    <a:lnTo>
                      <a:pt x="2249" y="1258"/>
                    </a:lnTo>
                    <a:lnTo>
                      <a:pt x="2153" y="1258"/>
                    </a:lnTo>
                    <a:lnTo>
                      <a:pt x="2153" y="1290"/>
                    </a:lnTo>
                    <a:lnTo>
                      <a:pt x="2123" y="1290"/>
                    </a:lnTo>
                    <a:lnTo>
                      <a:pt x="2123" y="1327"/>
                    </a:lnTo>
                    <a:lnTo>
                      <a:pt x="2098" y="1326"/>
                    </a:lnTo>
                    <a:lnTo>
                      <a:pt x="2073" y="1326"/>
                    </a:lnTo>
                    <a:lnTo>
                      <a:pt x="2049" y="1326"/>
                    </a:lnTo>
                    <a:lnTo>
                      <a:pt x="2027" y="1327"/>
                    </a:lnTo>
                    <a:lnTo>
                      <a:pt x="2027" y="1341"/>
                    </a:lnTo>
                    <a:lnTo>
                      <a:pt x="2032" y="1344"/>
                    </a:lnTo>
                    <a:lnTo>
                      <a:pt x="2038" y="1345"/>
                    </a:lnTo>
                    <a:lnTo>
                      <a:pt x="2052" y="1346"/>
                    </a:lnTo>
                    <a:lnTo>
                      <a:pt x="2082" y="1347"/>
                    </a:lnTo>
                    <a:lnTo>
                      <a:pt x="2082" y="1365"/>
                    </a:lnTo>
                    <a:lnTo>
                      <a:pt x="2027" y="1365"/>
                    </a:lnTo>
                    <a:lnTo>
                      <a:pt x="2027" y="1395"/>
                    </a:lnTo>
                    <a:lnTo>
                      <a:pt x="1945" y="1395"/>
                    </a:lnTo>
                    <a:lnTo>
                      <a:pt x="1945" y="1428"/>
                    </a:lnTo>
                    <a:lnTo>
                      <a:pt x="1996" y="1428"/>
                    </a:lnTo>
                    <a:lnTo>
                      <a:pt x="1996" y="1443"/>
                    </a:lnTo>
                    <a:lnTo>
                      <a:pt x="1869" y="1443"/>
                    </a:lnTo>
                    <a:lnTo>
                      <a:pt x="1869" y="1458"/>
                    </a:lnTo>
                    <a:lnTo>
                      <a:pt x="1900" y="1458"/>
                    </a:lnTo>
                    <a:lnTo>
                      <a:pt x="1900" y="1492"/>
                    </a:lnTo>
                    <a:lnTo>
                      <a:pt x="1894" y="1494"/>
                    </a:lnTo>
                    <a:lnTo>
                      <a:pt x="1889" y="1495"/>
                    </a:lnTo>
                    <a:lnTo>
                      <a:pt x="1878" y="1497"/>
                    </a:lnTo>
                    <a:lnTo>
                      <a:pt x="1866" y="1498"/>
                    </a:lnTo>
                    <a:lnTo>
                      <a:pt x="1856" y="1499"/>
                    </a:lnTo>
                    <a:lnTo>
                      <a:pt x="1851" y="1499"/>
                    </a:lnTo>
                    <a:lnTo>
                      <a:pt x="1847" y="1501"/>
                    </a:lnTo>
                    <a:lnTo>
                      <a:pt x="1842" y="1502"/>
                    </a:lnTo>
                    <a:lnTo>
                      <a:pt x="1838" y="1506"/>
                    </a:lnTo>
                    <a:lnTo>
                      <a:pt x="1837" y="1507"/>
                    </a:lnTo>
                    <a:lnTo>
                      <a:pt x="1835" y="1508"/>
                    </a:lnTo>
                    <a:lnTo>
                      <a:pt x="1833" y="1512"/>
                    </a:lnTo>
                    <a:lnTo>
                      <a:pt x="1831" y="1518"/>
                    </a:lnTo>
                    <a:lnTo>
                      <a:pt x="1829" y="1520"/>
                    </a:lnTo>
                    <a:lnTo>
                      <a:pt x="1828" y="1523"/>
                    </a:lnTo>
                    <a:lnTo>
                      <a:pt x="1820" y="1523"/>
                    </a:lnTo>
                    <a:lnTo>
                      <a:pt x="1809" y="1524"/>
                    </a:lnTo>
                    <a:lnTo>
                      <a:pt x="1805" y="1524"/>
                    </a:lnTo>
                    <a:lnTo>
                      <a:pt x="1799" y="1525"/>
                    </a:lnTo>
                    <a:lnTo>
                      <a:pt x="1789" y="1527"/>
                    </a:lnTo>
                    <a:lnTo>
                      <a:pt x="1789" y="1540"/>
                    </a:lnTo>
                    <a:lnTo>
                      <a:pt x="1792" y="1541"/>
                    </a:lnTo>
                    <a:lnTo>
                      <a:pt x="1796" y="1542"/>
                    </a:lnTo>
                    <a:lnTo>
                      <a:pt x="1806" y="1544"/>
                    </a:lnTo>
                    <a:lnTo>
                      <a:pt x="1828" y="1545"/>
                    </a:lnTo>
                    <a:lnTo>
                      <a:pt x="1828" y="1568"/>
                    </a:lnTo>
                    <a:lnTo>
                      <a:pt x="1742" y="1568"/>
                    </a:lnTo>
                    <a:lnTo>
                      <a:pt x="1742" y="1630"/>
                    </a:lnTo>
                    <a:lnTo>
                      <a:pt x="1694" y="1630"/>
                    </a:lnTo>
                    <a:lnTo>
                      <a:pt x="1693" y="1614"/>
                    </a:lnTo>
                    <a:lnTo>
                      <a:pt x="1691" y="1606"/>
                    </a:lnTo>
                    <a:lnTo>
                      <a:pt x="1688" y="1600"/>
                    </a:lnTo>
                    <a:lnTo>
                      <a:pt x="1674" y="1600"/>
                    </a:lnTo>
                    <a:lnTo>
                      <a:pt x="1674" y="1726"/>
                    </a:lnTo>
                    <a:lnTo>
                      <a:pt x="1617" y="1726"/>
                    </a:lnTo>
                    <a:lnTo>
                      <a:pt x="1617" y="1700"/>
                    </a:lnTo>
                    <a:lnTo>
                      <a:pt x="1589" y="1700"/>
                    </a:lnTo>
                    <a:lnTo>
                      <a:pt x="1566" y="1701"/>
                    </a:lnTo>
                    <a:lnTo>
                      <a:pt x="1537" y="1704"/>
                    </a:lnTo>
                    <a:lnTo>
                      <a:pt x="1528" y="1704"/>
                    </a:lnTo>
                    <a:lnTo>
                      <a:pt x="1521" y="1704"/>
                    </a:lnTo>
                    <a:lnTo>
                      <a:pt x="1517" y="1702"/>
                    </a:lnTo>
                    <a:lnTo>
                      <a:pt x="1513" y="1701"/>
                    </a:lnTo>
                    <a:lnTo>
                      <a:pt x="1511" y="1706"/>
                    </a:lnTo>
                    <a:lnTo>
                      <a:pt x="1510" y="1708"/>
                    </a:lnTo>
                    <a:lnTo>
                      <a:pt x="1510" y="1711"/>
                    </a:lnTo>
                    <a:lnTo>
                      <a:pt x="1509" y="1726"/>
                    </a:lnTo>
                    <a:lnTo>
                      <a:pt x="1504" y="1726"/>
                    </a:lnTo>
                    <a:lnTo>
                      <a:pt x="1497" y="1725"/>
                    </a:lnTo>
                    <a:lnTo>
                      <a:pt x="1490" y="1723"/>
                    </a:lnTo>
                    <a:lnTo>
                      <a:pt x="1483" y="1723"/>
                    </a:lnTo>
                    <a:lnTo>
                      <a:pt x="1479" y="1723"/>
                    </a:lnTo>
                    <a:lnTo>
                      <a:pt x="1476" y="1723"/>
                    </a:lnTo>
                    <a:lnTo>
                      <a:pt x="1473" y="1724"/>
                    </a:lnTo>
                    <a:lnTo>
                      <a:pt x="1469" y="1725"/>
                    </a:lnTo>
                    <a:lnTo>
                      <a:pt x="1466" y="1727"/>
                    </a:lnTo>
                    <a:lnTo>
                      <a:pt x="1463" y="1731"/>
                    </a:lnTo>
                    <a:lnTo>
                      <a:pt x="1461" y="1734"/>
                    </a:lnTo>
                    <a:lnTo>
                      <a:pt x="1458" y="1738"/>
                    </a:lnTo>
                    <a:lnTo>
                      <a:pt x="1509" y="1738"/>
                    </a:lnTo>
                    <a:lnTo>
                      <a:pt x="1509" y="1787"/>
                    </a:lnTo>
                    <a:lnTo>
                      <a:pt x="1460" y="1787"/>
                    </a:lnTo>
                    <a:lnTo>
                      <a:pt x="1460" y="1776"/>
                    </a:lnTo>
                    <a:lnTo>
                      <a:pt x="1458" y="1772"/>
                    </a:lnTo>
                    <a:lnTo>
                      <a:pt x="1457" y="1769"/>
                    </a:lnTo>
                    <a:lnTo>
                      <a:pt x="1456" y="1767"/>
                    </a:lnTo>
                    <a:lnTo>
                      <a:pt x="1363" y="1767"/>
                    </a:lnTo>
                    <a:lnTo>
                      <a:pt x="1363" y="1784"/>
                    </a:lnTo>
                    <a:lnTo>
                      <a:pt x="1368" y="1786"/>
                    </a:lnTo>
                    <a:lnTo>
                      <a:pt x="1374" y="1787"/>
                    </a:lnTo>
                    <a:lnTo>
                      <a:pt x="1386" y="1788"/>
                    </a:lnTo>
                    <a:lnTo>
                      <a:pt x="1413" y="1789"/>
                    </a:lnTo>
                    <a:lnTo>
                      <a:pt x="1414" y="1808"/>
                    </a:lnTo>
                    <a:lnTo>
                      <a:pt x="1415" y="1820"/>
                    </a:lnTo>
                    <a:lnTo>
                      <a:pt x="1416" y="1826"/>
                    </a:lnTo>
                    <a:lnTo>
                      <a:pt x="1419" y="1832"/>
                    </a:lnTo>
                    <a:lnTo>
                      <a:pt x="1332" y="1832"/>
                    </a:lnTo>
                    <a:lnTo>
                      <a:pt x="1333" y="1839"/>
                    </a:lnTo>
                    <a:lnTo>
                      <a:pt x="1334" y="1844"/>
                    </a:lnTo>
                    <a:lnTo>
                      <a:pt x="1334" y="1848"/>
                    </a:lnTo>
                    <a:lnTo>
                      <a:pt x="1333" y="1853"/>
                    </a:lnTo>
                    <a:lnTo>
                      <a:pt x="1331" y="1859"/>
                    </a:lnTo>
                    <a:lnTo>
                      <a:pt x="1328" y="1865"/>
                    </a:lnTo>
                    <a:lnTo>
                      <a:pt x="1324" y="1871"/>
                    </a:lnTo>
                    <a:lnTo>
                      <a:pt x="1318" y="1876"/>
                    </a:lnTo>
                    <a:lnTo>
                      <a:pt x="1316" y="1881"/>
                    </a:lnTo>
                    <a:lnTo>
                      <a:pt x="1315" y="1884"/>
                    </a:lnTo>
                    <a:lnTo>
                      <a:pt x="1311" y="1894"/>
                    </a:lnTo>
                    <a:lnTo>
                      <a:pt x="1302" y="1893"/>
                    </a:lnTo>
                    <a:lnTo>
                      <a:pt x="1292" y="1893"/>
                    </a:lnTo>
                    <a:lnTo>
                      <a:pt x="1287" y="1894"/>
                    </a:lnTo>
                    <a:lnTo>
                      <a:pt x="1282" y="1894"/>
                    </a:lnTo>
                    <a:lnTo>
                      <a:pt x="1276" y="1895"/>
                    </a:lnTo>
                    <a:lnTo>
                      <a:pt x="1272" y="1897"/>
                    </a:lnTo>
                    <a:lnTo>
                      <a:pt x="1267" y="1899"/>
                    </a:lnTo>
                    <a:lnTo>
                      <a:pt x="1263" y="1901"/>
                    </a:lnTo>
                    <a:lnTo>
                      <a:pt x="1259" y="1906"/>
                    </a:lnTo>
                    <a:lnTo>
                      <a:pt x="1257" y="1910"/>
                    </a:lnTo>
                    <a:lnTo>
                      <a:pt x="1255" y="1914"/>
                    </a:lnTo>
                    <a:lnTo>
                      <a:pt x="1255" y="1920"/>
                    </a:lnTo>
                    <a:lnTo>
                      <a:pt x="1255" y="1927"/>
                    </a:lnTo>
                    <a:lnTo>
                      <a:pt x="1256" y="1935"/>
                    </a:lnTo>
                    <a:lnTo>
                      <a:pt x="1205" y="1935"/>
                    </a:lnTo>
                    <a:lnTo>
                      <a:pt x="1205" y="1971"/>
                    </a:lnTo>
                    <a:lnTo>
                      <a:pt x="1163" y="1971"/>
                    </a:lnTo>
                    <a:lnTo>
                      <a:pt x="1123" y="1971"/>
                    </a:lnTo>
                    <a:lnTo>
                      <a:pt x="1121" y="1973"/>
                    </a:lnTo>
                    <a:lnTo>
                      <a:pt x="1120" y="1973"/>
                    </a:lnTo>
                    <a:lnTo>
                      <a:pt x="1120" y="1981"/>
                    </a:lnTo>
                    <a:lnTo>
                      <a:pt x="1120" y="1986"/>
                    </a:lnTo>
                    <a:lnTo>
                      <a:pt x="1121" y="1989"/>
                    </a:lnTo>
                    <a:lnTo>
                      <a:pt x="1123" y="1991"/>
                    </a:lnTo>
                    <a:lnTo>
                      <a:pt x="1124" y="1993"/>
                    </a:lnTo>
                    <a:lnTo>
                      <a:pt x="1126" y="1994"/>
                    </a:lnTo>
                    <a:lnTo>
                      <a:pt x="1127" y="1996"/>
                    </a:lnTo>
                    <a:lnTo>
                      <a:pt x="1128" y="1999"/>
                    </a:lnTo>
                    <a:lnTo>
                      <a:pt x="1130" y="2001"/>
                    </a:lnTo>
                    <a:lnTo>
                      <a:pt x="1089" y="2001"/>
                    </a:lnTo>
                    <a:lnTo>
                      <a:pt x="1089" y="2031"/>
                    </a:lnTo>
                    <a:lnTo>
                      <a:pt x="1081" y="2031"/>
                    </a:lnTo>
                    <a:lnTo>
                      <a:pt x="1073" y="2032"/>
                    </a:lnTo>
                    <a:lnTo>
                      <a:pt x="1059" y="2034"/>
                    </a:lnTo>
                    <a:lnTo>
                      <a:pt x="1048" y="2038"/>
                    </a:lnTo>
                    <a:lnTo>
                      <a:pt x="1034" y="2040"/>
                    </a:lnTo>
                    <a:lnTo>
                      <a:pt x="1020" y="2043"/>
                    </a:lnTo>
                    <a:lnTo>
                      <a:pt x="1004" y="2045"/>
                    </a:lnTo>
                    <a:lnTo>
                      <a:pt x="995" y="2045"/>
                    </a:lnTo>
                    <a:lnTo>
                      <a:pt x="985" y="2046"/>
                    </a:lnTo>
                    <a:lnTo>
                      <a:pt x="962" y="2045"/>
                    </a:lnTo>
                    <a:lnTo>
                      <a:pt x="965" y="2044"/>
                    </a:lnTo>
                    <a:lnTo>
                      <a:pt x="967" y="2043"/>
                    </a:lnTo>
                    <a:lnTo>
                      <a:pt x="971" y="2043"/>
                    </a:lnTo>
                    <a:lnTo>
                      <a:pt x="979" y="2045"/>
                    </a:lnTo>
                    <a:lnTo>
                      <a:pt x="982" y="2044"/>
                    </a:lnTo>
                    <a:lnTo>
                      <a:pt x="986" y="2043"/>
                    </a:lnTo>
                    <a:lnTo>
                      <a:pt x="987" y="2041"/>
                    </a:lnTo>
                    <a:lnTo>
                      <a:pt x="989" y="2039"/>
                    </a:lnTo>
                    <a:lnTo>
                      <a:pt x="992" y="2035"/>
                    </a:lnTo>
                    <a:lnTo>
                      <a:pt x="994" y="2031"/>
                    </a:lnTo>
                    <a:lnTo>
                      <a:pt x="952" y="2031"/>
                    </a:lnTo>
                    <a:lnTo>
                      <a:pt x="952" y="2058"/>
                    </a:lnTo>
                    <a:lnTo>
                      <a:pt x="953" y="2062"/>
                    </a:lnTo>
                    <a:lnTo>
                      <a:pt x="953" y="2063"/>
                    </a:lnTo>
                    <a:lnTo>
                      <a:pt x="954" y="2063"/>
                    </a:lnTo>
                    <a:lnTo>
                      <a:pt x="956" y="2063"/>
                    </a:lnTo>
                    <a:lnTo>
                      <a:pt x="957" y="2063"/>
                    </a:lnTo>
                    <a:lnTo>
                      <a:pt x="959" y="2062"/>
                    </a:lnTo>
                    <a:lnTo>
                      <a:pt x="960" y="2062"/>
                    </a:lnTo>
                    <a:lnTo>
                      <a:pt x="961" y="2063"/>
                    </a:lnTo>
                    <a:lnTo>
                      <a:pt x="962" y="2068"/>
                    </a:lnTo>
                    <a:lnTo>
                      <a:pt x="962" y="2101"/>
                    </a:lnTo>
                    <a:lnTo>
                      <a:pt x="952" y="2100"/>
                    </a:lnTo>
                    <a:lnTo>
                      <a:pt x="942" y="2098"/>
                    </a:lnTo>
                    <a:lnTo>
                      <a:pt x="932" y="2097"/>
                    </a:lnTo>
                    <a:lnTo>
                      <a:pt x="924" y="2096"/>
                    </a:lnTo>
                    <a:lnTo>
                      <a:pt x="918" y="2096"/>
                    </a:lnTo>
                    <a:lnTo>
                      <a:pt x="914" y="2096"/>
                    </a:lnTo>
                    <a:lnTo>
                      <a:pt x="910" y="2097"/>
                    </a:lnTo>
                    <a:lnTo>
                      <a:pt x="904" y="2098"/>
                    </a:lnTo>
                    <a:lnTo>
                      <a:pt x="900" y="2099"/>
                    </a:lnTo>
                    <a:lnTo>
                      <a:pt x="896" y="2102"/>
                    </a:lnTo>
                    <a:lnTo>
                      <a:pt x="891" y="2106"/>
                    </a:lnTo>
                    <a:lnTo>
                      <a:pt x="886" y="2109"/>
                    </a:lnTo>
                    <a:lnTo>
                      <a:pt x="916" y="2109"/>
                    </a:lnTo>
                    <a:lnTo>
                      <a:pt x="916" y="2127"/>
                    </a:lnTo>
                    <a:lnTo>
                      <a:pt x="875" y="2127"/>
                    </a:lnTo>
                    <a:lnTo>
                      <a:pt x="875" y="2168"/>
                    </a:lnTo>
                    <a:lnTo>
                      <a:pt x="845" y="2168"/>
                    </a:lnTo>
                    <a:lnTo>
                      <a:pt x="845" y="2204"/>
                    </a:lnTo>
                    <a:lnTo>
                      <a:pt x="796" y="2204"/>
                    </a:lnTo>
                    <a:lnTo>
                      <a:pt x="787" y="2196"/>
                    </a:lnTo>
                    <a:lnTo>
                      <a:pt x="779" y="2192"/>
                    </a:lnTo>
                    <a:lnTo>
                      <a:pt x="773" y="2190"/>
                    </a:lnTo>
                    <a:lnTo>
                      <a:pt x="769" y="2189"/>
                    </a:lnTo>
                    <a:lnTo>
                      <a:pt x="755" y="2190"/>
                    </a:lnTo>
                    <a:lnTo>
                      <a:pt x="751" y="2191"/>
                    </a:lnTo>
                    <a:lnTo>
                      <a:pt x="748" y="2192"/>
                    </a:lnTo>
                    <a:lnTo>
                      <a:pt x="739" y="2196"/>
                    </a:lnTo>
                    <a:lnTo>
                      <a:pt x="731" y="2200"/>
                    </a:lnTo>
                    <a:lnTo>
                      <a:pt x="719" y="2204"/>
                    </a:lnTo>
                    <a:lnTo>
                      <a:pt x="719" y="2244"/>
                    </a:lnTo>
                    <a:lnTo>
                      <a:pt x="678" y="2244"/>
                    </a:lnTo>
                    <a:lnTo>
                      <a:pt x="678" y="2295"/>
                    </a:lnTo>
                    <a:lnTo>
                      <a:pt x="583" y="2295"/>
                    </a:lnTo>
                    <a:lnTo>
                      <a:pt x="583" y="2264"/>
                    </a:lnTo>
                    <a:lnTo>
                      <a:pt x="541" y="2264"/>
                    </a:lnTo>
                    <a:lnTo>
                      <a:pt x="541" y="2328"/>
                    </a:lnTo>
                    <a:lnTo>
                      <a:pt x="592" y="2328"/>
                    </a:lnTo>
                    <a:lnTo>
                      <a:pt x="505" y="2330"/>
                    </a:lnTo>
                    <a:lnTo>
                      <a:pt x="505" y="2392"/>
                    </a:lnTo>
                    <a:lnTo>
                      <a:pt x="457" y="2392"/>
                    </a:lnTo>
                    <a:lnTo>
                      <a:pt x="456" y="2381"/>
                    </a:lnTo>
                    <a:lnTo>
                      <a:pt x="454" y="2376"/>
                    </a:lnTo>
                    <a:lnTo>
                      <a:pt x="453" y="2374"/>
                    </a:lnTo>
                    <a:lnTo>
                      <a:pt x="452" y="2371"/>
                    </a:lnTo>
                    <a:lnTo>
                      <a:pt x="424" y="2371"/>
                    </a:lnTo>
                    <a:lnTo>
                      <a:pt x="424" y="2403"/>
                    </a:lnTo>
                    <a:lnTo>
                      <a:pt x="384" y="2403"/>
                    </a:lnTo>
                    <a:lnTo>
                      <a:pt x="381" y="2402"/>
                    </a:lnTo>
                    <a:lnTo>
                      <a:pt x="379" y="2401"/>
                    </a:lnTo>
                    <a:lnTo>
                      <a:pt x="379" y="2400"/>
                    </a:lnTo>
                    <a:lnTo>
                      <a:pt x="380" y="2397"/>
                    </a:lnTo>
                    <a:lnTo>
                      <a:pt x="380" y="2395"/>
                    </a:lnTo>
                    <a:lnTo>
                      <a:pt x="380" y="2394"/>
                    </a:lnTo>
                    <a:lnTo>
                      <a:pt x="378" y="2393"/>
                    </a:lnTo>
                    <a:lnTo>
                      <a:pt x="375" y="2392"/>
                    </a:lnTo>
                    <a:lnTo>
                      <a:pt x="338" y="2392"/>
                    </a:lnTo>
                    <a:lnTo>
                      <a:pt x="338" y="2466"/>
                    </a:lnTo>
                    <a:lnTo>
                      <a:pt x="330" y="2464"/>
                    </a:lnTo>
                    <a:lnTo>
                      <a:pt x="322" y="2463"/>
                    </a:lnTo>
                    <a:lnTo>
                      <a:pt x="314" y="2463"/>
                    </a:lnTo>
                    <a:lnTo>
                      <a:pt x="307" y="2463"/>
                    </a:lnTo>
                    <a:lnTo>
                      <a:pt x="291" y="2463"/>
                    </a:lnTo>
                    <a:lnTo>
                      <a:pt x="275" y="2464"/>
                    </a:lnTo>
                    <a:lnTo>
                      <a:pt x="244" y="2466"/>
                    </a:lnTo>
                    <a:lnTo>
                      <a:pt x="228" y="2467"/>
                    </a:lnTo>
                    <a:lnTo>
                      <a:pt x="212" y="2466"/>
                    </a:lnTo>
                    <a:lnTo>
                      <a:pt x="212" y="2498"/>
                    </a:lnTo>
                    <a:lnTo>
                      <a:pt x="193" y="2502"/>
                    </a:lnTo>
                    <a:lnTo>
                      <a:pt x="175" y="2504"/>
                    </a:lnTo>
                    <a:lnTo>
                      <a:pt x="135" y="2509"/>
                    </a:lnTo>
                    <a:lnTo>
                      <a:pt x="95" y="2513"/>
                    </a:lnTo>
                    <a:lnTo>
                      <a:pt x="75" y="2515"/>
                    </a:lnTo>
                    <a:lnTo>
                      <a:pt x="54" y="2518"/>
                    </a:lnTo>
                    <a:lnTo>
                      <a:pt x="54" y="2550"/>
                    </a:lnTo>
                    <a:lnTo>
                      <a:pt x="0" y="2550"/>
                    </a:lnTo>
                    <a:lnTo>
                      <a:pt x="0" y="2510"/>
                    </a:lnTo>
                    <a:lnTo>
                      <a:pt x="6" y="2511"/>
                    </a:lnTo>
                    <a:lnTo>
                      <a:pt x="12" y="2512"/>
                    </a:lnTo>
                    <a:lnTo>
                      <a:pt x="24" y="2512"/>
                    </a:lnTo>
                    <a:lnTo>
                      <a:pt x="30" y="2511"/>
                    </a:lnTo>
                    <a:lnTo>
                      <a:pt x="35" y="2510"/>
                    </a:lnTo>
                    <a:lnTo>
                      <a:pt x="39" y="2508"/>
                    </a:lnTo>
                    <a:lnTo>
                      <a:pt x="45" y="2506"/>
                    </a:lnTo>
                    <a:lnTo>
                      <a:pt x="48" y="2502"/>
                    </a:lnTo>
                    <a:lnTo>
                      <a:pt x="52" y="2499"/>
                    </a:lnTo>
                    <a:lnTo>
                      <a:pt x="54" y="2495"/>
                    </a:lnTo>
                    <a:lnTo>
                      <a:pt x="57" y="2490"/>
                    </a:lnTo>
                    <a:lnTo>
                      <a:pt x="58" y="2485"/>
                    </a:lnTo>
                    <a:lnTo>
                      <a:pt x="58" y="2479"/>
                    </a:lnTo>
                    <a:lnTo>
                      <a:pt x="58" y="2472"/>
                    </a:lnTo>
                    <a:lnTo>
                      <a:pt x="55" y="2466"/>
                    </a:lnTo>
                    <a:lnTo>
                      <a:pt x="61" y="2463"/>
                    </a:lnTo>
                    <a:lnTo>
                      <a:pt x="66" y="2462"/>
                    </a:lnTo>
                    <a:lnTo>
                      <a:pt x="72" y="2461"/>
                    </a:lnTo>
                    <a:lnTo>
                      <a:pt x="77" y="2460"/>
                    </a:lnTo>
                    <a:lnTo>
                      <a:pt x="88" y="2459"/>
                    </a:lnTo>
                    <a:lnTo>
                      <a:pt x="99" y="2458"/>
                    </a:lnTo>
                    <a:lnTo>
                      <a:pt x="108" y="2456"/>
                    </a:lnTo>
                    <a:lnTo>
                      <a:pt x="113" y="2454"/>
                    </a:lnTo>
                    <a:lnTo>
                      <a:pt x="117" y="2451"/>
                    </a:lnTo>
                    <a:lnTo>
                      <a:pt x="118" y="2450"/>
                    </a:lnTo>
                    <a:lnTo>
                      <a:pt x="120" y="2448"/>
                    </a:lnTo>
                    <a:lnTo>
                      <a:pt x="121" y="2447"/>
                    </a:lnTo>
                    <a:lnTo>
                      <a:pt x="123" y="2445"/>
                    </a:lnTo>
                    <a:lnTo>
                      <a:pt x="126" y="2440"/>
                    </a:lnTo>
                    <a:lnTo>
                      <a:pt x="127" y="2434"/>
                    </a:lnTo>
                    <a:lnTo>
                      <a:pt x="172" y="2434"/>
                    </a:lnTo>
                    <a:lnTo>
                      <a:pt x="172" y="2404"/>
                    </a:lnTo>
                    <a:lnTo>
                      <a:pt x="179" y="2403"/>
                    </a:lnTo>
                    <a:lnTo>
                      <a:pt x="186" y="2401"/>
                    </a:lnTo>
                    <a:lnTo>
                      <a:pt x="201" y="2397"/>
                    </a:lnTo>
                    <a:lnTo>
                      <a:pt x="216" y="2392"/>
                    </a:lnTo>
                    <a:lnTo>
                      <a:pt x="231" y="2387"/>
                    </a:lnTo>
                    <a:lnTo>
                      <a:pt x="245" y="2381"/>
                    </a:lnTo>
                    <a:lnTo>
                      <a:pt x="259" y="2377"/>
                    </a:lnTo>
                    <a:lnTo>
                      <a:pt x="266" y="2375"/>
                    </a:lnTo>
                    <a:lnTo>
                      <a:pt x="272" y="2374"/>
                    </a:lnTo>
                    <a:lnTo>
                      <a:pt x="279" y="2374"/>
                    </a:lnTo>
                    <a:lnTo>
                      <a:pt x="284" y="2373"/>
                    </a:lnTo>
                    <a:lnTo>
                      <a:pt x="284" y="2327"/>
                    </a:lnTo>
                    <a:lnTo>
                      <a:pt x="380" y="2327"/>
                    </a:lnTo>
                    <a:lnTo>
                      <a:pt x="380" y="2297"/>
                    </a:lnTo>
                    <a:lnTo>
                      <a:pt x="457" y="2297"/>
                    </a:lnTo>
                    <a:lnTo>
                      <a:pt x="457" y="2246"/>
                    </a:lnTo>
                    <a:lnTo>
                      <a:pt x="537" y="2246"/>
                    </a:lnTo>
                    <a:lnTo>
                      <a:pt x="537" y="2201"/>
                    </a:lnTo>
                    <a:lnTo>
                      <a:pt x="624" y="2201"/>
                    </a:lnTo>
                    <a:lnTo>
                      <a:pt x="624" y="2165"/>
                    </a:lnTo>
                    <a:lnTo>
                      <a:pt x="740" y="2165"/>
                    </a:lnTo>
                    <a:lnTo>
                      <a:pt x="740" y="2157"/>
                    </a:lnTo>
                    <a:lnTo>
                      <a:pt x="624" y="2157"/>
                    </a:lnTo>
                    <a:lnTo>
                      <a:pt x="624" y="2129"/>
                    </a:lnTo>
                    <a:lnTo>
                      <a:pt x="750" y="2129"/>
                    </a:lnTo>
                    <a:lnTo>
                      <a:pt x="750" y="2094"/>
                    </a:lnTo>
                    <a:lnTo>
                      <a:pt x="791" y="2094"/>
                    </a:lnTo>
                    <a:lnTo>
                      <a:pt x="791" y="2043"/>
                    </a:lnTo>
                    <a:lnTo>
                      <a:pt x="866" y="2043"/>
                    </a:lnTo>
                    <a:lnTo>
                      <a:pt x="866" y="1966"/>
                    </a:lnTo>
                    <a:lnTo>
                      <a:pt x="953" y="1966"/>
                    </a:lnTo>
                    <a:lnTo>
                      <a:pt x="953" y="1926"/>
                    </a:lnTo>
                    <a:lnTo>
                      <a:pt x="1044" y="1926"/>
                    </a:lnTo>
                    <a:lnTo>
                      <a:pt x="1044" y="1895"/>
                    </a:lnTo>
                    <a:lnTo>
                      <a:pt x="1080" y="1895"/>
                    </a:lnTo>
                    <a:lnTo>
                      <a:pt x="1080" y="1865"/>
                    </a:lnTo>
                    <a:lnTo>
                      <a:pt x="1143" y="1857"/>
                    </a:lnTo>
                    <a:lnTo>
                      <a:pt x="1206" y="1849"/>
                    </a:lnTo>
                    <a:lnTo>
                      <a:pt x="1206" y="1835"/>
                    </a:lnTo>
                    <a:lnTo>
                      <a:pt x="1198" y="1834"/>
                    </a:lnTo>
                    <a:lnTo>
                      <a:pt x="1188" y="1834"/>
                    </a:lnTo>
                    <a:lnTo>
                      <a:pt x="1166" y="1834"/>
                    </a:lnTo>
                    <a:lnTo>
                      <a:pt x="1145" y="1834"/>
                    </a:lnTo>
                    <a:lnTo>
                      <a:pt x="1121" y="1835"/>
                    </a:lnTo>
                    <a:lnTo>
                      <a:pt x="1121" y="1799"/>
                    </a:lnTo>
                    <a:lnTo>
                      <a:pt x="1206" y="1799"/>
                    </a:lnTo>
                    <a:lnTo>
                      <a:pt x="1206" y="1768"/>
                    </a:lnTo>
                    <a:lnTo>
                      <a:pt x="1333" y="1768"/>
                    </a:lnTo>
                    <a:lnTo>
                      <a:pt x="1333" y="1731"/>
                    </a:lnTo>
                    <a:lnTo>
                      <a:pt x="1206" y="1731"/>
                    </a:lnTo>
                    <a:lnTo>
                      <a:pt x="1210" y="1728"/>
                    </a:lnTo>
                    <a:lnTo>
                      <a:pt x="1215" y="1727"/>
                    </a:lnTo>
                    <a:lnTo>
                      <a:pt x="1228" y="1727"/>
                    </a:lnTo>
                    <a:lnTo>
                      <a:pt x="1242" y="1729"/>
                    </a:lnTo>
                    <a:lnTo>
                      <a:pt x="1249" y="1729"/>
                    </a:lnTo>
                    <a:lnTo>
                      <a:pt x="1256" y="1729"/>
                    </a:lnTo>
                    <a:lnTo>
                      <a:pt x="1262" y="1729"/>
                    </a:lnTo>
                    <a:lnTo>
                      <a:pt x="1265" y="1728"/>
                    </a:lnTo>
                    <a:lnTo>
                      <a:pt x="1269" y="1728"/>
                    </a:lnTo>
                    <a:lnTo>
                      <a:pt x="1274" y="1725"/>
                    </a:lnTo>
                    <a:lnTo>
                      <a:pt x="1276" y="1724"/>
                    </a:lnTo>
                    <a:lnTo>
                      <a:pt x="1278" y="1722"/>
                    </a:lnTo>
                    <a:lnTo>
                      <a:pt x="1281" y="1720"/>
                    </a:lnTo>
                    <a:lnTo>
                      <a:pt x="1282" y="1718"/>
                    </a:lnTo>
                    <a:lnTo>
                      <a:pt x="1283" y="1714"/>
                    </a:lnTo>
                    <a:lnTo>
                      <a:pt x="1284" y="1711"/>
                    </a:lnTo>
                    <a:lnTo>
                      <a:pt x="1284" y="1707"/>
                    </a:lnTo>
                    <a:lnTo>
                      <a:pt x="1284" y="1702"/>
                    </a:lnTo>
                    <a:lnTo>
                      <a:pt x="1284" y="1698"/>
                    </a:lnTo>
                    <a:lnTo>
                      <a:pt x="1283" y="1693"/>
                    </a:lnTo>
                    <a:lnTo>
                      <a:pt x="1364" y="1693"/>
                    </a:lnTo>
                    <a:lnTo>
                      <a:pt x="1364" y="1637"/>
                    </a:lnTo>
                    <a:lnTo>
                      <a:pt x="1491" y="1637"/>
                    </a:lnTo>
                    <a:lnTo>
                      <a:pt x="1491" y="1630"/>
                    </a:lnTo>
                    <a:lnTo>
                      <a:pt x="1364" y="1630"/>
                    </a:lnTo>
                    <a:lnTo>
                      <a:pt x="1364" y="1601"/>
                    </a:lnTo>
                    <a:lnTo>
                      <a:pt x="1461" y="1601"/>
                    </a:lnTo>
                    <a:lnTo>
                      <a:pt x="1461" y="1565"/>
                    </a:lnTo>
                    <a:lnTo>
                      <a:pt x="1536" y="1565"/>
                    </a:lnTo>
                    <a:lnTo>
                      <a:pt x="1536" y="1524"/>
                    </a:lnTo>
                    <a:lnTo>
                      <a:pt x="1617" y="1524"/>
                    </a:lnTo>
                    <a:lnTo>
                      <a:pt x="1617" y="1494"/>
                    </a:lnTo>
                    <a:lnTo>
                      <a:pt x="1694" y="1494"/>
                    </a:lnTo>
                    <a:lnTo>
                      <a:pt x="1694" y="1398"/>
                    </a:lnTo>
                    <a:lnTo>
                      <a:pt x="1748" y="1398"/>
                    </a:lnTo>
                    <a:lnTo>
                      <a:pt x="1745" y="1406"/>
                    </a:lnTo>
                    <a:lnTo>
                      <a:pt x="1745" y="1415"/>
                    </a:lnTo>
                    <a:lnTo>
                      <a:pt x="1744" y="1432"/>
                    </a:lnTo>
                    <a:lnTo>
                      <a:pt x="1744" y="1448"/>
                    </a:lnTo>
                    <a:lnTo>
                      <a:pt x="1745" y="1456"/>
                    </a:lnTo>
                    <a:lnTo>
                      <a:pt x="1746" y="1463"/>
                    </a:lnTo>
                    <a:lnTo>
                      <a:pt x="1751" y="1461"/>
                    </a:lnTo>
                    <a:lnTo>
                      <a:pt x="1754" y="1460"/>
                    </a:lnTo>
                    <a:lnTo>
                      <a:pt x="1759" y="1459"/>
                    </a:lnTo>
                    <a:lnTo>
                      <a:pt x="1765" y="1458"/>
                    </a:lnTo>
                    <a:lnTo>
                      <a:pt x="1777" y="1458"/>
                    </a:lnTo>
                    <a:lnTo>
                      <a:pt x="1790" y="1458"/>
                    </a:lnTo>
                    <a:lnTo>
                      <a:pt x="1790" y="1367"/>
                    </a:lnTo>
                    <a:lnTo>
                      <a:pt x="1870" y="1367"/>
                    </a:lnTo>
                    <a:lnTo>
                      <a:pt x="1870" y="1321"/>
                    </a:lnTo>
                    <a:lnTo>
                      <a:pt x="1887" y="1320"/>
                    </a:lnTo>
                    <a:lnTo>
                      <a:pt x="1894" y="1319"/>
                    </a:lnTo>
                    <a:lnTo>
                      <a:pt x="1897" y="1318"/>
                    </a:lnTo>
                    <a:lnTo>
                      <a:pt x="1901" y="1317"/>
                    </a:lnTo>
                    <a:lnTo>
                      <a:pt x="1901" y="1304"/>
                    </a:lnTo>
                    <a:lnTo>
                      <a:pt x="1897" y="1303"/>
                    </a:lnTo>
                    <a:lnTo>
                      <a:pt x="1893" y="1301"/>
                    </a:lnTo>
                    <a:lnTo>
                      <a:pt x="1884" y="1299"/>
                    </a:lnTo>
                    <a:lnTo>
                      <a:pt x="1876" y="1296"/>
                    </a:lnTo>
                    <a:lnTo>
                      <a:pt x="1873" y="1294"/>
                    </a:lnTo>
                    <a:lnTo>
                      <a:pt x="1872" y="1293"/>
                    </a:lnTo>
                    <a:lnTo>
                      <a:pt x="1870" y="1291"/>
                    </a:lnTo>
                    <a:lnTo>
                      <a:pt x="1947" y="1291"/>
                    </a:lnTo>
                    <a:lnTo>
                      <a:pt x="1947" y="1204"/>
                    </a:lnTo>
                    <a:lnTo>
                      <a:pt x="2028" y="1204"/>
                    </a:lnTo>
                    <a:lnTo>
                      <a:pt x="2028" y="1121"/>
                    </a:lnTo>
                    <a:lnTo>
                      <a:pt x="2154" y="1121"/>
                    </a:lnTo>
                    <a:lnTo>
                      <a:pt x="2154" y="1101"/>
                    </a:lnTo>
                    <a:lnTo>
                      <a:pt x="2027" y="1101"/>
                    </a:lnTo>
                    <a:lnTo>
                      <a:pt x="2035" y="1098"/>
                    </a:lnTo>
                    <a:lnTo>
                      <a:pt x="2044" y="1096"/>
                    </a:lnTo>
                    <a:lnTo>
                      <a:pt x="2054" y="1095"/>
                    </a:lnTo>
                    <a:lnTo>
                      <a:pt x="2064" y="1094"/>
                    </a:lnTo>
                    <a:lnTo>
                      <a:pt x="2073" y="1094"/>
                    </a:lnTo>
                    <a:lnTo>
                      <a:pt x="2083" y="1095"/>
                    </a:lnTo>
                    <a:lnTo>
                      <a:pt x="2094" y="1096"/>
                    </a:lnTo>
                    <a:lnTo>
                      <a:pt x="2104" y="1098"/>
                    </a:lnTo>
                    <a:lnTo>
                      <a:pt x="2104" y="1037"/>
                    </a:lnTo>
                    <a:lnTo>
                      <a:pt x="2109" y="1037"/>
                    </a:lnTo>
                    <a:lnTo>
                      <a:pt x="2115" y="1038"/>
                    </a:lnTo>
                    <a:lnTo>
                      <a:pt x="2123" y="1039"/>
                    </a:lnTo>
                    <a:lnTo>
                      <a:pt x="2130" y="1040"/>
                    </a:lnTo>
                    <a:lnTo>
                      <a:pt x="2134" y="1040"/>
                    </a:lnTo>
                    <a:lnTo>
                      <a:pt x="2137" y="1040"/>
                    </a:lnTo>
                    <a:lnTo>
                      <a:pt x="2141" y="1039"/>
                    </a:lnTo>
                    <a:lnTo>
                      <a:pt x="2144" y="1038"/>
                    </a:lnTo>
                    <a:lnTo>
                      <a:pt x="2148" y="1036"/>
                    </a:lnTo>
                    <a:lnTo>
                      <a:pt x="2150" y="1032"/>
                    </a:lnTo>
                    <a:lnTo>
                      <a:pt x="2152" y="1029"/>
                    </a:lnTo>
                    <a:lnTo>
                      <a:pt x="2154" y="1025"/>
                    </a:lnTo>
                    <a:lnTo>
                      <a:pt x="2104" y="1025"/>
                    </a:lnTo>
                    <a:lnTo>
                      <a:pt x="2104" y="1006"/>
                    </a:lnTo>
                    <a:lnTo>
                      <a:pt x="2153" y="1006"/>
                    </a:lnTo>
                    <a:lnTo>
                      <a:pt x="2154" y="1017"/>
                    </a:lnTo>
                    <a:lnTo>
                      <a:pt x="2155" y="1022"/>
                    </a:lnTo>
                    <a:lnTo>
                      <a:pt x="2156" y="1025"/>
                    </a:lnTo>
                    <a:lnTo>
                      <a:pt x="2157" y="1026"/>
                    </a:lnTo>
                    <a:lnTo>
                      <a:pt x="2200" y="1026"/>
                    </a:lnTo>
                    <a:lnTo>
                      <a:pt x="2200" y="965"/>
                    </a:lnTo>
                    <a:lnTo>
                      <a:pt x="2281" y="965"/>
                    </a:lnTo>
                    <a:lnTo>
                      <a:pt x="2281" y="889"/>
                    </a:lnTo>
                    <a:lnTo>
                      <a:pt x="2440" y="889"/>
                    </a:lnTo>
                    <a:lnTo>
                      <a:pt x="2441" y="887"/>
                    </a:lnTo>
                    <a:lnTo>
                      <a:pt x="2442" y="885"/>
                    </a:lnTo>
                    <a:lnTo>
                      <a:pt x="2443" y="880"/>
                    </a:lnTo>
                    <a:lnTo>
                      <a:pt x="2443" y="869"/>
                    </a:lnTo>
                    <a:lnTo>
                      <a:pt x="2483" y="869"/>
                    </a:lnTo>
                    <a:lnTo>
                      <a:pt x="2483" y="892"/>
                    </a:lnTo>
                    <a:lnTo>
                      <a:pt x="2511" y="890"/>
                    </a:lnTo>
                    <a:lnTo>
                      <a:pt x="2524" y="890"/>
                    </a:lnTo>
                    <a:lnTo>
                      <a:pt x="2534" y="890"/>
                    </a:lnTo>
                    <a:lnTo>
                      <a:pt x="2553" y="890"/>
                    </a:lnTo>
                    <a:lnTo>
                      <a:pt x="2562" y="891"/>
                    </a:lnTo>
                    <a:lnTo>
                      <a:pt x="2570" y="892"/>
                    </a:lnTo>
                    <a:lnTo>
                      <a:pt x="2570" y="824"/>
                    </a:lnTo>
                    <a:close/>
                    <a:moveTo>
                      <a:pt x="2738" y="636"/>
                    </a:moveTo>
                    <a:lnTo>
                      <a:pt x="2767" y="636"/>
                    </a:lnTo>
                    <a:lnTo>
                      <a:pt x="2767" y="664"/>
                    </a:lnTo>
                    <a:lnTo>
                      <a:pt x="2738" y="664"/>
                    </a:lnTo>
                    <a:lnTo>
                      <a:pt x="2738" y="636"/>
                    </a:lnTo>
                    <a:close/>
                    <a:moveTo>
                      <a:pt x="2865" y="604"/>
                    </a:moveTo>
                    <a:lnTo>
                      <a:pt x="2893" y="604"/>
                    </a:lnTo>
                    <a:lnTo>
                      <a:pt x="2893" y="624"/>
                    </a:lnTo>
                    <a:lnTo>
                      <a:pt x="2865" y="624"/>
                    </a:lnTo>
                    <a:lnTo>
                      <a:pt x="2865" y="604"/>
                    </a:lnTo>
                    <a:close/>
                    <a:moveTo>
                      <a:pt x="2738" y="585"/>
                    </a:moveTo>
                    <a:lnTo>
                      <a:pt x="2812" y="585"/>
                    </a:lnTo>
                    <a:lnTo>
                      <a:pt x="2812" y="603"/>
                    </a:lnTo>
                    <a:lnTo>
                      <a:pt x="2809" y="604"/>
                    </a:lnTo>
                    <a:lnTo>
                      <a:pt x="2805" y="604"/>
                    </a:lnTo>
                    <a:lnTo>
                      <a:pt x="2797" y="603"/>
                    </a:lnTo>
                    <a:lnTo>
                      <a:pt x="2789" y="602"/>
                    </a:lnTo>
                    <a:lnTo>
                      <a:pt x="2781" y="602"/>
                    </a:lnTo>
                    <a:lnTo>
                      <a:pt x="2774" y="602"/>
                    </a:lnTo>
                    <a:lnTo>
                      <a:pt x="2771" y="604"/>
                    </a:lnTo>
                    <a:lnTo>
                      <a:pt x="2769" y="605"/>
                    </a:lnTo>
                    <a:lnTo>
                      <a:pt x="2768" y="608"/>
                    </a:lnTo>
                    <a:lnTo>
                      <a:pt x="2767" y="609"/>
                    </a:lnTo>
                    <a:lnTo>
                      <a:pt x="2767" y="611"/>
                    </a:lnTo>
                    <a:lnTo>
                      <a:pt x="2766" y="613"/>
                    </a:lnTo>
                    <a:lnTo>
                      <a:pt x="2766" y="617"/>
                    </a:lnTo>
                    <a:lnTo>
                      <a:pt x="2767" y="624"/>
                    </a:lnTo>
                    <a:lnTo>
                      <a:pt x="2738" y="624"/>
                    </a:lnTo>
                    <a:lnTo>
                      <a:pt x="2738" y="585"/>
                    </a:lnTo>
                    <a:close/>
                    <a:moveTo>
                      <a:pt x="2814" y="538"/>
                    </a:moveTo>
                    <a:lnTo>
                      <a:pt x="2893" y="538"/>
                    </a:lnTo>
                    <a:lnTo>
                      <a:pt x="2893" y="558"/>
                    </a:lnTo>
                    <a:lnTo>
                      <a:pt x="2863" y="558"/>
                    </a:lnTo>
                    <a:lnTo>
                      <a:pt x="2863" y="583"/>
                    </a:lnTo>
                    <a:lnTo>
                      <a:pt x="2814" y="583"/>
                    </a:lnTo>
                    <a:lnTo>
                      <a:pt x="2814" y="538"/>
                    </a:lnTo>
                    <a:close/>
                    <a:moveTo>
                      <a:pt x="2991" y="401"/>
                    </a:moveTo>
                    <a:lnTo>
                      <a:pt x="3020" y="401"/>
                    </a:lnTo>
                    <a:lnTo>
                      <a:pt x="3020" y="421"/>
                    </a:lnTo>
                    <a:lnTo>
                      <a:pt x="2991" y="421"/>
                    </a:lnTo>
                    <a:lnTo>
                      <a:pt x="2991" y="401"/>
                    </a:lnTo>
                    <a:close/>
                    <a:moveTo>
                      <a:pt x="3021" y="392"/>
                    </a:moveTo>
                    <a:lnTo>
                      <a:pt x="3034" y="391"/>
                    </a:lnTo>
                    <a:lnTo>
                      <a:pt x="3046" y="392"/>
                    </a:lnTo>
                    <a:lnTo>
                      <a:pt x="3051" y="392"/>
                    </a:lnTo>
                    <a:lnTo>
                      <a:pt x="3057" y="395"/>
                    </a:lnTo>
                    <a:lnTo>
                      <a:pt x="3062" y="396"/>
                    </a:lnTo>
                    <a:lnTo>
                      <a:pt x="3066" y="399"/>
                    </a:lnTo>
                    <a:lnTo>
                      <a:pt x="3054" y="400"/>
                    </a:lnTo>
                    <a:lnTo>
                      <a:pt x="3042" y="399"/>
                    </a:lnTo>
                    <a:lnTo>
                      <a:pt x="3035" y="399"/>
                    </a:lnTo>
                    <a:lnTo>
                      <a:pt x="3031" y="397"/>
                    </a:lnTo>
                    <a:lnTo>
                      <a:pt x="3025" y="396"/>
                    </a:lnTo>
                    <a:lnTo>
                      <a:pt x="3021" y="392"/>
                    </a:lnTo>
                    <a:close/>
                    <a:moveTo>
                      <a:pt x="3068" y="341"/>
                    </a:moveTo>
                    <a:lnTo>
                      <a:pt x="3146" y="341"/>
                    </a:lnTo>
                    <a:lnTo>
                      <a:pt x="3146" y="359"/>
                    </a:lnTo>
                    <a:lnTo>
                      <a:pt x="3096" y="359"/>
                    </a:lnTo>
                    <a:lnTo>
                      <a:pt x="3096" y="390"/>
                    </a:lnTo>
                    <a:lnTo>
                      <a:pt x="3068" y="390"/>
                    </a:lnTo>
                    <a:lnTo>
                      <a:pt x="3068" y="341"/>
                    </a:lnTo>
                    <a:close/>
                    <a:moveTo>
                      <a:pt x="3098" y="234"/>
                    </a:moveTo>
                    <a:lnTo>
                      <a:pt x="3182" y="234"/>
                    </a:lnTo>
                    <a:lnTo>
                      <a:pt x="3182" y="263"/>
                    </a:lnTo>
                    <a:lnTo>
                      <a:pt x="3147" y="263"/>
                    </a:lnTo>
                    <a:lnTo>
                      <a:pt x="3147" y="295"/>
                    </a:lnTo>
                    <a:lnTo>
                      <a:pt x="3182" y="295"/>
                    </a:lnTo>
                    <a:lnTo>
                      <a:pt x="3182" y="329"/>
                    </a:lnTo>
                    <a:lnTo>
                      <a:pt x="3180" y="329"/>
                    </a:lnTo>
                    <a:lnTo>
                      <a:pt x="3176" y="329"/>
                    </a:lnTo>
                    <a:lnTo>
                      <a:pt x="3169" y="329"/>
                    </a:lnTo>
                    <a:lnTo>
                      <a:pt x="3165" y="330"/>
                    </a:lnTo>
                    <a:lnTo>
                      <a:pt x="3162" y="331"/>
                    </a:lnTo>
                    <a:lnTo>
                      <a:pt x="3159" y="332"/>
                    </a:lnTo>
                    <a:lnTo>
                      <a:pt x="3154" y="335"/>
                    </a:lnTo>
                    <a:lnTo>
                      <a:pt x="3147" y="341"/>
                    </a:lnTo>
                    <a:lnTo>
                      <a:pt x="3182" y="341"/>
                    </a:lnTo>
                    <a:lnTo>
                      <a:pt x="3182" y="359"/>
                    </a:lnTo>
                    <a:lnTo>
                      <a:pt x="3147" y="359"/>
                    </a:lnTo>
                    <a:lnTo>
                      <a:pt x="3147" y="391"/>
                    </a:lnTo>
                    <a:lnTo>
                      <a:pt x="3155" y="391"/>
                    </a:lnTo>
                    <a:lnTo>
                      <a:pt x="3164" y="392"/>
                    </a:lnTo>
                    <a:lnTo>
                      <a:pt x="3169" y="394"/>
                    </a:lnTo>
                    <a:lnTo>
                      <a:pt x="3173" y="395"/>
                    </a:lnTo>
                    <a:lnTo>
                      <a:pt x="3179" y="397"/>
                    </a:lnTo>
                    <a:lnTo>
                      <a:pt x="3183" y="400"/>
                    </a:lnTo>
                    <a:lnTo>
                      <a:pt x="3151" y="400"/>
                    </a:lnTo>
                    <a:lnTo>
                      <a:pt x="3150" y="400"/>
                    </a:lnTo>
                    <a:lnTo>
                      <a:pt x="3146" y="399"/>
                    </a:lnTo>
                    <a:lnTo>
                      <a:pt x="3137" y="396"/>
                    </a:lnTo>
                    <a:lnTo>
                      <a:pt x="3127" y="392"/>
                    </a:lnTo>
                    <a:lnTo>
                      <a:pt x="3123" y="390"/>
                    </a:lnTo>
                    <a:lnTo>
                      <a:pt x="3117" y="391"/>
                    </a:lnTo>
                    <a:lnTo>
                      <a:pt x="3111" y="392"/>
                    </a:lnTo>
                    <a:lnTo>
                      <a:pt x="3097" y="396"/>
                    </a:lnTo>
                    <a:lnTo>
                      <a:pt x="3080" y="401"/>
                    </a:lnTo>
                    <a:lnTo>
                      <a:pt x="3066" y="405"/>
                    </a:lnTo>
                    <a:lnTo>
                      <a:pt x="3066" y="417"/>
                    </a:lnTo>
                    <a:lnTo>
                      <a:pt x="3070" y="418"/>
                    </a:lnTo>
                    <a:lnTo>
                      <a:pt x="3074" y="421"/>
                    </a:lnTo>
                    <a:lnTo>
                      <a:pt x="3083" y="423"/>
                    </a:lnTo>
                    <a:lnTo>
                      <a:pt x="3087" y="425"/>
                    </a:lnTo>
                    <a:lnTo>
                      <a:pt x="3091" y="428"/>
                    </a:lnTo>
                    <a:lnTo>
                      <a:pt x="3095" y="431"/>
                    </a:lnTo>
                    <a:lnTo>
                      <a:pt x="3097" y="436"/>
                    </a:lnTo>
                    <a:lnTo>
                      <a:pt x="3070" y="436"/>
                    </a:lnTo>
                    <a:lnTo>
                      <a:pt x="3068" y="436"/>
                    </a:lnTo>
                    <a:lnTo>
                      <a:pt x="3063" y="434"/>
                    </a:lnTo>
                    <a:lnTo>
                      <a:pt x="3049" y="428"/>
                    </a:lnTo>
                    <a:lnTo>
                      <a:pt x="3034" y="424"/>
                    </a:lnTo>
                    <a:lnTo>
                      <a:pt x="3028" y="422"/>
                    </a:lnTo>
                    <a:lnTo>
                      <a:pt x="3025" y="422"/>
                    </a:lnTo>
                    <a:lnTo>
                      <a:pt x="3023" y="422"/>
                    </a:lnTo>
                    <a:lnTo>
                      <a:pt x="3022" y="422"/>
                    </a:lnTo>
                    <a:lnTo>
                      <a:pt x="3021" y="424"/>
                    </a:lnTo>
                    <a:lnTo>
                      <a:pt x="3020" y="426"/>
                    </a:lnTo>
                    <a:lnTo>
                      <a:pt x="3019" y="428"/>
                    </a:lnTo>
                    <a:lnTo>
                      <a:pt x="3016" y="431"/>
                    </a:lnTo>
                    <a:lnTo>
                      <a:pt x="3010" y="434"/>
                    </a:lnTo>
                    <a:lnTo>
                      <a:pt x="3002" y="436"/>
                    </a:lnTo>
                    <a:lnTo>
                      <a:pt x="2990" y="436"/>
                    </a:lnTo>
                    <a:lnTo>
                      <a:pt x="2990" y="466"/>
                    </a:lnTo>
                    <a:lnTo>
                      <a:pt x="2893" y="466"/>
                    </a:lnTo>
                    <a:lnTo>
                      <a:pt x="2893" y="529"/>
                    </a:lnTo>
                    <a:lnTo>
                      <a:pt x="2939" y="529"/>
                    </a:lnTo>
                    <a:lnTo>
                      <a:pt x="2939" y="559"/>
                    </a:lnTo>
                    <a:lnTo>
                      <a:pt x="2991" y="559"/>
                    </a:lnTo>
                    <a:lnTo>
                      <a:pt x="2991" y="498"/>
                    </a:lnTo>
                    <a:lnTo>
                      <a:pt x="2995" y="496"/>
                    </a:lnTo>
                    <a:lnTo>
                      <a:pt x="3000" y="495"/>
                    </a:lnTo>
                    <a:lnTo>
                      <a:pt x="3006" y="494"/>
                    </a:lnTo>
                    <a:lnTo>
                      <a:pt x="3011" y="494"/>
                    </a:lnTo>
                    <a:lnTo>
                      <a:pt x="3036" y="492"/>
                    </a:lnTo>
                    <a:lnTo>
                      <a:pt x="3043" y="491"/>
                    </a:lnTo>
                    <a:lnTo>
                      <a:pt x="3048" y="490"/>
                    </a:lnTo>
                    <a:lnTo>
                      <a:pt x="3054" y="488"/>
                    </a:lnTo>
                    <a:lnTo>
                      <a:pt x="3058" y="485"/>
                    </a:lnTo>
                    <a:lnTo>
                      <a:pt x="3060" y="484"/>
                    </a:lnTo>
                    <a:lnTo>
                      <a:pt x="3062" y="482"/>
                    </a:lnTo>
                    <a:lnTo>
                      <a:pt x="3063" y="481"/>
                    </a:lnTo>
                    <a:lnTo>
                      <a:pt x="3064" y="479"/>
                    </a:lnTo>
                    <a:lnTo>
                      <a:pt x="3066" y="474"/>
                    </a:lnTo>
                    <a:lnTo>
                      <a:pt x="3066" y="470"/>
                    </a:lnTo>
                    <a:lnTo>
                      <a:pt x="3068" y="468"/>
                    </a:lnTo>
                    <a:lnTo>
                      <a:pt x="3106" y="468"/>
                    </a:lnTo>
                    <a:lnTo>
                      <a:pt x="3106" y="496"/>
                    </a:lnTo>
                    <a:lnTo>
                      <a:pt x="3023" y="496"/>
                    </a:lnTo>
                    <a:lnTo>
                      <a:pt x="3022" y="504"/>
                    </a:lnTo>
                    <a:lnTo>
                      <a:pt x="3022" y="511"/>
                    </a:lnTo>
                    <a:lnTo>
                      <a:pt x="3021" y="529"/>
                    </a:lnTo>
                    <a:lnTo>
                      <a:pt x="3022" y="546"/>
                    </a:lnTo>
                    <a:lnTo>
                      <a:pt x="3024" y="562"/>
                    </a:lnTo>
                    <a:lnTo>
                      <a:pt x="2990" y="562"/>
                    </a:lnTo>
                    <a:lnTo>
                      <a:pt x="2990" y="631"/>
                    </a:lnTo>
                    <a:lnTo>
                      <a:pt x="2981" y="630"/>
                    </a:lnTo>
                    <a:lnTo>
                      <a:pt x="2974" y="629"/>
                    </a:lnTo>
                    <a:lnTo>
                      <a:pt x="2966" y="629"/>
                    </a:lnTo>
                    <a:lnTo>
                      <a:pt x="2958" y="629"/>
                    </a:lnTo>
                    <a:lnTo>
                      <a:pt x="2942" y="629"/>
                    </a:lnTo>
                    <a:lnTo>
                      <a:pt x="2926" y="630"/>
                    </a:lnTo>
                    <a:lnTo>
                      <a:pt x="2895" y="631"/>
                    </a:lnTo>
                    <a:lnTo>
                      <a:pt x="2879" y="632"/>
                    </a:lnTo>
                    <a:lnTo>
                      <a:pt x="2863" y="631"/>
                    </a:lnTo>
                    <a:lnTo>
                      <a:pt x="2863" y="694"/>
                    </a:lnTo>
                    <a:lnTo>
                      <a:pt x="2736" y="694"/>
                    </a:lnTo>
                    <a:lnTo>
                      <a:pt x="2756" y="695"/>
                    </a:lnTo>
                    <a:lnTo>
                      <a:pt x="2776" y="695"/>
                    </a:lnTo>
                    <a:lnTo>
                      <a:pt x="2799" y="694"/>
                    </a:lnTo>
                    <a:lnTo>
                      <a:pt x="2810" y="693"/>
                    </a:lnTo>
                    <a:lnTo>
                      <a:pt x="2823" y="691"/>
                    </a:lnTo>
                    <a:lnTo>
                      <a:pt x="2823" y="740"/>
                    </a:lnTo>
                    <a:lnTo>
                      <a:pt x="2791" y="740"/>
                    </a:lnTo>
                    <a:lnTo>
                      <a:pt x="2791" y="806"/>
                    </a:lnTo>
                    <a:lnTo>
                      <a:pt x="2736" y="801"/>
                    </a:lnTo>
                    <a:lnTo>
                      <a:pt x="2736" y="837"/>
                    </a:lnTo>
                    <a:lnTo>
                      <a:pt x="2687" y="837"/>
                    </a:lnTo>
                    <a:lnTo>
                      <a:pt x="2687" y="806"/>
                    </a:lnTo>
                    <a:lnTo>
                      <a:pt x="2676" y="806"/>
                    </a:lnTo>
                    <a:lnTo>
                      <a:pt x="2671" y="806"/>
                    </a:lnTo>
                    <a:lnTo>
                      <a:pt x="2665" y="806"/>
                    </a:lnTo>
                    <a:lnTo>
                      <a:pt x="2653" y="804"/>
                    </a:lnTo>
                    <a:lnTo>
                      <a:pt x="2647" y="803"/>
                    </a:lnTo>
                    <a:lnTo>
                      <a:pt x="2642" y="801"/>
                    </a:lnTo>
                    <a:lnTo>
                      <a:pt x="2642" y="779"/>
                    </a:lnTo>
                    <a:lnTo>
                      <a:pt x="2666" y="780"/>
                    </a:lnTo>
                    <a:lnTo>
                      <a:pt x="2691" y="782"/>
                    </a:lnTo>
                    <a:lnTo>
                      <a:pt x="2715" y="782"/>
                    </a:lnTo>
                    <a:lnTo>
                      <a:pt x="2738" y="780"/>
                    </a:lnTo>
                    <a:lnTo>
                      <a:pt x="2738" y="765"/>
                    </a:lnTo>
                    <a:lnTo>
                      <a:pt x="2732" y="764"/>
                    </a:lnTo>
                    <a:lnTo>
                      <a:pt x="2726" y="763"/>
                    </a:lnTo>
                    <a:lnTo>
                      <a:pt x="2714" y="762"/>
                    </a:lnTo>
                    <a:lnTo>
                      <a:pt x="2687" y="761"/>
                    </a:lnTo>
                    <a:lnTo>
                      <a:pt x="2687" y="732"/>
                    </a:lnTo>
                    <a:lnTo>
                      <a:pt x="2738" y="732"/>
                    </a:lnTo>
                    <a:lnTo>
                      <a:pt x="2738" y="699"/>
                    </a:lnTo>
                    <a:lnTo>
                      <a:pt x="2687" y="699"/>
                    </a:lnTo>
                    <a:lnTo>
                      <a:pt x="2693" y="694"/>
                    </a:lnTo>
                    <a:lnTo>
                      <a:pt x="2700" y="691"/>
                    </a:lnTo>
                    <a:lnTo>
                      <a:pt x="2707" y="688"/>
                    </a:lnTo>
                    <a:lnTo>
                      <a:pt x="2714" y="685"/>
                    </a:lnTo>
                    <a:lnTo>
                      <a:pt x="2727" y="683"/>
                    </a:lnTo>
                    <a:lnTo>
                      <a:pt x="2738" y="681"/>
                    </a:lnTo>
                    <a:lnTo>
                      <a:pt x="2738" y="666"/>
                    </a:lnTo>
                    <a:lnTo>
                      <a:pt x="2639" y="666"/>
                    </a:lnTo>
                    <a:lnTo>
                      <a:pt x="2639" y="740"/>
                    </a:lnTo>
                    <a:lnTo>
                      <a:pt x="2609" y="740"/>
                    </a:lnTo>
                    <a:lnTo>
                      <a:pt x="2609" y="782"/>
                    </a:lnTo>
                    <a:lnTo>
                      <a:pt x="2525" y="782"/>
                    </a:lnTo>
                    <a:lnTo>
                      <a:pt x="2525" y="762"/>
                    </a:lnTo>
                    <a:lnTo>
                      <a:pt x="2549" y="761"/>
                    </a:lnTo>
                    <a:lnTo>
                      <a:pt x="2560" y="760"/>
                    </a:lnTo>
                    <a:lnTo>
                      <a:pt x="2570" y="758"/>
                    </a:lnTo>
                    <a:lnTo>
                      <a:pt x="2570" y="745"/>
                    </a:lnTo>
                    <a:lnTo>
                      <a:pt x="2565" y="744"/>
                    </a:lnTo>
                    <a:lnTo>
                      <a:pt x="2559" y="743"/>
                    </a:lnTo>
                    <a:lnTo>
                      <a:pt x="2547" y="740"/>
                    </a:lnTo>
                    <a:lnTo>
                      <a:pt x="2540" y="739"/>
                    </a:lnTo>
                    <a:lnTo>
                      <a:pt x="2534" y="737"/>
                    </a:lnTo>
                    <a:lnTo>
                      <a:pt x="2528" y="735"/>
                    </a:lnTo>
                    <a:lnTo>
                      <a:pt x="2524" y="733"/>
                    </a:lnTo>
                    <a:lnTo>
                      <a:pt x="2611" y="733"/>
                    </a:lnTo>
                    <a:lnTo>
                      <a:pt x="2611" y="636"/>
                    </a:lnTo>
                    <a:lnTo>
                      <a:pt x="2687" y="636"/>
                    </a:lnTo>
                    <a:lnTo>
                      <a:pt x="2687" y="559"/>
                    </a:lnTo>
                    <a:lnTo>
                      <a:pt x="2768" y="559"/>
                    </a:lnTo>
                    <a:lnTo>
                      <a:pt x="2768" y="529"/>
                    </a:lnTo>
                    <a:lnTo>
                      <a:pt x="2865" y="529"/>
                    </a:lnTo>
                    <a:lnTo>
                      <a:pt x="2865" y="432"/>
                    </a:lnTo>
                    <a:lnTo>
                      <a:pt x="2940" y="432"/>
                    </a:lnTo>
                    <a:lnTo>
                      <a:pt x="2940" y="361"/>
                    </a:lnTo>
                    <a:lnTo>
                      <a:pt x="3021" y="361"/>
                    </a:lnTo>
                    <a:lnTo>
                      <a:pt x="3021" y="331"/>
                    </a:lnTo>
                    <a:lnTo>
                      <a:pt x="3098" y="331"/>
                    </a:lnTo>
                    <a:lnTo>
                      <a:pt x="3098" y="234"/>
                    </a:lnTo>
                    <a:close/>
                    <a:moveTo>
                      <a:pt x="3224" y="203"/>
                    </a:moveTo>
                    <a:lnTo>
                      <a:pt x="3274" y="203"/>
                    </a:lnTo>
                    <a:lnTo>
                      <a:pt x="3274" y="223"/>
                    </a:lnTo>
                    <a:lnTo>
                      <a:pt x="3224" y="223"/>
                    </a:lnTo>
                    <a:lnTo>
                      <a:pt x="3224" y="203"/>
                    </a:lnTo>
                    <a:close/>
                    <a:moveTo>
                      <a:pt x="3275" y="194"/>
                    </a:moveTo>
                    <a:lnTo>
                      <a:pt x="3284" y="194"/>
                    </a:lnTo>
                    <a:lnTo>
                      <a:pt x="3295" y="194"/>
                    </a:lnTo>
                    <a:lnTo>
                      <a:pt x="3299" y="195"/>
                    </a:lnTo>
                    <a:lnTo>
                      <a:pt x="3304" y="197"/>
                    </a:lnTo>
                    <a:lnTo>
                      <a:pt x="3307" y="198"/>
                    </a:lnTo>
                    <a:lnTo>
                      <a:pt x="3309" y="201"/>
                    </a:lnTo>
                    <a:lnTo>
                      <a:pt x="3299" y="202"/>
                    </a:lnTo>
                    <a:lnTo>
                      <a:pt x="3290" y="201"/>
                    </a:lnTo>
                    <a:lnTo>
                      <a:pt x="3284" y="200"/>
                    </a:lnTo>
                    <a:lnTo>
                      <a:pt x="3281" y="199"/>
                    </a:lnTo>
                    <a:lnTo>
                      <a:pt x="3277" y="197"/>
                    </a:lnTo>
                    <a:lnTo>
                      <a:pt x="3275" y="194"/>
                    </a:lnTo>
                    <a:close/>
                    <a:moveTo>
                      <a:pt x="3351" y="0"/>
                    </a:moveTo>
                    <a:lnTo>
                      <a:pt x="3435" y="0"/>
                    </a:lnTo>
                    <a:lnTo>
                      <a:pt x="3435" y="20"/>
                    </a:lnTo>
                    <a:lnTo>
                      <a:pt x="3380" y="20"/>
                    </a:lnTo>
                    <a:lnTo>
                      <a:pt x="3380" y="61"/>
                    </a:lnTo>
                    <a:lnTo>
                      <a:pt x="3435" y="61"/>
                    </a:lnTo>
                    <a:lnTo>
                      <a:pt x="3435" y="95"/>
                    </a:lnTo>
                    <a:lnTo>
                      <a:pt x="3309" y="95"/>
                    </a:lnTo>
                    <a:lnTo>
                      <a:pt x="3309" y="137"/>
                    </a:lnTo>
                    <a:lnTo>
                      <a:pt x="3376" y="137"/>
                    </a:lnTo>
                    <a:lnTo>
                      <a:pt x="3379" y="136"/>
                    </a:lnTo>
                    <a:lnTo>
                      <a:pt x="3381" y="136"/>
                    </a:lnTo>
                    <a:lnTo>
                      <a:pt x="3382" y="135"/>
                    </a:lnTo>
                    <a:lnTo>
                      <a:pt x="3384" y="134"/>
                    </a:lnTo>
                    <a:lnTo>
                      <a:pt x="3382" y="132"/>
                    </a:lnTo>
                    <a:lnTo>
                      <a:pt x="3381" y="130"/>
                    </a:lnTo>
                    <a:lnTo>
                      <a:pt x="3381" y="127"/>
                    </a:lnTo>
                    <a:lnTo>
                      <a:pt x="3436" y="134"/>
                    </a:lnTo>
                    <a:lnTo>
                      <a:pt x="3430" y="134"/>
                    </a:lnTo>
                    <a:lnTo>
                      <a:pt x="3421" y="133"/>
                    </a:lnTo>
                    <a:lnTo>
                      <a:pt x="3411" y="132"/>
                    </a:lnTo>
                    <a:lnTo>
                      <a:pt x="3401" y="131"/>
                    </a:lnTo>
                    <a:lnTo>
                      <a:pt x="3396" y="132"/>
                    </a:lnTo>
                    <a:lnTo>
                      <a:pt x="3392" y="132"/>
                    </a:lnTo>
                    <a:lnTo>
                      <a:pt x="3390" y="133"/>
                    </a:lnTo>
                    <a:lnTo>
                      <a:pt x="3389" y="134"/>
                    </a:lnTo>
                    <a:lnTo>
                      <a:pt x="3386" y="136"/>
                    </a:lnTo>
                    <a:lnTo>
                      <a:pt x="3384" y="137"/>
                    </a:lnTo>
                    <a:lnTo>
                      <a:pt x="3382" y="140"/>
                    </a:lnTo>
                    <a:lnTo>
                      <a:pt x="3381" y="144"/>
                    </a:lnTo>
                    <a:lnTo>
                      <a:pt x="3380" y="146"/>
                    </a:lnTo>
                    <a:lnTo>
                      <a:pt x="3380" y="149"/>
                    </a:lnTo>
                    <a:lnTo>
                      <a:pt x="3380" y="156"/>
                    </a:lnTo>
                    <a:lnTo>
                      <a:pt x="3309" y="156"/>
                    </a:lnTo>
                    <a:lnTo>
                      <a:pt x="3309" y="188"/>
                    </a:lnTo>
                    <a:lnTo>
                      <a:pt x="3380" y="188"/>
                    </a:lnTo>
                    <a:lnTo>
                      <a:pt x="3377" y="194"/>
                    </a:lnTo>
                    <a:lnTo>
                      <a:pt x="3374" y="197"/>
                    </a:lnTo>
                    <a:lnTo>
                      <a:pt x="3370" y="200"/>
                    </a:lnTo>
                    <a:lnTo>
                      <a:pt x="3366" y="202"/>
                    </a:lnTo>
                    <a:lnTo>
                      <a:pt x="3362" y="204"/>
                    </a:lnTo>
                    <a:lnTo>
                      <a:pt x="3358" y="205"/>
                    </a:lnTo>
                    <a:lnTo>
                      <a:pt x="3349" y="208"/>
                    </a:lnTo>
                    <a:lnTo>
                      <a:pt x="3339" y="210"/>
                    </a:lnTo>
                    <a:lnTo>
                      <a:pt x="3329" y="212"/>
                    </a:lnTo>
                    <a:lnTo>
                      <a:pt x="3323" y="213"/>
                    </a:lnTo>
                    <a:lnTo>
                      <a:pt x="3318" y="215"/>
                    </a:lnTo>
                    <a:lnTo>
                      <a:pt x="3306" y="221"/>
                    </a:lnTo>
                    <a:lnTo>
                      <a:pt x="3298" y="222"/>
                    </a:lnTo>
                    <a:lnTo>
                      <a:pt x="3291" y="224"/>
                    </a:lnTo>
                    <a:lnTo>
                      <a:pt x="3276" y="228"/>
                    </a:lnTo>
                    <a:lnTo>
                      <a:pt x="3261" y="231"/>
                    </a:lnTo>
                    <a:lnTo>
                      <a:pt x="3254" y="232"/>
                    </a:lnTo>
                    <a:lnTo>
                      <a:pt x="3249" y="234"/>
                    </a:lnTo>
                    <a:lnTo>
                      <a:pt x="3244" y="232"/>
                    </a:lnTo>
                    <a:lnTo>
                      <a:pt x="3239" y="231"/>
                    </a:lnTo>
                    <a:lnTo>
                      <a:pt x="3230" y="228"/>
                    </a:lnTo>
                    <a:lnTo>
                      <a:pt x="3224" y="224"/>
                    </a:lnTo>
                    <a:lnTo>
                      <a:pt x="3221" y="223"/>
                    </a:lnTo>
                    <a:lnTo>
                      <a:pt x="3098" y="223"/>
                    </a:lnTo>
                    <a:lnTo>
                      <a:pt x="3098" y="107"/>
                    </a:lnTo>
                    <a:lnTo>
                      <a:pt x="3147" y="107"/>
                    </a:lnTo>
                    <a:lnTo>
                      <a:pt x="3147" y="203"/>
                    </a:lnTo>
                    <a:lnTo>
                      <a:pt x="3184" y="203"/>
                    </a:lnTo>
                    <a:lnTo>
                      <a:pt x="3184" y="158"/>
                    </a:lnTo>
                    <a:lnTo>
                      <a:pt x="3275" y="158"/>
                    </a:lnTo>
                    <a:lnTo>
                      <a:pt x="3275" y="84"/>
                    </a:lnTo>
                    <a:lnTo>
                      <a:pt x="3381" y="84"/>
                    </a:lnTo>
                    <a:lnTo>
                      <a:pt x="3381" y="67"/>
                    </a:lnTo>
                    <a:lnTo>
                      <a:pt x="3376" y="66"/>
                    </a:lnTo>
                    <a:lnTo>
                      <a:pt x="3362" y="66"/>
                    </a:lnTo>
                    <a:lnTo>
                      <a:pt x="3275" y="67"/>
                    </a:lnTo>
                    <a:lnTo>
                      <a:pt x="3275" y="30"/>
                    </a:lnTo>
                    <a:lnTo>
                      <a:pt x="3351" y="30"/>
                    </a:lnTo>
                    <a:lnTo>
                      <a:pt x="3351" y="0"/>
                    </a:ln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9" name="Freeform 855"/>
              <p:cNvSpPr>
                <a:spLocks/>
              </p:cNvSpPr>
              <p:nvPr/>
            </p:nvSpPr>
            <p:spPr bwMode="auto">
              <a:xfrm>
                <a:off x="5145" y="411"/>
                <a:ext cx="43" cy="54"/>
              </a:xfrm>
              <a:custGeom>
                <a:avLst/>
                <a:gdLst>
                  <a:gd name="T0" fmla="*/ 0 w 43"/>
                  <a:gd name="T1" fmla="*/ 0 h 54"/>
                  <a:gd name="T2" fmla="*/ 43 w 43"/>
                  <a:gd name="T3" fmla="*/ 0 h 54"/>
                  <a:gd name="T4" fmla="*/ 1 w 43"/>
                  <a:gd name="T5" fmla="*/ 2 h 54"/>
                  <a:gd name="T6" fmla="*/ 0 w 43"/>
                  <a:gd name="T7" fmla="*/ 54 h 54"/>
                  <a:gd name="T8" fmla="*/ 0 w 4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4"/>
                  <a:gd name="T17" fmla="*/ 43 w 4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4">
                    <a:moveTo>
                      <a:pt x="0" y="0"/>
                    </a:moveTo>
                    <a:lnTo>
                      <a:pt x="43" y="0"/>
                    </a:lnTo>
                    <a:lnTo>
                      <a:pt x="1" y="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0" name="Freeform 856"/>
              <p:cNvSpPr>
                <a:spLocks/>
              </p:cNvSpPr>
              <p:nvPr/>
            </p:nvSpPr>
            <p:spPr bwMode="auto">
              <a:xfrm>
                <a:off x="5485" y="42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1" name="Freeform 857"/>
              <p:cNvSpPr>
                <a:spLocks/>
              </p:cNvSpPr>
              <p:nvPr/>
            </p:nvSpPr>
            <p:spPr bwMode="auto">
              <a:xfrm>
                <a:off x="4978" y="538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w 8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"/>
                  <a:gd name="T11" fmla="*/ 81 w 8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2" name="Freeform 858"/>
              <p:cNvSpPr>
                <a:spLocks/>
              </p:cNvSpPr>
              <p:nvPr/>
            </p:nvSpPr>
            <p:spPr bwMode="auto">
              <a:xfrm>
                <a:off x="4822" y="67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3" name="Freeform 859"/>
              <p:cNvSpPr>
                <a:spLocks/>
              </p:cNvSpPr>
              <p:nvPr/>
            </p:nvSpPr>
            <p:spPr bwMode="auto">
              <a:xfrm>
                <a:off x="4527" y="92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4" name="Freeform 860"/>
              <p:cNvSpPr>
                <a:spLocks/>
              </p:cNvSpPr>
              <p:nvPr/>
            </p:nvSpPr>
            <p:spPr bwMode="auto">
              <a:xfrm>
                <a:off x="4492" y="1037"/>
                <a:ext cx="158" cy="62"/>
              </a:xfrm>
              <a:custGeom>
                <a:avLst/>
                <a:gdLst>
                  <a:gd name="T0" fmla="*/ 0 w 158"/>
                  <a:gd name="T1" fmla="*/ 0 h 62"/>
                  <a:gd name="T2" fmla="*/ 1 w 158"/>
                  <a:gd name="T3" fmla="*/ 28 h 62"/>
                  <a:gd name="T4" fmla="*/ 158 w 158"/>
                  <a:gd name="T5" fmla="*/ 28 h 62"/>
                  <a:gd name="T6" fmla="*/ 158 w 158"/>
                  <a:gd name="T7" fmla="*/ 62 h 62"/>
                  <a:gd name="T8" fmla="*/ 104 w 158"/>
                  <a:gd name="T9" fmla="*/ 62 h 62"/>
                  <a:gd name="T10" fmla="*/ 104 w 158"/>
                  <a:gd name="T11" fmla="*/ 32 h 62"/>
                  <a:gd name="T12" fmla="*/ 0 w 158"/>
                  <a:gd name="T13" fmla="*/ 32 h 62"/>
                  <a:gd name="T14" fmla="*/ 0 w 158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62"/>
                  <a:gd name="T26" fmla="*/ 158 w 158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62">
                    <a:moveTo>
                      <a:pt x="0" y="0"/>
                    </a:moveTo>
                    <a:lnTo>
                      <a:pt x="1" y="28"/>
                    </a:lnTo>
                    <a:lnTo>
                      <a:pt x="158" y="28"/>
                    </a:lnTo>
                    <a:lnTo>
                      <a:pt x="158" y="62"/>
                    </a:lnTo>
                    <a:lnTo>
                      <a:pt x="104" y="62"/>
                    </a:lnTo>
                    <a:lnTo>
                      <a:pt x="10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5" name="Freeform 861"/>
              <p:cNvSpPr>
                <a:spLocks/>
              </p:cNvSpPr>
              <p:nvPr/>
            </p:nvSpPr>
            <p:spPr bwMode="auto">
              <a:xfrm>
                <a:off x="4400" y="1057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6" name="Freeform 862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7" name="Freeform 863"/>
              <p:cNvSpPr>
                <a:spLocks/>
              </p:cNvSpPr>
              <p:nvPr/>
            </p:nvSpPr>
            <p:spPr bwMode="auto">
              <a:xfrm>
                <a:off x="4439" y="1102"/>
                <a:ext cx="212" cy="134"/>
              </a:xfrm>
              <a:custGeom>
                <a:avLst/>
                <a:gdLst>
                  <a:gd name="T0" fmla="*/ 83 w 212"/>
                  <a:gd name="T1" fmla="*/ 0 h 134"/>
                  <a:gd name="T2" fmla="*/ 84 w 212"/>
                  <a:gd name="T3" fmla="*/ 39 h 134"/>
                  <a:gd name="T4" fmla="*/ 152 w 212"/>
                  <a:gd name="T5" fmla="*/ 39 h 134"/>
                  <a:gd name="T6" fmla="*/ 155 w 212"/>
                  <a:gd name="T7" fmla="*/ 38 h 134"/>
                  <a:gd name="T8" fmla="*/ 157 w 212"/>
                  <a:gd name="T9" fmla="*/ 38 h 134"/>
                  <a:gd name="T10" fmla="*/ 158 w 212"/>
                  <a:gd name="T11" fmla="*/ 37 h 134"/>
                  <a:gd name="T12" fmla="*/ 160 w 212"/>
                  <a:gd name="T13" fmla="*/ 36 h 134"/>
                  <a:gd name="T14" fmla="*/ 158 w 212"/>
                  <a:gd name="T15" fmla="*/ 34 h 134"/>
                  <a:gd name="T16" fmla="*/ 157 w 212"/>
                  <a:gd name="T17" fmla="*/ 32 h 134"/>
                  <a:gd name="T18" fmla="*/ 157 w 212"/>
                  <a:gd name="T19" fmla="*/ 29 h 134"/>
                  <a:gd name="T20" fmla="*/ 212 w 212"/>
                  <a:gd name="T21" fmla="*/ 36 h 134"/>
                  <a:gd name="T22" fmla="*/ 206 w 212"/>
                  <a:gd name="T23" fmla="*/ 36 h 134"/>
                  <a:gd name="T24" fmla="*/ 197 w 212"/>
                  <a:gd name="T25" fmla="*/ 35 h 134"/>
                  <a:gd name="T26" fmla="*/ 187 w 212"/>
                  <a:gd name="T27" fmla="*/ 34 h 134"/>
                  <a:gd name="T28" fmla="*/ 177 w 212"/>
                  <a:gd name="T29" fmla="*/ 33 h 134"/>
                  <a:gd name="T30" fmla="*/ 172 w 212"/>
                  <a:gd name="T31" fmla="*/ 34 h 134"/>
                  <a:gd name="T32" fmla="*/ 168 w 212"/>
                  <a:gd name="T33" fmla="*/ 34 h 134"/>
                  <a:gd name="T34" fmla="*/ 166 w 212"/>
                  <a:gd name="T35" fmla="*/ 35 h 134"/>
                  <a:gd name="T36" fmla="*/ 165 w 212"/>
                  <a:gd name="T37" fmla="*/ 36 h 134"/>
                  <a:gd name="T38" fmla="*/ 162 w 212"/>
                  <a:gd name="T39" fmla="*/ 38 h 134"/>
                  <a:gd name="T40" fmla="*/ 160 w 212"/>
                  <a:gd name="T41" fmla="*/ 39 h 134"/>
                  <a:gd name="T42" fmla="*/ 158 w 212"/>
                  <a:gd name="T43" fmla="*/ 42 h 134"/>
                  <a:gd name="T44" fmla="*/ 157 w 212"/>
                  <a:gd name="T45" fmla="*/ 46 h 134"/>
                  <a:gd name="T46" fmla="*/ 156 w 212"/>
                  <a:gd name="T47" fmla="*/ 48 h 134"/>
                  <a:gd name="T48" fmla="*/ 156 w 212"/>
                  <a:gd name="T49" fmla="*/ 51 h 134"/>
                  <a:gd name="T50" fmla="*/ 156 w 212"/>
                  <a:gd name="T51" fmla="*/ 58 h 134"/>
                  <a:gd name="T52" fmla="*/ 85 w 212"/>
                  <a:gd name="T53" fmla="*/ 58 h 134"/>
                  <a:gd name="T54" fmla="*/ 85 w 212"/>
                  <a:gd name="T55" fmla="*/ 90 h 134"/>
                  <a:gd name="T56" fmla="*/ 156 w 212"/>
                  <a:gd name="T57" fmla="*/ 90 h 134"/>
                  <a:gd name="T58" fmla="*/ 156 w 212"/>
                  <a:gd name="T59" fmla="*/ 104 h 134"/>
                  <a:gd name="T60" fmla="*/ 84 w 212"/>
                  <a:gd name="T61" fmla="*/ 104 h 134"/>
                  <a:gd name="T62" fmla="*/ 84 w 212"/>
                  <a:gd name="T63" fmla="*/ 125 h 134"/>
                  <a:gd name="T64" fmla="*/ 82 w 212"/>
                  <a:gd name="T65" fmla="*/ 118 h 134"/>
                  <a:gd name="T66" fmla="*/ 82 w 212"/>
                  <a:gd name="T67" fmla="*/ 115 h 134"/>
                  <a:gd name="T68" fmla="*/ 82 w 212"/>
                  <a:gd name="T69" fmla="*/ 111 h 134"/>
                  <a:gd name="T70" fmla="*/ 82 w 212"/>
                  <a:gd name="T71" fmla="*/ 107 h 134"/>
                  <a:gd name="T72" fmla="*/ 83 w 212"/>
                  <a:gd name="T73" fmla="*/ 103 h 134"/>
                  <a:gd name="T74" fmla="*/ 86 w 212"/>
                  <a:gd name="T75" fmla="*/ 93 h 134"/>
                  <a:gd name="T76" fmla="*/ 54 w 212"/>
                  <a:gd name="T77" fmla="*/ 93 h 134"/>
                  <a:gd name="T78" fmla="*/ 53 w 212"/>
                  <a:gd name="T79" fmla="*/ 98 h 134"/>
                  <a:gd name="T80" fmla="*/ 53 w 212"/>
                  <a:gd name="T81" fmla="*/ 102 h 134"/>
                  <a:gd name="T82" fmla="*/ 53 w 212"/>
                  <a:gd name="T83" fmla="*/ 112 h 134"/>
                  <a:gd name="T84" fmla="*/ 53 w 212"/>
                  <a:gd name="T85" fmla="*/ 117 h 134"/>
                  <a:gd name="T86" fmla="*/ 52 w 212"/>
                  <a:gd name="T87" fmla="*/ 123 h 134"/>
                  <a:gd name="T88" fmla="*/ 51 w 212"/>
                  <a:gd name="T89" fmla="*/ 129 h 134"/>
                  <a:gd name="T90" fmla="*/ 50 w 212"/>
                  <a:gd name="T91" fmla="*/ 134 h 134"/>
                  <a:gd name="T92" fmla="*/ 0 w 212"/>
                  <a:gd name="T93" fmla="*/ 127 h 134"/>
                  <a:gd name="T94" fmla="*/ 27 w 212"/>
                  <a:gd name="T95" fmla="*/ 125 h 134"/>
                  <a:gd name="T96" fmla="*/ 40 w 212"/>
                  <a:gd name="T97" fmla="*/ 124 h 134"/>
                  <a:gd name="T98" fmla="*/ 45 w 212"/>
                  <a:gd name="T99" fmla="*/ 123 h 134"/>
                  <a:gd name="T100" fmla="*/ 51 w 212"/>
                  <a:gd name="T101" fmla="*/ 120 h 134"/>
                  <a:gd name="T102" fmla="*/ 51 w 212"/>
                  <a:gd name="T103" fmla="*/ 109 h 134"/>
                  <a:gd name="T104" fmla="*/ 40 w 212"/>
                  <a:gd name="T105" fmla="*/ 106 h 134"/>
                  <a:gd name="T106" fmla="*/ 27 w 212"/>
                  <a:gd name="T107" fmla="*/ 104 h 134"/>
                  <a:gd name="T108" fmla="*/ 20 w 212"/>
                  <a:gd name="T109" fmla="*/ 102 h 134"/>
                  <a:gd name="T110" fmla="*/ 14 w 212"/>
                  <a:gd name="T111" fmla="*/ 99 h 134"/>
                  <a:gd name="T112" fmla="*/ 6 w 212"/>
                  <a:gd name="T113" fmla="*/ 96 h 134"/>
                  <a:gd name="T114" fmla="*/ 0 w 212"/>
                  <a:gd name="T115" fmla="*/ 90 h 134"/>
                  <a:gd name="T116" fmla="*/ 83 w 212"/>
                  <a:gd name="T117" fmla="*/ 90 h 134"/>
                  <a:gd name="T118" fmla="*/ 83 w 212"/>
                  <a:gd name="T119" fmla="*/ 0 h 1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134"/>
                  <a:gd name="T182" fmla="*/ 212 w 212"/>
                  <a:gd name="T183" fmla="*/ 134 h 1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134">
                    <a:moveTo>
                      <a:pt x="83" y="0"/>
                    </a:moveTo>
                    <a:lnTo>
                      <a:pt x="84" y="39"/>
                    </a:lnTo>
                    <a:lnTo>
                      <a:pt x="152" y="39"/>
                    </a:lnTo>
                    <a:lnTo>
                      <a:pt x="155" y="38"/>
                    </a:lnTo>
                    <a:lnTo>
                      <a:pt x="157" y="38"/>
                    </a:lnTo>
                    <a:lnTo>
                      <a:pt x="158" y="37"/>
                    </a:lnTo>
                    <a:lnTo>
                      <a:pt x="160" y="36"/>
                    </a:lnTo>
                    <a:lnTo>
                      <a:pt x="158" y="34"/>
                    </a:lnTo>
                    <a:lnTo>
                      <a:pt x="157" y="32"/>
                    </a:lnTo>
                    <a:lnTo>
                      <a:pt x="157" y="29"/>
                    </a:lnTo>
                    <a:lnTo>
                      <a:pt x="212" y="36"/>
                    </a:lnTo>
                    <a:lnTo>
                      <a:pt x="206" y="36"/>
                    </a:lnTo>
                    <a:lnTo>
                      <a:pt x="197" y="35"/>
                    </a:lnTo>
                    <a:lnTo>
                      <a:pt x="187" y="34"/>
                    </a:lnTo>
                    <a:lnTo>
                      <a:pt x="177" y="33"/>
                    </a:lnTo>
                    <a:lnTo>
                      <a:pt x="172" y="34"/>
                    </a:lnTo>
                    <a:lnTo>
                      <a:pt x="168" y="34"/>
                    </a:lnTo>
                    <a:lnTo>
                      <a:pt x="166" y="35"/>
                    </a:lnTo>
                    <a:lnTo>
                      <a:pt x="165" y="36"/>
                    </a:lnTo>
                    <a:lnTo>
                      <a:pt x="162" y="38"/>
                    </a:lnTo>
                    <a:lnTo>
                      <a:pt x="160" y="39"/>
                    </a:lnTo>
                    <a:lnTo>
                      <a:pt x="158" y="42"/>
                    </a:lnTo>
                    <a:lnTo>
                      <a:pt x="157" y="46"/>
                    </a:lnTo>
                    <a:lnTo>
                      <a:pt x="156" y="48"/>
                    </a:lnTo>
                    <a:lnTo>
                      <a:pt x="156" y="51"/>
                    </a:lnTo>
                    <a:lnTo>
                      <a:pt x="156" y="58"/>
                    </a:lnTo>
                    <a:lnTo>
                      <a:pt x="85" y="58"/>
                    </a:lnTo>
                    <a:lnTo>
                      <a:pt x="85" y="90"/>
                    </a:lnTo>
                    <a:lnTo>
                      <a:pt x="156" y="90"/>
                    </a:lnTo>
                    <a:lnTo>
                      <a:pt x="156" y="104"/>
                    </a:lnTo>
                    <a:lnTo>
                      <a:pt x="84" y="104"/>
                    </a:lnTo>
                    <a:lnTo>
                      <a:pt x="84" y="125"/>
                    </a:lnTo>
                    <a:lnTo>
                      <a:pt x="82" y="118"/>
                    </a:lnTo>
                    <a:lnTo>
                      <a:pt x="82" y="115"/>
                    </a:lnTo>
                    <a:lnTo>
                      <a:pt x="82" y="111"/>
                    </a:lnTo>
                    <a:lnTo>
                      <a:pt x="82" y="107"/>
                    </a:lnTo>
                    <a:lnTo>
                      <a:pt x="83" y="103"/>
                    </a:lnTo>
                    <a:lnTo>
                      <a:pt x="86" y="93"/>
                    </a:lnTo>
                    <a:lnTo>
                      <a:pt x="54" y="93"/>
                    </a:lnTo>
                    <a:lnTo>
                      <a:pt x="53" y="98"/>
                    </a:lnTo>
                    <a:lnTo>
                      <a:pt x="53" y="102"/>
                    </a:lnTo>
                    <a:lnTo>
                      <a:pt x="53" y="112"/>
                    </a:lnTo>
                    <a:lnTo>
                      <a:pt x="53" y="117"/>
                    </a:lnTo>
                    <a:lnTo>
                      <a:pt x="52" y="123"/>
                    </a:lnTo>
                    <a:lnTo>
                      <a:pt x="51" y="129"/>
                    </a:lnTo>
                    <a:lnTo>
                      <a:pt x="50" y="134"/>
                    </a:lnTo>
                    <a:lnTo>
                      <a:pt x="0" y="127"/>
                    </a:lnTo>
                    <a:lnTo>
                      <a:pt x="27" y="125"/>
                    </a:lnTo>
                    <a:lnTo>
                      <a:pt x="40" y="124"/>
                    </a:lnTo>
                    <a:lnTo>
                      <a:pt x="45" y="123"/>
                    </a:lnTo>
                    <a:lnTo>
                      <a:pt x="51" y="120"/>
                    </a:lnTo>
                    <a:lnTo>
                      <a:pt x="51" y="109"/>
                    </a:lnTo>
                    <a:lnTo>
                      <a:pt x="40" y="106"/>
                    </a:lnTo>
                    <a:lnTo>
                      <a:pt x="27" y="104"/>
                    </a:lnTo>
                    <a:lnTo>
                      <a:pt x="20" y="102"/>
                    </a:lnTo>
                    <a:lnTo>
                      <a:pt x="14" y="99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83" y="9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8" name="Freeform 864"/>
              <p:cNvSpPr>
                <a:spLocks/>
              </p:cNvSpPr>
              <p:nvPr/>
            </p:nvSpPr>
            <p:spPr bwMode="auto">
              <a:xfrm>
                <a:off x="4237" y="1193"/>
                <a:ext cx="39" cy="43"/>
              </a:xfrm>
              <a:custGeom>
                <a:avLst/>
                <a:gdLst>
                  <a:gd name="T0" fmla="*/ 0 w 39"/>
                  <a:gd name="T1" fmla="*/ 0 h 43"/>
                  <a:gd name="T2" fmla="*/ 39 w 39"/>
                  <a:gd name="T3" fmla="*/ 0 h 43"/>
                  <a:gd name="T4" fmla="*/ 2 w 39"/>
                  <a:gd name="T5" fmla="*/ 2 h 43"/>
                  <a:gd name="T6" fmla="*/ 0 w 39"/>
                  <a:gd name="T7" fmla="*/ 43 h 43"/>
                  <a:gd name="T8" fmla="*/ 0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0" y="0"/>
                    </a:moveTo>
                    <a:lnTo>
                      <a:pt x="39" y="0"/>
                    </a:lnTo>
                    <a:lnTo>
                      <a:pt x="2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9" name="Rectangle 865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0" name="Rectangle 866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1" name="Freeform 867"/>
              <p:cNvSpPr>
                <a:spLocks/>
              </p:cNvSpPr>
              <p:nvPr/>
            </p:nvSpPr>
            <p:spPr bwMode="auto">
              <a:xfrm>
                <a:off x="4111" y="1285"/>
                <a:ext cx="42" cy="69"/>
              </a:xfrm>
              <a:custGeom>
                <a:avLst/>
                <a:gdLst>
                  <a:gd name="T0" fmla="*/ 41 w 42"/>
                  <a:gd name="T1" fmla="*/ 0 h 69"/>
                  <a:gd name="T2" fmla="*/ 42 w 42"/>
                  <a:gd name="T3" fmla="*/ 27 h 69"/>
                  <a:gd name="T4" fmla="*/ 1 w 42"/>
                  <a:gd name="T5" fmla="*/ 27 h 69"/>
                  <a:gd name="T6" fmla="*/ 0 w 42"/>
                  <a:gd name="T7" fmla="*/ 69 h 69"/>
                  <a:gd name="T8" fmla="*/ 0 w 42"/>
                  <a:gd name="T9" fmla="*/ 24 h 69"/>
                  <a:gd name="T10" fmla="*/ 41 w 42"/>
                  <a:gd name="T11" fmla="*/ 24 h 69"/>
                  <a:gd name="T12" fmla="*/ 41 w 4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9"/>
                  <a:gd name="T23" fmla="*/ 42 w 4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9">
                    <a:moveTo>
                      <a:pt x="41" y="0"/>
                    </a:moveTo>
                    <a:lnTo>
                      <a:pt x="42" y="27"/>
                    </a:lnTo>
                    <a:lnTo>
                      <a:pt x="1" y="27"/>
                    </a:lnTo>
                    <a:lnTo>
                      <a:pt x="0" y="69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2" name="Freeform 868"/>
              <p:cNvSpPr>
                <a:spLocks/>
              </p:cNvSpPr>
              <p:nvPr/>
            </p:nvSpPr>
            <p:spPr bwMode="auto">
              <a:xfrm>
                <a:off x="4236" y="1298"/>
                <a:ext cx="43" cy="2"/>
              </a:xfrm>
              <a:custGeom>
                <a:avLst/>
                <a:gdLst>
                  <a:gd name="T0" fmla="*/ 20 w 43"/>
                  <a:gd name="T1" fmla="*/ 0 h 2"/>
                  <a:gd name="T2" fmla="*/ 35 w 43"/>
                  <a:gd name="T3" fmla="*/ 0 h 2"/>
                  <a:gd name="T4" fmla="*/ 39 w 43"/>
                  <a:gd name="T5" fmla="*/ 1 h 2"/>
                  <a:gd name="T6" fmla="*/ 43 w 43"/>
                  <a:gd name="T7" fmla="*/ 2 h 2"/>
                  <a:gd name="T8" fmla="*/ 0 w 43"/>
                  <a:gd name="T9" fmla="*/ 2 h 2"/>
                  <a:gd name="T10" fmla="*/ 6 w 43"/>
                  <a:gd name="T11" fmla="*/ 1 h 2"/>
                  <a:gd name="T12" fmla="*/ 12 w 43"/>
                  <a:gd name="T13" fmla="*/ 0 h 2"/>
                  <a:gd name="T14" fmla="*/ 20 w 4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"/>
                  <a:gd name="T26" fmla="*/ 43 w 4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">
                    <a:moveTo>
                      <a:pt x="20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3" name="Rectangle 869"/>
              <p:cNvSpPr>
                <a:spLocks noChangeArrowheads="1"/>
              </p:cNvSpPr>
              <p:nvPr/>
            </p:nvSpPr>
            <p:spPr bwMode="auto">
              <a:xfrm>
                <a:off x="4363" y="1299"/>
                <a:ext cx="34" cy="34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4" name="Freeform 870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5" name="Freeform 871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6" name="Freeform 872"/>
              <p:cNvSpPr>
                <a:spLocks/>
              </p:cNvSpPr>
              <p:nvPr/>
            </p:nvSpPr>
            <p:spPr bwMode="auto">
              <a:xfrm>
                <a:off x="4206" y="1347"/>
                <a:ext cx="106" cy="93"/>
              </a:xfrm>
              <a:custGeom>
                <a:avLst/>
                <a:gdLst>
                  <a:gd name="T0" fmla="*/ 73 w 106"/>
                  <a:gd name="T1" fmla="*/ 0 h 93"/>
                  <a:gd name="T2" fmla="*/ 73 w 106"/>
                  <a:gd name="T3" fmla="*/ 48 h 93"/>
                  <a:gd name="T4" fmla="*/ 82 w 106"/>
                  <a:gd name="T5" fmla="*/ 48 h 93"/>
                  <a:gd name="T6" fmla="*/ 92 w 106"/>
                  <a:gd name="T7" fmla="*/ 49 h 93"/>
                  <a:gd name="T8" fmla="*/ 96 w 106"/>
                  <a:gd name="T9" fmla="*/ 51 h 93"/>
                  <a:gd name="T10" fmla="*/ 99 w 106"/>
                  <a:gd name="T11" fmla="*/ 52 h 93"/>
                  <a:gd name="T12" fmla="*/ 104 w 106"/>
                  <a:gd name="T13" fmla="*/ 54 h 93"/>
                  <a:gd name="T14" fmla="*/ 106 w 106"/>
                  <a:gd name="T15" fmla="*/ 56 h 93"/>
                  <a:gd name="T16" fmla="*/ 89 w 106"/>
                  <a:gd name="T17" fmla="*/ 58 h 93"/>
                  <a:gd name="T18" fmla="*/ 82 w 106"/>
                  <a:gd name="T19" fmla="*/ 59 h 93"/>
                  <a:gd name="T20" fmla="*/ 79 w 106"/>
                  <a:gd name="T21" fmla="*/ 60 h 93"/>
                  <a:gd name="T22" fmla="*/ 75 w 106"/>
                  <a:gd name="T23" fmla="*/ 61 h 93"/>
                  <a:gd name="T24" fmla="*/ 75 w 106"/>
                  <a:gd name="T25" fmla="*/ 74 h 93"/>
                  <a:gd name="T26" fmla="*/ 79 w 106"/>
                  <a:gd name="T27" fmla="*/ 75 h 93"/>
                  <a:gd name="T28" fmla="*/ 83 w 106"/>
                  <a:gd name="T29" fmla="*/ 78 h 93"/>
                  <a:gd name="T30" fmla="*/ 92 w 106"/>
                  <a:gd name="T31" fmla="*/ 80 h 93"/>
                  <a:gd name="T32" fmla="*/ 96 w 106"/>
                  <a:gd name="T33" fmla="*/ 82 h 93"/>
                  <a:gd name="T34" fmla="*/ 100 w 106"/>
                  <a:gd name="T35" fmla="*/ 85 h 93"/>
                  <a:gd name="T36" fmla="*/ 104 w 106"/>
                  <a:gd name="T37" fmla="*/ 88 h 93"/>
                  <a:gd name="T38" fmla="*/ 106 w 106"/>
                  <a:gd name="T39" fmla="*/ 93 h 93"/>
                  <a:gd name="T40" fmla="*/ 79 w 106"/>
                  <a:gd name="T41" fmla="*/ 93 h 93"/>
                  <a:gd name="T42" fmla="*/ 77 w 106"/>
                  <a:gd name="T43" fmla="*/ 93 h 93"/>
                  <a:gd name="T44" fmla="*/ 72 w 106"/>
                  <a:gd name="T45" fmla="*/ 91 h 93"/>
                  <a:gd name="T46" fmla="*/ 58 w 106"/>
                  <a:gd name="T47" fmla="*/ 85 h 93"/>
                  <a:gd name="T48" fmla="*/ 43 w 106"/>
                  <a:gd name="T49" fmla="*/ 81 h 93"/>
                  <a:gd name="T50" fmla="*/ 37 w 106"/>
                  <a:gd name="T51" fmla="*/ 79 h 93"/>
                  <a:gd name="T52" fmla="*/ 34 w 106"/>
                  <a:gd name="T53" fmla="*/ 79 h 93"/>
                  <a:gd name="T54" fmla="*/ 32 w 106"/>
                  <a:gd name="T55" fmla="*/ 79 h 93"/>
                  <a:gd name="T56" fmla="*/ 29 w 106"/>
                  <a:gd name="T57" fmla="*/ 79 h 93"/>
                  <a:gd name="T58" fmla="*/ 27 w 106"/>
                  <a:gd name="T59" fmla="*/ 79 h 93"/>
                  <a:gd name="T60" fmla="*/ 27 w 106"/>
                  <a:gd name="T61" fmla="*/ 80 h 93"/>
                  <a:gd name="T62" fmla="*/ 26 w 106"/>
                  <a:gd name="T63" fmla="*/ 81 h 93"/>
                  <a:gd name="T64" fmla="*/ 26 w 106"/>
                  <a:gd name="T65" fmla="*/ 83 h 93"/>
                  <a:gd name="T66" fmla="*/ 28 w 106"/>
                  <a:gd name="T67" fmla="*/ 87 h 93"/>
                  <a:gd name="T68" fmla="*/ 29 w 106"/>
                  <a:gd name="T69" fmla="*/ 91 h 93"/>
                  <a:gd name="T70" fmla="*/ 29 w 106"/>
                  <a:gd name="T71" fmla="*/ 93 h 93"/>
                  <a:gd name="T72" fmla="*/ 0 w 106"/>
                  <a:gd name="T73" fmla="*/ 93 h 93"/>
                  <a:gd name="T74" fmla="*/ 0 w 106"/>
                  <a:gd name="T75" fmla="*/ 79 h 93"/>
                  <a:gd name="T76" fmla="*/ 31 w 106"/>
                  <a:gd name="T77" fmla="*/ 79 h 93"/>
                  <a:gd name="T78" fmla="*/ 32 w 106"/>
                  <a:gd name="T79" fmla="*/ 58 h 93"/>
                  <a:gd name="T80" fmla="*/ 32 w 106"/>
                  <a:gd name="T81" fmla="*/ 79 h 93"/>
                  <a:gd name="T82" fmla="*/ 71 w 106"/>
                  <a:gd name="T83" fmla="*/ 79 h 93"/>
                  <a:gd name="T84" fmla="*/ 72 w 106"/>
                  <a:gd name="T85" fmla="*/ 70 h 93"/>
                  <a:gd name="T86" fmla="*/ 73 w 106"/>
                  <a:gd name="T87" fmla="*/ 60 h 93"/>
                  <a:gd name="T88" fmla="*/ 73 w 106"/>
                  <a:gd name="T89" fmla="*/ 49 h 93"/>
                  <a:gd name="T90" fmla="*/ 73 w 106"/>
                  <a:gd name="T91" fmla="*/ 40 h 93"/>
                  <a:gd name="T92" fmla="*/ 72 w 106"/>
                  <a:gd name="T93" fmla="*/ 19 h 93"/>
                  <a:gd name="T94" fmla="*/ 73 w 106"/>
                  <a:gd name="T95" fmla="*/ 9 h 93"/>
                  <a:gd name="T96" fmla="*/ 73 w 106"/>
                  <a:gd name="T97" fmla="*/ 0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"/>
                  <a:gd name="T148" fmla="*/ 0 h 93"/>
                  <a:gd name="T149" fmla="*/ 106 w 106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" h="93">
                    <a:moveTo>
                      <a:pt x="73" y="0"/>
                    </a:moveTo>
                    <a:lnTo>
                      <a:pt x="73" y="48"/>
                    </a:lnTo>
                    <a:lnTo>
                      <a:pt x="82" y="48"/>
                    </a:lnTo>
                    <a:lnTo>
                      <a:pt x="92" y="49"/>
                    </a:lnTo>
                    <a:lnTo>
                      <a:pt x="96" y="51"/>
                    </a:lnTo>
                    <a:lnTo>
                      <a:pt x="99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89" y="58"/>
                    </a:lnTo>
                    <a:lnTo>
                      <a:pt x="82" y="59"/>
                    </a:lnTo>
                    <a:lnTo>
                      <a:pt x="79" y="60"/>
                    </a:lnTo>
                    <a:lnTo>
                      <a:pt x="75" y="61"/>
                    </a:lnTo>
                    <a:lnTo>
                      <a:pt x="75" y="74"/>
                    </a:lnTo>
                    <a:lnTo>
                      <a:pt x="79" y="75"/>
                    </a:lnTo>
                    <a:lnTo>
                      <a:pt x="83" y="78"/>
                    </a:lnTo>
                    <a:lnTo>
                      <a:pt x="92" y="80"/>
                    </a:lnTo>
                    <a:lnTo>
                      <a:pt x="96" y="82"/>
                    </a:lnTo>
                    <a:lnTo>
                      <a:pt x="100" y="85"/>
                    </a:lnTo>
                    <a:lnTo>
                      <a:pt x="104" y="88"/>
                    </a:lnTo>
                    <a:lnTo>
                      <a:pt x="106" y="93"/>
                    </a:lnTo>
                    <a:lnTo>
                      <a:pt x="79" y="93"/>
                    </a:lnTo>
                    <a:lnTo>
                      <a:pt x="77" y="93"/>
                    </a:lnTo>
                    <a:lnTo>
                      <a:pt x="72" y="91"/>
                    </a:lnTo>
                    <a:lnTo>
                      <a:pt x="58" y="85"/>
                    </a:lnTo>
                    <a:lnTo>
                      <a:pt x="43" y="81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7" y="80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8" y="87"/>
                    </a:lnTo>
                    <a:lnTo>
                      <a:pt x="29" y="91"/>
                    </a:lnTo>
                    <a:lnTo>
                      <a:pt x="29" y="93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2" y="58"/>
                    </a:lnTo>
                    <a:lnTo>
                      <a:pt x="32" y="79"/>
                    </a:lnTo>
                    <a:lnTo>
                      <a:pt x="71" y="79"/>
                    </a:lnTo>
                    <a:lnTo>
                      <a:pt x="72" y="70"/>
                    </a:lnTo>
                    <a:lnTo>
                      <a:pt x="73" y="60"/>
                    </a:lnTo>
                    <a:lnTo>
                      <a:pt x="73" y="49"/>
                    </a:lnTo>
                    <a:lnTo>
                      <a:pt x="73" y="40"/>
                    </a:lnTo>
                    <a:lnTo>
                      <a:pt x="72" y="19"/>
                    </a:lnTo>
                    <a:lnTo>
                      <a:pt x="73" y="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7" name="Rectangle 873"/>
              <p:cNvSpPr>
                <a:spLocks noChangeArrowheads="1"/>
              </p:cNvSpPr>
              <p:nvPr/>
            </p:nvSpPr>
            <p:spPr bwMode="auto">
              <a:xfrm>
                <a:off x="4363" y="1345"/>
                <a:ext cx="34" cy="18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98" name="Freeform 874"/>
              <p:cNvSpPr>
                <a:spLocks/>
              </p:cNvSpPr>
              <p:nvPr/>
            </p:nvSpPr>
            <p:spPr bwMode="auto">
              <a:xfrm>
                <a:off x="4025" y="1356"/>
                <a:ext cx="1" cy="57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57 h 57"/>
                  <a:gd name="T4" fmla="*/ 0 w 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"/>
                  <a:gd name="T11" fmla="*/ 1 w 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">
                    <a:moveTo>
                      <a:pt x="0" y="0"/>
                    </a:move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9" name="Freeform 875"/>
              <p:cNvSpPr>
                <a:spLocks/>
              </p:cNvSpPr>
              <p:nvPr/>
            </p:nvSpPr>
            <p:spPr bwMode="auto">
              <a:xfrm>
                <a:off x="4362" y="1395"/>
                <a:ext cx="36" cy="9"/>
              </a:xfrm>
              <a:custGeom>
                <a:avLst/>
                <a:gdLst>
                  <a:gd name="T0" fmla="*/ 0 w 36"/>
                  <a:gd name="T1" fmla="*/ 1 h 9"/>
                  <a:gd name="T2" fmla="*/ 11 w 36"/>
                  <a:gd name="T3" fmla="*/ 0 h 9"/>
                  <a:gd name="T4" fmla="*/ 21 w 36"/>
                  <a:gd name="T5" fmla="*/ 1 h 9"/>
                  <a:gd name="T6" fmla="*/ 25 w 36"/>
                  <a:gd name="T7" fmla="*/ 3 h 9"/>
                  <a:gd name="T8" fmla="*/ 29 w 36"/>
                  <a:gd name="T9" fmla="*/ 4 h 9"/>
                  <a:gd name="T10" fmla="*/ 34 w 36"/>
                  <a:gd name="T11" fmla="*/ 6 h 9"/>
                  <a:gd name="T12" fmla="*/ 36 w 36"/>
                  <a:gd name="T13" fmla="*/ 8 h 9"/>
                  <a:gd name="T14" fmla="*/ 26 w 36"/>
                  <a:gd name="T15" fmla="*/ 9 h 9"/>
                  <a:gd name="T16" fmla="*/ 15 w 36"/>
                  <a:gd name="T17" fmla="*/ 8 h 9"/>
                  <a:gd name="T18" fmla="*/ 11 w 36"/>
                  <a:gd name="T19" fmla="*/ 7 h 9"/>
                  <a:gd name="T20" fmla="*/ 7 w 36"/>
                  <a:gd name="T21" fmla="*/ 6 h 9"/>
                  <a:gd name="T22" fmla="*/ 4 w 36"/>
                  <a:gd name="T23" fmla="*/ 4 h 9"/>
                  <a:gd name="T24" fmla="*/ 0 w 36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9"/>
                  <a:gd name="T41" fmla="*/ 36 w 3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9">
                    <a:moveTo>
                      <a:pt x="0" y="1"/>
                    </a:moveTo>
                    <a:lnTo>
                      <a:pt x="11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9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26" y="9"/>
                    </a:lnTo>
                    <a:lnTo>
                      <a:pt x="15" y="8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0" name="Freeform 876"/>
              <p:cNvSpPr>
                <a:spLocks/>
              </p:cNvSpPr>
              <p:nvPr/>
            </p:nvSpPr>
            <p:spPr bwMode="auto">
              <a:xfrm>
                <a:off x="3951" y="1422"/>
                <a:ext cx="35" cy="17"/>
              </a:xfrm>
              <a:custGeom>
                <a:avLst/>
                <a:gdLst>
                  <a:gd name="T0" fmla="*/ 33 w 35"/>
                  <a:gd name="T1" fmla="*/ 0 h 17"/>
                  <a:gd name="T2" fmla="*/ 35 w 35"/>
                  <a:gd name="T3" fmla="*/ 17 h 17"/>
                  <a:gd name="T4" fmla="*/ 0 w 35"/>
                  <a:gd name="T5" fmla="*/ 17 h 17"/>
                  <a:gd name="T6" fmla="*/ 33 w 35"/>
                  <a:gd name="T7" fmla="*/ 13 h 17"/>
                  <a:gd name="T8" fmla="*/ 33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7"/>
                  <a:gd name="T17" fmla="*/ 35 w 3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7">
                    <a:moveTo>
                      <a:pt x="33" y="0"/>
                    </a:moveTo>
                    <a:lnTo>
                      <a:pt x="35" y="17"/>
                    </a:lnTo>
                    <a:lnTo>
                      <a:pt x="0" y="17"/>
                    </a:lnTo>
                    <a:lnTo>
                      <a:pt x="33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1" name="Freeform 877"/>
              <p:cNvSpPr>
                <a:spLocks/>
              </p:cNvSpPr>
              <p:nvPr/>
            </p:nvSpPr>
            <p:spPr bwMode="auto">
              <a:xfrm>
                <a:off x="4081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2" name="Freeform 878"/>
              <p:cNvSpPr>
                <a:spLocks/>
              </p:cNvSpPr>
              <p:nvPr/>
            </p:nvSpPr>
            <p:spPr bwMode="auto">
              <a:xfrm>
                <a:off x="4367" y="1426"/>
                <a:ext cx="31" cy="15"/>
              </a:xfrm>
              <a:custGeom>
                <a:avLst/>
                <a:gdLst>
                  <a:gd name="T0" fmla="*/ 3 w 31"/>
                  <a:gd name="T1" fmla="*/ 0 h 15"/>
                  <a:gd name="T2" fmla="*/ 31 w 31"/>
                  <a:gd name="T3" fmla="*/ 6 h 15"/>
                  <a:gd name="T4" fmla="*/ 28 w 31"/>
                  <a:gd name="T5" fmla="*/ 10 h 15"/>
                  <a:gd name="T6" fmla="*/ 26 w 31"/>
                  <a:gd name="T7" fmla="*/ 12 h 15"/>
                  <a:gd name="T8" fmla="*/ 23 w 31"/>
                  <a:gd name="T9" fmla="*/ 13 h 15"/>
                  <a:gd name="T10" fmla="*/ 18 w 31"/>
                  <a:gd name="T11" fmla="*/ 14 h 15"/>
                  <a:gd name="T12" fmla="*/ 10 w 31"/>
                  <a:gd name="T13" fmla="*/ 15 h 15"/>
                  <a:gd name="T14" fmla="*/ 6 w 31"/>
                  <a:gd name="T15" fmla="*/ 14 h 15"/>
                  <a:gd name="T16" fmla="*/ 4 w 31"/>
                  <a:gd name="T17" fmla="*/ 12 h 15"/>
                  <a:gd name="T18" fmla="*/ 2 w 31"/>
                  <a:gd name="T19" fmla="*/ 9 h 15"/>
                  <a:gd name="T20" fmla="*/ 1 w 31"/>
                  <a:gd name="T21" fmla="*/ 7 h 15"/>
                  <a:gd name="T22" fmla="*/ 0 w 31"/>
                  <a:gd name="T23" fmla="*/ 4 h 15"/>
                  <a:gd name="T24" fmla="*/ 1 w 31"/>
                  <a:gd name="T25" fmla="*/ 2 h 15"/>
                  <a:gd name="T26" fmla="*/ 2 w 31"/>
                  <a:gd name="T27" fmla="*/ 0 h 15"/>
                  <a:gd name="T28" fmla="*/ 3 w 31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"/>
                  <a:gd name="T47" fmla="*/ 31 w 3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">
                    <a:moveTo>
                      <a:pt x="3" y="0"/>
                    </a:moveTo>
                    <a:lnTo>
                      <a:pt x="31" y="6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18" y="14"/>
                    </a:lnTo>
                    <a:lnTo>
                      <a:pt x="10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3" name="Freeform 879"/>
              <p:cNvSpPr>
                <a:spLocks/>
              </p:cNvSpPr>
              <p:nvPr/>
            </p:nvSpPr>
            <p:spPr bwMode="auto">
              <a:xfrm>
                <a:off x="4081" y="1438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4" name="Freeform 880"/>
              <p:cNvSpPr>
                <a:spLocks/>
              </p:cNvSpPr>
              <p:nvPr/>
            </p:nvSpPr>
            <p:spPr bwMode="auto">
              <a:xfrm>
                <a:off x="3899" y="148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5" name="Freeform 881"/>
              <p:cNvSpPr>
                <a:spLocks/>
              </p:cNvSpPr>
              <p:nvPr/>
            </p:nvSpPr>
            <p:spPr bwMode="auto">
              <a:xfrm>
                <a:off x="3781" y="1514"/>
                <a:ext cx="78" cy="94"/>
              </a:xfrm>
              <a:custGeom>
                <a:avLst/>
                <a:gdLst>
                  <a:gd name="T0" fmla="*/ 77 w 78"/>
                  <a:gd name="T1" fmla="*/ 0 h 94"/>
                  <a:gd name="T2" fmla="*/ 78 w 78"/>
                  <a:gd name="T3" fmla="*/ 42 h 94"/>
                  <a:gd name="T4" fmla="*/ 2 w 78"/>
                  <a:gd name="T5" fmla="*/ 42 h 94"/>
                  <a:gd name="T6" fmla="*/ 0 w 78"/>
                  <a:gd name="T7" fmla="*/ 94 h 94"/>
                  <a:gd name="T8" fmla="*/ 0 w 78"/>
                  <a:gd name="T9" fmla="*/ 39 h 94"/>
                  <a:gd name="T10" fmla="*/ 77 w 78"/>
                  <a:gd name="T11" fmla="*/ 39 h 94"/>
                  <a:gd name="T12" fmla="*/ 77 w 7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94"/>
                  <a:gd name="T23" fmla="*/ 78 w 7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94">
                    <a:moveTo>
                      <a:pt x="77" y="0"/>
                    </a:moveTo>
                    <a:lnTo>
                      <a:pt x="78" y="42"/>
                    </a:lnTo>
                    <a:lnTo>
                      <a:pt x="2" y="42"/>
                    </a:lnTo>
                    <a:lnTo>
                      <a:pt x="0" y="94"/>
                    </a:lnTo>
                    <a:lnTo>
                      <a:pt x="0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6" name="Freeform 882"/>
              <p:cNvSpPr>
                <a:spLocks/>
              </p:cNvSpPr>
              <p:nvPr/>
            </p:nvSpPr>
            <p:spPr bwMode="auto">
              <a:xfrm>
                <a:off x="3901" y="1534"/>
                <a:ext cx="85" cy="31"/>
              </a:xfrm>
              <a:custGeom>
                <a:avLst/>
                <a:gdLst>
                  <a:gd name="T0" fmla="*/ 83 w 85"/>
                  <a:gd name="T1" fmla="*/ 0 h 31"/>
                  <a:gd name="T2" fmla="*/ 85 w 85"/>
                  <a:gd name="T3" fmla="*/ 31 h 31"/>
                  <a:gd name="T4" fmla="*/ 0 w 85"/>
                  <a:gd name="T5" fmla="*/ 31 h 31"/>
                  <a:gd name="T6" fmla="*/ 83 w 85"/>
                  <a:gd name="T7" fmla="*/ 29 h 31"/>
                  <a:gd name="T8" fmla="*/ 83 w 8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31"/>
                  <a:gd name="T17" fmla="*/ 85 w 8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31">
                    <a:moveTo>
                      <a:pt x="83" y="0"/>
                    </a:moveTo>
                    <a:lnTo>
                      <a:pt x="85" y="31"/>
                    </a:lnTo>
                    <a:lnTo>
                      <a:pt x="0" y="31"/>
                    </a:lnTo>
                    <a:lnTo>
                      <a:pt x="83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7" name="Freeform 883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8" name="Rectangle 884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09" name="Freeform 885"/>
              <p:cNvSpPr>
                <a:spLocks/>
              </p:cNvSpPr>
              <p:nvPr/>
            </p:nvSpPr>
            <p:spPr bwMode="auto">
              <a:xfrm>
                <a:off x="3660" y="168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0" name="Freeform 886"/>
              <p:cNvSpPr>
                <a:spLocks/>
              </p:cNvSpPr>
              <p:nvPr/>
            </p:nvSpPr>
            <p:spPr bwMode="auto">
              <a:xfrm>
                <a:off x="3655" y="168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1" name="Freeform 887"/>
              <p:cNvSpPr>
                <a:spLocks/>
              </p:cNvSpPr>
              <p:nvPr/>
            </p:nvSpPr>
            <p:spPr bwMode="auto">
              <a:xfrm>
                <a:off x="3574" y="1690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51 w 52"/>
                  <a:gd name="T5" fmla="*/ 24 h 24"/>
                  <a:gd name="T6" fmla="*/ 51 w 52"/>
                  <a:gd name="T7" fmla="*/ 4 h 24"/>
                  <a:gd name="T8" fmla="*/ 0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4"/>
                  <a:gd name="T17" fmla="*/ 52 w 5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51" y="24"/>
                    </a:lnTo>
                    <a:lnTo>
                      <a:pt x="5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2" name="Freeform 888"/>
              <p:cNvSpPr>
                <a:spLocks/>
              </p:cNvSpPr>
              <p:nvPr/>
            </p:nvSpPr>
            <p:spPr bwMode="auto">
              <a:xfrm>
                <a:off x="3857" y="1701"/>
                <a:ext cx="181" cy="140"/>
              </a:xfrm>
              <a:custGeom>
                <a:avLst/>
                <a:gdLst>
                  <a:gd name="T0" fmla="*/ 47 w 181"/>
                  <a:gd name="T1" fmla="*/ 0 h 140"/>
                  <a:gd name="T2" fmla="*/ 181 w 181"/>
                  <a:gd name="T3" fmla="*/ 0 h 140"/>
                  <a:gd name="T4" fmla="*/ 181 w 181"/>
                  <a:gd name="T5" fmla="*/ 43 h 140"/>
                  <a:gd name="T6" fmla="*/ 149 w 181"/>
                  <a:gd name="T7" fmla="*/ 43 h 140"/>
                  <a:gd name="T8" fmla="*/ 149 w 181"/>
                  <a:gd name="T9" fmla="*/ 109 h 140"/>
                  <a:gd name="T10" fmla="*/ 143 w 181"/>
                  <a:gd name="T11" fmla="*/ 108 h 140"/>
                  <a:gd name="T12" fmla="*/ 137 w 181"/>
                  <a:gd name="T13" fmla="*/ 107 h 140"/>
                  <a:gd name="T14" fmla="*/ 123 w 181"/>
                  <a:gd name="T15" fmla="*/ 105 h 140"/>
                  <a:gd name="T16" fmla="*/ 94 w 181"/>
                  <a:gd name="T17" fmla="*/ 104 h 140"/>
                  <a:gd name="T18" fmla="*/ 94 w 181"/>
                  <a:gd name="T19" fmla="*/ 140 h 140"/>
                  <a:gd name="T20" fmla="*/ 45 w 181"/>
                  <a:gd name="T21" fmla="*/ 140 h 140"/>
                  <a:gd name="T22" fmla="*/ 45 w 181"/>
                  <a:gd name="T23" fmla="*/ 109 h 140"/>
                  <a:gd name="T24" fmla="*/ 34 w 181"/>
                  <a:gd name="T25" fmla="*/ 109 h 140"/>
                  <a:gd name="T26" fmla="*/ 29 w 181"/>
                  <a:gd name="T27" fmla="*/ 109 h 140"/>
                  <a:gd name="T28" fmla="*/ 23 w 181"/>
                  <a:gd name="T29" fmla="*/ 109 h 140"/>
                  <a:gd name="T30" fmla="*/ 11 w 181"/>
                  <a:gd name="T31" fmla="*/ 107 h 140"/>
                  <a:gd name="T32" fmla="*/ 5 w 181"/>
                  <a:gd name="T33" fmla="*/ 106 h 140"/>
                  <a:gd name="T34" fmla="*/ 0 w 181"/>
                  <a:gd name="T35" fmla="*/ 104 h 140"/>
                  <a:gd name="T36" fmla="*/ 0 w 181"/>
                  <a:gd name="T37" fmla="*/ 82 h 140"/>
                  <a:gd name="T38" fmla="*/ 24 w 181"/>
                  <a:gd name="T39" fmla="*/ 83 h 140"/>
                  <a:gd name="T40" fmla="*/ 49 w 181"/>
                  <a:gd name="T41" fmla="*/ 85 h 140"/>
                  <a:gd name="T42" fmla="*/ 73 w 181"/>
                  <a:gd name="T43" fmla="*/ 85 h 140"/>
                  <a:gd name="T44" fmla="*/ 96 w 181"/>
                  <a:gd name="T45" fmla="*/ 83 h 140"/>
                  <a:gd name="T46" fmla="*/ 96 w 181"/>
                  <a:gd name="T47" fmla="*/ 68 h 140"/>
                  <a:gd name="T48" fmla="*/ 90 w 181"/>
                  <a:gd name="T49" fmla="*/ 67 h 140"/>
                  <a:gd name="T50" fmla="*/ 84 w 181"/>
                  <a:gd name="T51" fmla="*/ 66 h 140"/>
                  <a:gd name="T52" fmla="*/ 72 w 181"/>
                  <a:gd name="T53" fmla="*/ 65 h 140"/>
                  <a:gd name="T54" fmla="*/ 45 w 181"/>
                  <a:gd name="T55" fmla="*/ 64 h 140"/>
                  <a:gd name="T56" fmla="*/ 45 w 181"/>
                  <a:gd name="T57" fmla="*/ 45 h 140"/>
                  <a:gd name="T58" fmla="*/ 96 w 181"/>
                  <a:gd name="T59" fmla="*/ 45 h 140"/>
                  <a:gd name="T60" fmla="*/ 96 w 181"/>
                  <a:gd name="T61" fmla="*/ 2 h 140"/>
                  <a:gd name="T62" fmla="*/ 47 w 181"/>
                  <a:gd name="T63" fmla="*/ 0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1"/>
                  <a:gd name="T97" fmla="*/ 0 h 140"/>
                  <a:gd name="T98" fmla="*/ 181 w 181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1" h="140">
                    <a:moveTo>
                      <a:pt x="47" y="0"/>
                    </a:moveTo>
                    <a:lnTo>
                      <a:pt x="181" y="0"/>
                    </a:lnTo>
                    <a:lnTo>
                      <a:pt x="181" y="43"/>
                    </a:lnTo>
                    <a:lnTo>
                      <a:pt x="149" y="43"/>
                    </a:lnTo>
                    <a:lnTo>
                      <a:pt x="149" y="109"/>
                    </a:lnTo>
                    <a:lnTo>
                      <a:pt x="143" y="108"/>
                    </a:lnTo>
                    <a:lnTo>
                      <a:pt x="137" y="107"/>
                    </a:lnTo>
                    <a:lnTo>
                      <a:pt x="123" y="105"/>
                    </a:lnTo>
                    <a:lnTo>
                      <a:pt x="94" y="104"/>
                    </a:lnTo>
                    <a:lnTo>
                      <a:pt x="94" y="140"/>
                    </a:lnTo>
                    <a:lnTo>
                      <a:pt x="45" y="140"/>
                    </a:lnTo>
                    <a:lnTo>
                      <a:pt x="45" y="109"/>
                    </a:lnTo>
                    <a:lnTo>
                      <a:pt x="34" y="109"/>
                    </a:lnTo>
                    <a:lnTo>
                      <a:pt x="29" y="109"/>
                    </a:lnTo>
                    <a:lnTo>
                      <a:pt x="23" y="109"/>
                    </a:lnTo>
                    <a:lnTo>
                      <a:pt x="11" y="107"/>
                    </a:lnTo>
                    <a:lnTo>
                      <a:pt x="5" y="106"/>
                    </a:lnTo>
                    <a:lnTo>
                      <a:pt x="0" y="10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49" y="85"/>
                    </a:lnTo>
                    <a:lnTo>
                      <a:pt x="73" y="85"/>
                    </a:lnTo>
                    <a:lnTo>
                      <a:pt x="96" y="83"/>
                    </a:lnTo>
                    <a:lnTo>
                      <a:pt x="96" y="68"/>
                    </a:lnTo>
                    <a:lnTo>
                      <a:pt x="90" y="67"/>
                    </a:lnTo>
                    <a:lnTo>
                      <a:pt x="84" y="66"/>
                    </a:lnTo>
                    <a:lnTo>
                      <a:pt x="72" y="65"/>
                    </a:lnTo>
                    <a:lnTo>
                      <a:pt x="45" y="64"/>
                    </a:lnTo>
                    <a:lnTo>
                      <a:pt x="45" y="45"/>
                    </a:lnTo>
                    <a:lnTo>
                      <a:pt x="96" y="45"/>
                    </a:lnTo>
                    <a:lnTo>
                      <a:pt x="96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3" name="Freeform 889"/>
              <p:cNvSpPr>
                <a:spLocks/>
              </p:cNvSpPr>
              <p:nvPr/>
            </p:nvSpPr>
            <p:spPr bwMode="auto">
              <a:xfrm>
                <a:off x="3499" y="171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4" name="Freeform 890"/>
              <p:cNvSpPr>
                <a:spLocks/>
              </p:cNvSpPr>
              <p:nvPr/>
            </p:nvSpPr>
            <p:spPr bwMode="auto">
              <a:xfrm>
                <a:off x="3782" y="1746"/>
                <a:ext cx="42" cy="19"/>
              </a:xfrm>
              <a:custGeom>
                <a:avLst/>
                <a:gdLst>
                  <a:gd name="T0" fmla="*/ 4 w 42"/>
                  <a:gd name="T1" fmla="*/ 0 h 19"/>
                  <a:gd name="T2" fmla="*/ 42 w 42"/>
                  <a:gd name="T3" fmla="*/ 0 h 19"/>
                  <a:gd name="T4" fmla="*/ 42 w 42"/>
                  <a:gd name="T5" fmla="*/ 19 h 19"/>
                  <a:gd name="T6" fmla="*/ 4 w 42"/>
                  <a:gd name="T7" fmla="*/ 19 h 19"/>
                  <a:gd name="T8" fmla="*/ 2 w 42"/>
                  <a:gd name="T9" fmla="*/ 17 h 19"/>
                  <a:gd name="T10" fmla="*/ 1 w 42"/>
                  <a:gd name="T11" fmla="*/ 15 h 19"/>
                  <a:gd name="T12" fmla="*/ 0 w 42"/>
                  <a:gd name="T13" fmla="*/ 13 h 19"/>
                  <a:gd name="T14" fmla="*/ 0 w 42"/>
                  <a:gd name="T15" fmla="*/ 10 h 19"/>
                  <a:gd name="T16" fmla="*/ 0 w 42"/>
                  <a:gd name="T17" fmla="*/ 8 h 19"/>
                  <a:gd name="T18" fmla="*/ 0 w 42"/>
                  <a:gd name="T19" fmla="*/ 5 h 19"/>
                  <a:gd name="T20" fmla="*/ 4 w 4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9"/>
                  <a:gd name="T35" fmla="*/ 42 w 4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9">
                    <a:moveTo>
                      <a:pt x="4" y="0"/>
                    </a:moveTo>
                    <a:lnTo>
                      <a:pt x="42" y="0"/>
                    </a:lnTo>
                    <a:lnTo>
                      <a:pt x="42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5" name="Freeform 891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6" name="Freeform 892"/>
              <p:cNvSpPr>
                <a:spLocks/>
              </p:cNvSpPr>
              <p:nvPr/>
            </p:nvSpPr>
            <p:spPr bwMode="auto">
              <a:xfrm>
                <a:off x="3660" y="1808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7" name="Freeform 893"/>
              <p:cNvSpPr>
                <a:spLocks/>
              </p:cNvSpPr>
              <p:nvPr/>
            </p:nvSpPr>
            <p:spPr bwMode="auto">
              <a:xfrm>
                <a:off x="3784" y="1828"/>
                <a:ext cx="128" cy="95"/>
              </a:xfrm>
              <a:custGeom>
                <a:avLst/>
                <a:gdLst>
                  <a:gd name="T0" fmla="*/ 1 w 128"/>
                  <a:gd name="T1" fmla="*/ 0 h 95"/>
                  <a:gd name="T2" fmla="*/ 40 w 128"/>
                  <a:gd name="T3" fmla="*/ 0 h 95"/>
                  <a:gd name="T4" fmla="*/ 40 w 128"/>
                  <a:gd name="T5" fmla="*/ 45 h 95"/>
                  <a:gd name="T6" fmla="*/ 51 w 128"/>
                  <a:gd name="T7" fmla="*/ 47 h 95"/>
                  <a:gd name="T8" fmla="*/ 62 w 128"/>
                  <a:gd name="T9" fmla="*/ 47 h 95"/>
                  <a:gd name="T10" fmla="*/ 74 w 128"/>
                  <a:gd name="T11" fmla="*/ 46 h 95"/>
                  <a:gd name="T12" fmla="*/ 84 w 128"/>
                  <a:gd name="T13" fmla="*/ 46 h 95"/>
                  <a:gd name="T14" fmla="*/ 95 w 128"/>
                  <a:gd name="T15" fmla="*/ 48 h 95"/>
                  <a:gd name="T16" fmla="*/ 102 w 128"/>
                  <a:gd name="T17" fmla="*/ 49 h 95"/>
                  <a:gd name="T18" fmla="*/ 107 w 128"/>
                  <a:gd name="T19" fmla="*/ 53 h 95"/>
                  <a:gd name="T20" fmla="*/ 112 w 128"/>
                  <a:gd name="T21" fmla="*/ 56 h 95"/>
                  <a:gd name="T22" fmla="*/ 117 w 128"/>
                  <a:gd name="T23" fmla="*/ 60 h 95"/>
                  <a:gd name="T24" fmla="*/ 122 w 128"/>
                  <a:gd name="T25" fmla="*/ 67 h 95"/>
                  <a:gd name="T26" fmla="*/ 128 w 128"/>
                  <a:gd name="T27" fmla="*/ 73 h 95"/>
                  <a:gd name="T28" fmla="*/ 122 w 128"/>
                  <a:gd name="T29" fmla="*/ 74 h 95"/>
                  <a:gd name="T30" fmla="*/ 119 w 128"/>
                  <a:gd name="T31" fmla="*/ 75 h 95"/>
                  <a:gd name="T32" fmla="*/ 111 w 128"/>
                  <a:gd name="T33" fmla="*/ 78 h 95"/>
                  <a:gd name="T34" fmla="*/ 103 w 128"/>
                  <a:gd name="T35" fmla="*/ 79 h 95"/>
                  <a:gd name="T36" fmla="*/ 94 w 128"/>
                  <a:gd name="T37" fmla="*/ 80 h 95"/>
                  <a:gd name="T38" fmla="*/ 90 w 128"/>
                  <a:gd name="T39" fmla="*/ 80 h 95"/>
                  <a:gd name="T40" fmla="*/ 86 w 128"/>
                  <a:gd name="T41" fmla="*/ 79 h 95"/>
                  <a:gd name="T42" fmla="*/ 81 w 128"/>
                  <a:gd name="T43" fmla="*/ 78 h 95"/>
                  <a:gd name="T44" fmla="*/ 78 w 128"/>
                  <a:gd name="T45" fmla="*/ 75 h 95"/>
                  <a:gd name="T46" fmla="*/ 75 w 128"/>
                  <a:gd name="T47" fmla="*/ 73 h 95"/>
                  <a:gd name="T48" fmla="*/ 71 w 128"/>
                  <a:gd name="T49" fmla="*/ 70 h 95"/>
                  <a:gd name="T50" fmla="*/ 69 w 128"/>
                  <a:gd name="T51" fmla="*/ 68 h 95"/>
                  <a:gd name="T52" fmla="*/ 68 w 128"/>
                  <a:gd name="T53" fmla="*/ 65 h 95"/>
                  <a:gd name="T54" fmla="*/ 40 w 128"/>
                  <a:gd name="T55" fmla="*/ 65 h 95"/>
                  <a:gd name="T56" fmla="*/ 40 w 128"/>
                  <a:gd name="T57" fmla="*/ 95 h 95"/>
                  <a:gd name="T58" fmla="*/ 1 w 128"/>
                  <a:gd name="T59" fmla="*/ 95 h 95"/>
                  <a:gd name="T60" fmla="*/ 0 w 128"/>
                  <a:gd name="T61" fmla="*/ 47 h 95"/>
                  <a:gd name="T62" fmla="*/ 1 w 128"/>
                  <a:gd name="T63" fmla="*/ 0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"/>
                  <a:gd name="T97" fmla="*/ 0 h 95"/>
                  <a:gd name="T98" fmla="*/ 128 w 128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" h="95">
                    <a:moveTo>
                      <a:pt x="1" y="0"/>
                    </a:moveTo>
                    <a:lnTo>
                      <a:pt x="40" y="0"/>
                    </a:lnTo>
                    <a:lnTo>
                      <a:pt x="40" y="45"/>
                    </a:lnTo>
                    <a:lnTo>
                      <a:pt x="51" y="47"/>
                    </a:lnTo>
                    <a:lnTo>
                      <a:pt x="62" y="47"/>
                    </a:lnTo>
                    <a:lnTo>
                      <a:pt x="74" y="46"/>
                    </a:lnTo>
                    <a:lnTo>
                      <a:pt x="84" y="46"/>
                    </a:lnTo>
                    <a:lnTo>
                      <a:pt x="95" y="48"/>
                    </a:lnTo>
                    <a:lnTo>
                      <a:pt x="102" y="49"/>
                    </a:lnTo>
                    <a:lnTo>
                      <a:pt x="107" y="53"/>
                    </a:lnTo>
                    <a:lnTo>
                      <a:pt x="112" y="56"/>
                    </a:lnTo>
                    <a:lnTo>
                      <a:pt x="117" y="60"/>
                    </a:lnTo>
                    <a:lnTo>
                      <a:pt x="122" y="67"/>
                    </a:lnTo>
                    <a:lnTo>
                      <a:pt x="128" y="73"/>
                    </a:lnTo>
                    <a:lnTo>
                      <a:pt x="122" y="74"/>
                    </a:lnTo>
                    <a:lnTo>
                      <a:pt x="119" y="75"/>
                    </a:lnTo>
                    <a:lnTo>
                      <a:pt x="111" y="78"/>
                    </a:lnTo>
                    <a:lnTo>
                      <a:pt x="103" y="79"/>
                    </a:lnTo>
                    <a:lnTo>
                      <a:pt x="94" y="80"/>
                    </a:lnTo>
                    <a:lnTo>
                      <a:pt x="90" y="80"/>
                    </a:lnTo>
                    <a:lnTo>
                      <a:pt x="86" y="79"/>
                    </a:lnTo>
                    <a:lnTo>
                      <a:pt x="81" y="78"/>
                    </a:lnTo>
                    <a:lnTo>
                      <a:pt x="78" y="75"/>
                    </a:lnTo>
                    <a:lnTo>
                      <a:pt x="75" y="73"/>
                    </a:lnTo>
                    <a:lnTo>
                      <a:pt x="71" y="70"/>
                    </a:lnTo>
                    <a:lnTo>
                      <a:pt x="69" y="68"/>
                    </a:lnTo>
                    <a:lnTo>
                      <a:pt x="68" y="65"/>
                    </a:lnTo>
                    <a:lnTo>
                      <a:pt x="40" y="65"/>
                    </a:lnTo>
                    <a:lnTo>
                      <a:pt x="40" y="95"/>
                    </a:lnTo>
                    <a:lnTo>
                      <a:pt x="1" y="95"/>
                    </a:lnTo>
                    <a:lnTo>
                      <a:pt x="0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8" name="Freeform 894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9" name="Freeform 895"/>
              <p:cNvSpPr>
                <a:spLocks/>
              </p:cNvSpPr>
              <p:nvPr/>
            </p:nvSpPr>
            <p:spPr bwMode="auto">
              <a:xfrm>
                <a:off x="3699" y="1903"/>
                <a:ext cx="45" cy="45"/>
              </a:xfrm>
              <a:custGeom>
                <a:avLst/>
                <a:gdLst>
                  <a:gd name="T0" fmla="*/ 39 w 45"/>
                  <a:gd name="T1" fmla="*/ 45 h 45"/>
                  <a:gd name="T2" fmla="*/ 0 w 45"/>
                  <a:gd name="T3" fmla="*/ 45 h 45"/>
                  <a:gd name="T4" fmla="*/ 0 w 45"/>
                  <a:gd name="T5" fmla="*/ 0 h 45"/>
                  <a:gd name="T6" fmla="*/ 45 w 45"/>
                  <a:gd name="T7" fmla="*/ 0 h 45"/>
                  <a:gd name="T8" fmla="*/ 43 w 45"/>
                  <a:gd name="T9" fmla="*/ 5 h 45"/>
                  <a:gd name="T10" fmla="*/ 42 w 45"/>
                  <a:gd name="T11" fmla="*/ 8 h 45"/>
                  <a:gd name="T12" fmla="*/ 41 w 45"/>
                  <a:gd name="T13" fmla="*/ 12 h 45"/>
                  <a:gd name="T14" fmla="*/ 40 w 45"/>
                  <a:gd name="T15" fmla="*/ 18 h 45"/>
                  <a:gd name="T16" fmla="*/ 39 w 45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45"/>
                  <a:gd name="T29" fmla="*/ 45 w 4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45">
                    <a:moveTo>
                      <a:pt x="39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3" y="5"/>
                    </a:lnTo>
                    <a:lnTo>
                      <a:pt x="42" y="8"/>
                    </a:lnTo>
                    <a:lnTo>
                      <a:pt x="41" y="12"/>
                    </a:lnTo>
                    <a:lnTo>
                      <a:pt x="40" y="18"/>
                    </a:lnTo>
                    <a:lnTo>
                      <a:pt x="39" y="45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0" name="Freeform 896"/>
              <p:cNvSpPr>
                <a:spLocks/>
              </p:cNvSpPr>
              <p:nvPr/>
            </p:nvSpPr>
            <p:spPr bwMode="auto">
              <a:xfrm>
                <a:off x="3244" y="1944"/>
                <a:ext cx="43" cy="45"/>
              </a:xfrm>
              <a:custGeom>
                <a:avLst/>
                <a:gdLst>
                  <a:gd name="T0" fmla="*/ 0 w 43"/>
                  <a:gd name="T1" fmla="*/ 0 h 45"/>
                  <a:gd name="T2" fmla="*/ 43 w 43"/>
                  <a:gd name="T3" fmla="*/ 0 h 45"/>
                  <a:gd name="T4" fmla="*/ 1 w 43"/>
                  <a:gd name="T5" fmla="*/ 4 h 45"/>
                  <a:gd name="T6" fmla="*/ 0 w 43"/>
                  <a:gd name="T7" fmla="*/ 45 h 45"/>
                  <a:gd name="T8" fmla="*/ 0 w 4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5"/>
                  <a:gd name="T17" fmla="*/ 43 w 4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5">
                    <a:moveTo>
                      <a:pt x="0" y="0"/>
                    </a:moveTo>
                    <a:lnTo>
                      <a:pt x="43" y="0"/>
                    </a:lnTo>
                    <a:lnTo>
                      <a:pt x="1" y="4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1" name="Freeform 897"/>
              <p:cNvSpPr>
                <a:spLocks/>
              </p:cNvSpPr>
              <p:nvPr/>
            </p:nvSpPr>
            <p:spPr bwMode="auto">
              <a:xfrm>
                <a:off x="3417" y="194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2" name="Freeform 898"/>
              <p:cNvSpPr>
                <a:spLocks/>
              </p:cNvSpPr>
              <p:nvPr/>
            </p:nvSpPr>
            <p:spPr bwMode="auto">
              <a:xfrm>
                <a:off x="3369" y="2031"/>
                <a:ext cx="45" cy="7"/>
              </a:xfrm>
              <a:custGeom>
                <a:avLst/>
                <a:gdLst>
                  <a:gd name="T0" fmla="*/ 0 w 45"/>
                  <a:gd name="T1" fmla="*/ 1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6 w 45"/>
                  <a:gd name="T9" fmla="*/ 2 h 7"/>
                  <a:gd name="T10" fmla="*/ 41 w 45"/>
                  <a:gd name="T11" fmla="*/ 4 h 7"/>
                  <a:gd name="T12" fmla="*/ 45 w 45"/>
                  <a:gd name="T13" fmla="*/ 7 h 7"/>
                  <a:gd name="T14" fmla="*/ 32 w 45"/>
                  <a:gd name="T15" fmla="*/ 7 h 7"/>
                  <a:gd name="T16" fmla="*/ 21 w 45"/>
                  <a:gd name="T17" fmla="*/ 7 h 7"/>
                  <a:gd name="T18" fmla="*/ 15 w 45"/>
                  <a:gd name="T19" fmla="*/ 6 h 7"/>
                  <a:gd name="T20" fmla="*/ 10 w 45"/>
                  <a:gd name="T21" fmla="*/ 5 h 7"/>
                  <a:gd name="T22" fmla="*/ 4 w 45"/>
                  <a:gd name="T23" fmla="*/ 3 h 7"/>
                  <a:gd name="T24" fmla="*/ 0 w 4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7"/>
                    </a:lnTo>
                    <a:lnTo>
                      <a:pt x="32" y="7"/>
                    </a:lnTo>
                    <a:lnTo>
                      <a:pt x="21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3" name="Freeform 899"/>
              <p:cNvSpPr>
                <a:spLocks/>
              </p:cNvSpPr>
              <p:nvPr/>
            </p:nvSpPr>
            <p:spPr bwMode="auto">
              <a:xfrm>
                <a:off x="3244" y="2043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1 w 43"/>
                  <a:gd name="T3" fmla="*/ 29 h 31"/>
                  <a:gd name="T4" fmla="*/ 43 w 43"/>
                  <a:gd name="T5" fmla="*/ 29 h 31"/>
                  <a:gd name="T6" fmla="*/ 0 w 43"/>
                  <a:gd name="T7" fmla="*/ 31 h 31"/>
                  <a:gd name="T8" fmla="*/ 0 w 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0" y="0"/>
                    </a:moveTo>
                    <a:lnTo>
                      <a:pt x="1" y="29"/>
                    </a:lnTo>
                    <a:lnTo>
                      <a:pt x="43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4" name="Freeform 900"/>
              <p:cNvSpPr>
                <a:spLocks/>
              </p:cNvSpPr>
              <p:nvPr/>
            </p:nvSpPr>
            <p:spPr bwMode="auto">
              <a:xfrm>
                <a:off x="3163" y="208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5" name="Rectangle 901"/>
              <p:cNvSpPr>
                <a:spLocks noChangeArrowheads="1"/>
              </p:cNvSpPr>
              <p:nvPr/>
            </p:nvSpPr>
            <p:spPr bwMode="auto">
              <a:xfrm>
                <a:off x="3369" y="2107"/>
                <a:ext cx="44" cy="18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26" name="Freeform 902"/>
              <p:cNvSpPr>
                <a:spLocks/>
              </p:cNvSpPr>
              <p:nvPr/>
            </p:nvSpPr>
            <p:spPr bwMode="auto">
              <a:xfrm>
                <a:off x="3161" y="2128"/>
                <a:ext cx="84" cy="83"/>
              </a:xfrm>
              <a:custGeom>
                <a:avLst/>
                <a:gdLst>
                  <a:gd name="T0" fmla="*/ 83 w 84"/>
                  <a:gd name="T1" fmla="*/ 0 h 83"/>
                  <a:gd name="T2" fmla="*/ 84 w 84"/>
                  <a:gd name="T3" fmla="*/ 83 h 83"/>
                  <a:gd name="T4" fmla="*/ 0 w 84"/>
                  <a:gd name="T5" fmla="*/ 83 h 83"/>
                  <a:gd name="T6" fmla="*/ 83 w 84"/>
                  <a:gd name="T7" fmla="*/ 80 h 83"/>
                  <a:gd name="T8" fmla="*/ 83 w 84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3"/>
                  <a:gd name="T17" fmla="*/ 84 w 8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3">
                    <a:moveTo>
                      <a:pt x="83" y="0"/>
                    </a:moveTo>
                    <a:lnTo>
                      <a:pt x="84" y="83"/>
                    </a:lnTo>
                    <a:lnTo>
                      <a:pt x="0" y="83"/>
                    </a:lnTo>
                    <a:lnTo>
                      <a:pt x="83" y="8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7" name="Rectangle 903"/>
              <p:cNvSpPr>
                <a:spLocks noChangeArrowheads="1"/>
              </p:cNvSpPr>
              <p:nvPr/>
            </p:nvSpPr>
            <p:spPr bwMode="auto">
              <a:xfrm>
                <a:off x="3288" y="2148"/>
                <a:ext cx="29" cy="18"/>
              </a:xfrm>
              <a:prstGeom prst="rect">
                <a:avLst/>
              </a:pr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28" name="Freeform 904"/>
              <p:cNvSpPr>
                <a:spLocks/>
              </p:cNvSpPr>
              <p:nvPr/>
            </p:nvSpPr>
            <p:spPr bwMode="auto">
              <a:xfrm>
                <a:off x="3163" y="219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9" name="Freeform 905"/>
              <p:cNvSpPr>
                <a:spLocks/>
              </p:cNvSpPr>
              <p:nvPr/>
            </p:nvSpPr>
            <p:spPr bwMode="auto">
              <a:xfrm>
                <a:off x="3037" y="2210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0" name="Freeform 906"/>
              <p:cNvSpPr>
                <a:spLocks/>
              </p:cNvSpPr>
              <p:nvPr/>
            </p:nvSpPr>
            <p:spPr bwMode="auto">
              <a:xfrm>
                <a:off x="3001" y="2225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1" name="Freeform 907"/>
              <p:cNvSpPr>
                <a:spLocks/>
              </p:cNvSpPr>
              <p:nvPr/>
            </p:nvSpPr>
            <p:spPr bwMode="auto">
              <a:xfrm>
                <a:off x="3202" y="2234"/>
                <a:ext cx="45" cy="8"/>
              </a:xfrm>
              <a:custGeom>
                <a:avLst/>
                <a:gdLst>
                  <a:gd name="T0" fmla="*/ 0 w 45"/>
                  <a:gd name="T1" fmla="*/ 1 h 8"/>
                  <a:gd name="T2" fmla="*/ 13 w 45"/>
                  <a:gd name="T3" fmla="*/ 0 h 8"/>
                  <a:gd name="T4" fmla="*/ 25 w 45"/>
                  <a:gd name="T5" fmla="*/ 0 h 8"/>
                  <a:gd name="T6" fmla="*/ 30 w 45"/>
                  <a:gd name="T7" fmla="*/ 1 h 8"/>
                  <a:gd name="T8" fmla="*/ 36 w 45"/>
                  <a:gd name="T9" fmla="*/ 2 h 8"/>
                  <a:gd name="T10" fmla="*/ 41 w 45"/>
                  <a:gd name="T11" fmla="*/ 4 h 8"/>
                  <a:gd name="T12" fmla="*/ 45 w 45"/>
                  <a:gd name="T13" fmla="*/ 8 h 8"/>
                  <a:gd name="T14" fmla="*/ 32 w 45"/>
                  <a:gd name="T15" fmla="*/ 8 h 8"/>
                  <a:gd name="T16" fmla="*/ 20 w 45"/>
                  <a:gd name="T17" fmla="*/ 8 h 8"/>
                  <a:gd name="T18" fmla="*/ 14 w 45"/>
                  <a:gd name="T19" fmla="*/ 7 h 8"/>
                  <a:gd name="T20" fmla="*/ 10 w 45"/>
                  <a:gd name="T21" fmla="*/ 6 h 8"/>
                  <a:gd name="T22" fmla="*/ 4 w 45"/>
                  <a:gd name="T23" fmla="*/ 3 h 8"/>
                  <a:gd name="T24" fmla="*/ 0 w 45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"/>
                  <a:gd name="T41" fmla="*/ 45 w 45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8"/>
                    </a:lnTo>
                    <a:lnTo>
                      <a:pt x="32" y="8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10" y="6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2" name="Freeform 908"/>
              <p:cNvSpPr>
                <a:spLocks/>
              </p:cNvSpPr>
              <p:nvPr/>
            </p:nvSpPr>
            <p:spPr bwMode="auto">
              <a:xfrm>
                <a:off x="2874" y="2307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4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3" name="Freeform 909"/>
              <p:cNvSpPr>
                <a:spLocks/>
              </p:cNvSpPr>
              <p:nvPr/>
            </p:nvSpPr>
            <p:spPr bwMode="auto">
              <a:xfrm>
                <a:off x="3007" y="232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4" name="Freeform 910"/>
              <p:cNvSpPr>
                <a:spLocks/>
              </p:cNvSpPr>
              <p:nvPr/>
            </p:nvSpPr>
            <p:spPr bwMode="auto">
              <a:xfrm>
                <a:off x="2621" y="2393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92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5" name="Freeform 911"/>
              <p:cNvSpPr>
                <a:spLocks/>
              </p:cNvSpPr>
              <p:nvPr/>
            </p:nvSpPr>
            <p:spPr bwMode="auto">
              <a:xfrm>
                <a:off x="3035" y="2392"/>
                <a:ext cx="50" cy="7"/>
              </a:xfrm>
              <a:custGeom>
                <a:avLst/>
                <a:gdLst>
                  <a:gd name="T0" fmla="*/ 0 w 50"/>
                  <a:gd name="T1" fmla="*/ 0 h 7"/>
                  <a:gd name="T2" fmla="*/ 13 w 50"/>
                  <a:gd name="T3" fmla="*/ 0 h 7"/>
                  <a:gd name="T4" fmla="*/ 27 w 50"/>
                  <a:gd name="T5" fmla="*/ 0 h 7"/>
                  <a:gd name="T6" fmla="*/ 33 w 50"/>
                  <a:gd name="T7" fmla="*/ 1 h 7"/>
                  <a:gd name="T8" fmla="*/ 40 w 50"/>
                  <a:gd name="T9" fmla="*/ 2 h 7"/>
                  <a:gd name="T10" fmla="*/ 45 w 50"/>
                  <a:gd name="T11" fmla="*/ 4 h 7"/>
                  <a:gd name="T12" fmla="*/ 50 w 50"/>
                  <a:gd name="T13" fmla="*/ 6 h 7"/>
                  <a:gd name="T14" fmla="*/ 36 w 50"/>
                  <a:gd name="T15" fmla="*/ 7 h 7"/>
                  <a:gd name="T16" fmla="*/ 22 w 50"/>
                  <a:gd name="T17" fmla="*/ 7 h 7"/>
                  <a:gd name="T18" fmla="*/ 16 w 50"/>
                  <a:gd name="T19" fmla="*/ 6 h 7"/>
                  <a:gd name="T20" fmla="*/ 9 w 50"/>
                  <a:gd name="T21" fmla="*/ 5 h 7"/>
                  <a:gd name="T22" fmla="*/ 4 w 50"/>
                  <a:gd name="T23" fmla="*/ 3 h 7"/>
                  <a:gd name="T24" fmla="*/ 0 w 50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7"/>
                  <a:gd name="T41" fmla="*/ 50 w 50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7">
                    <a:moveTo>
                      <a:pt x="0" y="0"/>
                    </a:moveTo>
                    <a:lnTo>
                      <a:pt x="13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40" y="2"/>
                    </a:lnTo>
                    <a:lnTo>
                      <a:pt x="45" y="4"/>
                    </a:lnTo>
                    <a:lnTo>
                      <a:pt x="50" y="6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6" name="Freeform 912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7" name="Freeform 913"/>
              <p:cNvSpPr>
                <a:spLocks/>
              </p:cNvSpPr>
              <p:nvPr/>
            </p:nvSpPr>
            <p:spPr bwMode="auto">
              <a:xfrm>
                <a:off x="2832" y="2445"/>
                <a:ext cx="44" cy="20"/>
              </a:xfrm>
              <a:custGeom>
                <a:avLst/>
                <a:gdLst>
                  <a:gd name="T0" fmla="*/ 4 w 44"/>
                  <a:gd name="T1" fmla="*/ 0 h 20"/>
                  <a:gd name="T2" fmla="*/ 44 w 44"/>
                  <a:gd name="T3" fmla="*/ 2 h 20"/>
                  <a:gd name="T4" fmla="*/ 44 w 44"/>
                  <a:gd name="T5" fmla="*/ 20 h 20"/>
                  <a:gd name="T6" fmla="*/ 0 w 44"/>
                  <a:gd name="T7" fmla="*/ 20 h 20"/>
                  <a:gd name="T8" fmla="*/ 10 w 44"/>
                  <a:gd name="T9" fmla="*/ 18 h 20"/>
                  <a:gd name="T10" fmla="*/ 19 w 44"/>
                  <a:gd name="T11" fmla="*/ 16 h 20"/>
                  <a:gd name="T12" fmla="*/ 30 w 44"/>
                  <a:gd name="T13" fmla="*/ 15 h 20"/>
                  <a:gd name="T14" fmla="*/ 41 w 44"/>
                  <a:gd name="T15" fmla="*/ 13 h 20"/>
                  <a:gd name="T16" fmla="*/ 41 w 44"/>
                  <a:gd name="T17" fmla="*/ 0 h 20"/>
                  <a:gd name="T18" fmla="*/ 4 w 4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0"/>
                  <a:gd name="T32" fmla="*/ 44 w 4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0">
                    <a:moveTo>
                      <a:pt x="4" y="0"/>
                    </a:moveTo>
                    <a:lnTo>
                      <a:pt x="44" y="2"/>
                    </a:lnTo>
                    <a:lnTo>
                      <a:pt x="44" y="20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9" y="16"/>
                    </a:lnTo>
                    <a:lnTo>
                      <a:pt x="30" y="15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8" name="Freeform 914"/>
              <p:cNvSpPr>
                <a:spLocks/>
              </p:cNvSpPr>
              <p:nvPr/>
            </p:nvSpPr>
            <p:spPr bwMode="auto">
              <a:xfrm>
                <a:off x="2578" y="2571"/>
                <a:ext cx="45" cy="21"/>
              </a:xfrm>
              <a:custGeom>
                <a:avLst/>
                <a:gdLst>
                  <a:gd name="T0" fmla="*/ 5 w 45"/>
                  <a:gd name="T1" fmla="*/ 0 h 21"/>
                  <a:gd name="T2" fmla="*/ 45 w 45"/>
                  <a:gd name="T3" fmla="*/ 4 h 21"/>
                  <a:gd name="T4" fmla="*/ 45 w 45"/>
                  <a:gd name="T5" fmla="*/ 21 h 21"/>
                  <a:gd name="T6" fmla="*/ 0 w 45"/>
                  <a:gd name="T7" fmla="*/ 21 h 21"/>
                  <a:gd name="T8" fmla="*/ 10 w 45"/>
                  <a:gd name="T9" fmla="*/ 19 h 21"/>
                  <a:gd name="T10" fmla="*/ 20 w 45"/>
                  <a:gd name="T11" fmla="*/ 18 h 21"/>
                  <a:gd name="T12" fmla="*/ 31 w 45"/>
                  <a:gd name="T13" fmla="*/ 17 h 21"/>
                  <a:gd name="T14" fmla="*/ 42 w 45"/>
                  <a:gd name="T15" fmla="*/ 13 h 21"/>
                  <a:gd name="T16" fmla="*/ 42 w 45"/>
                  <a:gd name="T17" fmla="*/ 0 h 21"/>
                  <a:gd name="T18" fmla="*/ 5 w 45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5" y="0"/>
                    </a:moveTo>
                    <a:lnTo>
                      <a:pt x="45" y="4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10" y="19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9" name="Freeform 915"/>
              <p:cNvSpPr>
                <a:spLocks/>
              </p:cNvSpPr>
              <p:nvPr/>
            </p:nvSpPr>
            <p:spPr bwMode="auto">
              <a:xfrm>
                <a:off x="2677" y="2570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0" name="Freeform 916"/>
              <p:cNvSpPr>
                <a:spLocks/>
              </p:cNvSpPr>
              <p:nvPr/>
            </p:nvSpPr>
            <p:spPr bwMode="auto">
              <a:xfrm>
                <a:off x="2499" y="2581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1" name="Freeform 917"/>
              <p:cNvSpPr>
                <a:spLocks/>
              </p:cNvSpPr>
              <p:nvPr/>
            </p:nvSpPr>
            <p:spPr bwMode="auto">
              <a:xfrm>
                <a:off x="2499" y="2698"/>
                <a:ext cx="76" cy="1"/>
              </a:xfrm>
              <a:custGeom>
                <a:avLst/>
                <a:gdLst>
                  <a:gd name="T0" fmla="*/ 0 w 76"/>
                  <a:gd name="T1" fmla="*/ 0 h 1"/>
                  <a:gd name="T2" fmla="*/ 76 w 76"/>
                  <a:gd name="T3" fmla="*/ 0 h 1"/>
                  <a:gd name="T4" fmla="*/ 0 w 7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"/>
                  <a:gd name="T11" fmla="*/ 76 w 7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2" name="Freeform 918"/>
              <p:cNvSpPr>
                <a:spLocks/>
              </p:cNvSpPr>
              <p:nvPr/>
            </p:nvSpPr>
            <p:spPr bwMode="auto">
              <a:xfrm>
                <a:off x="2373" y="2718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3" name="Freeform 919"/>
              <p:cNvSpPr>
                <a:spLocks/>
              </p:cNvSpPr>
              <p:nvPr/>
            </p:nvSpPr>
            <p:spPr bwMode="auto">
              <a:xfrm>
                <a:off x="2208" y="2805"/>
                <a:ext cx="54" cy="41"/>
              </a:xfrm>
              <a:custGeom>
                <a:avLst/>
                <a:gdLst>
                  <a:gd name="T0" fmla="*/ 52 w 54"/>
                  <a:gd name="T1" fmla="*/ 0 h 41"/>
                  <a:gd name="T2" fmla="*/ 54 w 54"/>
                  <a:gd name="T3" fmla="*/ 41 h 41"/>
                  <a:gd name="T4" fmla="*/ 0 w 54"/>
                  <a:gd name="T5" fmla="*/ 41 h 41"/>
                  <a:gd name="T6" fmla="*/ 52 w 54"/>
                  <a:gd name="T7" fmla="*/ 39 h 41"/>
                  <a:gd name="T8" fmla="*/ 52 w 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1"/>
                  <a:gd name="T17" fmla="*/ 54 w 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1">
                    <a:moveTo>
                      <a:pt x="52" y="0"/>
                    </a:moveTo>
                    <a:lnTo>
                      <a:pt x="54" y="41"/>
                    </a:lnTo>
                    <a:lnTo>
                      <a:pt x="0" y="41"/>
                    </a:lnTo>
                    <a:lnTo>
                      <a:pt x="52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4" name="Freeform 920"/>
              <p:cNvSpPr>
                <a:spLocks/>
              </p:cNvSpPr>
              <p:nvPr/>
            </p:nvSpPr>
            <p:spPr bwMode="auto">
              <a:xfrm>
                <a:off x="2134" y="2880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5" name="Freeform 921"/>
              <p:cNvSpPr>
                <a:spLocks/>
              </p:cNvSpPr>
              <p:nvPr/>
            </p:nvSpPr>
            <p:spPr bwMode="auto">
              <a:xfrm>
                <a:off x="2262" y="290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6" name="Freeform 922"/>
              <p:cNvSpPr>
                <a:spLocks/>
              </p:cNvSpPr>
              <p:nvPr/>
            </p:nvSpPr>
            <p:spPr bwMode="auto">
              <a:xfrm>
                <a:off x="2007" y="2911"/>
                <a:ext cx="33" cy="62"/>
              </a:xfrm>
              <a:custGeom>
                <a:avLst/>
                <a:gdLst>
                  <a:gd name="T0" fmla="*/ 0 w 33"/>
                  <a:gd name="T1" fmla="*/ 0 h 62"/>
                  <a:gd name="T2" fmla="*/ 1 w 33"/>
                  <a:gd name="T3" fmla="*/ 60 h 62"/>
                  <a:gd name="T4" fmla="*/ 33 w 33"/>
                  <a:gd name="T5" fmla="*/ 60 h 62"/>
                  <a:gd name="T6" fmla="*/ 0 w 33"/>
                  <a:gd name="T7" fmla="*/ 62 h 62"/>
                  <a:gd name="T8" fmla="*/ 0 w 33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0" y="0"/>
                    </a:moveTo>
                    <a:lnTo>
                      <a:pt x="1" y="60"/>
                    </a:lnTo>
                    <a:lnTo>
                      <a:pt x="33" y="60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7" name="Freeform 923"/>
              <p:cNvSpPr>
                <a:spLocks/>
              </p:cNvSpPr>
              <p:nvPr/>
            </p:nvSpPr>
            <p:spPr bwMode="auto">
              <a:xfrm>
                <a:off x="2084" y="2972"/>
                <a:ext cx="80" cy="1"/>
              </a:xfrm>
              <a:custGeom>
                <a:avLst/>
                <a:gdLst>
                  <a:gd name="T0" fmla="*/ 0 w 80"/>
                  <a:gd name="T1" fmla="*/ 0 h 1"/>
                  <a:gd name="T2" fmla="*/ 80 w 80"/>
                  <a:gd name="T3" fmla="*/ 0 h 1"/>
                  <a:gd name="T4" fmla="*/ 0 w 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"/>
                  <a:gd name="T11" fmla="*/ 80 w 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">
                    <a:moveTo>
                      <a:pt x="0" y="0"/>
                    </a:move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8" name="Freeform 924"/>
              <p:cNvSpPr>
                <a:spLocks/>
              </p:cNvSpPr>
              <p:nvPr/>
            </p:nvSpPr>
            <p:spPr bwMode="auto">
              <a:xfrm>
                <a:off x="2008" y="300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9" name="Freeform 925"/>
              <p:cNvSpPr>
                <a:spLocks/>
              </p:cNvSpPr>
              <p:nvPr/>
            </p:nvSpPr>
            <p:spPr bwMode="auto">
              <a:xfrm>
                <a:off x="1798" y="3008"/>
                <a:ext cx="379" cy="291"/>
              </a:xfrm>
              <a:custGeom>
                <a:avLst/>
                <a:gdLst>
                  <a:gd name="T0" fmla="*/ 337 w 379"/>
                  <a:gd name="T1" fmla="*/ 28 h 291"/>
                  <a:gd name="T2" fmla="*/ 369 w 379"/>
                  <a:gd name="T3" fmla="*/ 30 h 291"/>
                  <a:gd name="T4" fmla="*/ 371 w 379"/>
                  <a:gd name="T5" fmla="*/ 41 h 291"/>
                  <a:gd name="T6" fmla="*/ 373 w 379"/>
                  <a:gd name="T7" fmla="*/ 51 h 291"/>
                  <a:gd name="T8" fmla="*/ 379 w 379"/>
                  <a:gd name="T9" fmla="*/ 59 h 291"/>
                  <a:gd name="T10" fmla="*/ 374 w 379"/>
                  <a:gd name="T11" fmla="*/ 93 h 291"/>
                  <a:gd name="T12" fmla="*/ 358 w 379"/>
                  <a:gd name="T13" fmla="*/ 91 h 291"/>
                  <a:gd name="T14" fmla="*/ 336 w 379"/>
                  <a:gd name="T15" fmla="*/ 89 h 291"/>
                  <a:gd name="T16" fmla="*/ 330 w 379"/>
                  <a:gd name="T17" fmla="*/ 91 h 291"/>
                  <a:gd name="T18" fmla="*/ 303 w 379"/>
                  <a:gd name="T19" fmla="*/ 105 h 291"/>
                  <a:gd name="T20" fmla="*/ 333 w 379"/>
                  <a:gd name="T21" fmla="*/ 123 h 291"/>
                  <a:gd name="T22" fmla="*/ 292 w 379"/>
                  <a:gd name="T23" fmla="*/ 164 h 291"/>
                  <a:gd name="T24" fmla="*/ 262 w 379"/>
                  <a:gd name="T25" fmla="*/ 200 h 291"/>
                  <a:gd name="T26" fmla="*/ 204 w 379"/>
                  <a:gd name="T27" fmla="*/ 192 h 291"/>
                  <a:gd name="T28" fmla="*/ 190 w 379"/>
                  <a:gd name="T29" fmla="*/ 186 h 291"/>
                  <a:gd name="T30" fmla="*/ 172 w 379"/>
                  <a:gd name="T31" fmla="*/ 186 h 291"/>
                  <a:gd name="T32" fmla="*/ 165 w 379"/>
                  <a:gd name="T33" fmla="*/ 188 h 291"/>
                  <a:gd name="T34" fmla="*/ 148 w 379"/>
                  <a:gd name="T35" fmla="*/ 196 h 291"/>
                  <a:gd name="T36" fmla="*/ 136 w 379"/>
                  <a:gd name="T37" fmla="*/ 240 h 291"/>
                  <a:gd name="T38" fmla="*/ 95 w 379"/>
                  <a:gd name="T39" fmla="*/ 291 h 291"/>
                  <a:gd name="T40" fmla="*/ 0 w 379"/>
                  <a:gd name="T41" fmla="*/ 231 h 291"/>
                  <a:gd name="T42" fmla="*/ 16 w 379"/>
                  <a:gd name="T43" fmla="*/ 232 h 291"/>
                  <a:gd name="T44" fmla="*/ 59 w 379"/>
                  <a:gd name="T45" fmla="*/ 232 h 291"/>
                  <a:gd name="T46" fmla="*/ 79 w 379"/>
                  <a:gd name="T47" fmla="*/ 224 h 291"/>
                  <a:gd name="T48" fmla="*/ 77 w 379"/>
                  <a:gd name="T49" fmla="*/ 216 h 291"/>
                  <a:gd name="T50" fmla="*/ 79 w 379"/>
                  <a:gd name="T51" fmla="*/ 211 h 291"/>
                  <a:gd name="T52" fmla="*/ 82 w 379"/>
                  <a:gd name="T53" fmla="*/ 205 h 291"/>
                  <a:gd name="T54" fmla="*/ 86 w 379"/>
                  <a:gd name="T55" fmla="*/ 202 h 291"/>
                  <a:gd name="T56" fmla="*/ 97 w 379"/>
                  <a:gd name="T57" fmla="*/ 198 h 291"/>
                  <a:gd name="T58" fmla="*/ 112 w 379"/>
                  <a:gd name="T59" fmla="*/ 196 h 291"/>
                  <a:gd name="T60" fmla="*/ 135 w 379"/>
                  <a:gd name="T61" fmla="*/ 193 h 291"/>
                  <a:gd name="T62" fmla="*/ 150 w 379"/>
                  <a:gd name="T63" fmla="*/ 190 h 291"/>
                  <a:gd name="T64" fmla="*/ 163 w 379"/>
                  <a:gd name="T65" fmla="*/ 185 h 291"/>
                  <a:gd name="T66" fmla="*/ 169 w 379"/>
                  <a:gd name="T67" fmla="*/ 174 h 291"/>
                  <a:gd name="T68" fmla="*/ 178 w 379"/>
                  <a:gd name="T69" fmla="*/ 166 h 291"/>
                  <a:gd name="T70" fmla="*/ 186 w 379"/>
                  <a:gd name="T71" fmla="*/ 161 h 291"/>
                  <a:gd name="T72" fmla="*/ 197 w 379"/>
                  <a:gd name="T73" fmla="*/ 158 h 291"/>
                  <a:gd name="T74" fmla="*/ 208 w 379"/>
                  <a:gd name="T75" fmla="*/ 157 h 291"/>
                  <a:gd name="T76" fmla="*/ 244 w 379"/>
                  <a:gd name="T77" fmla="*/ 156 h 291"/>
                  <a:gd name="T78" fmla="*/ 336 w 379"/>
                  <a:gd name="T79" fmla="*/ 59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9"/>
                  <a:gd name="T121" fmla="*/ 0 h 291"/>
                  <a:gd name="T122" fmla="*/ 379 w 379"/>
                  <a:gd name="T123" fmla="*/ 291 h 29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9" h="291">
                    <a:moveTo>
                      <a:pt x="336" y="0"/>
                    </a:moveTo>
                    <a:lnTo>
                      <a:pt x="337" y="28"/>
                    </a:lnTo>
                    <a:lnTo>
                      <a:pt x="369" y="28"/>
                    </a:lnTo>
                    <a:lnTo>
                      <a:pt x="369" y="30"/>
                    </a:lnTo>
                    <a:lnTo>
                      <a:pt x="370" y="34"/>
                    </a:lnTo>
                    <a:lnTo>
                      <a:pt x="371" y="41"/>
                    </a:lnTo>
                    <a:lnTo>
                      <a:pt x="372" y="45"/>
                    </a:lnTo>
                    <a:lnTo>
                      <a:pt x="373" y="51"/>
                    </a:lnTo>
                    <a:lnTo>
                      <a:pt x="376" y="55"/>
                    </a:lnTo>
                    <a:lnTo>
                      <a:pt x="379" y="59"/>
                    </a:lnTo>
                    <a:lnTo>
                      <a:pt x="379" y="93"/>
                    </a:lnTo>
                    <a:lnTo>
                      <a:pt x="374" y="93"/>
                    </a:lnTo>
                    <a:lnTo>
                      <a:pt x="369" y="93"/>
                    </a:lnTo>
                    <a:lnTo>
                      <a:pt x="358" y="91"/>
                    </a:lnTo>
                    <a:lnTo>
                      <a:pt x="347" y="90"/>
                    </a:lnTo>
                    <a:lnTo>
                      <a:pt x="336" y="89"/>
                    </a:lnTo>
                    <a:lnTo>
                      <a:pt x="334" y="90"/>
                    </a:lnTo>
                    <a:lnTo>
                      <a:pt x="330" y="91"/>
                    </a:lnTo>
                    <a:lnTo>
                      <a:pt x="319" y="96"/>
                    </a:lnTo>
                    <a:lnTo>
                      <a:pt x="303" y="105"/>
                    </a:lnTo>
                    <a:lnTo>
                      <a:pt x="333" y="105"/>
                    </a:lnTo>
                    <a:lnTo>
                      <a:pt x="333" y="123"/>
                    </a:lnTo>
                    <a:lnTo>
                      <a:pt x="292" y="123"/>
                    </a:lnTo>
                    <a:lnTo>
                      <a:pt x="292" y="164"/>
                    </a:lnTo>
                    <a:lnTo>
                      <a:pt x="262" y="164"/>
                    </a:lnTo>
                    <a:lnTo>
                      <a:pt x="262" y="200"/>
                    </a:lnTo>
                    <a:lnTo>
                      <a:pt x="213" y="200"/>
                    </a:lnTo>
                    <a:lnTo>
                      <a:pt x="204" y="192"/>
                    </a:lnTo>
                    <a:lnTo>
                      <a:pt x="196" y="188"/>
                    </a:lnTo>
                    <a:lnTo>
                      <a:pt x="190" y="186"/>
                    </a:lnTo>
                    <a:lnTo>
                      <a:pt x="186" y="185"/>
                    </a:lnTo>
                    <a:lnTo>
                      <a:pt x="172" y="186"/>
                    </a:lnTo>
                    <a:lnTo>
                      <a:pt x="168" y="187"/>
                    </a:lnTo>
                    <a:lnTo>
                      <a:pt x="165" y="188"/>
                    </a:lnTo>
                    <a:lnTo>
                      <a:pt x="156" y="192"/>
                    </a:lnTo>
                    <a:lnTo>
                      <a:pt x="148" y="196"/>
                    </a:lnTo>
                    <a:lnTo>
                      <a:pt x="136" y="200"/>
                    </a:lnTo>
                    <a:lnTo>
                      <a:pt x="136" y="240"/>
                    </a:lnTo>
                    <a:lnTo>
                      <a:pt x="95" y="240"/>
                    </a:lnTo>
                    <a:lnTo>
                      <a:pt x="95" y="291"/>
                    </a:lnTo>
                    <a:lnTo>
                      <a:pt x="0" y="291"/>
                    </a:lnTo>
                    <a:lnTo>
                      <a:pt x="0" y="231"/>
                    </a:lnTo>
                    <a:lnTo>
                      <a:pt x="7" y="232"/>
                    </a:lnTo>
                    <a:lnTo>
                      <a:pt x="16" y="232"/>
                    </a:lnTo>
                    <a:lnTo>
                      <a:pt x="36" y="232"/>
                    </a:lnTo>
                    <a:lnTo>
                      <a:pt x="59" y="232"/>
                    </a:lnTo>
                    <a:lnTo>
                      <a:pt x="81" y="232"/>
                    </a:lnTo>
                    <a:lnTo>
                      <a:pt x="79" y="224"/>
                    </a:lnTo>
                    <a:lnTo>
                      <a:pt x="77" y="219"/>
                    </a:lnTo>
                    <a:lnTo>
                      <a:pt x="77" y="216"/>
                    </a:lnTo>
                    <a:lnTo>
                      <a:pt x="79" y="213"/>
                    </a:lnTo>
                    <a:lnTo>
                      <a:pt x="79" y="211"/>
                    </a:lnTo>
                    <a:lnTo>
                      <a:pt x="80" y="208"/>
                    </a:lnTo>
                    <a:lnTo>
                      <a:pt x="82" y="205"/>
                    </a:lnTo>
                    <a:lnTo>
                      <a:pt x="84" y="204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8"/>
                    </a:lnTo>
                    <a:lnTo>
                      <a:pt x="104" y="197"/>
                    </a:lnTo>
                    <a:lnTo>
                      <a:pt x="112" y="196"/>
                    </a:lnTo>
                    <a:lnTo>
                      <a:pt x="119" y="195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50" y="190"/>
                    </a:lnTo>
                    <a:lnTo>
                      <a:pt x="156" y="188"/>
                    </a:lnTo>
                    <a:lnTo>
                      <a:pt x="163" y="185"/>
                    </a:lnTo>
                    <a:lnTo>
                      <a:pt x="166" y="178"/>
                    </a:lnTo>
                    <a:lnTo>
                      <a:pt x="169" y="174"/>
                    </a:lnTo>
                    <a:lnTo>
                      <a:pt x="173" y="170"/>
                    </a:lnTo>
                    <a:lnTo>
                      <a:pt x="178" y="166"/>
                    </a:lnTo>
                    <a:lnTo>
                      <a:pt x="182" y="163"/>
                    </a:lnTo>
                    <a:lnTo>
                      <a:pt x="186" y="161"/>
                    </a:lnTo>
                    <a:lnTo>
                      <a:pt x="192" y="159"/>
                    </a:lnTo>
                    <a:lnTo>
                      <a:pt x="197" y="158"/>
                    </a:lnTo>
                    <a:lnTo>
                      <a:pt x="203" y="157"/>
                    </a:lnTo>
                    <a:lnTo>
                      <a:pt x="208" y="157"/>
                    </a:lnTo>
                    <a:lnTo>
                      <a:pt x="220" y="156"/>
                    </a:lnTo>
                    <a:lnTo>
                      <a:pt x="244" y="156"/>
                    </a:lnTo>
                    <a:lnTo>
                      <a:pt x="244" y="59"/>
                    </a:lnTo>
                    <a:lnTo>
                      <a:pt x="336" y="59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0" name="Freeform 926"/>
              <p:cNvSpPr>
                <a:spLocks/>
              </p:cNvSpPr>
              <p:nvPr/>
            </p:nvSpPr>
            <p:spPr bwMode="auto">
              <a:xfrm>
                <a:off x="1965" y="3048"/>
                <a:ext cx="43" cy="52"/>
              </a:xfrm>
              <a:custGeom>
                <a:avLst/>
                <a:gdLst>
                  <a:gd name="T0" fmla="*/ 42 w 43"/>
                  <a:gd name="T1" fmla="*/ 0 h 52"/>
                  <a:gd name="T2" fmla="*/ 43 w 43"/>
                  <a:gd name="T3" fmla="*/ 52 h 52"/>
                  <a:gd name="T4" fmla="*/ 0 w 43"/>
                  <a:gd name="T5" fmla="*/ 52 h 52"/>
                  <a:gd name="T6" fmla="*/ 42 w 43"/>
                  <a:gd name="T7" fmla="*/ 50 h 52"/>
                  <a:gd name="T8" fmla="*/ 42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2" y="0"/>
                    </a:moveTo>
                    <a:lnTo>
                      <a:pt x="43" y="52"/>
                    </a:lnTo>
                    <a:lnTo>
                      <a:pt x="0" y="52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1" name="Freeform 927"/>
              <p:cNvSpPr>
                <a:spLocks/>
              </p:cNvSpPr>
              <p:nvPr/>
            </p:nvSpPr>
            <p:spPr bwMode="auto">
              <a:xfrm>
                <a:off x="1597" y="3206"/>
                <a:ext cx="71" cy="11"/>
              </a:xfrm>
              <a:custGeom>
                <a:avLst/>
                <a:gdLst>
                  <a:gd name="T0" fmla="*/ 71 w 71"/>
                  <a:gd name="T1" fmla="*/ 0 h 11"/>
                  <a:gd name="T2" fmla="*/ 62 w 71"/>
                  <a:gd name="T3" fmla="*/ 1 h 11"/>
                  <a:gd name="T4" fmla="*/ 53 w 71"/>
                  <a:gd name="T5" fmla="*/ 3 h 11"/>
                  <a:gd name="T6" fmla="*/ 36 w 71"/>
                  <a:gd name="T7" fmla="*/ 7 h 11"/>
                  <a:gd name="T8" fmla="*/ 27 w 71"/>
                  <a:gd name="T9" fmla="*/ 8 h 11"/>
                  <a:gd name="T10" fmla="*/ 19 w 71"/>
                  <a:gd name="T11" fmla="*/ 10 h 11"/>
                  <a:gd name="T12" fmla="*/ 9 w 71"/>
                  <a:gd name="T13" fmla="*/ 11 h 11"/>
                  <a:gd name="T14" fmla="*/ 0 w 71"/>
                  <a:gd name="T15" fmla="*/ 11 h 11"/>
                  <a:gd name="T16" fmla="*/ 9 w 71"/>
                  <a:gd name="T17" fmla="*/ 8 h 11"/>
                  <a:gd name="T18" fmla="*/ 19 w 71"/>
                  <a:gd name="T19" fmla="*/ 7 h 11"/>
                  <a:gd name="T20" fmla="*/ 36 w 71"/>
                  <a:gd name="T21" fmla="*/ 3 h 11"/>
                  <a:gd name="T22" fmla="*/ 44 w 71"/>
                  <a:gd name="T23" fmla="*/ 2 h 11"/>
                  <a:gd name="T24" fmla="*/ 53 w 71"/>
                  <a:gd name="T25" fmla="*/ 0 h 11"/>
                  <a:gd name="T26" fmla="*/ 62 w 71"/>
                  <a:gd name="T27" fmla="*/ 0 h 11"/>
                  <a:gd name="T28" fmla="*/ 71 w 7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1"/>
                  <a:gd name="T47" fmla="*/ 71 w 7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1">
                    <a:moveTo>
                      <a:pt x="71" y="0"/>
                    </a:moveTo>
                    <a:lnTo>
                      <a:pt x="62" y="1"/>
                    </a:lnTo>
                    <a:lnTo>
                      <a:pt x="53" y="3"/>
                    </a:lnTo>
                    <a:lnTo>
                      <a:pt x="36" y="7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9" y="7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2" name="Freeform 928"/>
              <p:cNvSpPr>
                <a:spLocks/>
              </p:cNvSpPr>
              <p:nvPr/>
            </p:nvSpPr>
            <p:spPr bwMode="auto">
              <a:xfrm>
                <a:off x="1759" y="3206"/>
                <a:ext cx="77" cy="1"/>
              </a:xfrm>
              <a:custGeom>
                <a:avLst/>
                <a:gdLst>
                  <a:gd name="T0" fmla="*/ 0 w 77"/>
                  <a:gd name="T1" fmla="*/ 0 h 1"/>
                  <a:gd name="T2" fmla="*/ 77 w 77"/>
                  <a:gd name="T3" fmla="*/ 0 h 1"/>
                  <a:gd name="T4" fmla="*/ 0 w 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1"/>
                  <a:gd name="T11" fmla="*/ 77 w 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1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3" name="Freeform 929"/>
              <p:cNvSpPr>
                <a:spLocks/>
              </p:cNvSpPr>
              <p:nvPr/>
            </p:nvSpPr>
            <p:spPr bwMode="auto">
              <a:xfrm>
                <a:off x="1754" y="321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4" name="Freeform 930"/>
              <p:cNvSpPr>
                <a:spLocks/>
              </p:cNvSpPr>
              <p:nvPr/>
            </p:nvSpPr>
            <p:spPr bwMode="auto">
              <a:xfrm>
                <a:off x="1387" y="3271"/>
                <a:ext cx="420" cy="232"/>
              </a:xfrm>
              <a:custGeom>
                <a:avLst/>
                <a:gdLst>
                  <a:gd name="T0" fmla="*/ 369 w 420"/>
                  <a:gd name="T1" fmla="*/ 61 h 232"/>
                  <a:gd name="T2" fmla="*/ 333 w 420"/>
                  <a:gd name="T3" fmla="*/ 63 h 232"/>
                  <a:gd name="T4" fmla="*/ 285 w 420"/>
                  <a:gd name="T5" fmla="*/ 125 h 232"/>
                  <a:gd name="T6" fmla="*/ 282 w 420"/>
                  <a:gd name="T7" fmla="*/ 109 h 232"/>
                  <a:gd name="T8" fmla="*/ 280 w 420"/>
                  <a:gd name="T9" fmla="*/ 104 h 232"/>
                  <a:gd name="T10" fmla="*/ 252 w 420"/>
                  <a:gd name="T11" fmla="*/ 136 h 232"/>
                  <a:gd name="T12" fmla="*/ 209 w 420"/>
                  <a:gd name="T13" fmla="*/ 135 h 232"/>
                  <a:gd name="T14" fmla="*/ 207 w 420"/>
                  <a:gd name="T15" fmla="*/ 133 h 232"/>
                  <a:gd name="T16" fmla="*/ 208 w 420"/>
                  <a:gd name="T17" fmla="*/ 128 h 232"/>
                  <a:gd name="T18" fmla="*/ 206 w 420"/>
                  <a:gd name="T19" fmla="*/ 126 h 232"/>
                  <a:gd name="T20" fmla="*/ 166 w 420"/>
                  <a:gd name="T21" fmla="*/ 125 h 232"/>
                  <a:gd name="T22" fmla="*/ 158 w 420"/>
                  <a:gd name="T23" fmla="*/ 197 h 232"/>
                  <a:gd name="T24" fmla="*/ 142 w 420"/>
                  <a:gd name="T25" fmla="*/ 196 h 232"/>
                  <a:gd name="T26" fmla="*/ 119 w 420"/>
                  <a:gd name="T27" fmla="*/ 196 h 232"/>
                  <a:gd name="T28" fmla="*/ 72 w 420"/>
                  <a:gd name="T29" fmla="*/ 199 h 232"/>
                  <a:gd name="T30" fmla="*/ 40 w 420"/>
                  <a:gd name="T31" fmla="*/ 199 h 232"/>
                  <a:gd name="T32" fmla="*/ 0 w 420"/>
                  <a:gd name="T33" fmla="*/ 232 h 232"/>
                  <a:gd name="T34" fmla="*/ 5 w 420"/>
                  <a:gd name="T35" fmla="*/ 188 h 232"/>
                  <a:gd name="T36" fmla="*/ 19 w 420"/>
                  <a:gd name="T37" fmla="*/ 190 h 232"/>
                  <a:gd name="T38" fmla="*/ 30 w 420"/>
                  <a:gd name="T39" fmla="*/ 189 h 232"/>
                  <a:gd name="T40" fmla="*/ 35 w 420"/>
                  <a:gd name="T41" fmla="*/ 188 h 232"/>
                  <a:gd name="T42" fmla="*/ 39 w 420"/>
                  <a:gd name="T43" fmla="*/ 184 h 232"/>
                  <a:gd name="T44" fmla="*/ 41 w 420"/>
                  <a:gd name="T45" fmla="*/ 181 h 232"/>
                  <a:gd name="T46" fmla="*/ 42 w 420"/>
                  <a:gd name="T47" fmla="*/ 178 h 232"/>
                  <a:gd name="T48" fmla="*/ 41 w 420"/>
                  <a:gd name="T49" fmla="*/ 167 h 232"/>
                  <a:gd name="T50" fmla="*/ 82 w 420"/>
                  <a:gd name="T51" fmla="*/ 137 h 232"/>
                  <a:gd name="T52" fmla="*/ 98 w 420"/>
                  <a:gd name="T53" fmla="*/ 129 h 232"/>
                  <a:gd name="T54" fmla="*/ 115 w 420"/>
                  <a:gd name="T55" fmla="*/ 127 h 232"/>
                  <a:gd name="T56" fmla="*/ 145 w 420"/>
                  <a:gd name="T57" fmla="*/ 127 h 232"/>
                  <a:gd name="T58" fmla="*/ 158 w 420"/>
                  <a:gd name="T59" fmla="*/ 126 h 232"/>
                  <a:gd name="T60" fmla="*/ 164 w 420"/>
                  <a:gd name="T61" fmla="*/ 125 h 232"/>
                  <a:gd name="T62" fmla="*/ 170 w 420"/>
                  <a:gd name="T63" fmla="*/ 121 h 232"/>
                  <a:gd name="T64" fmla="*/ 175 w 420"/>
                  <a:gd name="T65" fmla="*/ 112 h 232"/>
                  <a:gd name="T66" fmla="*/ 177 w 420"/>
                  <a:gd name="T67" fmla="*/ 104 h 232"/>
                  <a:gd name="T68" fmla="*/ 177 w 420"/>
                  <a:gd name="T69" fmla="*/ 90 h 232"/>
                  <a:gd name="T70" fmla="*/ 174 w 420"/>
                  <a:gd name="T71" fmla="*/ 85 h 232"/>
                  <a:gd name="T72" fmla="*/ 169 w 420"/>
                  <a:gd name="T73" fmla="*/ 77 h 232"/>
                  <a:gd name="T74" fmla="*/ 168 w 420"/>
                  <a:gd name="T75" fmla="*/ 70 h 232"/>
                  <a:gd name="T76" fmla="*/ 179 w 420"/>
                  <a:gd name="T77" fmla="*/ 77 h 232"/>
                  <a:gd name="T78" fmla="*/ 188 w 420"/>
                  <a:gd name="T79" fmla="*/ 80 h 232"/>
                  <a:gd name="T80" fmla="*/ 198 w 420"/>
                  <a:gd name="T81" fmla="*/ 80 h 232"/>
                  <a:gd name="T82" fmla="*/ 211 w 420"/>
                  <a:gd name="T83" fmla="*/ 77 h 232"/>
                  <a:gd name="T84" fmla="*/ 233 w 420"/>
                  <a:gd name="T85" fmla="*/ 72 h 232"/>
                  <a:gd name="T86" fmla="*/ 254 w 420"/>
                  <a:gd name="T87" fmla="*/ 63 h 232"/>
                  <a:gd name="T88" fmla="*/ 267 w 420"/>
                  <a:gd name="T89" fmla="*/ 57 h 232"/>
                  <a:gd name="T90" fmla="*/ 277 w 420"/>
                  <a:gd name="T91" fmla="*/ 49 h 232"/>
                  <a:gd name="T92" fmla="*/ 284 w 420"/>
                  <a:gd name="T93" fmla="*/ 43 h 232"/>
                  <a:gd name="T94" fmla="*/ 335 w 420"/>
                  <a:gd name="T95" fmla="*/ 40 h 232"/>
                  <a:gd name="T96" fmla="*/ 335 w 420"/>
                  <a:gd name="T97" fmla="*/ 29 h 232"/>
                  <a:gd name="T98" fmla="*/ 335 w 420"/>
                  <a:gd name="T99" fmla="*/ 20 h 232"/>
                  <a:gd name="T100" fmla="*/ 339 w 420"/>
                  <a:gd name="T101" fmla="*/ 14 h 232"/>
                  <a:gd name="T102" fmla="*/ 343 w 420"/>
                  <a:gd name="T103" fmla="*/ 8 h 232"/>
                  <a:gd name="T104" fmla="*/ 350 w 420"/>
                  <a:gd name="T105" fmla="*/ 4 h 232"/>
                  <a:gd name="T106" fmla="*/ 361 w 420"/>
                  <a:gd name="T107" fmla="*/ 1 h 2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0"/>
                  <a:gd name="T163" fmla="*/ 0 h 232"/>
                  <a:gd name="T164" fmla="*/ 420 w 420"/>
                  <a:gd name="T165" fmla="*/ 232 h 2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0" h="232">
                    <a:moveTo>
                      <a:pt x="369" y="0"/>
                    </a:moveTo>
                    <a:lnTo>
                      <a:pt x="369" y="61"/>
                    </a:lnTo>
                    <a:lnTo>
                      <a:pt x="420" y="61"/>
                    </a:lnTo>
                    <a:lnTo>
                      <a:pt x="333" y="63"/>
                    </a:lnTo>
                    <a:lnTo>
                      <a:pt x="333" y="125"/>
                    </a:lnTo>
                    <a:lnTo>
                      <a:pt x="285" y="125"/>
                    </a:lnTo>
                    <a:lnTo>
                      <a:pt x="284" y="114"/>
                    </a:lnTo>
                    <a:lnTo>
                      <a:pt x="282" y="109"/>
                    </a:lnTo>
                    <a:lnTo>
                      <a:pt x="281" y="107"/>
                    </a:lnTo>
                    <a:lnTo>
                      <a:pt x="280" y="104"/>
                    </a:lnTo>
                    <a:lnTo>
                      <a:pt x="252" y="104"/>
                    </a:lnTo>
                    <a:lnTo>
                      <a:pt x="252" y="136"/>
                    </a:lnTo>
                    <a:lnTo>
                      <a:pt x="212" y="136"/>
                    </a:lnTo>
                    <a:lnTo>
                      <a:pt x="209" y="135"/>
                    </a:lnTo>
                    <a:lnTo>
                      <a:pt x="207" y="134"/>
                    </a:lnTo>
                    <a:lnTo>
                      <a:pt x="207" y="133"/>
                    </a:lnTo>
                    <a:lnTo>
                      <a:pt x="208" y="130"/>
                    </a:lnTo>
                    <a:lnTo>
                      <a:pt x="208" y="128"/>
                    </a:lnTo>
                    <a:lnTo>
                      <a:pt x="208" y="127"/>
                    </a:lnTo>
                    <a:lnTo>
                      <a:pt x="206" y="126"/>
                    </a:lnTo>
                    <a:lnTo>
                      <a:pt x="203" y="125"/>
                    </a:lnTo>
                    <a:lnTo>
                      <a:pt x="166" y="125"/>
                    </a:lnTo>
                    <a:lnTo>
                      <a:pt x="166" y="199"/>
                    </a:lnTo>
                    <a:lnTo>
                      <a:pt x="158" y="197"/>
                    </a:lnTo>
                    <a:lnTo>
                      <a:pt x="150" y="196"/>
                    </a:lnTo>
                    <a:lnTo>
                      <a:pt x="142" y="196"/>
                    </a:lnTo>
                    <a:lnTo>
                      <a:pt x="135" y="196"/>
                    </a:lnTo>
                    <a:lnTo>
                      <a:pt x="119" y="196"/>
                    </a:lnTo>
                    <a:lnTo>
                      <a:pt x="103" y="197"/>
                    </a:lnTo>
                    <a:lnTo>
                      <a:pt x="72" y="199"/>
                    </a:lnTo>
                    <a:lnTo>
                      <a:pt x="56" y="200"/>
                    </a:lnTo>
                    <a:lnTo>
                      <a:pt x="40" y="199"/>
                    </a:lnTo>
                    <a:lnTo>
                      <a:pt x="40" y="232"/>
                    </a:lnTo>
                    <a:lnTo>
                      <a:pt x="0" y="232"/>
                    </a:lnTo>
                    <a:lnTo>
                      <a:pt x="0" y="188"/>
                    </a:lnTo>
                    <a:lnTo>
                      <a:pt x="5" y="188"/>
                    </a:lnTo>
                    <a:lnTo>
                      <a:pt x="12" y="189"/>
                    </a:lnTo>
                    <a:lnTo>
                      <a:pt x="19" y="190"/>
                    </a:lnTo>
                    <a:lnTo>
                      <a:pt x="27" y="190"/>
                    </a:lnTo>
                    <a:lnTo>
                      <a:pt x="30" y="189"/>
                    </a:lnTo>
                    <a:lnTo>
                      <a:pt x="33" y="188"/>
                    </a:lnTo>
                    <a:lnTo>
                      <a:pt x="35" y="188"/>
                    </a:lnTo>
                    <a:lnTo>
                      <a:pt x="37" y="187"/>
                    </a:lnTo>
                    <a:lnTo>
                      <a:pt x="39" y="184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1" y="179"/>
                    </a:lnTo>
                    <a:lnTo>
                      <a:pt x="42" y="178"/>
                    </a:lnTo>
                    <a:lnTo>
                      <a:pt x="42" y="173"/>
                    </a:lnTo>
                    <a:lnTo>
                      <a:pt x="41" y="167"/>
                    </a:lnTo>
                    <a:lnTo>
                      <a:pt x="82" y="167"/>
                    </a:lnTo>
                    <a:lnTo>
                      <a:pt x="82" y="137"/>
                    </a:lnTo>
                    <a:lnTo>
                      <a:pt x="89" y="133"/>
                    </a:lnTo>
                    <a:lnTo>
                      <a:pt x="98" y="129"/>
                    </a:lnTo>
                    <a:lnTo>
                      <a:pt x="107" y="128"/>
                    </a:lnTo>
                    <a:lnTo>
                      <a:pt x="115" y="127"/>
                    </a:lnTo>
                    <a:lnTo>
                      <a:pt x="131" y="127"/>
                    </a:lnTo>
                    <a:lnTo>
                      <a:pt x="145" y="127"/>
                    </a:lnTo>
                    <a:lnTo>
                      <a:pt x="152" y="127"/>
                    </a:lnTo>
                    <a:lnTo>
                      <a:pt x="158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8" y="122"/>
                    </a:lnTo>
                    <a:lnTo>
                      <a:pt x="170" y="121"/>
                    </a:lnTo>
                    <a:lnTo>
                      <a:pt x="172" y="119"/>
                    </a:lnTo>
                    <a:lnTo>
                      <a:pt x="175" y="112"/>
                    </a:lnTo>
                    <a:lnTo>
                      <a:pt x="176" y="109"/>
                    </a:lnTo>
                    <a:lnTo>
                      <a:pt x="177" y="104"/>
                    </a:lnTo>
                    <a:lnTo>
                      <a:pt x="177" y="95"/>
                    </a:lnTo>
                    <a:lnTo>
                      <a:pt x="177" y="90"/>
                    </a:lnTo>
                    <a:lnTo>
                      <a:pt x="176" y="87"/>
                    </a:lnTo>
                    <a:lnTo>
                      <a:pt x="174" y="85"/>
                    </a:lnTo>
                    <a:lnTo>
                      <a:pt x="172" y="83"/>
                    </a:lnTo>
                    <a:lnTo>
                      <a:pt x="169" y="77"/>
                    </a:lnTo>
                    <a:lnTo>
                      <a:pt x="168" y="74"/>
                    </a:lnTo>
                    <a:lnTo>
                      <a:pt x="168" y="70"/>
                    </a:lnTo>
                    <a:lnTo>
                      <a:pt x="174" y="74"/>
                    </a:lnTo>
                    <a:lnTo>
                      <a:pt x="179" y="77"/>
                    </a:lnTo>
                    <a:lnTo>
                      <a:pt x="184" y="79"/>
                    </a:lnTo>
                    <a:lnTo>
                      <a:pt x="188" y="80"/>
                    </a:lnTo>
                    <a:lnTo>
                      <a:pt x="192" y="80"/>
                    </a:lnTo>
                    <a:lnTo>
                      <a:pt x="198" y="80"/>
                    </a:lnTo>
                    <a:lnTo>
                      <a:pt x="204" y="79"/>
                    </a:lnTo>
                    <a:lnTo>
                      <a:pt x="211" y="77"/>
                    </a:lnTo>
                    <a:lnTo>
                      <a:pt x="218" y="76"/>
                    </a:lnTo>
                    <a:lnTo>
                      <a:pt x="233" y="72"/>
                    </a:lnTo>
                    <a:lnTo>
                      <a:pt x="247" y="66"/>
                    </a:lnTo>
                    <a:lnTo>
                      <a:pt x="254" y="63"/>
                    </a:lnTo>
                    <a:lnTo>
                      <a:pt x="261" y="60"/>
                    </a:lnTo>
                    <a:lnTo>
                      <a:pt x="267" y="57"/>
                    </a:lnTo>
                    <a:lnTo>
                      <a:pt x="273" y="53"/>
                    </a:lnTo>
                    <a:lnTo>
                      <a:pt x="277" y="49"/>
                    </a:lnTo>
                    <a:lnTo>
                      <a:pt x="280" y="46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335" y="40"/>
                    </a:lnTo>
                    <a:lnTo>
                      <a:pt x="335" y="34"/>
                    </a:lnTo>
                    <a:lnTo>
                      <a:pt x="335" y="29"/>
                    </a:lnTo>
                    <a:lnTo>
                      <a:pt x="335" y="22"/>
                    </a:lnTo>
                    <a:lnTo>
                      <a:pt x="335" y="20"/>
                    </a:lnTo>
                    <a:lnTo>
                      <a:pt x="336" y="17"/>
                    </a:lnTo>
                    <a:lnTo>
                      <a:pt x="339" y="14"/>
                    </a:lnTo>
                    <a:lnTo>
                      <a:pt x="340" y="10"/>
                    </a:lnTo>
                    <a:lnTo>
                      <a:pt x="343" y="8"/>
                    </a:lnTo>
                    <a:lnTo>
                      <a:pt x="346" y="6"/>
                    </a:lnTo>
                    <a:lnTo>
                      <a:pt x="350" y="4"/>
                    </a:lnTo>
                    <a:lnTo>
                      <a:pt x="356" y="2"/>
                    </a:lnTo>
                    <a:lnTo>
                      <a:pt x="361" y="1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5" name="Freeform 931"/>
              <p:cNvSpPr>
                <a:spLocks/>
              </p:cNvSpPr>
              <p:nvPr/>
            </p:nvSpPr>
            <p:spPr bwMode="auto">
              <a:xfrm>
                <a:off x="1506" y="3333"/>
                <a:ext cx="86" cy="1"/>
              </a:xfrm>
              <a:custGeom>
                <a:avLst/>
                <a:gdLst>
                  <a:gd name="T0" fmla="*/ 0 w 86"/>
                  <a:gd name="T1" fmla="*/ 0 h 1"/>
                  <a:gd name="T2" fmla="*/ 86 w 86"/>
                  <a:gd name="T3" fmla="*/ 0 h 1"/>
                  <a:gd name="T4" fmla="*/ 0 w 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"/>
                  <a:gd name="T11" fmla="*/ 86 w 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">
                    <a:moveTo>
                      <a:pt x="0" y="0"/>
                    </a:move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6" name="Freeform 932"/>
              <p:cNvSpPr>
                <a:spLocks/>
              </p:cNvSpPr>
              <p:nvPr/>
            </p:nvSpPr>
            <p:spPr bwMode="auto">
              <a:xfrm>
                <a:off x="1500" y="3338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7" name="Freeform 933"/>
              <p:cNvSpPr>
                <a:spLocks/>
              </p:cNvSpPr>
              <p:nvPr/>
            </p:nvSpPr>
            <p:spPr bwMode="auto">
              <a:xfrm>
                <a:off x="1389" y="3343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8" name="Freeform 934"/>
              <p:cNvSpPr>
                <a:spLocks/>
              </p:cNvSpPr>
              <p:nvPr/>
            </p:nvSpPr>
            <p:spPr bwMode="auto">
              <a:xfrm>
                <a:off x="1344" y="3353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9" name="Freeform 935"/>
              <p:cNvSpPr>
                <a:spLocks/>
              </p:cNvSpPr>
              <p:nvPr/>
            </p:nvSpPr>
            <p:spPr bwMode="auto">
              <a:xfrm>
                <a:off x="1217" y="3460"/>
                <a:ext cx="50" cy="1"/>
              </a:xfrm>
              <a:custGeom>
                <a:avLst/>
                <a:gdLst>
                  <a:gd name="T0" fmla="*/ 0 w 50"/>
                  <a:gd name="T1" fmla="*/ 0 h 1"/>
                  <a:gd name="T2" fmla="*/ 50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0" name="Freeform 936"/>
              <p:cNvSpPr>
                <a:spLocks/>
              </p:cNvSpPr>
              <p:nvPr/>
            </p:nvSpPr>
            <p:spPr bwMode="auto">
              <a:xfrm>
                <a:off x="1303" y="3460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1" name="Freeform 937"/>
              <p:cNvSpPr>
                <a:spLocks/>
              </p:cNvSpPr>
              <p:nvPr/>
            </p:nvSpPr>
            <p:spPr bwMode="auto">
              <a:xfrm>
                <a:off x="1273" y="3471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2" name="Freeform 938"/>
              <p:cNvSpPr>
                <a:spLocks noEditPoints="1"/>
              </p:cNvSpPr>
              <p:nvPr/>
            </p:nvSpPr>
            <p:spPr bwMode="auto">
              <a:xfrm>
                <a:off x="2209" y="1472"/>
                <a:ext cx="2112" cy="1568"/>
              </a:xfrm>
              <a:custGeom>
                <a:avLst/>
                <a:gdLst>
                  <a:gd name="T0" fmla="*/ 623 w 2112"/>
                  <a:gd name="T1" fmla="*/ 1103 h 1568"/>
                  <a:gd name="T2" fmla="*/ 1110 w 2112"/>
                  <a:gd name="T3" fmla="*/ 742 h 1568"/>
                  <a:gd name="T4" fmla="*/ 1287 w 2112"/>
                  <a:gd name="T5" fmla="*/ 673 h 1568"/>
                  <a:gd name="T6" fmla="*/ 1320 w 2112"/>
                  <a:gd name="T7" fmla="*/ 633 h 1568"/>
                  <a:gd name="T8" fmla="*/ 1364 w 2112"/>
                  <a:gd name="T9" fmla="*/ 557 h 1568"/>
                  <a:gd name="T10" fmla="*/ 1423 w 2112"/>
                  <a:gd name="T11" fmla="*/ 568 h 1568"/>
                  <a:gd name="T12" fmla="*/ 1371 w 2112"/>
                  <a:gd name="T13" fmla="*/ 599 h 1568"/>
                  <a:gd name="T14" fmla="*/ 1284 w 2112"/>
                  <a:gd name="T15" fmla="*/ 722 h 1568"/>
                  <a:gd name="T16" fmla="*/ 1079 w 2112"/>
                  <a:gd name="T17" fmla="*/ 858 h 1568"/>
                  <a:gd name="T18" fmla="*/ 1033 w 2112"/>
                  <a:gd name="T19" fmla="*/ 897 h 1568"/>
                  <a:gd name="T20" fmla="*/ 906 w 2112"/>
                  <a:gd name="T21" fmla="*/ 1024 h 1568"/>
                  <a:gd name="T22" fmla="*/ 844 w 2112"/>
                  <a:gd name="T23" fmla="*/ 1038 h 1568"/>
                  <a:gd name="T24" fmla="*/ 811 w 2112"/>
                  <a:gd name="T25" fmla="*/ 1056 h 1568"/>
                  <a:gd name="T26" fmla="*/ 748 w 2112"/>
                  <a:gd name="T27" fmla="*/ 1100 h 1568"/>
                  <a:gd name="T28" fmla="*/ 623 w 2112"/>
                  <a:gd name="T29" fmla="*/ 1232 h 1568"/>
                  <a:gd name="T30" fmla="*/ 516 w 2112"/>
                  <a:gd name="T31" fmla="*/ 1240 h 1568"/>
                  <a:gd name="T32" fmla="*/ 479 w 2112"/>
                  <a:gd name="T33" fmla="*/ 1256 h 1568"/>
                  <a:gd name="T34" fmla="*/ 466 w 2112"/>
                  <a:gd name="T35" fmla="*/ 1308 h 1568"/>
                  <a:gd name="T36" fmla="*/ 419 w 2112"/>
                  <a:gd name="T37" fmla="*/ 1321 h 1568"/>
                  <a:gd name="T38" fmla="*/ 339 w 2112"/>
                  <a:gd name="T39" fmla="*/ 1385 h 1568"/>
                  <a:gd name="T40" fmla="*/ 298 w 2112"/>
                  <a:gd name="T41" fmla="*/ 1425 h 1568"/>
                  <a:gd name="T42" fmla="*/ 261 w 2112"/>
                  <a:gd name="T43" fmla="*/ 1446 h 1568"/>
                  <a:gd name="T44" fmla="*/ 126 w 2112"/>
                  <a:gd name="T45" fmla="*/ 1505 h 1568"/>
                  <a:gd name="T46" fmla="*/ 136 w 2112"/>
                  <a:gd name="T47" fmla="*/ 1533 h 1568"/>
                  <a:gd name="T48" fmla="*/ 0 w 2112"/>
                  <a:gd name="T49" fmla="*/ 1521 h 1568"/>
                  <a:gd name="T50" fmla="*/ 57 w 2112"/>
                  <a:gd name="T51" fmla="*/ 1499 h 1568"/>
                  <a:gd name="T52" fmla="*/ 113 w 2112"/>
                  <a:gd name="T53" fmla="*/ 1470 h 1568"/>
                  <a:gd name="T54" fmla="*/ 125 w 2112"/>
                  <a:gd name="T55" fmla="*/ 1443 h 1568"/>
                  <a:gd name="T56" fmla="*/ 140 w 2112"/>
                  <a:gd name="T57" fmla="*/ 1467 h 1568"/>
                  <a:gd name="T58" fmla="*/ 160 w 2112"/>
                  <a:gd name="T59" fmla="*/ 1454 h 1568"/>
                  <a:gd name="T60" fmla="*/ 206 w 2112"/>
                  <a:gd name="T61" fmla="*/ 1398 h 1568"/>
                  <a:gd name="T62" fmla="*/ 253 w 2112"/>
                  <a:gd name="T63" fmla="*/ 1385 h 1568"/>
                  <a:gd name="T64" fmla="*/ 179 w 2112"/>
                  <a:gd name="T65" fmla="*/ 1370 h 1568"/>
                  <a:gd name="T66" fmla="*/ 339 w 2112"/>
                  <a:gd name="T67" fmla="*/ 1361 h 1568"/>
                  <a:gd name="T68" fmla="*/ 339 w 2112"/>
                  <a:gd name="T69" fmla="*/ 1321 h 1568"/>
                  <a:gd name="T70" fmla="*/ 572 w 2112"/>
                  <a:gd name="T71" fmla="*/ 1163 h 1568"/>
                  <a:gd name="T72" fmla="*/ 540 w 2112"/>
                  <a:gd name="T73" fmla="*/ 1131 h 1568"/>
                  <a:gd name="T74" fmla="*/ 670 w 2112"/>
                  <a:gd name="T75" fmla="*/ 1077 h 1568"/>
                  <a:gd name="T76" fmla="*/ 750 w 2112"/>
                  <a:gd name="T77" fmla="*/ 1097 h 1568"/>
                  <a:gd name="T78" fmla="*/ 826 w 2112"/>
                  <a:gd name="T79" fmla="*/ 960 h 1568"/>
                  <a:gd name="T80" fmla="*/ 975 w 2112"/>
                  <a:gd name="T81" fmla="*/ 899 h 1568"/>
                  <a:gd name="T82" fmla="*/ 993 w 2112"/>
                  <a:gd name="T83" fmla="*/ 857 h 1568"/>
                  <a:gd name="T84" fmla="*/ 908 w 2112"/>
                  <a:gd name="T85" fmla="*/ 844 h 1568"/>
                  <a:gd name="T86" fmla="*/ 963 w 2112"/>
                  <a:gd name="T87" fmla="*/ 853 h 1568"/>
                  <a:gd name="T88" fmla="*/ 994 w 2112"/>
                  <a:gd name="T89" fmla="*/ 848 h 1568"/>
                  <a:gd name="T90" fmla="*/ 1237 w 2112"/>
                  <a:gd name="T91" fmla="*/ 603 h 1568"/>
                  <a:gd name="T92" fmla="*/ 1287 w 2112"/>
                  <a:gd name="T93" fmla="*/ 568 h 1568"/>
                  <a:gd name="T94" fmla="*/ 1282 w 2112"/>
                  <a:gd name="T95" fmla="*/ 555 h 1568"/>
                  <a:gd name="T96" fmla="*/ 1291 w 2112"/>
                  <a:gd name="T97" fmla="*/ 538 h 1568"/>
                  <a:gd name="T98" fmla="*/ 1368 w 2112"/>
                  <a:gd name="T99" fmla="*/ 517 h 1568"/>
                  <a:gd name="T100" fmla="*/ 1333 w 2112"/>
                  <a:gd name="T101" fmla="*/ 472 h 1568"/>
                  <a:gd name="T102" fmla="*/ 1574 w 2112"/>
                  <a:gd name="T103" fmla="*/ 218 h 1568"/>
                  <a:gd name="T104" fmla="*/ 1871 w 2112"/>
                  <a:gd name="T105" fmla="*/ 156 h 1568"/>
                  <a:gd name="T106" fmla="*/ 2028 w 2112"/>
                  <a:gd name="T107" fmla="*/ 78 h 1568"/>
                  <a:gd name="T108" fmla="*/ 1932 w 2112"/>
                  <a:gd name="T109" fmla="*/ 162 h 1568"/>
                  <a:gd name="T110" fmla="*/ 1746 w 2112"/>
                  <a:gd name="T111" fmla="*/ 201 h 1568"/>
                  <a:gd name="T112" fmla="*/ 1758 w 2112"/>
                  <a:gd name="T113" fmla="*/ 165 h 1568"/>
                  <a:gd name="T114" fmla="*/ 1816 w 2112"/>
                  <a:gd name="T115" fmla="*/ 148 h 1568"/>
                  <a:gd name="T116" fmla="*/ 1901 w 2112"/>
                  <a:gd name="T117" fmla="*/ 100 h 1568"/>
                  <a:gd name="T118" fmla="*/ 1997 w 2112"/>
                  <a:gd name="T119" fmla="*/ 91 h 1568"/>
                  <a:gd name="T120" fmla="*/ 2074 w 2112"/>
                  <a:gd name="T121" fmla="*/ 23 h 15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12"/>
                  <a:gd name="T184" fmla="*/ 0 h 1568"/>
                  <a:gd name="T185" fmla="*/ 2112 w 2112"/>
                  <a:gd name="T186" fmla="*/ 1568 h 15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12" h="1568">
                    <a:moveTo>
                      <a:pt x="468" y="1231"/>
                    </a:moveTo>
                    <a:lnTo>
                      <a:pt x="494" y="1231"/>
                    </a:lnTo>
                    <a:lnTo>
                      <a:pt x="468" y="1231"/>
                    </a:lnTo>
                    <a:close/>
                    <a:moveTo>
                      <a:pt x="542" y="1173"/>
                    </a:moveTo>
                    <a:lnTo>
                      <a:pt x="571" y="1173"/>
                    </a:lnTo>
                    <a:lnTo>
                      <a:pt x="571" y="1192"/>
                    </a:lnTo>
                    <a:lnTo>
                      <a:pt x="542" y="1192"/>
                    </a:lnTo>
                    <a:lnTo>
                      <a:pt x="542" y="1173"/>
                    </a:lnTo>
                    <a:close/>
                    <a:moveTo>
                      <a:pt x="623" y="1103"/>
                    </a:moveTo>
                    <a:lnTo>
                      <a:pt x="667" y="1103"/>
                    </a:lnTo>
                    <a:lnTo>
                      <a:pt x="667" y="1116"/>
                    </a:lnTo>
                    <a:lnTo>
                      <a:pt x="623" y="1116"/>
                    </a:lnTo>
                    <a:lnTo>
                      <a:pt x="623" y="1103"/>
                    </a:lnTo>
                    <a:close/>
                    <a:moveTo>
                      <a:pt x="1110" y="742"/>
                    </a:moveTo>
                    <a:lnTo>
                      <a:pt x="1159" y="742"/>
                    </a:lnTo>
                    <a:lnTo>
                      <a:pt x="1159" y="760"/>
                    </a:lnTo>
                    <a:lnTo>
                      <a:pt x="1110" y="760"/>
                    </a:lnTo>
                    <a:lnTo>
                      <a:pt x="1110" y="742"/>
                    </a:lnTo>
                    <a:close/>
                    <a:moveTo>
                      <a:pt x="1206" y="696"/>
                    </a:moveTo>
                    <a:lnTo>
                      <a:pt x="1236" y="696"/>
                    </a:lnTo>
                    <a:lnTo>
                      <a:pt x="1236" y="715"/>
                    </a:lnTo>
                    <a:lnTo>
                      <a:pt x="1206" y="715"/>
                    </a:lnTo>
                    <a:lnTo>
                      <a:pt x="1206" y="696"/>
                    </a:lnTo>
                    <a:close/>
                    <a:moveTo>
                      <a:pt x="1287" y="655"/>
                    </a:moveTo>
                    <a:lnTo>
                      <a:pt x="1332" y="655"/>
                    </a:lnTo>
                    <a:lnTo>
                      <a:pt x="1332" y="673"/>
                    </a:lnTo>
                    <a:lnTo>
                      <a:pt x="1287" y="673"/>
                    </a:lnTo>
                    <a:lnTo>
                      <a:pt x="1287" y="655"/>
                    </a:lnTo>
                    <a:close/>
                    <a:moveTo>
                      <a:pt x="1286" y="626"/>
                    </a:moveTo>
                    <a:lnTo>
                      <a:pt x="1299" y="625"/>
                    </a:lnTo>
                    <a:lnTo>
                      <a:pt x="1312" y="625"/>
                    </a:lnTo>
                    <a:lnTo>
                      <a:pt x="1318" y="626"/>
                    </a:lnTo>
                    <a:lnTo>
                      <a:pt x="1323" y="627"/>
                    </a:lnTo>
                    <a:lnTo>
                      <a:pt x="1327" y="629"/>
                    </a:lnTo>
                    <a:lnTo>
                      <a:pt x="1333" y="632"/>
                    </a:lnTo>
                    <a:lnTo>
                      <a:pt x="1320" y="633"/>
                    </a:lnTo>
                    <a:lnTo>
                      <a:pt x="1307" y="632"/>
                    </a:lnTo>
                    <a:lnTo>
                      <a:pt x="1301" y="631"/>
                    </a:lnTo>
                    <a:lnTo>
                      <a:pt x="1296" y="630"/>
                    </a:lnTo>
                    <a:lnTo>
                      <a:pt x="1292" y="628"/>
                    </a:lnTo>
                    <a:lnTo>
                      <a:pt x="1286" y="626"/>
                    </a:lnTo>
                    <a:close/>
                    <a:moveTo>
                      <a:pt x="1364" y="538"/>
                    </a:moveTo>
                    <a:lnTo>
                      <a:pt x="1403" y="538"/>
                    </a:lnTo>
                    <a:lnTo>
                      <a:pt x="1403" y="557"/>
                    </a:lnTo>
                    <a:lnTo>
                      <a:pt x="1364" y="557"/>
                    </a:lnTo>
                    <a:lnTo>
                      <a:pt x="1364" y="538"/>
                    </a:lnTo>
                    <a:close/>
                    <a:moveTo>
                      <a:pt x="1404" y="431"/>
                    </a:moveTo>
                    <a:lnTo>
                      <a:pt x="1448" y="431"/>
                    </a:lnTo>
                    <a:lnTo>
                      <a:pt x="1448" y="497"/>
                    </a:lnTo>
                    <a:lnTo>
                      <a:pt x="1499" y="497"/>
                    </a:lnTo>
                    <a:lnTo>
                      <a:pt x="1499" y="517"/>
                    </a:lnTo>
                    <a:lnTo>
                      <a:pt x="1448" y="517"/>
                    </a:lnTo>
                    <a:lnTo>
                      <a:pt x="1448" y="568"/>
                    </a:lnTo>
                    <a:lnTo>
                      <a:pt x="1423" y="568"/>
                    </a:lnTo>
                    <a:lnTo>
                      <a:pt x="1363" y="568"/>
                    </a:lnTo>
                    <a:lnTo>
                      <a:pt x="1363" y="595"/>
                    </a:lnTo>
                    <a:lnTo>
                      <a:pt x="1363" y="598"/>
                    </a:lnTo>
                    <a:lnTo>
                      <a:pt x="1364" y="599"/>
                    </a:lnTo>
                    <a:lnTo>
                      <a:pt x="1364" y="600"/>
                    </a:lnTo>
                    <a:lnTo>
                      <a:pt x="1366" y="600"/>
                    </a:lnTo>
                    <a:lnTo>
                      <a:pt x="1367" y="599"/>
                    </a:lnTo>
                    <a:lnTo>
                      <a:pt x="1369" y="599"/>
                    </a:lnTo>
                    <a:lnTo>
                      <a:pt x="1371" y="599"/>
                    </a:lnTo>
                    <a:lnTo>
                      <a:pt x="1373" y="600"/>
                    </a:lnTo>
                    <a:lnTo>
                      <a:pt x="1373" y="603"/>
                    </a:lnTo>
                    <a:lnTo>
                      <a:pt x="1373" y="694"/>
                    </a:lnTo>
                    <a:lnTo>
                      <a:pt x="1332" y="694"/>
                    </a:lnTo>
                    <a:lnTo>
                      <a:pt x="1332" y="739"/>
                    </a:lnTo>
                    <a:lnTo>
                      <a:pt x="1287" y="739"/>
                    </a:lnTo>
                    <a:lnTo>
                      <a:pt x="1286" y="729"/>
                    </a:lnTo>
                    <a:lnTo>
                      <a:pt x="1285" y="724"/>
                    </a:lnTo>
                    <a:lnTo>
                      <a:pt x="1284" y="722"/>
                    </a:lnTo>
                    <a:lnTo>
                      <a:pt x="1283" y="720"/>
                    </a:lnTo>
                    <a:lnTo>
                      <a:pt x="1255" y="720"/>
                    </a:lnTo>
                    <a:lnTo>
                      <a:pt x="1255" y="790"/>
                    </a:lnTo>
                    <a:lnTo>
                      <a:pt x="1159" y="790"/>
                    </a:lnTo>
                    <a:lnTo>
                      <a:pt x="1159" y="822"/>
                    </a:lnTo>
                    <a:lnTo>
                      <a:pt x="1129" y="822"/>
                    </a:lnTo>
                    <a:lnTo>
                      <a:pt x="1129" y="859"/>
                    </a:lnTo>
                    <a:lnTo>
                      <a:pt x="1104" y="858"/>
                    </a:lnTo>
                    <a:lnTo>
                      <a:pt x="1079" y="858"/>
                    </a:lnTo>
                    <a:lnTo>
                      <a:pt x="1055" y="858"/>
                    </a:lnTo>
                    <a:lnTo>
                      <a:pt x="1033" y="859"/>
                    </a:lnTo>
                    <a:lnTo>
                      <a:pt x="1033" y="873"/>
                    </a:lnTo>
                    <a:lnTo>
                      <a:pt x="1038" y="876"/>
                    </a:lnTo>
                    <a:lnTo>
                      <a:pt x="1044" y="877"/>
                    </a:lnTo>
                    <a:lnTo>
                      <a:pt x="1058" y="878"/>
                    </a:lnTo>
                    <a:lnTo>
                      <a:pt x="1088" y="879"/>
                    </a:lnTo>
                    <a:lnTo>
                      <a:pt x="1088" y="897"/>
                    </a:lnTo>
                    <a:lnTo>
                      <a:pt x="1033" y="897"/>
                    </a:lnTo>
                    <a:lnTo>
                      <a:pt x="1033" y="927"/>
                    </a:lnTo>
                    <a:lnTo>
                      <a:pt x="951" y="927"/>
                    </a:lnTo>
                    <a:lnTo>
                      <a:pt x="951" y="960"/>
                    </a:lnTo>
                    <a:lnTo>
                      <a:pt x="1002" y="960"/>
                    </a:lnTo>
                    <a:lnTo>
                      <a:pt x="1002" y="975"/>
                    </a:lnTo>
                    <a:lnTo>
                      <a:pt x="875" y="975"/>
                    </a:lnTo>
                    <a:lnTo>
                      <a:pt x="875" y="990"/>
                    </a:lnTo>
                    <a:lnTo>
                      <a:pt x="906" y="990"/>
                    </a:lnTo>
                    <a:lnTo>
                      <a:pt x="906" y="1024"/>
                    </a:lnTo>
                    <a:lnTo>
                      <a:pt x="900" y="1026"/>
                    </a:lnTo>
                    <a:lnTo>
                      <a:pt x="895" y="1027"/>
                    </a:lnTo>
                    <a:lnTo>
                      <a:pt x="884" y="1029"/>
                    </a:lnTo>
                    <a:lnTo>
                      <a:pt x="872" y="1030"/>
                    </a:lnTo>
                    <a:lnTo>
                      <a:pt x="862" y="1031"/>
                    </a:lnTo>
                    <a:lnTo>
                      <a:pt x="857" y="1031"/>
                    </a:lnTo>
                    <a:lnTo>
                      <a:pt x="853" y="1033"/>
                    </a:lnTo>
                    <a:lnTo>
                      <a:pt x="848" y="1034"/>
                    </a:lnTo>
                    <a:lnTo>
                      <a:pt x="844" y="1038"/>
                    </a:lnTo>
                    <a:lnTo>
                      <a:pt x="843" y="1039"/>
                    </a:lnTo>
                    <a:lnTo>
                      <a:pt x="841" y="1040"/>
                    </a:lnTo>
                    <a:lnTo>
                      <a:pt x="839" y="1044"/>
                    </a:lnTo>
                    <a:lnTo>
                      <a:pt x="837" y="1050"/>
                    </a:lnTo>
                    <a:lnTo>
                      <a:pt x="835" y="1052"/>
                    </a:lnTo>
                    <a:lnTo>
                      <a:pt x="834" y="1055"/>
                    </a:lnTo>
                    <a:lnTo>
                      <a:pt x="826" y="1055"/>
                    </a:lnTo>
                    <a:lnTo>
                      <a:pt x="815" y="1056"/>
                    </a:lnTo>
                    <a:lnTo>
                      <a:pt x="811" y="1056"/>
                    </a:lnTo>
                    <a:lnTo>
                      <a:pt x="805" y="1057"/>
                    </a:lnTo>
                    <a:lnTo>
                      <a:pt x="795" y="1059"/>
                    </a:lnTo>
                    <a:lnTo>
                      <a:pt x="795" y="1072"/>
                    </a:lnTo>
                    <a:lnTo>
                      <a:pt x="798" y="1073"/>
                    </a:lnTo>
                    <a:lnTo>
                      <a:pt x="802" y="1074"/>
                    </a:lnTo>
                    <a:lnTo>
                      <a:pt x="812" y="1076"/>
                    </a:lnTo>
                    <a:lnTo>
                      <a:pt x="834" y="1077"/>
                    </a:lnTo>
                    <a:lnTo>
                      <a:pt x="834" y="1100"/>
                    </a:lnTo>
                    <a:lnTo>
                      <a:pt x="748" y="1100"/>
                    </a:lnTo>
                    <a:lnTo>
                      <a:pt x="748" y="1162"/>
                    </a:lnTo>
                    <a:lnTo>
                      <a:pt x="700" y="1162"/>
                    </a:lnTo>
                    <a:lnTo>
                      <a:pt x="699" y="1146"/>
                    </a:lnTo>
                    <a:lnTo>
                      <a:pt x="697" y="1138"/>
                    </a:lnTo>
                    <a:lnTo>
                      <a:pt x="694" y="1132"/>
                    </a:lnTo>
                    <a:lnTo>
                      <a:pt x="680" y="1132"/>
                    </a:lnTo>
                    <a:lnTo>
                      <a:pt x="680" y="1258"/>
                    </a:lnTo>
                    <a:lnTo>
                      <a:pt x="623" y="1258"/>
                    </a:lnTo>
                    <a:lnTo>
                      <a:pt x="623" y="1232"/>
                    </a:lnTo>
                    <a:lnTo>
                      <a:pt x="595" y="1232"/>
                    </a:lnTo>
                    <a:lnTo>
                      <a:pt x="572" y="1233"/>
                    </a:lnTo>
                    <a:lnTo>
                      <a:pt x="543" y="1236"/>
                    </a:lnTo>
                    <a:lnTo>
                      <a:pt x="534" y="1236"/>
                    </a:lnTo>
                    <a:lnTo>
                      <a:pt x="527" y="1236"/>
                    </a:lnTo>
                    <a:lnTo>
                      <a:pt x="523" y="1234"/>
                    </a:lnTo>
                    <a:lnTo>
                      <a:pt x="519" y="1233"/>
                    </a:lnTo>
                    <a:lnTo>
                      <a:pt x="517" y="1238"/>
                    </a:lnTo>
                    <a:lnTo>
                      <a:pt x="516" y="1240"/>
                    </a:lnTo>
                    <a:lnTo>
                      <a:pt x="516" y="1243"/>
                    </a:lnTo>
                    <a:lnTo>
                      <a:pt x="515" y="1258"/>
                    </a:lnTo>
                    <a:lnTo>
                      <a:pt x="510" y="1258"/>
                    </a:lnTo>
                    <a:lnTo>
                      <a:pt x="503" y="1257"/>
                    </a:lnTo>
                    <a:lnTo>
                      <a:pt x="496" y="1255"/>
                    </a:lnTo>
                    <a:lnTo>
                      <a:pt x="489" y="1255"/>
                    </a:lnTo>
                    <a:lnTo>
                      <a:pt x="485" y="1255"/>
                    </a:lnTo>
                    <a:lnTo>
                      <a:pt x="482" y="1255"/>
                    </a:lnTo>
                    <a:lnTo>
                      <a:pt x="479" y="1256"/>
                    </a:lnTo>
                    <a:lnTo>
                      <a:pt x="475" y="1257"/>
                    </a:lnTo>
                    <a:lnTo>
                      <a:pt x="472" y="1259"/>
                    </a:lnTo>
                    <a:lnTo>
                      <a:pt x="469" y="1263"/>
                    </a:lnTo>
                    <a:lnTo>
                      <a:pt x="467" y="1266"/>
                    </a:lnTo>
                    <a:lnTo>
                      <a:pt x="464" y="1270"/>
                    </a:lnTo>
                    <a:lnTo>
                      <a:pt x="515" y="1270"/>
                    </a:lnTo>
                    <a:lnTo>
                      <a:pt x="515" y="1319"/>
                    </a:lnTo>
                    <a:lnTo>
                      <a:pt x="466" y="1319"/>
                    </a:lnTo>
                    <a:lnTo>
                      <a:pt x="466" y="1308"/>
                    </a:lnTo>
                    <a:lnTo>
                      <a:pt x="464" y="1304"/>
                    </a:lnTo>
                    <a:lnTo>
                      <a:pt x="463" y="1301"/>
                    </a:lnTo>
                    <a:lnTo>
                      <a:pt x="462" y="1299"/>
                    </a:lnTo>
                    <a:lnTo>
                      <a:pt x="369" y="1299"/>
                    </a:lnTo>
                    <a:lnTo>
                      <a:pt x="369" y="1316"/>
                    </a:lnTo>
                    <a:lnTo>
                      <a:pt x="374" y="1318"/>
                    </a:lnTo>
                    <a:lnTo>
                      <a:pt x="380" y="1319"/>
                    </a:lnTo>
                    <a:lnTo>
                      <a:pt x="392" y="1320"/>
                    </a:lnTo>
                    <a:lnTo>
                      <a:pt x="419" y="1321"/>
                    </a:lnTo>
                    <a:lnTo>
                      <a:pt x="420" y="1340"/>
                    </a:lnTo>
                    <a:lnTo>
                      <a:pt x="421" y="1352"/>
                    </a:lnTo>
                    <a:lnTo>
                      <a:pt x="422" y="1358"/>
                    </a:lnTo>
                    <a:lnTo>
                      <a:pt x="425" y="1364"/>
                    </a:lnTo>
                    <a:lnTo>
                      <a:pt x="338" y="1364"/>
                    </a:lnTo>
                    <a:lnTo>
                      <a:pt x="339" y="1371"/>
                    </a:lnTo>
                    <a:lnTo>
                      <a:pt x="340" y="1376"/>
                    </a:lnTo>
                    <a:lnTo>
                      <a:pt x="340" y="1380"/>
                    </a:lnTo>
                    <a:lnTo>
                      <a:pt x="339" y="1385"/>
                    </a:lnTo>
                    <a:lnTo>
                      <a:pt x="337" y="1391"/>
                    </a:lnTo>
                    <a:lnTo>
                      <a:pt x="334" y="1397"/>
                    </a:lnTo>
                    <a:lnTo>
                      <a:pt x="330" y="1403"/>
                    </a:lnTo>
                    <a:lnTo>
                      <a:pt x="324" y="1408"/>
                    </a:lnTo>
                    <a:lnTo>
                      <a:pt x="322" y="1413"/>
                    </a:lnTo>
                    <a:lnTo>
                      <a:pt x="321" y="1416"/>
                    </a:lnTo>
                    <a:lnTo>
                      <a:pt x="317" y="1426"/>
                    </a:lnTo>
                    <a:lnTo>
                      <a:pt x="308" y="1425"/>
                    </a:lnTo>
                    <a:lnTo>
                      <a:pt x="298" y="1425"/>
                    </a:lnTo>
                    <a:lnTo>
                      <a:pt x="293" y="1426"/>
                    </a:lnTo>
                    <a:lnTo>
                      <a:pt x="288" y="1426"/>
                    </a:lnTo>
                    <a:lnTo>
                      <a:pt x="282" y="1427"/>
                    </a:lnTo>
                    <a:lnTo>
                      <a:pt x="278" y="1429"/>
                    </a:lnTo>
                    <a:lnTo>
                      <a:pt x="273" y="1431"/>
                    </a:lnTo>
                    <a:lnTo>
                      <a:pt x="269" y="1433"/>
                    </a:lnTo>
                    <a:lnTo>
                      <a:pt x="265" y="1438"/>
                    </a:lnTo>
                    <a:lnTo>
                      <a:pt x="263" y="1442"/>
                    </a:lnTo>
                    <a:lnTo>
                      <a:pt x="261" y="1446"/>
                    </a:lnTo>
                    <a:lnTo>
                      <a:pt x="261" y="1452"/>
                    </a:lnTo>
                    <a:lnTo>
                      <a:pt x="261" y="1459"/>
                    </a:lnTo>
                    <a:lnTo>
                      <a:pt x="262" y="1467"/>
                    </a:lnTo>
                    <a:lnTo>
                      <a:pt x="211" y="1467"/>
                    </a:lnTo>
                    <a:lnTo>
                      <a:pt x="211" y="1503"/>
                    </a:lnTo>
                    <a:lnTo>
                      <a:pt x="169" y="1503"/>
                    </a:lnTo>
                    <a:lnTo>
                      <a:pt x="129" y="1503"/>
                    </a:lnTo>
                    <a:lnTo>
                      <a:pt x="127" y="1505"/>
                    </a:lnTo>
                    <a:lnTo>
                      <a:pt x="126" y="1505"/>
                    </a:lnTo>
                    <a:lnTo>
                      <a:pt x="126" y="1513"/>
                    </a:lnTo>
                    <a:lnTo>
                      <a:pt x="126" y="1518"/>
                    </a:lnTo>
                    <a:lnTo>
                      <a:pt x="127" y="1521"/>
                    </a:lnTo>
                    <a:lnTo>
                      <a:pt x="129" y="1523"/>
                    </a:lnTo>
                    <a:lnTo>
                      <a:pt x="130" y="1525"/>
                    </a:lnTo>
                    <a:lnTo>
                      <a:pt x="132" y="1526"/>
                    </a:lnTo>
                    <a:lnTo>
                      <a:pt x="133" y="1528"/>
                    </a:lnTo>
                    <a:lnTo>
                      <a:pt x="134" y="1531"/>
                    </a:lnTo>
                    <a:lnTo>
                      <a:pt x="136" y="1533"/>
                    </a:lnTo>
                    <a:lnTo>
                      <a:pt x="95" y="1533"/>
                    </a:lnTo>
                    <a:lnTo>
                      <a:pt x="95" y="1568"/>
                    </a:lnTo>
                    <a:lnTo>
                      <a:pt x="87" y="1567"/>
                    </a:lnTo>
                    <a:lnTo>
                      <a:pt x="81" y="1566"/>
                    </a:lnTo>
                    <a:lnTo>
                      <a:pt x="72" y="1565"/>
                    </a:lnTo>
                    <a:lnTo>
                      <a:pt x="62" y="1565"/>
                    </a:lnTo>
                    <a:lnTo>
                      <a:pt x="36" y="1565"/>
                    </a:lnTo>
                    <a:lnTo>
                      <a:pt x="0" y="1568"/>
                    </a:lnTo>
                    <a:lnTo>
                      <a:pt x="0" y="1521"/>
                    </a:lnTo>
                    <a:lnTo>
                      <a:pt x="20" y="1522"/>
                    </a:lnTo>
                    <a:lnTo>
                      <a:pt x="42" y="1523"/>
                    </a:lnTo>
                    <a:lnTo>
                      <a:pt x="64" y="1522"/>
                    </a:lnTo>
                    <a:lnTo>
                      <a:pt x="86" y="1522"/>
                    </a:lnTo>
                    <a:lnTo>
                      <a:pt x="86" y="1507"/>
                    </a:lnTo>
                    <a:lnTo>
                      <a:pt x="78" y="1505"/>
                    </a:lnTo>
                    <a:lnTo>
                      <a:pt x="72" y="1503"/>
                    </a:lnTo>
                    <a:lnTo>
                      <a:pt x="64" y="1501"/>
                    </a:lnTo>
                    <a:lnTo>
                      <a:pt x="57" y="1499"/>
                    </a:lnTo>
                    <a:lnTo>
                      <a:pt x="86" y="1499"/>
                    </a:lnTo>
                    <a:lnTo>
                      <a:pt x="86" y="1468"/>
                    </a:lnTo>
                    <a:lnTo>
                      <a:pt x="90" y="1468"/>
                    </a:lnTo>
                    <a:lnTo>
                      <a:pt x="95" y="1469"/>
                    </a:lnTo>
                    <a:lnTo>
                      <a:pt x="99" y="1470"/>
                    </a:lnTo>
                    <a:lnTo>
                      <a:pt x="104" y="1471"/>
                    </a:lnTo>
                    <a:lnTo>
                      <a:pt x="106" y="1471"/>
                    </a:lnTo>
                    <a:lnTo>
                      <a:pt x="110" y="1471"/>
                    </a:lnTo>
                    <a:lnTo>
                      <a:pt x="113" y="1470"/>
                    </a:lnTo>
                    <a:lnTo>
                      <a:pt x="115" y="1469"/>
                    </a:lnTo>
                    <a:lnTo>
                      <a:pt x="118" y="1467"/>
                    </a:lnTo>
                    <a:lnTo>
                      <a:pt x="120" y="1464"/>
                    </a:lnTo>
                    <a:lnTo>
                      <a:pt x="124" y="1460"/>
                    </a:lnTo>
                    <a:lnTo>
                      <a:pt x="126" y="1456"/>
                    </a:lnTo>
                    <a:lnTo>
                      <a:pt x="86" y="1456"/>
                    </a:lnTo>
                    <a:lnTo>
                      <a:pt x="86" y="1438"/>
                    </a:lnTo>
                    <a:lnTo>
                      <a:pt x="125" y="1438"/>
                    </a:lnTo>
                    <a:lnTo>
                      <a:pt x="125" y="1443"/>
                    </a:lnTo>
                    <a:lnTo>
                      <a:pt x="125" y="1448"/>
                    </a:lnTo>
                    <a:lnTo>
                      <a:pt x="125" y="1454"/>
                    </a:lnTo>
                    <a:lnTo>
                      <a:pt x="126" y="1456"/>
                    </a:lnTo>
                    <a:lnTo>
                      <a:pt x="127" y="1458"/>
                    </a:lnTo>
                    <a:lnTo>
                      <a:pt x="129" y="1463"/>
                    </a:lnTo>
                    <a:lnTo>
                      <a:pt x="131" y="1464"/>
                    </a:lnTo>
                    <a:lnTo>
                      <a:pt x="132" y="1465"/>
                    </a:lnTo>
                    <a:lnTo>
                      <a:pt x="138" y="1467"/>
                    </a:lnTo>
                    <a:lnTo>
                      <a:pt x="140" y="1467"/>
                    </a:lnTo>
                    <a:lnTo>
                      <a:pt x="143" y="1467"/>
                    </a:lnTo>
                    <a:lnTo>
                      <a:pt x="149" y="1467"/>
                    </a:lnTo>
                    <a:lnTo>
                      <a:pt x="152" y="1466"/>
                    </a:lnTo>
                    <a:lnTo>
                      <a:pt x="155" y="1465"/>
                    </a:lnTo>
                    <a:lnTo>
                      <a:pt x="157" y="1464"/>
                    </a:lnTo>
                    <a:lnTo>
                      <a:pt x="159" y="1461"/>
                    </a:lnTo>
                    <a:lnTo>
                      <a:pt x="160" y="1458"/>
                    </a:lnTo>
                    <a:lnTo>
                      <a:pt x="160" y="1456"/>
                    </a:lnTo>
                    <a:lnTo>
                      <a:pt x="160" y="1454"/>
                    </a:lnTo>
                    <a:lnTo>
                      <a:pt x="160" y="1451"/>
                    </a:lnTo>
                    <a:lnTo>
                      <a:pt x="159" y="1447"/>
                    </a:lnTo>
                    <a:lnTo>
                      <a:pt x="158" y="1443"/>
                    </a:lnTo>
                    <a:lnTo>
                      <a:pt x="157" y="1438"/>
                    </a:lnTo>
                    <a:lnTo>
                      <a:pt x="156" y="1434"/>
                    </a:lnTo>
                    <a:lnTo>
                      <a:pt x="156" y="1391"/>
                    </a:lnTo>
                    <a:lnTo>
                      <a:pt x="180" y="1395"/>
                    </a:lnTo>
                    <a:lnTo>
                      <a:pt x="193" y="1397"/>
                    </a:lnTo>
                    <a:lnTo>
                      <a:pt x="206" y="1398"/>
                    </a:lnTo>
                    <a:lnTo>
                      <a:pt x="212" y="1398"/>
                    </a:lnTo>
                    <a:lnTo>
                      <a:pt x="219" y="1398"/>
                    </a:lnTo>
                    <a:lnTo>
                      <a:pt x="225" y="1398"/>
                    </a:lnTo>
                    <a:lnTo>
                      <a:pt x="232" y="1395"/>
                    </a:lnTo>
                    <a:lnTo>
                      <a:pt x="237" y="1394"/>
                    </a:lnTo>
                    <a:lnTo>
                      <a:pt x="242" y="1391"/>
                    </a:lnTo>
                    <a:lnTo>
                      <a:pt x="246" y="1390"/>
                    </a:lnTo>
                    <a:lnTo>
                      <a:pt x="248" y="1389"/>
                    </a:lnTo>
                    <a:lnTo>
                      <a:pt x="253" y="1385"/>
                    </a:lnTo>
                    <a:lnTo>
                      <a:pt x="243" y="1386"/>
                    </a:lnTo>
                    <a:lnTo>
                      <a:pt x="235" y="1387"/>
                    </a:lnTo>
                    <a:lnTo>
                      <a:pt x="226" y="1387"/>
                    </a:lnTo>
                    <a:lnTo>
                      <a:pt x="219" y="1385"/>
                    </a:lnTo>
                    <a:lnTo>
                      <a:pt x="212" y="1384"/>
                    </a:lnTo>
                    <a:lnTo>
                      <a:pt x="205" y="1380"/>
                    </a:lnTo>
                    <a:lnTo>
                      <a:pt x="198" y="1378"/>
                    </a:lnTo>
                    <a:lnTo>
                      <a:pt x="192" y="1375"/>
                    </a:lnTo>
                    <a:lnTo>
                      <a:pt x="179" y="1370"/>
                    </a:lnTo>
                    <a:lnTo>
                      <a:pt x="171" y="1367"/>
                    </a:lnTo>
                    <a:lnTo>
                      <a:pt x="164" y="1365"/>
                    </a:lnTo>
                    <a:lnTo>
                      <a:pt x="156" y="1364"/>
                    </a:lnTo>
                    <a:lnTo>
                      <a:pt x="147" y="1363"/>
                    </a:lnTo>
                    <a:lnTo>
                      <a:pt x="138" y="1364"/>
                    </a:lnTo>
                    <a:lnTo>
                      <a:pt x="127" y="1365"/>
                    </a:lnTo>
                    <a:lnTo>
                      <a:pt x="129" y="1330"/>
                    </a:lnTo>
                    <a:lnTo>
                      <a:pt x="129" y="1361"/>
                    </a:lnTo>
                    <a:lnTo>
                      <a:pt x="339" y="1361"/>
                    </a:lnTo>
                    <a:lnTo>
                      <a:pt x="339" y="1324"/>
                    </a:lnTo>
                    <a:lnTo>
                      <a:pt x="329" y="1326"/>
                    </a:lnTo>
                    <a:lnTo>
                      <a:pt x="318" y="1327"/>
                    </a:lnTo>
                    <a:lnTo>
                      <a:pt x="295" y="1328"/>
                    </a:lnTo>
                    <a:lnTo>
                      <a:pt x="284" y="1327"/>
                    </a:lnTo>
                    <a:lnTo>
                      <a:pt x="274" y="1326"/>
                    </a:lnTo>
                    <a:lnTo>
                      <a:pt x="263" y="1324"/>
                    </a:lnTo>
                    <a:lnTo>
                      <a:pt x="252" y="1321"/>
                    </a:lnTo>
                    <a:lnTo>
                      <a:pt x="339" y="1321"/>
                    </a:lnTo>
                    <a:lnTo>
                      <a:pt x="339" y="1270"/>
                    </a:lnTo>
                    <a:lnTo>
                      <a:pt x="411" y="1270"/>
                    </a:lnTo>
                    <a:lnTo>
                      <a:pt x="411" y="1237"/>
                    </a:lnTo>
                    <a:lnTo>
                      <a:pt x="338" y="1237"/>
                    </a:lnTo>
                    <a:lnTo>
                      <a:pt x="411" y="1234"/>
                    </a:lnTo>
                    <a:lnTo>
                      <a:pt x="411" y="1193"/>
                    </a:lnTo>
                    <a:lnTo>
                      <a:pt x="497" y="1193"/>
                    </a:lnTo>
                    <a:lnTo>
                      <a:pt x="497" y="1163"/>
                    </a:lnTo>
                    <a:lnTo>
                      <a:pt x="572" y="1163"/>
                    </a:lnTo>
                    <a:lnTo>
                      <a:pt x="572" y="1121"/>
                    </a:lnTo>
                    <a:lnTo>
                      <a:pt x="546" y="1121"/>
                    </a:lnTo>
                    <a:lnTo>
                      <a:pt x="543" y="1122"/>
                    </a:lnTo>
                    <a:lnTo>
                      <a:pt x="541" y="1123"/>
                    </a:lnTo>
                    <a:lnTo>
                      <a:pt x="541" y="1125"/>
                    </a:lnTo>
                    <a:lnTo>
                      <a:pt x="541" y="1126"/>
                    </a:lnTo>
                    <a:lnTo>
                      <a:pt x="542" y="1129"/>
                    </a:lnTo>
                    <a:lnTo>
                      <a:pt x="541" y="1130"/>
                    </a:lnTo>
                    <a:lnTo>
                      <a:pt x="540" y="1131"/>
                    </a:lnTo>
                    <a:lnTo>
                      <a:pt x="537" y="1132"/>
                    </a:lnTo>
                    <a:lnTo>
                      <a:pt x="497" y="1132"/>
                    </a:lnTo>
                    <a:lnTo>
                      <a:pt x="497" y="1118"/>
                    </a:lnTo>
                    <a:lnTo>
                      <a:pt x="572" y="1118"/>
                    </a:lnTo>
                    <a:lnTo>
                      <a:pt x="572" y="1077"/>
                    </a:lnTo>
                    <a:lnTo>
                      <a:pt x="665" y="1077"/>
                    </a:lnTo>
                    <a:lnTo>
                      <a:pt x="666" y="1056"/>
                    </a:lnTo>
                    <a:lnTo>
                      <a:pt x="666" y="1077"/>
                    </a:lnTo>
                    <a:lnTo>
                      <a:pt x="670" y="1077"/>
                    </a:lnTo>
                    <a:lnTo>
                      <a:pt x="675" y="1077"/>
                    </a:lnTo>
                    <a:lnTo>
                      <a:pt x="679" y="1078"/>
                    </a:lnTo>
                    <a:lnTo>
                      <a:pt x="683" y="1080"/>
                    </a:lnTo>
                    <a:lnTo>
                      <a:pt x="688" y="1082"/>
                    </a:lnTo>
                    <a:lnTo>
                      <a:pt x="693" y="1086"/>
                    </a:lnTo>
                    <a:lnTo>
                      <a:pt x="695" y="1089"/>
                    </a:lnTo>
                    <a:lnTo>
                      <a:pt x="697" y="1091"/>
                    </a:lnTo>
                    <a:lnTo>
                      <a:pt x="702" y="1097"/>
                    </a:lnTo>
                    <a:lnTo>
                      <a:pt x="750" y="1097"/>
                    </a:lnTo>
                    <a:lnTo>
                      <a:pt x="750" y="1036"/>
                    </a:lnTo>
                    <a:lnTo>
                      <a:pt x="826" y="1036"/>
                    </a:lnTo>
                    <a:lnTo>
                      <a:pt x="826" y="995"/>
                    </a:lnTo>
                    <a:lnTo>
                      <a:pt x="793" y="995"/>
                    </a:lnTo>
                    <a:lnTo>
                      <a:pt x="792" y="1025"/>
                    </a:lnTo>
                    <a:lnTo>
                      <a:pt x="792" y="993"/>
                    </a:lnTo>
                    <a:lnTo>
                      <a:pt x="755" y="993"/>
                    </a:lnTo>
                    <a:lnTo>
                      <a:pt x="826" y="990"/>
                    </a:lnTo>
                    <a:lnTo>
                      <a:pt x="826" y="960"/>
                    </a:lnTo>
                    <a:lnTo>
                      <a:pt x="908" y="960"/>
                    </a:lnTo>
                    <a:lnTo>
                      <a:pt x="908" y="917"/>
                    </a:lnTo>
                    <a:lnTo>
                      <a:pt x="928" y="918"/>
                    </a:lnTo>
                    <a:lnTo>
                      <a:pt x="950" y="918"/>
                    </a:lnTo>
                    <a:lnTo>
                      <a:pt x="971" y="918"/>
                    </a:lnTo>
                    <a:lnTo>
                      <a:pt x="993" y="917"/>
                    </a:lnTo>
                    <a:lnTo>
                      <a:pt x="993" y="899"/>
                    </a:lnTo>
                    <a:lnTo>
                      <a:pt x="984" y="899"/>
                    </a:lnTo>
                    <a:lnTo>
                      <a:pt x="975" y="899"/>
                    </a:lnTo>
                    <a:lnTo>
                      <a:pt x="953" y="898"/>
                    </a:lnTo>
                    <a:lnTo>
                      <a:pt x="931" y="899"/>
                    </a:lnTo>
                    <a:lnTo>
                      <a:pt x="908" y="900"/>
                    </a:lnTo>
                    <a:lnTo>
                      <a:pt x="908" y="876"/>
                    </a:lnTo>
                    <a:lnTo>
                      <a:pt x="928" y="877"/>
                    </a:lnTo>
                    <a:lnTo>
                      <a:pt x="950" y="878"/>
                    </a:lnTo>
                    <a:lnTo>
                      <a:pt x="971" y="877"/>
                    </a:lnTo>
                    <a:lnTo>
                      <a:pt x="993" y="876"/>
                    </a:lnTo>
                    <a:lnTo>
                      <a:pt x="993" y="857"/>
                    </a:lnTo>
                    <a:lnTo>
                      <a:pt x="876" y="857"/>
                    </a:lnTo>
                    <a:lnTo>
                      <a:pt x="882" y="856"/>
                    </a:lnTo>
                    <a:lnTo>
                      <a:pt x="888" y="855"/>
                    </a:lnTo>
                    <a:lnTo>
                      <a:pt x="894" y="854"/>
                    </a:lnTo>
                    <a:lnTo>
                      <a:pt x="899" y="852"/>
                    </a:lnTo>
                    <a:lnTo>
                      <a:pt x="903" y="850"/>
                    </a:lnTo>
                    <a:lnTo>
                      <a:pt x="906" y="849"/>
                    </a:lnTo>
                    <a:lnTo>
                      <a:pt x="907" y="846"/>
                    </a:lnTo>
                    <a:lnTo>
                      <a:pt x="908" y="844"/>
                    </a:lnTo>
                    <a:lnTo>
                      <a:pt x="908" y="841"/>
                    </a:lnTo>
                    <a:lnTo>
                      <a:pt x="908" y="837"/>
                    </a:lnTo>
                    <a:lnTo>
                      <a:pt x="907" y="832"/>
                    </a:lnTo>
                    <a:lnTo>
                      <a:pt x="951" y="832"/>
                    </a:lnTo>
                    <a:lnTo>
                      <a:pt x="954" y="841"/>
                    </a:lnTo>
                    <a:lnTo>
                      <a:pt x="956" y="846"/>
                    </a:lnTo>
                    <a:lnTo>
                      <a:pt x="958" y="850"/>
                    </a:lnTo>
                    <a:lnTo>
                      <a:pt x="961" y="852"/>
                    </a:lnTo>
                    <a:lnTo>
                      <a:pt x="963" y="853"/>
                    </a:lnTo>
                    <a:lnTo>
                      <a:pt x="965" y="853"/>
                    </a:lnTo>
                    <a:lnTo>
                      <a:pt x="972" y="853"/>
                    </a:lnTo>
                    <a:lnTo>
                      <a:pt x="981" y="853"/>
                    </a:lnTo>
                    <a:lnTo>
                      <a:pt x="985" y="853"/>
                    </a:lnTo>
                    <a:lnTo>
                      <a:pt x="990" y="853"/>
                    </a:lnTo>
                    <a:lnTo>
                      <a:pt x="992" y="852"/>
                    </a:lnTo>
                    <a:lnTo>
                      <a:pt x="993" y="851"/>
                    </a:lnTo>
                    <a:lnTo>
                      <a:pt x="994" y="849"/>
                    </a:lnTo>
                    <a:lnTo>
                      <a:pt x="994" y="848"/>
                    </a:lnTo>
                    <a:lnTo>
                      <a:pt x="995" y="844"/>
                    </a:lnTo>
                    <a:lnTo>
                      <a:pt x="995" y="841"/>
                    </a:lnTo>
                    <a:lnTo>
                      <a:pt x="993" y="833"/>
                    </a:lnTo>
                    <a:lnTo>
                      <a:pt x="1079" y="833"/>
                    </a:lnTo>
                    <a:lnTo>
                      <a:pt x="1079" y="716"/>
                    </a:lnTo>
                    <a:lnTo>
                      <a:pt x="1161" y="716"/>
                    </a:lnTo>
                    <a:lnTo>
                      <a:pt x="1161" y="676"/>
                    </a:lnTo>
                    <a:lnTo>
                      <a:pt x="1237" y="676"/>
                    </a:lnTo>
                    <a:lnTo>
                      <a:pt x="1237" y="603"/>
                    </a:lnTo>
                    <a:lnTo>
                      <a:pt x="1209" y="603"/>
                    </a:lnTo>
                    <a:lnTo>
                      <a:pt x="1208" y="605"/>
                    </a:lnTo>
                    <a:lnTo>
                      <a:pt x="1206" y="608"/>
                    </a:lnTo>
                    <a:lnTo>
                      <a:pt x="1205" y="612"/>
                    </a:lnTo>
                    <a:lnTo>
                      <a:pt x="1204" y="623"/>
                    </a:lnTo>
                    <a:lnTo>
                      <a:pt x="1161" y="623"/>
                    </a:lnTo>
                    <a:lnTo>
                      <a:pt x="1161" y="599"/>
                    </a:lnTo>
                    <a:lnTo>
                      <a:pt x="1287" y="599"/>
                    </a:lnTo>
                    <a:lnTo>
                      <a:pt x="1287" y="568"/>
                    </a:lnTo>
                    <a:lnTo>
                      <a:pt x="1277" y="568"/>
                    </a:lnTo>
                    <a:lnTo>
                      <a:pt x="1263" y="566"/>
                    </a:lnTo>
                    <a:lnTo>
                      <a:pt x="1256" y="565"/>
                    </a:lnTo>
                    <a:lnTo>
                      <a:pt x="1250" y="564"/>
                    </a:lnTo>
                    <a:lnTo>
                      <a:pt x="1242" y="562"/>
                    </a:lnTo>
                    <a:lnTo>
                      <a:pt x="1236" y="560"/>
                    </a:lnTo>
                    <a:lnTo>
                      <a:pt x="1263" y="558"/>
                    </a:lnTo>
                    <a:lnTo>
                      <a:pt x="1275" y="556"/>
                    </a:lnTo>
                    <a:lnTo>
                      <a:pt x="1282" y="555"/>
                    </a:lnTo>
                    <a:lnTo>
                      <a:pt x="1287" y="554"/>
                    </a:lnTo>
                    <a:lnTo>
                      <a:pt x="1287" y="542"/>
                    </a:lnTo>
                    <a:lnTo>
                      <a:pt x="1282" y="539"/>
                    </a:lnTo>
                    <a:lnTo>
                      <a:pt x="1275" y="539"/>
                    </a:lnTo>
                    <a:lnTo>
                      <a:pt x="1263" y="537"/>
                    </a:lnTo>
                    <a:lnTo>
                      <a:pt x="1237" y="536"/>
                    </a:lnTo>
                    <a:lnTo>
                      <a:pt x="1237" y="518"/>
                    </a:lnTo>
                    <a:lnTo>
                      <a:pt x="1288" y="518"/>
                    </a:lnTo>
                    <a:lnTo>
                      <a:pt x="1291" y="538"/>
                    </a:lnTo>
                    <a:lnTo>
                      <a:pt x="1291" y="548"/>
                    </a:lnTo>
                    <a:lnTo>
                      <a:pt x="1291" y="558"/>
                    </a:lnTo>
                    <a:lnTo>
                      <a:pt x="1291" y="578"/>
                    </a:lnTo>
                    <a:lnTo>
                      <a:pt x="1290" y="588"/>
                    </a:lnTo>
                    <a:lnTo>
                      <a:pt x="1288" y="599"/>
                    </a:lnTo>
                    <a:lnTo>
                      <a:pt x="1333" y="599"/>
                    </a:lnTo>
                    <a:lnTo>
                      <a:pt x="1333" y="516"/>
                    </a:lnTo>
                    <a:lnTo>
                      <a:pt x="1350" y="517"/>
                    </a:lnTo>
                    <a:lnTo>
                      <a:pt x="1368" y="517"/>
                    </a:lnTo>
                    <a:lnTo>
                      <a:pt x="1385" y="517"/>
                    </a:lnTo>
                    <a:lnTo>
                      <a:pt x="1404" y="516"/>
                    </a:lnTo>
                    <a:lnTo>
                      <a:pt x="1404" y="498"/>
                    </a:lnTo>
                    <a:lnTo>
                      <a:pt x="1396" y="497"/>
                    </a:lnTo>
                    <a:lnTo>
                      <a:pt x="1389" y="497"/>
                    </a:lnTo>
                    <a:lnTo>
                      <a:pt x="1371" y="497"/>
                    </a:lnTo>
                    <a:lnTo>
                      <a:pt x="1353" y="497"/>
                    </a:lnTo>
                    <a:lnTo>
                      <a:pt x="1333" y="498"/>
                    </a:lnTo>
                    <a:lnTo>
                      <a:pt x="1333" y="472"/>
                    </a:lnTo>
                    <a:lnTo>
                      <a:pt x="1404" y="472"/>
                    </a:lnTo>
                    <a:lnTo>
                      <a:pt x="1404" y="431"/>
                    </a:lnTo>
                    <a:close/>
                    <a:moveTo>
                      <a:pt x="1538" y="225"/>
                    </a:moveTo>
                    <a:lnTo>
                      <a:pt x="1568" y="225"/>
                    </a:lnTo>
                    <a:lnTo>
                      <a:pt x="1538" y="225"/>
                    </a:lnTo>
                    <a:close/>
                    <a:moveTo>
                      <a:pt x="1574" y="218"/>
                    </a:moveTo>
                    <a:lnTo>
                      <a:pt x="1574" y="233"/>
                    </a:lnTo>
                    <a:lnTo>
                      <a:pt x="1530" y="225"/>
                    </a:lnTo>
                    <a:lnTo>
                      <a:pt x="1574" y="218"/>
                    </a:lnTo>
                    <a:close/>
                    <a:moveTo>
                      <a:pt x="1779" y="168"/>
                    </a:moveTo>
                    <a:lnTo>
                      <a:pt x="1814" y="168"/>
                    </a:lnTo>
                    <a:lnTo>
                      <a:pt x="1814" y="196"/>
                    </a:lnTo>
                    <a:lnTo>
                      <a:pt x="1779" y="196"/>
                    </a:lnTo>
                    <a:lnTo>
                      <a:pt x="1779" y="168"/>
                    </a:lnTo>
                    <a:close/>
                    <a:moveTo>
                      <a:pt x="1871" y="136"/>
                    </a:moveTo>
                    <a:lnTo>
                      <a:pt x="1899" y="136"/>
                    </a:lnTo>
                    <a:lnTo>
                      <a:pt x="1899" y="156"/>
                    </a:lnTo>
                    <a:lnTo>
                      <a:pt x="1871" y="156"/>
                    </a:lnTo>
                    <a:lnTo>
                      <a:pt x="1871" y="136"/>
                    </a:lnTo>
                    <a:close/>
                    <a:moveTo>
                      <a:pt x="2074" y="0"/>
                    </a:moveTo>
                    <a:lnTo>
                      <a:pt x="2112" y="0"/>
                    </a:lnTo>
                    <a:lnTo>
                      <a:pt x="2112" y="28"/>
                    </a:lnTo>
                    <a:lnTo>
                      <a:pt x="2029" y="28"/>
                    </a:lnTo>
                    <a:lnTo>
                      <a:pt x="2028" y="36"/>
                    </a:lnTo>
                    <a:lnTo>
                      <a:pt x="2028" y="43"/>
                    </a:lnTo>
                    <a:lnTo>
                      <a:pt x="2027" y="61"/>
                    </a:lnTo>
                    <a:lnTo>
                      <a:pt x="2028" y="78"/>
                    </a:lnTo>
                    <a:lnTo>
                      <a:pt x="2030" y="94"/>
                    </a:lnTo>
                    <a:lnTo>
                      <a:pt x="1996" y="94"/>
                    </a:lnTo>
                    <a:lnTo>
                      <a:pt x="1996" y="163"/>
                    </a:lnTo>
                    <a:lnTo>
                      <a:pt x="1987" y="162"/>
                    </a:lnTo>
                    <a:lnTo>
                      <a:pt x="1980" y="161"/>
                    </a:lnTo>
                    <a:lnTo>
                      <a:pt x="1972" y="161"/>
                    </a:lnTo>
                    <a:lnTo>
                      <a:pt x="1964" y="161"/>
                    </a:lnTo>
                    <a:lnTo>
                      <a:pt x="1948" y="161"/>
                    </a:lnTo>
                    <a:lnTo>
                      <a:pt x="1932" y="162"/>
                    </a:lnTo>
                    <a:lnTo>
                      <a:pt x="1901" y="163"/>
                    </a:lnTo>
                    <a:lnTo>
                      <a:pt x="1885" y="164"/>
                    </a:lnTo>
                    <a:lnTo>
                      <a:pt x="1869" y="163"/>
                    </a:lnTo>
                    <a:lnTo>
                      <a:pt x="1869" y="222"/>
                    </a:lnTo>
                    <a:lnTo>
                      <a:pt x="1738" y="222"/>
                    </a:lnTo>
                    <a:lnTo>
                      <a:pt x="1740" y="213"/>
                    </a:lnTo>
                    <a:lnTo>
                      <a:pt x="1741" y="208"/>
                    </a:lnTo>
                    <a:lnTo>
                      <a:pt x="1745" y="203"/>
                    </a:lnTo>
                    <a:lnTo>
                      <a:pt x="1746" y="201"/>
                    </a:lnTo>
                    <a:lnTo>
                      <a:pt x="1748" y="200"/>
                    </a:lnTo>
                    <a:lnTo>
                      <a:pt x="1752" y="198"/>
                    </a:lnTo>
                    <a:lnTo>
                      <a:pt x="1755" y="198"/>
                    </a:lnTo>
                    <a:lnTo>
                      <a:pt x="1759" y="197"/>
                    </a:lnTo>
                    <a:lnTo>
                      <a:pt x="1765" y="197"/>
                    </a:lnTo>
                    <a:lnTo>
                      <a:pt x="1774" y="198"/>
                    </a:lnTo>
                    <a:lnTo>
                      <a:pt x="1774" y="165"/>
                    </a:lnTo>
                    <a:lnTo>
                      <a:pt x="1766" y="165"/>
                    </a:lnTo>
                    <a:lnTo>
                      <a:pt x="1758" y="165"/>
                    </a:lnTo>
                    <a:lnTo>
                      <a:pt x="1753" y="164"/>
                    </a:lnTo>
                    <a:lnTo>
                      <a:pt x="1749" y="162"/>
                    </a:lnTo>
                    <a:lnTo>
                      <a:pt x="1746" y="160"/>
                    </a:lnTo>
                    <a:lnTo>
                      <a:pt x="1744" y="158"/>
                    </a:lnTo>
                    <a:lnTo>
                      <a:pt x="1775" y="158"/>
                    </a:lnTo>
                    <a:lnTo>
                      <a:pt x="1776" y="136"/>
                    </a:lnTo>
                    <a:lnTo>
                      <a:pt x="1776" y="157"/>
                    </a:lnTo>
                    <a:lnTo>
                      <a:pt x="1815" y="157"/>
                    </a:lnTo>
                    <a:lnTo>
                      <a:pt x="1816" y="148"/>
                    </a:lnTo>
                    <a:lnTo>
                      <a:pt x="1817" y="138"/>
                    </a:lnTo>
                    <a:lnTo>
                      <a:pt x="1817" y="128"/>
                    </a:lnTo>
                    <a:lnTo>
                      <a:pt x="1817" y="117"/>
                    </a:lnTo>
                    <a:lnTo>
                      <a:pt x="1816" y="95"/>
                    </a:lnTo>
                    <a:lnTo>
                      <a:pt x="1817" y="84"/>
                    </a:lnTo>
                    <a:lnTo>
                      <a:pt x="1817" y="73"/>
                    </a:lnTo>
                    <a:lnTo>
                      <a:pt x="1817" y="114"/>
                    </a:lnTo>
                    <a:lnTo>
                      <a:pt x="1901" y="114"/>
                    </a:lnTo>
                    <a:lnTo>
                      <a:pt x="1901" y="100"/>
                    </a:lnTo>
                    <a:lnTo>
                      <a:pt x="1893" y="96"/>
                    </a:lnTo>
                    <a:lnTo>
                      <a:pt x="1887" y="95"/>
                    </a:lnTo>
                    <a:lnTo>
                      <a:pt x="1879" y="94"/>
                    </a:lnTo>
                    <a:lnTo>
                      <a:pt x="1872" y="92"/>
                    </a:lnTo>
                    <a:lnTo>
                      <a:pt x="1901" y="92"/>
                    </a:lnTo>
                    <a:lnTo>
                      <a:pt x="1901" y="61"/>
                    </a:lnTo>
                    <a:lnTo>
                      <a:pt x="1945" y="61"/>
                    </a:lnTo>
                    <a:lnTo>
                      <a:pt x="1945" y="91"/>
                    </a:lnTo>
                    <a:lnTo>
                      <a:pt x="1997" y="91"/>
                    </a:lnTo>
                    <a:lnTo>
                      <a:pt x="1997" y="22"/>
                    </a:lnTo>
                    <a:lnTo>
                      <a:pt x="2002" y="23"/>
                    </a:lnTo>
                    <a:lnTo>
                      <a:pt x="2008" y="24"/>
                    </a:lnTo>
                    <a:lnTo>
                      <a:pt x="2016" y="25"/>
                    </a:lnTo>
                    <a:lnTo>
                      <a:pt x="2026" y="25"/>
                    </a:lnTo>
                    <a:lnTo>
                      <a:pt x="2035" y="24"/>
                    </a:lnTo>
                    <a:lnTo>
                      <a:pt x="2053" y="22"/>
                    </a:lnTo>
                    <a:lnTo>
                      <a:pt x="2063" y="22"/>
                    </a:lnTo>
                    <a:lnTo>
                      <a:pt x="2074" y="23"/>
                    </a:lnTo>
                    <a:lnTo>
                      <a:pt x="2074" y="0"/>
                    </a:lnTo>
                    <a:close/>
                  </a:path>
                </a:pathLst>
              </a:custGeom>
              <a:solidFill>
                <a:srgbClr val="A3C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3" name="Freeform 939"/>
              <p:cNvSpPr>
                <a:spLocks/>
              </p:cNvSpPr>
              <p:nvPr/>
            </p:nvSpPr>
            <p:spPr bwMode="auto">
              <a:xfrm>
                <a:off x="5145" y="416"/>
                <a:ext cx="1" cy="47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47 h 47"/>
                  <a:gd name="T4" fmla="*/ 0 w 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4" name="Freeform 940"/>
              <p:cNvSpPr>
                <a:spLocks/>
              </p:cNvSpPr>
              <p:nvPr/>
            </p:nvSpPr>
            <p:spPr bwMode="auto">
              <a:xfrm>
                <a:off x="4492" y="1037"/>
                <a:ext cx="158" cy="62"/>
              </a:xfrm>
              <a:custGeom>
                <a:avLst/>
                <a:gdLst>
                  <a:gd name="T0" fmla="*/ 0 w 158"/>
                  <a:gd name="T1" fmla="*/ 0 h 62"/>
                  <a:gd name="T2" fmla="*/ 1 w 158"/>
                  <a:gd name="T3" fmla="*/ 28 h 62"/>
                  <a:gd name="T4" fmla="*/ 158 w 158"/>
                  <a:gd name="T5" fmla="*/ 28 h 62"/>
                  <a:gd name="T6" fmla="*/ 158 w 158"/>
                  <a:gd name="T7" fmla="*/ 62 h 62"/>
                  <a:gd name="T8" fmla="*/ 104 w 158"/>
                  <a:gd name="T9" fmla="*/ 62 h 62"/>
                  <a:gd name="T10" fmla="*/ 104 w 158"/>
                  <a:gd name="T11" fmla="*/ 32 h 62"/>
                  <a:gd name="T12" fmla="*/ 0 w 158"/>
                  <a:gd name="T13" fmla="*/ 32 h 62"/>
                  <a:gd name="T14" fmla="*/ 0 w 158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62"/>
                  <a:gd name="T26" fmla="*/ 158 w 158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62">
                    <a:moveTo>
                      <a:pt x="0" y="0"/>
                    </a:moveTo>
                    <a:lnTo>
                      <a:pt x="1" y="28"/>
                    </a:lnTo>
                    <a:lnTo>
                      <a:pt x="158" y="28"/>
                    </a:lnTo>
                    <a:lnTo>
                      <a:pt x="158" y="62"/>
                    </a:lnTo>
                    <a:lnTo>
                      <a:pt x="104" y="62"/>
                    </a:lnTo>
                    <a:lnTo>
                      <a:pt x="10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5" name="Freeform 941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6" name="Freeform 942"/>
              <p:cNvSpPr>
                <a:spLocks/>
              </p:cNvSpPr>
              <p:nvPr/>
            </p:nvSpPr>
            <p:spPr bwMode="auto">
              <a:xfrm>
                <a:off x="4439" y="1102"/>
                <a:ext cx="212" cy="134"/>
              </a:xfrm>
              <a:custGeom>
                <a:avLst/>
                <a:gdLst>
                  <a:gd name="T0" fmla="*/ 83 w 212"/>
                  <a:gd name="T1" fmla="*/ 0 h 134"/>
                  <a:gd name="T2" fmla="*/ 84 w 212"/>
                  <a:gd name="T3" fmla="*/ 39 h 134"/>
                  <a:gd name="T4" fmla="*/ 152 w 212"/>
                  <a:gd name="T5" fmla="*/ 39 h 134"/>
                  <a:gd name="T6" fmla="*/ 155 w 212"/>
                  <a:gd name="T7" fmla="*/ 38 h 134"/>
                  <a:gd name="T8" fmla="*/ 157 w 212"/>
                  <a:gd name="T9" fmla="*/ 38 h 134"/>
                  <a:gd name="T10" fmla="*/ 158 w 212"/>
                  <a:gd name="T11" fmla="*/ 37 h 134"/>
                  <a:gd name="T12" fmla="*/ 160 w 212"/>
                  <a:gd name="T13" fmla="*/ 36 h 134"/>
                  <a:gd name="T14" fmla="*/ 158 w 212"/>
                  <a:gd name="T15" fmla="*/ 34 h 134"/>
                  <a:gd name="T16" fmla="*/ 157 w 212"/>
                  <a:gd name="T17" fmla="*/ 32 h 134"/>
                  <a:gd name="T18" fmla="*/ 157 w 212"/>
                  <a:gd name="T19" fmla="*/ 29 h 134"/>
                  <a:gd name="T20" fmla="*/ 212 w 212"/>
                  <a:gd name="T21" fmla="*/ 36 h 134"/>
                  <a:gd name="T22" fmla="*/ 206 w 212"/>
                  <a:gd name="T23" fmla="*/ 36 h 134"/>
                  <a:gd name="T24" fmla="*/ 197 w 212"/>
                  <a:gd name="T25" fmla="*/ 35 h 134"/>
                  <a:gd name="T26" fmla="*/ 187 w 212"/>
                  <a:gd name="T27" fmla="*/ 34 h 134"/>
                  <a:gd name="T28" fmla="*/ 177 w 212"/>
                  <a:gd name="T29" fmla="*/ 33 h 134"/>
                  <a:gd name="T30" fmla="*/ 172 w 212"/>
                  <a:gd name="T31" fmla="*/ 34 h 134"/>
                  <a:gd name="T32" fmla="*/ 168 w 212"/>
                  <a:gd name="T33" fmla="*/ 34 h 134"/>
                  <a:gd name="T34" fmla="*/ 166 w 212"/>
                  <a:gd name="T35" fmla="*/ 35 h 134"/>
                  <a:gd name="T36" fmla="*/ 165 w 212"/>
                  <a:gd name="T37" fmla="*/ 36 h 134"/>
                  <a:gd name="T38" fmla="*/ 162 w 212"/>
                  <a:gd name="T39" fmla="*/ 38 h 134"/>
                  <a:gd name="T40" fmla="*/ 160 w 212"/>
                  <a:gd name="T41" fmla="*/ 39 h 134"/>
                  <a:gd name="T42" fmla="*/ 158 w 212"/>
                  <a:gd name="T43" fmla="*/ 42 h 134"/>
                  <a:gd name="T44" fmla="*/ 157 w 212"/>
                  <a:gd name="T45" fmla="*/ 46 h 134"/>
                  <a:gd name="T46" fmla="*/ 156 w 212"/>
                  <a:gd name="T47" fmla="*/ 48 h 134"/>
                  <a:gd name="T48" fmla="*/ 156 w 212"/>
                  <a:gd name="T49" fmla="*/ 51 h 134"/>
                  <a:gd name="T50" fmla="*/ 156 w 212"/>
                  <a:gd name="T51" fmla="*/ 58 h 134"/>
                  <a:gd name="T52" fmla="*/ 85 w 212"/>
                  <a:gd name="T53" fmla="*/ 58 h 134"/>
                  <a:gd name="T54" fmla="*/ 85 w 212"/>
                  <a:gd name="T55" fmla="*/ 90 h 134"/>
                  <a:gd name="T56" fmla="*/ 156 w 212"/>
                  <a:gd name="T57" fmla="*/ 90 h 134"/>
                  <a:gd name="T58" fmla="*/ 156 w 212"/>
                  <a:gd name="T59" fmla="*/ 104 h 134"/>
                  <a:gd name="T60" fmla="*/ 84 w 212"/>
                  <a:gd name="T61" fmla="*/ 104 h 134"/>
                  <a:gd name="T62" fmla="*/ 84 w 212"/>
                  <a:gd name="T63" fmla="*/ 125 h 134"/>
                  <a:gd name="T64" fmla="*/ 82 w 212"/>
                  <a:gd name="T65" fmla="*/ 118 h 134"/>
                  <a:gd name="T66" fmla="*/ 82 w 212"/>
                  <a:gd name="T67" fmla="*/ 115 h 134"/>
                  <a:gd name="T68" fmla="*/ 82 w 212"/>
                  <a:gd name="T69" fmla="*/ 111 h 134"/>
                  <a:gd name="T70" fmla="*/ 82 w 212"/>
                  <a:gd name="T71" fmla="*/ 107 h 134"/>
                  <a:gd name="T72" fmla="*/ 83 w 212"/>
                  <a:gd name="T73" fmla="*/ 103 h 134"/>
                  <a:gd name="T74" fmla="*/ 86 w 212"/>
                  <a:gd name="T75" fmla="*/ 93 h 134"/>
                  <a:gd name="T76" fmla="*/ 54 w 212"/>
                  <a:gd name="T77" fmla="*/ 93 h 134"/>
                  <a:gd name="T78" fmla="*/ 53 w 212"/>
                  <a:gd name="T79" fmla="*/ 98 h 134"/>
                  <a:gd name="T80" fmla="*/ 53 w 212"/>
                  <a:gd name="T81" fmla="*/ 102 h 134"/>
                  <a:gd name="T82" fmla="*/ 53 w 212"/>
                  <a:gd name="T83" fmla="*/ 112 h 134"/>
                  <a:gd name="T84" fmla="*/ 53 w 212"/>
                  <a:gd name="T85" fmla="*/ 117 h 134"/>
                  <a:gd name="T86" fmla="*/ 52 w 212"/>
                  <a:gd name="T87" fmla="*/ 123 h 134"/>
                  <a:gd name="T88" fmla="*/ 51 w 212"/>
                  <a:gd name="T89" fmla="*/ 129 h 134"/>
                  <a:gd name="T90" fmla="*/ 50 w 212"/>
                  <a:gd name="T91" fmla="*/ 134 h 134"/>
                  <a:gd name="T92" fmla="*/ 0 w 212"/>
                  <a:gd name="T93" fmla="*/ 127 h 134"/>
                  <a:gd name="T94" fmla="*/ 27 w 212"/>
                  <a:gd name="T95" fmla="*/ 125 h 134"/>
                  <a:gd name="T96" fmla="*/ 40 w 212"/>
                  <a:gd name="T97" fmla="*/ 124 h 134"/>
                  <a:gd name="T98" fmla="*/ 45 w 212"/>
                  <a:gd name="T99" fmla="*/ 123 h 134"/>
                  <a:gd name="T100" fmla="*/ 51 w 212"/>
                  <a:gd name="T101" fmla="*/ 120 h 134"/>
                  <a:gd name="T102" fmla="*/ 51 w 212"/>
                  <a:gd name="T103" fmla="*/ 109 h 134"/>
                  <a:gd name="T104" fmla="*/ 40 w 212"/>
                  <a:gd name="T105" fmla="*/ 106 h 134"/>
                  <a:gd name="T106" fmla="*/ 27 w 212"/>
                  <a:gd name="T107" fmla="*/ 104 h 134"/>
                  <a:gd name="T108" fmla="*/ 20 w 212"/>
                  <a:gd name="T109" fmla="*/ 102 h 134"/>
                  <a:gd name="T110" fmla="*/ 14 w 212"/>
                  <a:gd name="T111" fmla="*/ 99 h 134"/>
                  <a:gd name="T112" fmla="*/ 6 w 212"/>
                  <a:gd name="T113" fmla="*/ 96 h 134"/>
                  <a:gd name="T114" fmla="*/ 0 w 212"/>
                  <a:gd name="T115" fmla="*/ 90 h 134"/>
                  <a:gd name="T116" fmla="*/ 83 w 212"/>
                  <a:gd name="T117" fmla="*/ 90 h 134"/>
                  <a:gd name="T118" fmla="*/ 83 w 212"/>
                  <a:gd name="T119" fmla="*/ 0 h 1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134"/>
                  <a:gd name="T182" fmla="*/ 212 w 212"/>
                  <a:gd name="T183" fmla="*/ 134 h 1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134">
                    <a:moveTo>
                      <a:pt x="83" y="0"/>
                    </a:moveTo>
                    <a:lnTo>
                      <a:pt x="84" y="39"/>
                    </a:lnTo>
                    <a:lnTo>
                      <a:pt x="152" y="39"/>
                    </a:lnTo>
                    <a:lnTo>
                      <a:pt x="155" y="38"/>
                    </a:lnTo>
                    <a:lnTo>
                      <a:pt x="157" y="38"/>
                    </a:lnTo>
                    <a:lnTo>
                      <a:pt x="158" y="37"/>
                    </a:lnTo>
                    <a:lnTo>
                      <a:pt x="160" y="36"/>
                    </a:lnTo>
                    <a:lnTo>
                      <a:pt x="158" y="34"/>
                    </a:lnTo>
                    <a:lnTo>
                      <a:pt x="157" y="32"/>
                    </a:lnTo>
                    <a:lnTo>
                      <a:pt x="157" y="29"/>
                    </a:lnTo>
                    <a:lnTo>
                      <a:pt x="212" y="36"/>
                    </a:lnTo>
                    <a:lnTo>
                      <a:pt x="206" y="36"/>
                    </a:lnTo>
                    <a:lnTo>
                      <a:pt x="197" y="35"/>
                    </a:lnTo>
                    <a:lnTo>
                      <a:pt x="187" y="34"/>
                    </a:lnTo>
                    <a:lnTo>
                      <a:pt x="177" y="33"/>
                    </a:lnTo>
                    <a:lnTo>
                      <a:pt x="172" y="34"/>
                    </a:lnTo>
                    <a:lnTo>
                      <a:pt x="168" y="34"/>
                    </a:lnTo>
                    <a:lnTo>
                      <a:pt x="166" y="35"/>
                    </a:lnTo>
                    <a:lnTo>
                      <a:pt x="165" y="36"/>
                    </a:lnTo>
                    <a:lnTo>
                      <a:pt x="162" y="38"/>
                    </a:lnTo>
                    <a:lnTo>
                      <a:pt x="160" y="39"/>
                    </a:lnTo>
                    <a:lnTo>
                      <a:pt x="158" y="42"/>
                    </a:lnTo>
                    <a:lnTo>
                      <a:pt x="157" y="46"/>
                    </a:lnTo>
                    <a:lnTo>
                      <a:pt x="156" y="48"/>
                    </a:lnTo>
                    <a:lnTo>
                      <a:pt x="156" y="51"/>
                    </a:lnTo>
                    <a:lnTo>
                      <a:pt x="156" y="58"/>
                    </a:lnTo>
                    <a:lnTo>
                      <a:pt x="85" y="58"/>
                    </a:lnTo>
                    <a:lnTo>
                      <a:pt x="85" y="90"/>
                    </a:lnTo>
                    <a:lnTo>
                      <a:pt x="156" y="90"/>
                    </a:lnTo>
                    <a:lnTo>
                      <a:pt x="156" y="104"/>
                    </a:lnTo>
                    <a:lnTo>
                      <a:pt x="84" y="104"/>
                    </a:lnTo>
                    <a:lnTo>
                      <a:pt x="84" y="125"/>
                    </a:lnTo>
                    <a:lnTo>
                      <a:pt x="82" y="118"/>
                    </a:lnTo>
                    <a:lnTo>
                      <a:pt x="82" y="115"/>
                    </a:lnTo>
                    <a:lnTo>
                      <a:pt x="82" y="111"/>
                    </a:lnTo>
                    <a:lnTo>
                      <a:pt x="82" y="107"/>
                    </a:lnTo>
                    <a:lnTo>
                      <a:pt x="83" y="103"/>
                    </a:lnTo>
                    <a:lnTo>
                      <a:pt x="86" y="93"/>
                    </a:lnTo>
                    <a:lnTo>
                      <a:pt x="54" y="93"/>
                    </a:lnTo>
                    <a:lnTo>
                      <a:pt x="53" y="98"/>
                    </a:lnTo>
                    <a:lnTo>
                      <a:pt x="53" y="102"/>
                    </a:lnTo>
                    <a:lnTo>
                      <a:pt x="53" y="112"/>
                    </a:lnTo>
                    <a:lnTo>
                      <a:pt x="53" y="117"/>
                    </a:lnTo>
                    <a:lnTo>
                      <a:pt x="52" y="123"/>
                    </a:lnTo>
                    <a:lnTo>
                      <a:pt x="51" y="129"/>
                    </a:lnTo>
                    <a:lnTo>
                      <a:pt x="50" y="134"/>
                    </a:lnTo>
                    <a:lnTo>
                      <a:pt x="0" y="127"/>
                    </a:lnTo>
                    <a:lnTo>
                      <a:pt x="27" y="125"/>
                    </a:lnTo>
                    <a:lnTo>
                      <a:pt x="40" y="124"/>
                    </a:lnTo>
                    <a:lnTo>
                      <a:pt x="45" y="123"/>
                    </a:lnTo>
                    <a:lnTo>
                      <a:pt x="51" y="120"/>
                    </a:lnTo>
                    <a:lnTo>
                      <a:pt x="51" y="109"/>
                    </a:lnTo>
                    <a:lnTo>
                      <a:pt x="40" y="106"/>
                    </a:lnTo>
                    <a:lnTo>
                      <a:pt x="27" y="104"/>
                    </a:lnTo>
                    <a:lnTo>
                      <a:pt x="20" y="102"/>
                    </a:lnTo>
                    <a:lnTo>
                      <a:pt x="14" y="99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83" y="9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7" name="Freeform 943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8" name="Rectangle 944"/>
              <p:cNvSpPr>
                <a:spLocks noChangeArrowheads="1"/>
              </p:cNvSpPr>
              <p:nvPr/>
            </p:nvSpPr>
            <p:spPr bwMode="auto">
              <a:xfrm>
                <a:off x="4525" y="1238"/>
                <a:ext cx="39" cy="29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69" name="Rectangle 945"/>
              <p:cNvSpPr>
                <a:spLocks noChangeArrowheads="1"/>
              </p:cNvSpPr>
              <p:nvPr/>
            </p:nvSpPr>
            <p:spPr bwMode="auto">
              <a:xfrm>
                <a:off x="4439" y="1268"/>
                <a:ext cx="50" cy="19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70" name="Freeform 946"/>
              <p:cNvSpPr>
                <a:spLocks/>
              </p:cNvSpPr>
              <p:nvPr/>
            </p:nvSpPr>
            <p:spPr bwMode="auto">
              <a:xfrm>
                <a:off x="4236" y="1298"/>
                <a:ext cx="43" cy="2"/>
              </a:xfrm>
              <a:custGeom>
                <a:avLst/>
                <a:gdLst>
                  <a:gd name="T0" fmla="*/ 20 w 43"/>
                  <a:gd name="T1" fmla="*/ 0 h 2"/>
                  <a:gd name="T2" fmla="*/ 35 w 43"/>
                  <a:gd name="T3" fmla="*/ 0 h 2"/>
                  <a:gd name="T4" fmla="*/ 39 w 43"/>
                  <a:gd name="T5" fmla="*/ 1 h 2"/>
                  <a:gd name="T6" fmla="*/ 43 w 43"/>
                  <a:gd name="T7" fmla="*/ 2 h 2"/>
                  <a:gd name="T8" fmla="*/ 0 w 43"/>
                  <a:gd name="T9" fmla="*/ 2 h 2"/>
                  <a:gd name="T10" fmla="*/ 6 w 43"/>
                  <a:gd name="T11" fmla="*/ 1 h 2"/>
                  <a:gd name="T12" fmla="*/ 12 w 43"/>
                  <a:gd name="T13" fmla="*/ 0 h 2"/>
                  <a:gd name="T14" fmla="*/ 20 w 4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"/>
                  <a:gd name="T26" fmla="*/ 43 w 4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">
                    <a:moveTo>
                      <a:pt x="20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1" name="Rectangle 947"/>
              <p:cNvSpPr>
                <a:spLocks noChangeArrowheads="1"/>
              </p:cNvSpPr>
              <p:nvPr/>
            </p:nvSpPr>
            <p:spPr bwMode="auto">
              <a:xfrm>
                <a:off x="4363" y="1299"/>
                <a:ext cx="34" cy="34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72" name="Freeform 948"/>
              <p:cNvSpPr>
                <a:spLocks/>
              </p:cNvSpPr>
              <p:nvPr/>
            </p:nvSpPr>
            <p:spPr bwMode="auto">
              <a:xfrm>
                <a:off x="4439" y="1299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136 w 136"/>
                  <a:gd name="T3" fmla="*/ 0 h 64"/>
                  <a:gd name="T4" fmla="*/ 136 w 136"/>
                  <a:gd name="T5" fmla="*/ 44 h 64"/>
                  <a:gd name="T6" fmla="*/ 126 w 136"/>
                  <a:gd name="T7" fmla="*/ 43 h 64"/>
                  <a:gd name="T8" fmla="*/ 121 w 136"/>
                  <a:gd name="T9" fmla="*/ 43 h 64"/>
                  <a:gd name="T10" fmla="*/ 117 w 136"/>
                  <a:gd name="T11" fmla="*/ 44 h 64"/>
                  <a:gd name="T12" fmla="*/ 113 w 136"/>
                  <a:gd name="T13" fmla="*/ 47 h 64"/>
                  <a:gd name="T14" fmla="*/ 110 w 136"/>
                  <a:gd name="T15" fmla="*/ 51 h 64"/>
                  <a:gd name="T16" fmla="*/ 108 w 136"/>
                  <a:gd name="T17" fmla="*/ 56 h 64"/>
                  <a:gd name="T18" fmla="*/ 106 w 136"/>
                  <a:gd name="T19" fmla="*/ 64 h 64"/>
                  <a:gd name="T20" fmla="*/ 1 w 136"/>
                  <a:gd name="T21" fmla="*/ 64 h 64"/>
                  <a:gd name="T22" fmla="*/ 1 w 136"/>
                  <a:gd name="T23" fmla="*/ 40 h 64"/>
                  <a:gd name="T24" fmla="*/ 19 w 136"/>
                  <a:gd name="T25" fmla="*/ 43 h 64"/>
                  <a:gd name="T26" fmla="*/ 30 w 136"/>
                  <a:gd name="T27" fmla="*/ 46 h 64"/>
                  <a:gd name="T28" fmla="*/ 41 w 136"/>
                  <a:gd name="T29" fmla="*/ 47 h 64"/>
                  <a:gd name="T30" fmla="*/ 46 w 136"/>
                  <a:gd name="T31" fmla="*/ 47 h 64"/>
                  <a:gd name="T32" fmla="*/ 53 w 136"/>
                  <a:gd name="T33" fmla="*/ 47 h 64"/>
                  <a:gd name="T34" fmla="*/ 58 w 136"/>
                  <a:gd name="T35" fmla="*/ 46 h 64"/>
                  <a:gd name="T36" fmla="*/ 64 w 136"/>
                  <a:gd name="T37" fmla="*/ 44 h 64"/>
                  <a:gd name="T38" fmla="*/ 75 w 136"/>
                  <a:gd name="T39" fmla="*/ 40 h 64"/>
                  <a:gd name="T40" fmla="*/ 81 w 136"/>
                  <a:gd name="T41" fmla="*/ 37 h 64"/>
                  <a:gd name="T42" fmla="*/ 86 w 136"/>
                  <a:gd name="T43" fmla="*/ 34 h 64"/>
                  <a:gd name="T44" fmla="*/ 0 w 136"/>
                  <a:gd name="T45" fmla="*/ 34 h 64"/>
                  <a:gd name="T46" fmla="*/ 0 w 136"/>
                  <a:gd name="T47" fmla="*/ 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64"/>
                  <a:gd name="T74" fmla="*/ 136 w 136"/>
                  <a:gd name="T75" fmla="*/ 64 h 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6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4"/>
                    </a:lnTo>
                    <a:lnTo>
                      <a:pt x="126" y="43"/>
                    </a:lnTo>
                    <a:lnTo>
                      <a:pt x="121" y="43"/>
                    </a:lnTo>
                    <a:lnTo>
                      <a:pt x="117" y="44"/>
                    </a:lnTo>
                    <a:lnTo>
                      <a:pt x="113" y="47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64"/>
                    </a:lnTo>
                    <a:lnTo>
                      <a:pt x="1" y="64"/>
                    </a:lnTo>
                    <a:lnTo>
                      <a:pt x="1" y="40"/>
                    </a:lnTo>
                    <a:lnTo>
                      <a:pt x="19" y="43"/>
                    </a:lnTo>
                    <a:lnTo>
                      <a:pt x="30" y="46"/>
                    </a:lnTo>
                    <a:lnTo>
                      <a:pt x="41" y="47"/>
                    </a:lnTo>
                    <a:lnTo>
                      <a:pt x="46" y="47"/>
                    </a:lnTo>
                    <a:lnTo>
                      <a:pt x="53" y="47"/>
                    </a:lnTo>
                    <a:lnTo>
                      <a:pt x="58" y="46"/>
                    </a:lnTo>
                    <a:lnTo>
                      <a:pt x="64" y="44"/>
                    </a:lnTo>
                    <a:lnTo>
                      <a:pt x="75" y="40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3" name="Freeform 949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4" name="Freeform 950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5" name="Freeform 951"/>
              <p:cNvSpPr>
                <a:spLocks/>
              </p:cNvSpPr>
              <p:nvPr/>
            </p:nvSpPr>
            <p:spPr bwMode="auto">
              <a:xfrm>
                <a:off x="4206" y="1347"/>
                <a:ext cx="106" cy="93"/>
              </a:xfrm>
              <a:custGeom>
                <a:avLst/>
                <a:gdLst>
                  <a:gd name="T0" fmla="*/ 73 w 106"/>
                  <a:gd name="T1" fmla="*/ 0 h 93"/>
                  <a:gd name="T2" fmla="*/ 73 w 106"/>
                  <a:gd name="T3" fmla="*/ 48 h 93"/>
                  <a:gd name="T4" fmla="*/ 82 w 106"/>
                  <a:gd name="T5" fmla="*/ 48 h 93"/>
                  <a:gd name="T6" fmla="*/ 92 w 106"/>
                  <a:gd name="T7" fmla="*/ 49 h 93"/>
                  <a:gd name="T8" fmla="*/ 96 w 106"/>
                  <a:gd name="T9" fmla="*/ 51 h 93"/>
                  <a:gd name="T10" fmla="*/ 99 w 106"/>
                  <a:gd name="T11" fmla="*/ 52 h 93"/>
                  <a:gd name="T12" fmla="*/ 104 w 106"/>
                  <a:gd name="T13" fmla="*/ 54 h 93"/>
                  <a:gd name="T14" fmla="*/ 106 w 106"/>
                  <a:gd name="T15" fmla="*/ 56 h 93"/>
                  <a:gd name="T16" fmla="*/ 89 w 106"/>
                  <a:gd name="T17" fmla="*/ 58 h 93"/>
                  <a:gd name="T18" fmla="*/ 82 w 106"/>
                  <a:gd name="T19" fmla="*/ 59 h 93"/>
                  <a:gd name="T20" fmla="*/ 79 w 106"/>
                  <a:gd name="T21" fmla="*/ 60 h 93"/>
                  <a:gd name="T22" fmla="*/ 75 w 106"/>
                  <a:gd name="T23" fmla="*/ 61 h 93"/>
                  <a:gd name="T24" fmla="*/ 75 w 106"/>
                  <a:gd name="T25" fmla="*/ 74 h 93"/>
                  <a:gd name="T26" fmla="*/ 79 w 106"/>
                  <a:gd name="T27" fmla="*/ 75 h 93"/>
                  <a:gd name="T28" fmla="*/ 83 w 106"/>
                  <a:gd name="T29" fmla="*/ 78 h 93"/>
                  <a:gd name="T30" fmla="*/ 92 w 106"/>
                  <a:gd name="T31" fmla="*/ 80 h 93"/>
                  <a:gd name="T32" fmla="*/ 96 w 106"/>
                  <a:gd name="T33" fmla="*/ 82 h 93"/>
                  <a:gd name="T34" fmla="*/ 100 w 106"/>
                  <a:gd name="T35" fmla="*/ 85 h 93"/>
                  <a:gd name="T36" fmla="*/ 104 w 106"/>
                  <a:gd name="T37" fmla="*/ 88 h 93"/>
                  <a:gd name="T38" fmla="*/ 106 w 106"/>
                  <a:gd name="T39" fmla="*/ 93 h 93"/>
                  <a:gd name="T40" fmla="*/ 79 w 106"/>
                  <a:gd name="T41" fmla="*/ 93 h 93"/>
                  <a:gd name="T42" fmla="*/ 77 w 106"/>
                  <a:gd name="T43" fmla="*/ 93 h 93"/>
                  <a:gd name="T44" fmla="*/ 72 w 106"/>
                  <a:gd name="T45" fmla="*/ 91 h 93"/>
                  <a:gd name="T46" fmla="*/ 58 w 106"/>
                  <a:gd name="T47" fmla="*/ 85 h 93"/>
                  <a:gd name="T48" fmla="*/ 43 w 106"/>
                  <a:gd name="T49" fmla="*/ 81 h 93"/>
                  <a:gd name="T50" fmla="*/ 37 w 106"/>
                  <a:gd name="T51" fmla="*/ 79 h 93"/>
                  <a:gd name="T52" fmla="*/ 34 w 106"/>
                  <a:gd name="T53" fmla="*/ 79 h 93"/>
                  <a:gd name="T54" fmla="*/ 32 w 106"/>
                  <a:gd name="T55" fmla="*/ 79 h 93"/>
                  <a:gd name="T56" fmla="*/ 29 w 106"/>
                  <a:gd name="T57" fmla="*/ 79 h 93"/>
                  <a:gd name="T58" fmla="*/ 27 w 106"/>
                  <a:gd name="T59" fmla="*/ 79 h 93"/>
                  <a:gd name="T60" fmla="*/ 27 w 106"/>
                  <a:gd name="T61" fmla="*/ 80 h 93"/>
                  <a:gd name="T62" fmla="*/ 26 w 106"/>
                  <a:gd name="T63" fmla="*/ 81 h 93"/>
                  <a:gd name="T64" fmla="*/ 26 w 106"/>
                  <a:gd name="T65" fmla="*/ 83 h 93"/>
                  <a:gd name="T66" fmla="*/ 28 w 106"/>
                  <a:gd name="T67" fmla="*/ 87 h 93"/>
                  <a:gd name="T68" fmla="*/ 29 w 106"/>
                  <a:gd name="T69" fmla="*/ 91 h 93"/>
                  <a:gd name="T70" fmla="*/ 29 w 106"/>
                  <a:gd name="T71" fmla="*/ 93 h 93"/>
                  <a:gd name="T72" fmla="*/ 0 w 106"/>
                  <a:gd name="T73" fmla="*/ 93 h 93"/>
                  <a:gd name="T74" fmla="*/ 0 w 106"/>
                  <a:gd name="T75" fmla="*/ 79 h 93"/>
                  <a:gd name="T76" fmla="*/ 31 w 106"/>
                  <a:gd name="T77" fmla="*/ 79 h 93"/>
                  <a:gd name="T78" fmla="*/ 32 w 106"/>
                  <a:gd name="T79" fmla="*/ 58 h 93"/>
                  <a:gd name="T80" fmla="*/ 32 w 106"/>
                  <a:gd name="T81" fmla="*/ 79 h 93"/>
                  <a:gd name="T82" fmla="*/ 71 w 106"/>
                  <a:gd name="T83" fmla="*/ 79 h 93"/>
                  <a:gd name="T84" fmla="*/ 72 w 106"/>
                  <a:gd name="T85" fmla="*/ 70 h 93"/>
                  <a:gd name="T86" fmla="*/ 73 w 106"/>
                  <a:gd name="T87" fmla="*/ 60 h 93"/>
                  <a:gd name="T88" fmla="*/ 73 w 106"/>
                  <a:gd name="T89" fmla="*/ 49 h 93"/>
                  <a:gd name="T90" fmla="*/ 73 w 106"/>
                  <a:gd name="T91" fmla="*/ 40 h 93"/>
                  <a:gd name="T92" fmla="*/ 72 w 106"/>
                  <a:gd name="T93" fmla="*/ 19 h 93"/>
                  <a:gd name="T94" fmla="*/ 73 w 106"/>
                  <a:gd name="T95" fmla="*/ 9 h 93"/>
                  <a:gd name="T96" fmla="*/ 73 w 106"/>
                  <a:gd name="T97" fmla="*/ 0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"/>
                  <a:gd name="T148" fmla="*/ 0 h 93"/>
                  <a:gd name="T149" fmla="*/ 106 w 106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" h="93">
                    <a:moveTo>
                      <a:pt x="73" y="0"/>
                    </a:moveTo>
                    <a:lnTo>
                      <a:pt x="73" y="48"/>
                    </a:lnTo>
                    <a:lnTo>
                      <a:pt x="82" y="48"/>
                    </a:lnTo>
                    <a:lnTo>
                      <a:pt x="92" y="49"/>
                    </a:lnTo>
                    <a:lnTo>
                      <a:pt x="96" y="51"/>
                    </a:lnTo>
                    <a:lnTo>
                      <a:pt x="99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89" y="58"/>
                    </a:lnTo>
                    <a:lnTo>
                      <a:pt x="82" y="59"/>
                    </a:lnTo>
                    <a:lnTo>
                      <a:pt x="79" y="60"/>
                    </a:lnTo>
                    <a:lnTo>
                      <a:pt x="75" y="61"/>
                    </a:lnTo>
                    <a:lnTo>
                      <a:pt x="75" y="74"/>
                    </a:lnTo>
                    <a:lnTo>
                      <a:pt x="79" y="75"/>
                    </a:lnTo>
                    <a:lnTo>
                      <a:pt x="83" y="78"/>
                    </a:lnTo>
                    <a:lnTo>
                      <a:pt x="92" y="80"/>
                    </a:lnTo>
                    <a:lnTo>
                      <a:pt x="96" y="82"/>
                    </a:lnTo>
                    <a:lnTo>
                      <a:pt x="100" y="85"/>
                    </a:lnTo>
                    <a:lnTo>
                      <a:pt x="104" y="88"/>
                    </a:lnTo>
                    <a:lnTo>
                      <a:pt x="106" y="93"/>
                    </a:lnTo>
                    <a:lnTo>
                      <a:pt x="79" y="93"/>
                    </a:lnTo>
                    <a:lnTo>
                      <a:pt x="77" y="93"/>
                    </a:lnTo>
                    <a:lnTo>
                      <a:pt x="72" y="91"/>
                    </a:lnTo>
                    <a:lnTo>
                      <a:pt x="58" y="85"/>
                    </a:lnTo>
                    <a:lnTo>
                      <a:pt x="43" y="81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7" y="80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8" y="87"/>
                    </a:lnTo>
                    <a:lnTo>
                      <a:pt x="29" y="91"/>
                    </a:lnTo>
                    <a:lnTo>
                      <a:pt x="29" y="93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2" y="58"/>
                    </a:lnTo>
                    <a:lnTo>
                      <a:pt x="32" y="79"/>
                    </a:lnTo>
                    <a:lnTo>
                      <a:pt x="71" y="79"/>
                    </a:lnTo>
                    <a:lnTo>
                      <a:pt x="72" y="70"/>
                    </a:lnTo>
                    <a:lnTo>
                      <a:pt x="73" y="60"/>
                    </a:lnTo>
                    <a:lnTo>
                      <a:pt x="73" y="49"/>
                    </a:lnTo>
                    <a:lnTo>
                      <a:pt x="73" y="40"/>
                    </a:lnTo>
                    <a:lnTo>
                      <a:pt x="72" y="19"/>
                    </a:lnTo>
                    <a:lnTo>
                      <a:pt x="73" y="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6" name="Rectangle 952"/>
              <p:cNvSpPr>
                <a:spLocks noChangeArrowheads="1"/>
              </p:cNvSpPr>
              <p:nvPr/>
            </p:nvSpPr>
            <p:spPr bwMode="auto">
              <a:xfrm>
                <a:off x="4363" y="1345"/>
                <a:ext cx="34" cy="18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77" name="Freeform 953"/>
              <p:cNvSpPr>
                <a:spLocks/>
              </p:cNvSpPr>
              <p:nvPr/>
            </p:nvSpPr>
            <p:spPr bwMode="auto">
              <a:xfrm>
                <a:off x="4362" y="1395"/>
                <a:ext cx="36" cy="9"/>
              </a:xfrm>
              <a:custGeom>
                <a:avLst/>
                <a:gdLst>
                  <a:gd name="T0" fmla="*/ 0 w 36"/>
                  <a:gd name="T1" fmla="*/ 1 h 9"/>
                  <a:gd name="T2" fmla="*/ 11 w 36"/>
                  <a:gd name="T3" fmla="*/ 0 h 9"/>
                  <a:gd name="T4" fmla="*/ 21 w 36"/>
                  <a:gd name="T5" fmla="*/ 1 h 9"/>
                  <a:gd name="T6" fmla="*/ 25 w 36"/>
                  <a:gd name="T7" fmla="*/ 3 h 9"/>
                  <a:gd name="T8" fmla="*/ 29 w 36"/>
                  <a:gd name="T9" fmla="*/ 4 h 9"/>
                  <a:gd name="T10" fmla="*/ 34 w 36"/>
                  <a:gd name="T11" fmla="*/ 6 h 9"/>
                  <a:gd name="T12" fmla="*/ 36 w 36"/>
                  <a:gd name="T13" fmla="*/ 8 h 9"/>
                  <a:gd name="T14" fmla="*/ 26 w 36"/>
                  <a:gd name="T15" fmla="*/ 9 h 9"/>
                  <a:gd name="T16" fmla="*/ 15 w 36"/>
                  <a:gd name="T17" fmla="*/ 8 h 9"/>
                  <a:gd name="T18" fmla="*/ 11 w 36"/>
                  <a:gd name="T19" fmla="*/ 7 h 9"/>
                  <a:gd name="T20" fmla="*/ 7 w 36"/>
                  <a:gd name="T21" fmla="*/ 6 h 9"/>
                  <a:gd name="T22" fmla="*/ 4 w 36"/>
                  <a:gd name="T23" fmla="*/ 4 h 9"/>
                  <a:gd name="T24" fmla="*/ 0 w 36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9"/>
                  <a:gd name="T41" fmla="*/ 36 w 3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9">
                    <a:moveTo>
                      <a:pt x="0" y="1"/>
                    </a:moveTo>
                    <a:lnTo>
                      <a:pt x="11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9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26" y="9"/>
                    </a:lnTo>
                    <a:lnTo>
                      <a:pt x="15" y="8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8" name="Freeform 954"/>
              <p:cNvSpPr>
                <a:spLocks/>
              </p:cNvSpPr>
              <p:nvPr/>
            </p:nvSpPr>
            <p:spPr bwMode="auto">
              <a:xfrm>
                <a:off x="4081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9" name="Freeform 955"/>
              <p:cNvSpPr>
                <a:spLocks/>
              </p:cNvSpPr>
              <p:nvPr/>
            </p:nvSpPr>
            <p:spPr bwMode="auto">
              <a:xfrm>
                <a:off x="4362" y="1428"/>
                <a:ext cx="36" cy="5"/>
              </a:xfrm>
              <a:custGeom>
                <a:avLst/>
                <a:gdLst>
                  <a:gd name="T0" fmla="*/ 36 w 36"/>
                  <a:gd name="T1" fmla="*/ 5 h 5"/>
                  <a:gd name="T2" fmla="*/ 0 w 36"/>
                  <a:gd name="T3" fmla="*/ 5 h 5"/>
                  <a:gd name="T4" fmla="*/ 5 w 36"/>
                  <a:gd name="T5" fmla="*/ 3 h 5"/>
                  <a:gd name="T6" fmla="*/ 9 w 36"/>
                  <a:gd name="T7" fmla="*/ 1 h 5"/>
                  <a:gd name="T8" fmla="*/ 14 w 36"/>
                  <a:gd name="T9" fmla="*/ 0 h 5"/>
                  <a:gd name="T10" fmla="*/ 19 w 36"/>
                  <a:gd name="T11" fmla="*/ 0 h 5"/>
                  <a:gd name="T12" fmla="*/ 23 w 36"/>
                  <a:gd name="T13" fmla="*/ 0 h 5"/>
                  <a:gd name="T14" fmla="*/ 27 w 36"/>
                  <a:gd name="T15" fmla="*/ 1 h 5"/>
                  <a:gd name="T16" fmla="*/ 32 w 36"/>
                  <a:gd name="T17" fmla="*/ 3 h 5"/>
                  <a:gd name="T18" fmla="*/ 36 w 3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"/>
                  <a:gd name="T32" fmla="*/ 36 w 3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2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0" name="Freeform 956"/>
              <p:cNvSpPr>
                <a:spLocks/>
              </p:cNvSpPr>
              <p:nvPr/>
            </p:nvSpPr>
            <p:spPr bwMode="auto">
              <a:xfrm>
                <a:off x="4081" y="1438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1" name="Freeform 957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2" name="Freeform 958"/>
              <p:cNvSpPr>
                <a:spLocks/>
              </p:cNvSpPr>
              <p:nvPr/>
            </p:nvSpPr>
            <p:spPr bwMode="auto">
              <a:xfrm>
                <a:off x="3901" y="1534"/>
                <a:ext cx="85" cy="31"/>
              </a:xfrm>
              <a:custGeom>
                <a:avLst/>
                <a:gdLst>
                  <a:gd name="T0" fmla="*/ 83 w 85"/>
                  <a:gd name="T1" fmla="*/ 0 h 31"/>
                  <a:gd name="T2" fmla="*/ 85 w 85"/>
                  <a:gd name="T3" fmla="*/ 31 h 31"/>
                  <a:gd name="T4" fmla="*/ 0 w 85"/>
                  <a:gd name="T5" fmla="*/ 31 h 31"/>
                  <a:gd name="T6" fmla="*/ 83 w 85"/>
                  <a:gd name="T7" fmla="*/ 29 h 31"/>
                  <a:gd name="T8" fmla="*/ 83 w 8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31"/>
                  <a:gd name="T17" fmla="*/ 85 w 8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31">
                    <a:moveTo>
                      <a:pt x="83" y="0"/>
                    </a:moveTo>
                    <a:lnTo>
                      <a:pt x="85" y="31"/>
                    </a:lnTo>
                    <a:lnTo>
                      <a:pt x="0" y="31"/>
                    </a:lnTo>
                    <a:lnTo>
                      <a:pt x="83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3" name="Freeform 959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4" name="Rectangle 960"/>
              <p:cNvSpPr>
                <a:spLocks noChangeArrowheads="1"/>
              </p:cNvSpPr>
              <p:nvPr/>
            </p:nvSpPr>
            <p:spPr bwMode="auto">
              <a:xfrm>
                <a:off x="4399" y="1608"/>
                <a:ext cx="49" cy="20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85" name="Freeform 961"/>
              <p:cNvSpPr>
                <a:spLocks/>
              </p:cNvSpPr>
              <p:nvPr/>
            </p:nvSpPr>
            <p:spPr bwMode="auto">
              <a:xfrm>
                <a:off x="3857" y="1701"/>
                <a:ext cx="181" cy="140"/>
              </a:xfrm>
              <a:custGeom>
                <a:avLst/>
                <a:gdLst>
                  <a:gd name="T0" fmla="*/ 47 w 181"/>
                  <a:gd name="T1" fmla="*/ 0 h 140"/>
                  <a:gd name="T2" fmla="*/ 181 w 181"/>
                  <a:gd name="T3" fmla="*/ 0 h 140"/>
                  <a:gd name="T4" fmla="*/ 181 w 181"/>
                  <a:gd name="T5" fmla="*/ 43 h 140"/>
                  <a:gd name="T6" fmla="*/ 145 w 181"/>
                  <a:gd name="T7" fmla="*/ 43 h 140"/>
                  <a:gd name="T8" fmla="*/ 145 w 181"/>
                  <a:gd name="T9" fmla="*/ 104 h 140"/>
                  <a:gd name="T10" fmla="*/ 94 w 181"/>
                  <a:gd name="T11" fmla="*/ 104 h 140"/>
                  <a:gd name="T12" fmla="*/ 94 w 181"/>
                  <a:gd name="T13" fmla="*/ 140 h 140"/>
                  <a:gd name="T14" fmla="*/ 45 w 181"/>
                  <a:gd name="T15" fmla="*/ 140 h 140"/>
                  <a:gd name="T16" fmla="*/ 45 w 181"/>
                  <a:gd name="T17" fmla="*/ 109 h 140"/>
                  <a:gd name="T18" fmla="*/ 34 w 181"/>
                  <a:gd name="T19" fmla="*/ 109 h 140"/>
                  <a:gd name="T20" fmla="*/ 29 w 181"/>
                  <a:gd name="T21" fmla="*/ 109 h 140"/>
                  <a:gd name="T22" fmla="*/ 23 w 181"/>
                  <a:gd name="T23" fmla="*/ 109 h 140"/>
                  <a:gd name="T24" fmla="*/ 11 w 181"/>
                  <a:gd name="T25" fmla="*/ 107 h 140"/>
                  <a:gd name="T26" fmla="*/ 5 w 181"/>
                  <a:gd name="T27" fmla="*/ 106 h 140"/>
                  <a:gd name="T28" fmla="*/ 0 w 181"/>
                  <a:gd name="T29" fmla="*/ 104 h 140"/>
                  <a:gd name="T30" fmla="*/ 0 w 181"/>
                  <a:gd name="T31" fmla="*/ 82 h 140"/>
                  <a:gd name="T32" fmla="*/ 24 w 181"/>
                  <a:gd name="T33" fmla="*/ 83 h 140"/>
                  <a:gd name="T34" fmla="*/ 49 w 181"/>
                  <a:gd name="T35" fmla="*/ 85 h 140"/>
                  <a:gd name="T36" fmla="*/ 73 w 181"/>
                  <a:gd name="T37" fmla="*/ 85 h 140"/>
                  <a:gd name="T38" fmla="*/ 96 w 181"/>
                  <a:gd name="T39" fmla="*/ 83 h 140"/>
                  <a:gd name="T40" fmla="*/ 96 w 181"/>
                  <a:gd name="T41" fmla="*/ 68 h 140"/>
                  <a:gd name="T42" fmla="*/ 90 w 181"/>
                  <a:gd name="T43" fmla="*/ 67 h 140"/>
                  <a:gd name="T44" fmla="*/ 84 w 181"/>
                  <a:gd name="T45" fmla="*/ 66 h 140"/>
                  <a:gd name="T46" fmla="*/ 72 w 181"/>
                  <a:gd name="T47" fmla="*/ 65 h 140"/>
                  <a:gd name="T48" fmla="*/ 45 w 181"/>
                  <a:gd name="T49" fmla="*/ 64 h 140"/>
                  <a:gd name="T50" fmla="*/ 45 w 181"/>
                  <a:gd name="T51" fmla="*/ 45 h 140"/>
                  <a:gd name="T52" fmla="*/ 96 w 181"/>
                  <a:gd name="T53" fmla="*/ 45 h 140"/>
                  <a:gd name="T54" fmla="*/ 96 w 181"/>
                  <a:gd name="T55" fmla="*/ 2 h 140"/>
                  <a:gd name="T56" fmla="*/ 47 w 181"/>
                  <a:gd name="T57" fmla="*/ 0 h 1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1"/>
                  <a:gd name="T88" fmla="*/ 0 h 140"/>
                  <a:gd name="T89" fmla="*/ 181 w 181"/>
                  <a:gd name="T90" fmla="*/ 140 h 1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1" h="140">
                    <a:moveTo>
                      <a:pt x="47" y="0"/>
                    </a:moveTo>
                    <a:lnTo>
                      <a:pt x="181" y="0"/>
                    </a:lnTo>
                    <a:lnTo>
                      <a:pt x="181" y="43"/>
                    </a:lnTo>
                    <a:lnTo>
                      <a:pt x="145" y="43"/>
                    </a:lnTo>
                    <a:lnTo>
                      <a:pt x="145" y="104"/>
                    </a:lnTo>
                    <a:lnTo>
                      <a:pt x="94" y="104"/>
                    </a:lnTo>
                    <a:lnTo>
                      <a:pt x="94" y="140"/>
                    </a:lnTo>
                    <a:lnTo>
                      <a:pt x="45" y="140"/>
                    </a:lnTo>
                    <a:lnTo>
                      <a:pt x="45" y="109"/>
                    </a:lnTo>
                    <a:lnTo>
                      <a:pt x="34" y="109"/>
                    </a:lnTo>
                    <a:lnTo>
                      <a:pt x="29" y="109"/>
                    </a:lnTo>
                    <a:lnTo>
                      <a:pt x="23" y="109"/>
                    </a:lnTo>
                    <a:lnTo>
                      <a:pt x="11" y="107"/>
                    </a:lnTo>
                    <a:lnTo>
                      <a:pt x="5" y="106"/>
                    </a:lnTo>
                    <a:lnTo>
                      <a:pt x="0" y="10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49" y="85"/>
                    </a:lnTo>
                    <a:lnTo>
                      <a:pt x="73" y="85"/>
                    </a:lnTo>
                    <a:lnTo>
                      <a:pt x="96" y="83"/>
                    </a:lnTo>
                    <a:lnTo>
                      <a:pt x="96" y="68"/>
                    </a:lnTo>
                    <a:lnTo>
                      <a:pt x="90" y="67"/>
                    </a:lnTo>
                    <a:lnTo>
                      <a:pt x="84" y="66"/>
                    </a:lnTo>
                    <a:lnTo>
                      <a:pt x="72" y="65"/>
                    </a:lnTo>
                    <a:lnTo>
                      <a:pt x="45" y="64"/>
                    </a:lnTo>
                    <a:lnTo>
                      <a:pt x="45" y="45"/>
                    </a:lnTo>
                    <a:lnTo>
                      <a:pt x="96" y="45"/>
                    </a:lnTo>
                    <a:lnTo>
                      <a:pt x="96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6" name="Freeform 962"/>
              <p:cNvSpPr>
                <a:spLocks/>
              </p:cNvSpPr>
              <p:nvPr/>
            </p:nvSpPr>
            <p:spPr bwMode="auto">
              <a:xfrm>
                <a:off x="3782" y="1746"/>
                <a:ext cx="42" cy="19"/>
              </a:xfrm>
              <a:custGeom>
                <a:avLst/>
                <a:gdLst>
                  <a:gd name="T0" fmla="*/ 4 w 42"/>
                  <a:gd name="T1" fmla="*/ 0 h 19"/>
                  <a:gd name="T2" fmla="*/ 42 w 42"/>
                  <a:gd name="T3" fmla="*/ 0 h 19"/>
                  <a:gd name="T4" fmla="*/ 42 w 42"/>
                  <a:gd name="T5" fmla="*/ 19 h 19"/>
                  <a:gd name="T6" fmla="*/ 4 w 42"/>
                  <a:gd name="T7" fmla="*/ 19 h 19"/>
                  <a:gd name="T8" fmla="*/ 2 w 42"/>
                  <a:gd name="T9" fmla="*/ 17 h 19"/>
                  <a:gd name="T10" fmla="*/ 1 w 42"/>
                  <a:gd name="T11" fmla="*/ 15 h 19"/>
                  <a:gd name="T12" fmla="*/ 0 w 42"/>
                  <a:gd name="T13" fmla="*/ 13 h 19"/>
                  <a:gd name="T14" fmla="*/ 0 w 42"/>
                  <a:gd name="T15" fmla="*/ 10 h 19"/>
                  <a:gd name="T16" fmla="*/ 0 w 42"/>
                  <a:gd name="T17" fmla="*/ 8 h 19"/>
                  <a:gd name="T18" fmla="*/ 0 w 42"/>
                  <a:gd name="T19" fmla="*/ 5 h 19"/>
                  <a:gd name="T20" fmla="*/ 4 w 4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9"/>
                  <a:gd name="T35" fmla="*/ 42 w 4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9">
                    <a:moveTo>
                      <a:pt x="4" y="0"/>
                    </a:moveTo>
                    <a:lnTo>
                      <a:pt x="42" y="0"/>
                    </a:lnTo>
                    <a:lnTo>
                      <a:pt x="42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7" name="Freeform 963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8" name="Freeform 964"/>
              <p:cNvSpPr>
                <a:spLocks/>
              </p:cNvSpPr>
              <p:nvPr/>
            </p:nvSpPr>
            <p:spPr bwMode="auto">
              <a:xfrm>
                <a:off x="3660" y="1808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9" name="Freeform 965"/>
              <p:cNvSpPr>
                <a:spLocks/>
              </p:cNvSpPr>
              <p:nvPr/>
            </p:nvSpPr>
            <p:spPr bwMode="auto">
              <a:xfrm>
                <a:off x="3784" y="1828"/>
                <a:ext cx="128" cy="95"/>
              </a:xfrm>
              <a:custGeom>
                <a:avLst/>
                <a:gdLst>
                  <a:gd name="T0" fmla="*/ 1 w 128"/>
                  <a:gd name="T1" fmla="*/ 0 h 95"/>
                  <a:gd name="T2" fmla="*/ 40 w 128"/>
                  <a:gd name="T3" fmla="*/ 0 h 95"/>
                  <a:gd name="T4" fmla="*/ 40 w 128"/>
                  <a:gd name="T5" fmla="*/ 45 h 95"/>
                  <a:gd name="T6" fmla="*/ 51 w 128"/>
                  <a:gd name="T7" fmla="*/ 47 h 95"/>
                  <a:gd name="T8" fmla="*/ 62 w 128"/>
                  <a:gd name="T9" fmla="*/ 47 h 95"/>
                  <a:gd name="T10" fmla="*/ 74 w 128"/>
                  <a:gd name="T11" fmla="*/ 46 h 95"/>
                  <a:gd name="T12" fmla="*/ 84 w 128"/>
                  <a:gd name="T13" fmla="*/ 46 h 95"/>
                  <a:gd name="T14" fmla="*/ 95 w 128"/>
                  <a:gd name="T15" fmla="*/ 48 h 95"/>
                  <a:gd name="T16" fmla="*/ 102 w 128"/>
                  <a:gd name="T17" fmla="*/ 49 h 95"/>
                  <a:gd name="T18" fmla="*/ 107 w 128"/>
                  <a:gd name="T19" fmla="*/ 53 h 95"/>
                  <a:gd name="T20" fmla="*/ 112 w 128"/>
                  <a:gd name="T21" fmla="*/ 56 h 95"/>
                  <a:gd name="T22" fmla="*/ 117 w 128"/>
                  <a:gd name="T23" fmla="*/ 61 h 95"/>
                  <a:gd name="T24" fmla="*/ 122 w 128"/>
                  <a:gd name="T25" fmla="*/ 67 h 95"/>
                  <a:gd name="T26" fmla="*/ 128 w 128"/>
                  <a:gd name="T27" fmla="*/ 74 h 95"/>
                  <a:gd name="T28" fmla="*/ 77 w 128"/>
                  <a:gd name="T29" fmla="*/ 74 h 95"/>
                  <a:gd name="T30" fmla="*/ 74 w 128"/>
                  <a:gd name="T31" fmla="*/ 74 h 95"/>
                  <a:gd name="T32" fmla="*/ 71 w 128"/>
                  <a:gd name="T33" fmla="*/ 73 h 95"/>
                  <a:gd name="T34" fmla="*/ 71 w 128"/>
                  <a:gd name="T35" fmla="*/ 71 h 95"/>
                  <a:gd name="T36" fmla="*/ 71 w 128"/>
                  <a:gd name="T37" fmla="*/ 70 h 95"/>
                  <a:gd name="T38" fmla="*/ 71 w 128"/>
                  <a:gd name="T39" fmla="*/ 68 h 95"/>
                  <a:gd name="T40" fmla="*/ 71 w 128"/>
                  <a:gd name="T41" fmla="*/ 66 h 95"/>
                  <a:gd name="T42" fmla="*/ 70 w 128"/>
                  <a:gd name="T43" fmla="*/ 65 h 95"/>
                  <a:gd name="T44" fmla="*/ 66 w 128"/>
                  <a:gd name="T45" fmla="*/ 65 h 95"/>
                  <a:gd name="T46" fmla="*/ 40 w 128"/>
                  <a:gd name="T47" fmla="*/ 65 h 95"/>
                  <a:gd name="T48" fmla="*/ 40 w 128"/>
                  <a:gd name="T49" fmla="*/ 95 h 95"/>
                  <a:gd name="T50" fmla="*/ 1 w 128"/>
                  <a:gd name="T51" fmla="*/ 95 h 95"/>
                  <a:gd name="T52" fmla="*/ 0 w 128"/>
                  <a:gd name="T53" fmla="*/ 47 h 95"/>
                  <a:gd name="T54" fmla="*/ 1 w 128"/>
                  <a:gd name="T55" fmla="*/ 0 h 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"/>
                  <a:gd name="T85" fmla="*/ 0 h 95"/>
                  <a:gd name="T86" fmla="*/ 128 w 128"/>
                  <a:gd name="T87" fmla="*/ 95 h 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" h="95">
                    <a:moveTo>
                      <a:pt x="1" y="0"/>
                    </a:moveTo>
                    <a:lnTo>
                      <a:pt x="40" y="0"/>
                    </a:lnTo>
                    <a:lnTo>
                      <a:pt x="40" y="45"/>
                    </a:lnTo>
                    <a:lnTo>
                      <a:pt x="51" y="47"/>
                    </a:lnTo>
                    <a:lnTo>
                      <a:pt x="62" y="47"/>
                    </a:lnTo>
                    <a:lnTo>
                      <a:pt x="74" y="46"/>
                    </a:lnTo>
                    <a:lnTo>
                      <a:pt x="84" y="46"/>
                    </a:lnTo>
                    <a:lnTo>
                      <a:pt x="95" y="48"/>
                    </a:lnTo>
                    <a:lnTo>
                      <a:pt x="102" y="49"/>
                    </a:lnTo>
                    <a:lnTo>
                      <a:pt x="107" y="53"/>
                    </a:lnTo>
                    <a:lnTo>
                      <a:pt x="112" y="56"/>
                    </a:lnTo>
                    <a:lnTo>
                      <a:pt x="117" y="61"/>
                    </a:lnTo>
                    <a:lnTo>
                      <a:pt x="122" y="67"/>
                    </a:lnTo>
                    <a:lnTo>
                      <a:pt x="128" y="74"/>
                    </a:lnTo>
                    <a:lnTo>
                      <a:pt x="77" y="74"/>
                    </a:lnTo>
                    <a:lnTo>
                      <a:pt x="74" y="74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40" y="65"/>
                    </a:lnTo>
                    <a:lnTo>
                      <a:pt x="40" y="95"/>
                    </a:lnTo>
                    <a:lnTo>
                      <a:pt x="1" y="95"/>
                    </a:lnTo>
                    <a:lnTo>
                      <a:pt x="0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0" name="Freeform 966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1" name="Freeform 967"/>
              <p:cNvSpPr>
                <a:spLocks/>
              </p:cNvSpPr>
              <p:nvPr/>
            </p:nvSpPr>
            <p:spPr bwMode="auto">
              <a:xfrm>
                <a:off x="3699" y="1903"/>
                <a:ext cx="45" cy="45"/>
              </a:xfrm>
              <a:custGeom>
                <a:avLst/>
                <a:gdLst>
                  <a:gd name="T0" fmla="*/ 39 w 45"/>
                  <a:gd name="T1" fmla="*/ 39 h 45"/>
                  <a:gd name="T2" fmla="*/ 21 w 45"/>
                  <a:gd name="T3" fmla="*/ 40 h 45"/>
                  <a:gd name="T4" fmla="*/ 10 w 45"/>
                  <a:gd name="T5" fmla="*/ 43 h 45"/>
                  <a:gd name="T6" fmla="*/ 6 w 45"/>
                  <a:gd name="T7" fmla="*/ 44 h 45"/>
                  <a:gd name="T8" fmla="*/ 0 w 45"/>
                  <a:gd name="T9" fmla="*/ 45 h 45"/>
                  <a:gd name="T10" fmla="*/ 0 w 45"/>
                  <a:gd name="T11" fmla="*/ 0 h 45"/>
                  <a:gd name="T12" fmla="*/ 45 w 45"/>
                  <a:gd name="T13" fmla="*/ 0 h 45"/>
                  <a:gd name="T14" fmla="*/ 43 w 45"/>
                  <a:gd name="T15" fmla="*/ 5 h 45"/>
                  <a:gd name="T16" fmla="*/ 42 w 45"/>
                  <a:gd name="T17" fmla="*/ 8 h 45"/>
                  <a:gd name="T18" fmla="*/ 41 w 45"/>
                  <a:gd name="T19" fmla="*/ 12 h 45"/>
                  <a:gd name="T20" fmla="*/ 40 w 45"/>
                  <a:gd name="T21" fmla="*/ 17 h 45"/>
                  <a:gd name="T22" fmla="*/ 39 w 45"/>
                  <a:gd name="T23" fmla="*/ 39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45"/>
                  <a:gd name="T38" fmla="*/ 45 w 45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45">
                    <a:moveTo>
                      <a:pt x="39" y="39"/>
                    </a:moveTo>
                    <a:lnTo>
                      <a:pt x="21" y="40"/>
                    </a:lnTo>
                    <a:lnTo>
                      <a:pt x="10" y="43"/>
                    </a:lnTo>
                    <a:lnTo>
                      <a:pt x="6" y="44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3" y="5"/>
                    </a:lnTo>
                    <a:lnTo>
                      <a:pt x="42" y="8"/>
                    </a:lnTo>
                    <a:lnTo>
                      <a:pt x="41" y="12"/>
                    </a:lnTo>
                    <a:lnTo>
                      <a:pt x="40" y="17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2" name="Freeform 968"/>
              <p:cNvSpPr>
                <a:spLocks/>
              </p:cNvSpPr>
              <p:nvPr/>
            </p:nvSpPr>
            <p:spPr bwMode="auto">
              <a:xfrm>
                <a:off x="3417" y="194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3" name="Freeform 969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4" name="Freeform 970"/>
              <p:cNvSpPr>
                <a:spLocks/>
              </p:cNvSpPr>
              <p:nvPr/>
            </p:nvSpPr>
            <p:spPr bwMode="auto">
              <a:xfrm>
                <a:off x="3369" y="2031"/>
                <a:ext cx="45" cy="7"/>
              </a:xfrm>
              <a:custGeom>
                <a:avLst/>
                <a:gdLst>
                  <a:gd name="T0" fmla="*/ 0 w 45"/>
                  <a:gd name="T1" fmla="*/ 1 h 7"/>
                  <a:gd name="T2" fmla="*/ 13 w 45"/>
                  <a:gd name="T3" fmla="*/ 0 h 7"/>
                  <a:gd name="T4" fmla="*/ 25 w 45"/>
                  <a:gd name="T5" fmla="*/ 0 h 7"/>
                  <a:gd name="T6" fmla="*/ 30 w 45"/>
                  <a:gd name="T7" fmla="*/ 1 h 7"/>
                  <a:gd name="T8" fmla="*/ 36 w 45"/>
                  <a:gd name="T9" fmla="*/ 2 h 7"/>
                  <a:gd name="T10" fmla="*/ 41 w 45"/>
                  <a:gd name="T11" fmla="*/ 4 h 7"/>
                  <a:gd name="T12" fmla="*/ 45 w 45"/>
                  <a:gd name="T13" fmla="*/ 7 h 7"/>
                  <a:gd name="T14" fmla="*/ 32 w 45"/>
                  <a:gd name="T15" fmla="*/ 7 h 7"/>
                  <a:gd name="T16" fmla="*/ 21 w 45"/>
                  <a:gd name="T17" fmla="*/ 7 h 7"/>
                  <a:gd name="T18" fmla="*/ 15 w 45"/>
                  <a:gd name="T19" fmla="*/ 6 h 7"/>
                  <a:gd name="T20" fmla="*/ 10 w 45"/>
                  <a:gd name="T21" fmla="*/ 5 h 7"/>
                  <a:gd name="T22" fmla="*/ 4 w 45"/>
                  <a:gd name="T23" fmla="*/ 3 h 7"/>
                  <a:gd name="T24" fmla="*/ 0 w 4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"/>
                  <a:gd name="T41" fmla="*/ 45 w 4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7"/>
                    </a:lnTo>
                    <a:lnTo>
                      <a:pt x="32" y="7"/>
                    </a:lnTo>
                    <a:lnTo>
                      <a:pt x="21" y="7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5" name="Freeform 971"/>
              <p:cNvSpPr>
                <a:spLocks/>
              </p:cNvSpPr>
              <p:nvPr/>
            </p:nvSpPr>
            <p:spPr bwMode="auto">
              <a:xfrm>
                <a:off x="3244" y="2043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1 w 43"/>
                  <a:gd name="T3" fmla="*/ 29 h 31"/>
                  <a:gd name="T4" fmla="*/ 43 w 43"/>
                  <a:gd name="T5" fmla="*/ 29 h 31"/>
                  <a:gd name="T6" fmla="*/ 0 w 43"/>
                  <a:gd name="T7" fmla="*/ 31 h 31"/>
                  <a:gd name="T8" fmla="*/ 0 w 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0" y="0"/>
                    </a:moveTo>
                    <a:lnTo>
                      <a:pt x="1" y="29"/>
                    </a:lnTo>
                    <a:lnTo>
                      <a:pt x="43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6" name="Rectangle 972"/>
              <p:cNvSpPr>
                <a:spLocks noChangeArrowheads="1"/>
              </p:cNvSpPr>
              <p:nvPr/>
            </p:nvSpPr>
            <p:spPr bwMode="auto">
              <a:xfrm>
                <a:off x="3369" y="2107"/>
                <a:ext cx="44" cy="18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97" name="Freeform 973"/>
              <p:cNvSpPr>
                <a:spLocks/>
              </p:cNvSpPr>
              <p:nvPr/>
            </p:nvSpPr>
            <p:spPr bwMode="auto">
              <a:xfrm>
                <a:off x="3161" y="2128"/>
                <a:ext cx="84" cy="83"/>
              </a:xfrm>
              <a:custGeom>
                <a:avLst/>
                <a:gdLst>
                  <a:gd name="T0" fmla="*/ 83 w 84"/>
                  <a:gd name="T1" fmla="*/ 0 h 83"/>
                  <a:gd name="T2" fmla="*/ 84 w 84"/>
                  <a:gd name="T3" fmla="*/ 83 h 83"/>
                  <a:gd name="T4" fmla="*/ 0 w 84"/>
                  <a:gd name="T5" fmla="*/ 83 h 83"/>
                  <a:gd name="T6" fmla="*/ 83 w 84"/>
                  <a:gd name="T7" fmla="*/ 80 h 83"/>
                  <a:gd name="T8" fmla="*/ 83 w 84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3"/>
                  <a:gd name="T17" fmla="*/ 84 w 8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3">
                    <a:moveTo>
                      <a:pt x="83" y="0"/>
                    </a:moveTo>
                    <a:lnTo>
                      <a:pt x="84" y="83"/>
                    </a:lnTo>
                    <a:lnTo>
                      <a:pt x="0" y="83"/>
                    </a:lnTo>
                    <a:lnTo>
                      <a:pt x="83" y="8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8" name="Rectangle 974"/>
              <p:cNvSpPr>
                <a:spLocks noChangeArrowheads="1"/>
              </p:cNvSpPr>
              <p:nvPr/>
            </p:nvSpPr>
            <p:spPr bwMode="auto">
              <a:xfrm>
                <a:off x="3288" y="2148"/>
                <a:ext cx="29" cy="18"/>
              </a:xfrm>
              <a:prstGeom prst="rect">
                <a:avLst/>
              </a:pr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999" name="Freeform 975"/>
              <p:cNvSpPr>
                <a:spLocks/>
              </p:cNvSpPr>
              <p:nvPr/>
            </p:nvSpPr>
            <p:spPr bwMode="auto">
              <a:xfrm>
                <a:off x="3163" y="219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0" name="Freeform 976"/>
              <p:cNvSpPr>
                <a:spLocks/>
              </p:cNvSpPr>
              <p:nvPr/>
            </p:nvSpPr>
            <p:spPr bwMode="auto">
              <a:xfrm>
                <a:off x="3202" y="2234"/>
                <a:ext cx="45" cy="8"/>
              </a:xfrm>
              <a:custGeom>
                <a:avLst/>
                <a:gdLst>
                  <a:gd name="T0" fmla="*/ 0 w 45"/>
                  <a:gd name="T1" fmla="*/ 1 h 8"/>
                  <a:gd name="T2" fmla="*/ 13 w 45"/>
                  <a:gd name="T3" fmla="*/ 0 h 8"/>
                  <a:gd name="T4" fmla="*/ 25 w 45"/>
                  <a:gd name="T5" fmla="*/ 0 h 8"/>
                  <a:gd name="T6" fmla="*/ 30 w 45"/>
                  <a:gd name="T7" fmla="*/ 1 h 8"/>
                  <a:gd name="T8" fmla="*/ 36 w 45"/>
                  <a:gd name="T9" fmla="*/ 2 h 8"/>
                  <a:gd name="T10" fmla="*/ 41 w 45"/>
                  <a:gd name="T11" fmla="*/ 4 h 8"/>
                  <a:gd name="T12" fmla="*/ 45 w 45"/>
                  <a:gd name="T13" fmla="*/ 8 h 8"/>
                  <a:gd name="T14" fmla="*/ 32 w 45"/>
                  <a:gd name="T15" fmla="*/ 8 h 8"/>
                  <a:gd name="T16" fmla="*/ 20 w 45"/>
                  <a:gd name="T17" fmla="*/ 8 h 8"/>
                  <a:gd name="T18" fmla="*/ 14 w 45"/>
                  <a:gd name="T19" fmla="*/ 7 h 8"/>
                  <a:gd name="T20" fmla="*/ 10 w 45"/>
                  <a:gd name="T21" fmla="*/ 6 h 8"/>
                  <a:gd name="T22" fmla="*/ 4 w 45"/>
                  <a:gd name="T23" fmla="*/ 3 h 8"/>
                  <a:gd name="T24" fmla="*/ 0 w 45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"/>
                  <a:gd name="T41" fmla="*/ 45 w 45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">
                    <a:moveTo>
                      <a:pt x="0" y="1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5" y="8"/>
                    </a:lnTo>
                    <a:lnTo>
                      <a:pt x="32" y="8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10" y="6"/>
                    </a:lnTo>
                    <a:lnTo>
                      <a:pt x="4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1" name="Freeform 977"/>
              <p:cNvSpPr>
                <a:spLocks/>
              </p:cNvSpPr>
              <p:nvPr/>
            </p:nvSpPr>
            <p:spPr bwMode="auto">
              <a:xfrm>
                <a:off x="3007" y="232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2" name="Freeform 978"/>
              <p:cNvSpPr>
                <a:spLocks/>
              </p:cNvSpPr>
              <p:nvPr/>
            </p:nvSpPr>
            <p:spPr bwMode="auto">
              <a:xfrm>
                <a:off x="3035" y="2392"/>
                <a:ext cx="50" cy="7"/>
              </a:xfrm>
              <a:custGeom>
                <a:avLst/>
                <a:gdLst>
                  <a:gd name="T0" fmla="*/ 0 w 50"/>
                  <a:gd name="T1" fmla="*/ 0 h 7"/>
                  <a:gd name="T2" fmla="*/ 13 w 50"/>
                  <a:gd name="T3" fmla="*/ 0 h 7"/>
                  <a:gd name="T4" fmla="*/ 27 w 50"/>
                  <a:gd name="T5" fmla="*/ 0 h 7"/>
                  <a:gd name="T6" fmla="*/ 33 w 50"/>
                  <a:gd name="T7" fmla="*/ 1 h 7"/>
                  <a:gd name="T8" fmla="*/ 40 w 50"/>
                  <a:gd name="T9" fmla="*/ 2 h 7"/>
                  <a:gd name="T10" fmla="*/ 45 w 50"/>
                  <a:gd name="T11" fmla="*/ 4 h 7"/>
                  <a:gd name="T12" fmla="*/ 50 w 50"/>
                  <a:gd name="T13" fmla="*/ 6 h 7"/>
                  <a:gd name="T14" fmla="*/ 36 w 50"/>
                  <a:gd name="T15" fmla="*/ 7 h 7"/>
                  <a:gd name="T16" fmla="*/ 22 w 50"/>
                  <a:gd name="T17" fmla="*/ 7 h 7"/>
                  <a:gd name="T18" fmla="*/ 16 w 50"/>
                  <a:gd name="T19" fmla="*/ 6 h 7"/>
                  <a:gd name="T20" fmla="*/ 9 w 50"/>
                  <a:gd name="T21" fmla="*/ 5 h 7"/>
                  <a:gd name="T22" fmla="*/ 4 w 50"/>
                  <a:gd name="T23" fmla="*/ 3 h 7"/>
                  <a:gd name="T24" fmla="*/ 0 w 50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7"/>
                  <a:gd name="T41" fmla="*/ 50 w 50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7">
                    <a:moveTo>
                      <a:pt x="0" y="0"/>
                    </a:moveTo>
                    <a:lnTo>
                      <a:pt x="13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40" y="2"/>
                    </a:lnTo>
                    <a:lnTo>
                      <a:pt x="45" y="4"/>
                    </a:lnTo>
                    <a:lnTo>
                      <a:pt x="50" y="6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3" name="Freeform 979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4" name="Freeform 980"/>
              <p:cNvSpPr>
                <a:spLocks/>
              </p:cNvSpPr>
              <p:nvPr/>
            </p:nvSpPr>
            <p:spPr bwMode="auto">
              <a:xfrm>
                <a:off x="2832" y="2445"/>
                <a:ext cx="44" cy="20"/>
              </a:xfrm>
              <a:custGeom>
                <a:avLst/>
                <a:gdLst>
                  <a:gd name="T0" fmla="*/ 4 w 44"/>
                  <a:gd name="T1" fmla="*/ 0 h 20"/>
                  <a:gd name="T2" fmla="*/ 44 w 44"/>
                  <a:gd name="T3" fmla="*/ 2 h 20"/>
                  <a:gd name="T4" fmla="*/ 44 w 44"/>
                  <a:gd name="T5" fmla="*/ 20 h 20"/>
                  <a:gd name="T6" fmla="*/ 0 w 44"/>
                  <a:gd name="T7" fmla="*/ 20 h 20"/>
                  <a:gd name="T8" fmla="*/ 10 w 44"/>
                  <a:gd name="T9" fmla="*/ 18 h 20"/>
                  <a:gd name="T10" fmla="*/ 19 w 44"/>
                  <a:gd name="T11" fmla="*/ 16 h 20"/>
                  <a:gd name="T12" fmla="*/ 30 w 44"/>
                  <a:gd name="T13" fmla="*/ 15 h 20"/>
                  <a:gd name="T14" fmla="*/ 41 w 44"/>
                  <a:gd name="T15" fmla="*/ 13 h 20"/>
                  <a:gd name="T16" fmla="*/ 41 w 44"/>
                  <a:gd name="T17" fmla="*/ 0 h 20"/>
                  <a:gd name="T18" fmla="*/ 4 w 4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0"/>
                  <a:gd name="T32" fmla="*/ 44 w 4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0">
                    <a:moveTo>
                      <a:pt x="4" y="0"/>
                    </a:moveTo>
                    <a:lnTo>
                      <a:pt x="44" y="2"/>
                    </a:lnTo>
                    <a:lnTo>
                      <a:pt x="44" y="20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9" y="16"/>
                    </a:lnTo>
                    <a:lnTo>
                      <a:pt x="30" y="15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5" name="Freeform 981"/>
              <p:cNvSpPr>
                <a:spLocks/>
              </p:cNvSpPr>
              <p:nvPr/>
            </p:nvSpPr>
            <p:spPr bwMode="auto">
              <a:xfrm>
                <a:off x="2578" y="2571"/>
                <a:ext cx="45" cy="21"/>
              </a:xfrm>
              <a:custGeom>
                <a:avLst/>
                <a:gdLst>
                  <a:gd name="T0" fmla="*/ 5 w 45"/>
                  <a:gd name="T1" fmla="*/ 0 h 21"/>
                  <a:gd name="T2" fmla="*/ 45 w 45"/>
                  <a:gd name="T3" fmla="*/ 4 h 21"/>
                  <a:gd name="T4" fmla="*/ 45 w 45"/>
                  <a:gd name="T5" fmla="*/ 21 h 21"/>
                  <a:gd name="T6" fmla="*/ 0 w 45"/>
                  <a:gd name="T7" fmla="*/ 21 h 21"/>
                  <a:gd name="T8" fmla="*/ 10 w 45"/>
                  <a:gd name="T9" fmla="*/ 19 h 21"/>
                  <a:gd name="T10" fmla="*/ 20 w 45"/>
                  <a:gd name="T11" fmla="*/ 18 h 21"/>
                  <a:gd name="T12" fmla="*/ 31 w 45"/>
                  <a:gd name="T13" fmla="*/ 17 h 21"/>
                  <a:gd name="T14" fmla="*/ 42 w 45"/>
                  <a:gd name="T15" fmla="*/ 13 h 21"/>
                  <a:gd name="T16" fmla="*/ 42 w 45"/>
                  <a:gd name="T17" fmla="*/ 0 h 21"/>
                  <a:gd name="T18" fmla="*/ 5 w 45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5" y="0"/>
                    </a:moveTo>
                    <a:lnTo>
                      <a:pt x="45" y="4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10" y="19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6" name="Freeform 982"/>
              <p:cNvSpPr>
                <a:spLocks/>
              </p:cNvSpPr>
              <p:nvPr/>
            </p:nvSpPr>
            <p:spPr bwMode="auto">
              <a:xfrm>
                <a:off x="2677" y="2570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7" name="Freeform 983"/>
              <p:cNvSpPr>
                <a:spLocks/>
              </p:cNvSpPr>
              <p:nvPr/>
            </p:nvSpPr>
            <p:spPr bwMode="auto">
              <a:xfrm>
                <a:off x="2499" y="2698"/>
                <a:ext cx="76" cy="1"/>
              </a:xfrm>
              <a:custGeom>
                <a:avLst/>
                <a:gdLst>
                  <a:gd name="T0" fmla="*/ 0 w 76"/>
                  <a:gd name="T1" fmla="*/ 0 h 1"/>
                  <a:gd name="T2" fmla="*/ 76 w 76"/>
                  <a:gd name="T3" fmla="*/ 0 h 1"/>
                  <a:gd name="T4" fmla="*/ 0 w 7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"/>
                  <a:gd name="T11" fmla="*/ 76 w 7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8" name="Freeform 984"/>
              <p:cNvSpPr>
                <a:spLocks/>
              </p:cNvSpPr>
              <p:nvPr/>
            </p:nvSpPr>
            <p:spPr bwMode="auto">
              <a:xfrm>
                <a:off x="2262" y="290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9" name="Freeform 985"/>
              <p:cNvSpPr>
                <a:spLocks/>
              </p:cNvSpPr>
              <p:nvPr/>
            </p:nvSpPr>
            <p:spPr bwMode="auto">
              <a:xfrm>
                <a:off x="2012" y="297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0" name="Freeform 986"/>
              <p:cNvSpPr>
                <a:spLocks/>
              </p:cNvSpPr>
              <p:nvPr/>
            </p:nvSpPr>
            <p:spPr bwMode="auto">
              <a:xfrm>
                <a:off x="2084" y="2972"/>
                <a:ext cx="80" cy="1"/>
              </a:xfrm>
              <a:custGeom>
                <a:avLst/>
                <a:gdLst>
                  <a:gd name="T0" fmla="*/ 0 w 80"/>
                  <a:gd name="T1" fmla="*/ 0 h 1"/>
                  <a:gd name="T2" fmla="*/ 80 w 80"/>
                  <a:gd name="T3" fmla="*/ 0 h 1"/>
                  <a:gd name="T4" fmla="*/ 0 w 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"/>
                  <a:gd name="T11" fmla="*/ 80 w 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">
                    <a:moveTo>
                      <a:pt x="0" y="0"/>
                    </a:move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1" name="Freeform 987"/>
              <p:cNvSpPr>
                <a:spLocks/>
              </p:cNvSpPr>
              <p:nvPr/>
            </p:nvSpPr>
            <p:spPr bwMode="auto">
              <a:xfrm>
                <a:off x="2008" y="300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2" name="Freeform 988"/>
              <p:cNvSpPr>
                <a:spLocks/>
              </p:cNvSpPr>
              <p:nvPr/>
            </p:nvSpPr>
            <p:spPr bwMode="auto">
              <a:xfrm>
                <a:off x="1798" y="3008"/>
                <a:ext cx="378" cy="291"/>
              </a:xfrm>
              <a:custGeom>
                <a:avLst/>
                <a:gdLst>
                  <a:gd name="T0" fmla="*/ 337 w 378"/>
                  <a:gd name="T1" fmla="*/ 28 h 291"/>
                  <a:gd name="T2" fmla="*/ 369 w 378"/>
                  <a:gd name="T3" fmla="*/ 30 h 291"/>
                  <a:gd name="T4" fmla="*/ 371 w 378"/>
                  <a:gd name="T5" fmla="*/ 41 h 291"/>
                  <a:gd name="T6" fmla="*/ 373 w 378"/>
                  <a:gd name="T7" fmla="*/ 51 h 291"/>
                  <a:gd name="T8" fmla="*/ 377 w 378"/>
                  <a:gd name="T9" fmla="*/ 57 h 291"/>
                  <a:gd name="T10" fmla="*/ 378 w 378"/>
                  <a:gd name="T11" fmla="*/ 98 h 291"/>
                  <a:gd name="T12" fmla="*/ 369 w 378"/>
                  <a:gd name="T13" fmla="*/ 92 h 291"/>
                  <a:gd name="T14" fmla="*/ 354 w 378"/>
                  <a:gd name="T15" fmla="*/ 89 h 291"/>
                  <a:gd name="T16" fmla="*/ 340 w 378"/>
                  <a:gd name="T17" fmla="*/ 89 h 291"/>
                  <a:gd name="T18" fmla="*/ 325 w 378"/>
                  <a:gd name="T19" fmla="*/ 93 h 291"/>
                  <a:gd name="T20" fmla="*/ 313 w 378"/>
                  <a:gd name="T21" fmla="*/ 99 h 291"/>
                  <a:gd name="T22" fmla="*/ 333 w 378"/>
                  <a:gd name="T23" fmla="*/ 105 h 291"/>
                  <a:gd name="T24" fmla="*/ 292 w 378"/>
                  <a:gd name="T25" fmla="*/ 123 h 291"/>
                  <a:gd name="T26" fmla="*/ 262 w 378"/>
                  <a:gd name="T27" fmla="*/ 164 h 291"/>
                  <a:gd name="T28" fmla="*/ 215 w 378"/>
                  <a:gd name="T29" fmla="*/ 196 h 291"/>
                  <a:gd name="T30" fmla="*/ 208 w 378"/>
                  <a:gd name="T31" fmla="*/ 193 h 291"/>
                  <a:gd name="T32" fmla="*/ 203 w 378"/>
                  <a:gd name="T33" fmla="*/ 190 h 291"/>
                  <a:gd name="T34" fmla="*/ 194 w 378"/>
                  <a:gd name="T35" fmla="*/ 186 h 291"/>
                  <a:gd name="T36" fmla="*/ 184 w 378"/>
                  <a:gd name="T37" fmla="*/ 186 h 291"/>
                  <a:gd name="T38" fmla="*/ 167 w 378"/>
                  <a:gd name="T39" fmla="*/ 190 h 291"/>
                  <a:gd name="T40" fmla="*/ 152 w 378"/>
                  <a:gd name="T41" fmla="*/ 193 h 291"/>
                  <a:gd name="T42" fmla="*/ 136 w 378"/>
                  <a:gd name="T43" fmla="*/ 195 h 291"/>
                  <a:gd name="T44" fmla="*/ 95 w 378"/>
                  <a:gd name="T45" fmla="*/ 240 h 291"/>
                  <a:gd name="T46" fmla="*/ 0 w 378"/>
                  <a:gd name="T47" fmla="*/ 291 h 291"/>
                  <a:gd name="T48" fmla="*/ 7 w 378"/>
                  <a:gd name="T49" fmla="*/ 232 h 291"/>
                  <a:gd name="T50" fmla="*/ 36 w 378"/>
                  <a:gd name="T51" fmla="*/ 232 h 291"/>
                  <a:gd name="T52" fmla="*/ 81 w 378"/>
                  <a:gd name="T53" fmla="*/ 232 h 291"/>
                  <a:gd name="T54" fmla="*/ 77 w 378"/>
                  <a:gd name="T55" fmla="*/ 219 h 291"/>
                  <a:gd name="T56" fmla="*/ 79 w 378"/>
                  <a:gd name="T57" fmla="*/ 213 h 291"/>
                  <a:gd name="T58" fmla="*/ 80 w 378"/>
                  <a:gd name="T59" fmla="*/ 208 h 291"/>
                  <a:gd name="T60" fmla="*/ 84 w 378"/>
                  <a:gd name="T61" fmla="*/ 204 h 291"/>
                  <a:gd name="T62" fmla="*/ 90 w 378"/>
                  <a:gd name="T63" fmla="*/ 200 h 291"/>
                  <a:gd name="T64" fmla="*/ 104 w 378"/>
                  <a:gd name="T65" fmla="*/ 197 h 291"/>
                  <a:gd name="T66" fmla="*/ 119 w 378"/>
                  <a:gd name="T67" fmla="*/ 195 h 291"/>
                  <a:gd name="T68" fmla="*/ 143 w 378"/>
                  <a:gd name="T69" fmla="*/ 192 h 291"/>
                  <a:gd name="T70" fmla="*/ 156 w 378"/>
                  <a:gd name="T71" fmla="*/ 188 h 291"/>
                  <a:gd name="T72" fmla="*/ 166 w 378"/>
                  <a:gd name="T73" fmla="*/ 178 h 291"/>
                  <a:gd name="T74" fmla="*/ 173 w 378"/>
                  <a:gd name="T75" fmla="*/ 170 h 291"/>
                  <a:gd name="T76" fmla="*/ 182 w 378"/>
                  <a:gd name="T77" fmla="*/ 163 h 291"/>
                  <a:gd name="T78" fmla="*/ 192 w 378"/>
                  <a:gd name="T79" fmla="*/ 159 h 291"/>
                  <a:gd name="T80" fmla="*/ 203 w 378"/>
                  <a:gd name="T81" fmla="*/ 157 h 291"/>
                  <a:gd name="T82" fmla="*/ 220 w 378"/>
                  <a:gd name="T83" fmla="*/ 156 h 291"/>
                  <a:gd name="T84" fmla="*/ 244 w 378"/>
                  <a:gd name="T85" fmla="*/ 59 h 291"/>
                  <a:gd name="T86" fmla="*/ 336 w 378"/>
                  <a:gd name="T87" fmla="*/ 0 h 2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291"/>
                  <a:gd name="T134" fmla="*/ 378 w 378"/>
                  <a:gd name="T135" fmla="*/ 291 h 2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291">
                    <a:moveTo>
                      <a:pt x="336" y="0"/>
                    </a:moveTo>
                    <a:lnTo>
                      <a:pt x="337" y="28"/>
                    </a:lnTo>
                    <a:lnTo>
                      <a:pt x="369" y="28"/>
                    </a:lnTo>
                    <a:lnTo>
                      <a:pt x="369" y="30"/>
                    </a:lnTo>
                    <a:lnTo>
                      <a:pt x="370" y="34"/>
                    </a:lnTo>
                    <a:lnTo>
                      <a:pt x="371" y="41"/>
                    </a:lnTo>
                    <a:lnTo>
                      <a:pt x="372" y="45"/>
                    </a:lnTo>
                    <a:lnTo>
                      <a:pt x="373" y="51"/>
                    </a:lnTo>
                    <a:lnTo>
                      <a:pt x="375" y="55"/>
                    </a:lnTo>
                    <a:lnTo>
                      <a:pt x="377" y="57"/>
                    </a:lnTo>
                    <a:lnTo>
                      <a:pt x="378" y="59"/>
                    </a:lnTo>
                    <a:lnTo>
                      <a:pt x="378" y="98"/>
                    </a:lnTo>
                    <a:lnTo>
                      <a:pt x="373" y="95"/>
                    </a:lnTo>
                    <a:lnTo>
                      <a:pt x="369" y="92"/>
                    </a:lnTo>
                    <a:lnTo>
                      <a:pt x="358" y="89"/>
                    </a:lnTo>
                    <a:lnTo>
                      <a:pt x="354" y="89"/>
                    </a:lnTo>
                    <a:lnTo>
                      <a:pt x="349" y="88"/>
                    </a:lnTo>
                    <a:lnTo>
                      <a:pt x="340" y="89"/>
                    </a:lnTo>
                    <a:lnTo>
                      <a:pt x="331" y="91"/>
                    </a:lnTo>
                    <a:lnTo>
                      <a:pt x="325" y="93"/>
                    </a:lnTo>
                    <a:lnTo>
                      <a:pt x="321" y="95"/>
                    </a:lnTo>
                    <a:lnTo>
                      <a:pt x="313" y="99"/>
                    </a:lnTo>
                    <a:lnTo>
                      <a:pt x="303" y="105"/>
                    </a:lnTo>
                    <a:lnTo>
                      <a:pt x="333" y="105"/>
                    </a:lnTo>
                    <a:lnTo>
                      <a:pt x="333" y="123"/>
                    </a:lnTo>
                    <a:lnTo>
                      <a:pt x="292" y="123"/>
                    </a:lnTo>
                    <a:lnTo>
                      <a:pt x="292" y="164"/>
                    </a:lnTo>
                    <a:lnTo>
                      <a:pt x="262" y="164"/>
                    </a:lnTo>
                    <a:lnTo>
                      <a:pt x="262" y="196"/>
                    </a:lnTo>
                    <a:lnTo>
                      <a:pt x="215" y="196"/>
                    </a:lnTo>
                    <a:lnTo>
                      <a:pt x="211" y="195"/>
                    </a:lnTo>
                    <a:lnTo>
                      <a:pt x="208" y="193"/>
                    </a:lnTo>
                    <a:lnTo>
                      <a:pt x="205" y="192"/>
                    </a:lnTo>
                    <a:lnTo>
                      <a:pt x="203" y="190"/>
                    </a:lnTo>
                    <a:lnTo>
                      <a:pt x="197" y="187"/>
                    </a:lnTo>
                    <a:lnTo>
                      <a:pt x="194" y="186"/>
                    </a:lnTo>
                    <a:lnTo>
                      <a:pt x="190" y="185"/>
                    </a:lnTo>
                    <a:lnTo>
                      <a:pt x="184" y="186"/>
                    </a:lnTo>
                    <a:lnTo>
                      <a:pt x="179" y="187"/>
                    </a:lnTo>
                    <a:lnTo>
                      <a:pt x="167" y="190"/>
                    </a:lnTo>
                    <a:lnTo>
                      <a:pt x="159" y="192"/>
                    </a:lnTo>
                    <a:lnTo>
                      <a:pt x="152" y="193"/>
                    </a:lnTo>
                    <a:lnTo>
                      <a:pt x="144" y="195"/>
                    </a:lnTo>
                    <a:lnTo>
                      <a:pt x="136" y="195"/>
                    </a:lnTo>
                    <a:lnTo>
                      <a:pt x="136" y="240"/>
                    </a:lnTo>
                    <a:lnTo>
                      <a:pt x="95" y="240"/>
                    </a:lnTo>
                    <a:lnTo>
                      <a:pt x="95" y="291"/>
                    </a:lnTo>
                    <a:lnTo>
                      <a:pt x="0" y="291"/>
                    </a:lnTo>
                    <a:lnTo>
                      <a:pt x="0" y="231"/>
                    </a:lnTo>
                    <a:lnTo>
                      <a:pt x="7" y="232"/>
                    </a:lnTo>
                    <a:lnTo>
                      <a:pt x="16" y="232"/>
                    </a:lnTo>
                    <a:lnTo>
                      <a:pt x="36" y="232"/>
                    </a:lnTo>
                    <a:lnTo>
                      <a:pt x="59" y="232"/>
                    </a:lnTo>
                    <a:lnTo>
                      <a:pt x="81" y="232"/>
                    </a:lnTo>
                    <a:lnTo>
                      <a:pt x="79" y="224"/>
                    </a:lnTo>
                    <a:lnTo>
                      <a:pt x="77" y="219"/>
                    </a:lnTo>
                    <a:lnTo>
                      <a:pt x="77" y="216"/>
                    </a:lnTo>
                    <a:lnTo>
                      <a:pt x="79" y="213"/>
                    </a:lnTo>
                    <a:lnTo>
                      <a:pt x="79" y="211"/>
                    </a:lnTo>
                    <a:lnTo>
                      <a:pt x="80" y="208"/>
                    </a:lnTo>
                    <a:lnTo>
                      <a:pt x="82" y="205"/>
                    </a:lnTo>
                    <a:lnTo>
                      <a:pt x="84" y="204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8"/>
                    </a:lnTo>
                    <a:lnTo>
                      <a:pt x="104" y="197"/>
                    </a:lnTo>
                    <a:lnTo>
                      <a:pt x="112" y="196"/>
                    </a:lnTo>
                    <a:lnTo>
                      <a:pt x="119" y="195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50" y="190"/>
                    </a:lnTo>
                    <a:lnTo>
                      <a:pt x="156" y="188"/>
                    </a:lnTo>
                    <a:lnTo>
                      <a:pt x="163" y="185"/>
                    </a:lnTo>
                    <a:lnTo>
                      <a:pt x="166" y="178"/>
                    </a:lnTo>
                    <a:lnTo>
                      <a:pt x="169" y="174"/>
                    </a:lnTo>
                    <a:lnTo>
                      <a:pt x="173" y="170"/>
                    </a:lnTo>
                    <a:lnTo>
                      <a:pt x="178" y="166"/>
                    </a:lnTo>
                    <a:lnTo>
                      <a:pt x="182" y="163"/>
                    </a:lnTo>
                    <a:lnTo>
                      <a:pt x="186" y="161"/>
                    </a:lnTo>
                    <a:lnTo>
                      <a:pt x="192" y="159"/>
                    </a:lnTo>
                    <a:lnTo>
                      <a:pt x="197" y="158"/>
                    </a:lnTo>
                    <a:lnTo>
                      <a:pt x="203" y="157"/>
                    </a:lnTo>
                    <a:lnTo>
                      <a:pt x="208" y="157"/>
                    </a:lnTo>
                    <a:lnTo>
                      <a:pt x="220" y="156"/>
                    </a:lnTo>
                    <a:lnTo>
                      <a:pt x="244" y="156"/>
                    </a:lnTo>
                    <a:lnTo>
                      <a:pt x="244" y="59"/>
                    </a:lnTo>
                    <a:lnTo>
                      <a:pt x="336" y="59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3" name="Freeform 989"/>
              <p:cNvSpPr>
                <a:spLocks/>
              </p:cNvSpPr>
              <p:nvPr/>
            </p:nvSpPr>
            <p:spPr bwMode="auto">
              <a:xfrm>
                <a:off x="1965" y="3048"/>
                <a:ext cx="43" cy="52"/>
              </a:xfrm>
              <a:custGeom>
                <a:avLst/>
                <a:gdLst>
                  <a:gd name="T0" fmla="*/ 42 w 43"/>
                  <a:gd name="T1" fmla="*/ 0 h 52"/>
                  <a:gd name="T2" fmla="*/ 43 w 43"/>
                  <a:gd name="T3" fmla="*/ 52 h 52"/>
                  <a:gd name="T4" fmla="*/ 0 w 43"/>
                  <a:gd name="T5" fmla="*/ 52 h 52"/>
                  <a:gd name="T6" fmla="*/ 42 w 43"/>
                  <a:gd name="T7" fmla="*/ 50 h 52"/>
                  <a:gd name="T8" fmla="*/ 42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2" y="0"/>
                    </a:moveTo>
                    <a:lnTo>
                      <a:pt x="43" y="52"/>
                    </a:lnTo>
                    <a:lnTo>
                      <a:pt x="0" y="52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4" name="Freeform 990"/>
              <p:cNvSpPr>
                <a:spLocks/>
              </p:cNvSpPr>
              <p:nvPr/>
            </p:nvSpPr>
            <p:spPr bwMode="auto">
              <a:xfrm>
                <a:off x="1759" y="3206"/>
                <a:ext cx="77" cy="1"/>
              </a:xfrm>
              <a:custGeom>
                <a:avLst/>
                <a:gdLst>
                  <a:gd name="T0" fmla="*/ 0 w 77"/>
                  <a:gd name="T1" fmla="*/ 0 h 1"/>
                  <a:gd name="T2" fmla="*/ 77 w 77"/>
                  <a:gd name="T3" fmla="*/ 0 h 1"/>
                  <a:gd name="T4" fmla="*/ 0 w 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1"/>
                  <a:gd name="T11" fmla="*/ 77 w 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1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5" name="Freeform 991"/>
              <p:cNvSpPr>
                <a:spLocks/>
              </p:cNvSpPr>
              <p:nvPr/>
            </p:nvSpPr>
            <p:spPr bwMode="auto">
              <a:xfrm>
                <a:off x="1754" y="321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6" name="Freeform 992"/>
              <p:cNvSpPr>
                <a:spLocks/>
              </p:cNvSpPr>
              <p:nvPr/>
            </p:nvSpPr>
            <p:spPr bwMode="auto">
              <a:xfrm>
                <a:off x="1387" y="3271"/>
                <a:ext cx="369" cy="232"/>
              </a:xfrm>
              <a:custGeom>
                <a:avLst/>
                <a:gdLst>
                  <a:gd name="T0" fmla="*/ 369 w 369"/>
                  <a:gd name="T1" fmla="*/ 59 h 232"/>
                  <a:gd name="T2" fmla="*/ 333 w 369"/>
                  <a:gd name="T3" fmla="*/ 125 h 232"/>
                  <a:gd name="T4" fmla="*/ 284 w 369"/>
                  <a:gd name="T5" fmla="*/ 114 h 232"/>
                  <a:gd name="T6" fmla="*/ 281 w 369"/>
                  <a:gd name="T7" fmla="*/ 107 h 232"/>
                  <a:gd name="T8" fmla="*/ 252 w 369"/>
                  <a:gd name="T9" fmla="*/ 104 h 232"/>
                  <a:gd name="T10" fmla="*/ 212 w 369"/>
                  <a:gd name="T11" fmla="*/ 136 h 232"/>
                  <a:gd name="T12" fmla="*/ 207 w 369"/>
                  <a:gd name="T13" fmla="*/ 134 h 232"/>
                  <a:gd name="T14" fmla="*/ 208 w 369"/>
                  <a:gd name="T15" fmla="*/ 130 h 232"/>
                  <a:gd name="T16" fmla="*/ 208 w 369"/>
                  <a:gd name="T17" fmla="*/ 127 h 232"/>
                  <a:gd name="T18" fmla="*/ 203 w 369"/>
                  <a:gd name="T19" fmla="*/ 125 h 232"/>
                  <a:gd name="T20" fmla="*/ 166 w 369"/>
                  <a:gd name="T21" fmla="*/ 193 h 232"/>
                  <a:gd name="T22" fmla="*/ 150 w 369"/>
                  <a:gd name="T23" fmla="*/ 192 h 232"/>
                  <a:gd name="T24" fmla="*/ 135 w 369"/>
                  <a:gd name="T25" fmla="*/ 191 h 232"/>
                  <a:gd name="T26" fmla="*/ 103 w 369"/>
                  <a:gd name="T27" fmla="*/ 192 h 232"/>
                  <a:gd name="T28" fmla="*/ 56 w 369"/>
                  <a:gd name="T29" fmla="*/ 194 h 232"/>
                  <a:gd name="T30" fmla="*/ 40 w 369"/>
                  <a:gd name="T31" fmla="*/ 232 h 232"/>
                  <a:gd name="T32" fmla="*/ 0 w 369"/>
                  <a:gd name="T33" fmla="*/ 188 h 232"/>
                  <a:gd name="T34" fmla="*/ 12 w 369"/>
                  <a:gd name="T35" fmla="*/ 189 h 232"/>
                  <a:gd name="T36" fmla="*/ 27 w 369"/>
                  <a:gd name="T37" fmla="*/ 190 h 232"/>
                  <a:gd name="T38" fmla="*/ 33 w 369"/>
                  <a:gd name="T39" fmla="*/ 188 h 232"/>
                  <a:gd name="T40" fmla="*/ 37 w 369"/>
                  <a:gd name="T41" fmla="*/ 187 h 232"/>
                  <a:gd name="T42" fmla="*/ 40 w 369"/>
                  <a:gd name="T43" fmla="*/ 183 h 232"/>
                  <a:gd name="T44" fmla="*/ 41 w 369"/>
                  <a:gd name="T45" fmla="*/ 179 h 232"/>
                  <a:gd name="T46" fmla="*/ 42 w 369"/>
                  <a:gd name="T47" fmla="*/ 173 h 232"/>
                  <a:gd name="T48" fmla="*/ 82 w 369"/>
                  <a:gd name="T49" fmla="*/ 167 h 232"/>
                  <a:gd name="T50" fmla="*/ 89 w 369"/>
                  <a:gd name="T51" fmla="*/ 133 h 232"/>
                  <a:gd name="T52" fmla="*/ 107 w 369"/>
                  <a:gd name="T53" fmla="*/ 128 h 232"/>
                  <a:gd name="T54" fmla="*/ 131 w 369"/>
                  <a:gd name="T55" fmla="*/ 127 h 232"/>
                  <a:gd name="T56" fmla="*/ 152 w 369"/>
                  <a:gd name="T57" fmla="*/ 127 h 232"/>
                  <a:gd name="T58" fmla="*/ 162 w 369"/>
                  <a:gd name="T59" fmla="*/ 126 h 232"/>
                  <a:gd name="T60" fmla="*/ 168 w 369"/>
                  <a:gd name="T61" fmla="*/ 122 h 232"/>
                  <a:gd name="T62" fmla="*/ 172 w 369"/>
                  <a:gd name="T63" fmla="*/ 119 h 232"/>
                  <a:gd name="T64" fmla="*/ 176 w 369"/>
                  <a:gd name="T65" fmla="*/ 109 h 232"/>
                  <a:gd name="T66" fmla="*/ 177 w 369"/>
                  <a:gd name="T67" fmla="*/ 95 h 232"/>
                  <a:gd name="T68" fmla="*/ 176 w 369"/>
                  <a:gd name="T69" fmla="*/ 87 h 232"/>
                  <a:gd name="T70" fmla="*/ 172 w 369"/>
                  <a:gd name="T71" fmla="*/ 83 h 232"/>
                  <a:gd name="T72" fmla="*/ 168 w 369"/>
                  <a:gd name="T73" fmla="*/ 74 h 232"/>
                  <a:gd name="T74" fmla="*/ 174 w 369"/>
                  <a:gd name="T75" fmla="*/ 74 h 232"/>
                  <a:gd name="T76" fmla="*/ 184 w 369"/>
                  <a:gd name="T77" fmla="*/ 79 h 232"/>
                  <a:gd name="T78" fmla="*/ 192 w 369"/>
                  <a:gd name="T79" fmla="*/ 80 h 232"/>
                  <a:gd name="T80" fmla="*/ 204 w 369"/>
                  <a:gd name="T81" fmla="*/ 79 h 232"/>
                  <a:gd name="T82" fmla="*/ 218 w 369"/>
                  <a:gd name="T83" fmla="*/ 76 h 232"/>
                  <a:gd name="T84" fmla="*/ 247 w 369"/>
                  <a:gd name="T85" fmla="*/ 66 h 232"/>
                  <a:gd name="T86" fmla="*/ 261 w 369"/>
                  <a:gd name="T87" fmla="*/ 60 h 232"/>
                  <a:gd name="T88" fmla="*/ 273 w 369"/>
                  <a:gd name="T89" fmla="*/ 53 h 232"/>
                  <a:gd name="T90" fmla="*/ 280 w 369"/>
                  <a:gd name="T91" fmla="*/ 46 h 232"/>
                  <a:gd name="T92" fmla="*/ 285 w 369"/>
                  <a:gd name="T93" fmla="*/ 40 h 232"/>
                  <a:gd name="T94" fmla="*/ 335 w 369"/>
                  <a:gd name="T95" fmla="*/ 34 h 232"/>
                  <a:gd name="T96" fmla="*/ 335 w 369"/>
                  <a:gd name="T97" fmla="*/ 22 h 232"/>
                  <a:gd name="T98" fmla="*/ 336 w 369"/>
                  <a:gd name="T99" fmla="*/ 17 h 232"/>
                  <a:gd name="T100" fmla="*/ 340 w 369"/>
                  <a:gd name="T101" fmla="*/ 10 h 232"/>
                  <a:gd name="T102" fmla="*/ 346 w 369"/>
                  <a:gd name="T103" fmla="*/ 6 h 232"/>
                  <a:gd name="T104" fmla="*/ 356 w 369"/>
                  <a:gd name="T105" fmla="*/ 2 h 232"/>
                  <a:gd name="T106" fmla="*/ 369 w 369"/>
                  <a:gd name="T107" fmla="*/ 0 h 2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9"/>
                  <a:gd name="T163" fmla="*/ 0 h 232"/>
                  <a:gd name="T164" fmla="*/ 369 w 369"/>
                  <a:gd name="T165" fmla="*/ 232 h 2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9" h="232">
                    <a:moveTo>
                      <a:pt x="369" y="0"/>
                    </a:moveTo>
                    <a:lnTo>
                      <a:pt x="369" y="59"/>
                    </a:lnTo>
                    <a:lnTo>
                      <a:pt x="333" y="59"/>
                    </a:lnTo>
                    <a:lnTo>
                      <a:pt x="333" y="125"/>
                    </a:lnTo>
                    <a:lnTo>
                      <a:pt x="285" y="125"/>
                    </a:lnTo>
                    <a:lnTo>
                      <a:pt x="284" y="114"/>
                    </a:lnTo>
                    <a:lnTo>
                      <a:pt x="282" y="109"/>
                    </a:lnTo>
                    <a:lnTo>
                      <a:pt x="281" y="107"/>
                    </a:lnTo>
                    <a:lnTo>
                      <a:pt x="280" y="104"/>
                    </a:lnTo>
                    <a:lnTo>
                      <a:pt x="252" y="104"/>
                    </a:lnTo>
                    <a:lnTo>
                      <a:pt x="252" y="136"/>
                    </a:lnTo>
                    <a:lnTo>
                      <a:pt x="212" y="136"/>
                    </a:lnTo>
                    <a:lnTo>
                      <a:pt x="209" y="135"/>
                    </a:lnTo>
                    <a:lnTo>
                      <a:pt x="207" y="134"/>
                    </a:lnTo>
                    <a:lnTo>
                      <a:pt x="207" y="133"/>
                    </a:lnTo>
                    <a:lnTo>
                      <a:pt x="208" y="130"/>
                    </a:lnTo>
                    <a:lnTo>
                      <a:pt x="208" y="128"/>
                    </a:lnTo>
                    <a:lnTo>
                      <a:pt x="208" y="127"/>
                    </a:lnTo>
                    <a:lnTo>
                      <a:pt x="206" y="126"/>
                    </a:lnTo>
                    <a:lnTo>
                      <a:pt x="203" y="125"/>
                    </a:lnTo>
                    <a:lnTo>
                      <a:pt x="166" y="125"/>
                    </a:lnTo>
                    <a:lnTo>
                      <a:pt x="166" y="193"/>
                    </a:lnTo>
                    <a:lnTo>
                      <a:pt x="158" y="192"/>
                    </a:lnTo>
                    <a:lnTo>
                      <a:pt x="150" y="192"/>
                    </a:lnTo>
                    <a:lnTo>
                      <a:pt x="142" y="191"/>
                    </a:lnTo>
                    <a:lnTo>
                      <a:pt x="135" y="191"/>
                    </a:lnTo>
                    <a:lnTo>
                      <a:pt x="119" y="191"/>
                    </a:lnTo>
                    <a:lnTo>
                      <a:pt x="103" y="192"/>
                    </a:lnTo>
                    <a:lnTo>
                      <a:pt x="72" y="194"/>
                    </a:lnTo>
                    <a:lnTo>
                      <a:pt x="56" y="194"/>
                    </a:lnTo>
                    <a:lnTo>
                      <a:pt x="40" y="193"/>
                    </a:lnTo>
                    <a:lnTo>
                      <a:pt x="40" y="232"/>
                    </a:lnTo>
                    <a:lnTo>
                      <a:pt x="0" y="232"/>
                    </a:lnTo>
                    <a:lnTo>
                      <a:pt x="0" y="188"/>
                    </a:lnTo>
                    <a:lnTo>
                      <a:pt x="5" y="188"/>
                    </a:lnTo>
                    <a:lnTo>
                      <a:pt x="12" y="189"/>
                    </a:lnTo>
                    <a:lnTo>
                      <a:pt x="19" y="190"/>
                    </a:lnTo>
                    <a:lnTo>
                      <a:pt x="27" y="190"/>
                    </a:lnTo>
                    <a:lnTo>
                      <a:pt x="30" y="189"/>
                    </a:lnTo>
                    <a:lnTo>
                      <a:pt x="33" y="188"/>
                    </a:lnTo>
                    <a:lnTo>
                      <a:pt x="35" y="188"/>
                    </a:lnTo>
                    <a:lnTo>
                      <a:pt x="37" y="187"/>
                    </a:lnTo>
                    <a:lnTo>
                      <a:pt x="39" y="184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1" y="179"/>
                    </a:lnTo>
                    <a:lnTo>
                      <a:pt x="42" y="178"/>
                    </a:lnTo>
                    <a:lnTo>
                      <a:pt x="42" y="173"/>
                    </a:lnTo>
                    <a:lnTo>
                      <a:pt x="41" y="167"/>
                    </a:lnTo>
                    <a:lnTo>
                      <a:pt x="82" y="167"/>
                    </a:lnTo>
                    <a:lnTo>
                      <a:pt x="82" y="137"/>
                    </a:lnTo>
                    <a:lnTo>
                      <a:pt x="89" y="133"/>
                    </a:lnTo>
                    <a:lnTo>
                      <a:pt x="98" y="129"/>
                    </a:lnTo>
                    <a:lnTo>
                      <a:pt x="107" y="128"/>
                    </a:lnTo>
                    <a:lnTo>
                      <a:pt x="115" y="127"/>
                    </a:lnTo>
                    <a:lnTo>
                      <a:pt x="131" y="127"/>
                    </a:lnTo>
                    <a:lnTo>
                      <a:pt x="145" y="127"/>
                    </a:lnTo>
                    <a:lnTo>
                      <a:pt x="152" y="127"/>
                    </a:lnTo>
                    <a:lnTo>
                      <a:pt x="158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8" y="122"/>
                    </a:lnTo>
                    <a:lnTo>
                      <a:pt x="170" y="121"/>
                    </a:lnTo>
                    <a:lnTo>
                      <a:pt x="172" y="119"/>
                    </a:lnTo>
                    <a:lnTo>
                      <a:pt x="175" y="112"/>
                    </a:lnTo>
                    <a:lnTo>
                      <a:pt x="176" y="109"/>
                    </a:lnTo>
                    <a:lnTo>
                      <a:pt x="177" y="104"/>
                    </a:lnTo>
                    <a:lnTo>
                      <a:pt x="177" y="95"/>
                    </a:lnTo>
                    <a:lnTo>
                      <a:pt x="177" y="90"/>
                    </a:lnTo>
                    <a:lnTo>
                      <a:pt x="176" y="87"/>
                    </a:lnTo>
                    <a:lnTo>
                      <a:pt x="174" y="85"/>
                    </a:lnTo>
                    <a:lnTo>
                      <a:pt x="172" y="83"/>
                    </a:lnTo>
                    <a:lnTo>
                      <a:pt x="169" y="77"/>
                    </a:lnTo>
                    <a:lnTo>
                      <a:pt x="168" y="74"/>
                    </a:lnTo>
                    <a:lnTo>
                      <a:pt x="168" y="70"/>
                    </a:lnTo>
                    <a:lnTo>
                      <a:pt x="174" y="74"/>
                    </a:lnTo>
                    <a:lnTo>
                      <a:pt x="179" y="77"/>
                    </a:lnTo>
                    <a:lnTo>
                      <a:pt x="184" y="79"/>
                    </a:lnTo>
                    <a:lnTo>
                      <a:pt x="188" y="80"/>
                    </a:lnTo>
                    <a:lnTo>
                      <a:pt x="192" y="80"/>
                    </a:lnTo>
                    <a:lnTo>
                      <a:pt x="198" y="80"/>
                    </a:lnTo>
                    <a:lnTo>
                      <a:pt x="204" y="79"/>
                    </a:lnTo>
                    <a:lnTo>
                      <a:pt x="211" y="77"/>
                    </a:lnTo>
                    <a:lnTo>
                      <a:pt x="218" y="76"/>
                    </a:lnTo>
                    <a:lnTo>
                      <a:pt x="233" y="72"/>
                    </a:lnTo>
                    <a:lnTo>
                      <a:pt x="247" y="66"/>
                    </a:lnTo>
                    <a:lnTo>
                      <a:pt x="254" y="63"/>
                    </a:lnTo>
                    <a:lnTo>
                      <a:pt x="261" y="60"/>
                    </a:lnTo>
                    <a:lnTo>
                      <a:pt x="267" y="57"/>
                    </a:lnTo>
                    <a:lnTo>
                      <a:pt x="273" y="53"/>
                    </a:lnTo>
                    <a:lnTo>
                      <a:pt x="277" y="49"/>
                    </a:lnTo>
                    <a:lnTo>
                      <a:pt x="280" y="46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335" y="40"/>
                    </a:lnTo>
                    <a:lnTo>
                      <a:pt x="335" y="34"/>
                    </a:lnTo>
                    <a:lnTo>
                      <a:pt x="335" y="29"/>
                    </a:lnTo>
                    <a:lnTo>
                      <a:pt x="335" y="22"/>
                    </a:lnTo>
                    <a:lnTo>
                      <a:pt x="335" y="20"/>
                    </a:lnTo>
                    <a:lnTo>
                      <a:pt x="336" y="17"/>
                    </a:lnTo>
                    <a:lnTo>
                      <a:pt x="339" y="14"/>
                    </a:lnTo>
                    <a:lnTo>
                      <a:pt x="340" y="10"/>
                    </a:lnTo>
                    <a:lnTo>
                      <a:pt x="343" y="8"/>
                    </a:lnTo>
                    <a:lnTo>
                      <a:pt x="346" y="6"/>
                    </a:lnTo>
                    <a:lnTo>
                      <a:pt x="350" y="4"/>
                    </a:lnTo>
                    <a:lnTo>
                      <a:pt x="356" y="2"/>
                    </a:lnTo>
                    <a:lnTo>
                      <a:pt x="361" y="1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7" name="Freeform 993"/>
              <p:cNvSpPr>
                <a:spLocks/>
              </p:cNvSpPr>
              <p:nvPr/>
            </p:nvSpPr>
            <p:spPr bwMode="auto">
              <a:xfrm>
                <a:off x="1506" y="3333"/>
                <a:ext cx="86" cy="1"/>
              </a:xfrm>
              <a:custGeom>
                <a:avLst/>
                <a:gdLst>
                  <a:gd name="T0" fmla="*/ 0 w 86"/>
                  <a:gd name="T1" fmla="*/ 0 h 1"/>
                  <a:gd name="T2" fmla="*/ 86 w 86"/>
                  <a:gd name="T3" fmla="*/ 0 h 1"/>
                  <a:gd name="T4" fmla="*/ 0 w 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"/>
                  <a:gd name="T11" fmla="*/ 86 w 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">
                    <a:moveTo>
                      <a:pt x="0" y="0"/>
                    </a:move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8" name="Freeform 994"/>
              <p:cNvSpPr>
                <a:spLocks/>
              </p:cNvSpPr>
              <p:nvPr/>
            </p:nvSpPr>
            <p:spPr bwMode="auto">
              <a:xfrm>
                <a:off x="1500" y="3338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9" name="Freeform 995"/>
              <p:cNvSpPr>
                <a:spLocks/>
              </p:cNvSpPr>
              <p:nvPr/>
            </p:nvSpPr>
            <p:spPr bwMode="auto">
              <a:xfrm>
                <a:off x="1303" y="3460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0" name="Freeform 996"/>
              <p:cNvSpPr>
                <a:spLocks/>
              </p:cNvSpPr>
              <p:nvPr/>
            </p:nvSpPr>
            <p:spPr bwMode="auto">
              <a:xfrm>
                <a:off x="1273" y="3471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1" name="Freeform 997"/>
              <p:cNvSpPr>
                <a:spLocks noEditPoints="1"/>
              </p:cNvSpPr>
              <p:nvPr/>
            </p:nvSpPr>
            <p:spPr bwMode="auto">
              <a:xfrm>
                <a:off x="2209" y="1472"/>
                <a:ext cx="2112" cy="1568"/>
              </a:xfrm>
              <a:custGeom>
                <a:avLst/>
                <a:gdLst>
                  <a:gd name="T0" fmla="*/ 623 w 2112"/>
                  <a:gd name="T1" fmla="*/ 1103 h 1568"/>
                  <a:gd name="T2" fmla="*/ 1110 w 2112"/>
                  <a:gd name="T3" fmla="*/ 742 h 1568"/>
                  <a:gd name="T4" fmla="*/ 1287 w 2112"/>
                  <a:gd name="T5" fmla="*/ 673 h 1568"/>
                  <a:gd name="T6" fmla="*/ 1320 w 2112"/>
                  <a:gd name="T7" fmla="*/ 633 h 1568"/>
                  <a:gd name="T8" fmla="*/ 1364 w 2112"/>
                  <a:gd name="T9" fmla="*/ 557 h 1568"/>
                  <a:gd name="T10" fmla="*/ 1363 w 2112"/>
                  <a:gd name="T11" fmla="*/ 568 h 1568"/>
                  <a:gd name="T12" fmla="*/ 1373 w 2112"/>
                  <a:gd name="T13" fmla="*/ 600 h 1568"/>
                  <a:gd name="T14" fmla="*/ 1283 w 2112"/>
                  <a:gd name="T15" fmla="*/ 715 h 1568"/>
                  <a:gd name="T16" fmla="*/ 1091 w 2112"/>
                  <a:gd name="T17" fmla="*/ 855 h 1568"/>
                  <a:gd name="T18" fmla="*/ 1088 w 2112"/>
                  <a:gd name="T19" fmla="*/ 879 h 1568"/>
                  <a:gd name="T20" fmla="*/ 990 w 2112"/>
                  <a:gd name="T21" fmla="*/ 962 h 1568"/>
                  <a:gd name="T22" fmla="*/ 906 w 2112"/>
                  <a:gd name="T23" fmla="*/ 1024 h 1568"/>
                  <a:gd name="T24" fmla="*/ 844 w 2112"/>
                  <a:gd name="T25" fmla="*/ 1038 h 1568"/>
                  <a:gd name="T26" fmla="*/ 811 w 2112"/>
                  <a:gd name="T27" fmla="*/ 1056 h 1568"/>
                  <a:gd name="T28" fmla="*/ 748 w 2112"/>
                  <a:gd name="T29" fmla="*/ 1096 h 1568"/>
                  <a:gd name="T30" fmla="*/ 623 w 2112"/>
                  <a:gd name="T31" fmla="*/ 1230 h 1568"/>
                  <a:gd name="T32" fmla="*/ 489 w 2112"/>
                  <a:gd name="T33" fmla="*/ 1255 h 1568"/>
                  <a:gd name="T34" fmla="*/ 515 w 2112"/>
                  <a:gd name="T35" fmla="*/ 1270 h 1568"/>
                  <a:gd name="T36" fmla="*/ 374 w 2112"/>
                  <a:gd name="T37" fmla="*/ 1318 h 1568"/>
                  <a:gd name="T38" fmla="*/ 339 w 2112"/>
                  <a:gd name="T39" fmla="*/ 1378 h 1568"/>
                  <a:gd name="T40" fmla="*/ 288 w 2112"/>
                  <a:gd name="T41" fmla="*/ 1426 h 1568"/>
                  <a:gd name="T42" fmla="*/ 261 w 2112"/>
                  <a:gd name="T43" fmla="*/ 1459 h 1568"/>
                  <a:gd name="T44" fmla="*/ 127 w 2112"/>
                  <a:gd name="T45" fmla="*/ 1505 h 1568"/>
                  <a:gd name="T46" fmla="*/ 134 w 2112"/>
                  <a:gd name="T47" fmla="*/ 1531 h 1568"/>
                  <a:gd name="T48" fmla="*/ 0 w 2112"/>
                  <a:gd name="T49" fmla="*/ 1568 h 1568"/>
                  <a:gd name="T50" fmla="*/ 64 w 2112"/>
                  <a:gd name="T51" fmla="*/ 1501 h 1568"/>
                  <a:gd name="T52" fmla="*/ 110 w 2112"/>
                  <a:gd name="T53" fmla="*/ 1471 h 1568"/>
                  <a:gd name="T54" fmla="*/ 125 w 2112"/>
                  <a:gd name="T55" fmla="*/ 1438 h 1568"/>
                  <a:gd name="T56" fmla="*/ 138 w 2112"/>
                  <a:gd name="T57" fmla="*/ 1467 h 1568"/>
                  <a:gd name="T58" fmla="*/ 160 w 2112"/>
                  <a:gd name="T59" fmla="*/ 1456 h 1568"/>
                  <a:gd name="T60" fmla="*/ 193 w 2112"/>
                  <a:gd name="T61" fmla="*/ 1397 h 1568"/>
                  <a:gd name="T62" fmla="*/ 248 w 2112"/>
                  <a:gd name="T63" fmla="*/ 1389 h 1568"/>
                  <a:gd name="T64" fmla="*/ 192 w 2112"/>
                  <a:gd name="T65" fmla="*/ 1375 h 1568"/>
                  <a:gd name="T66" fmla="*/ 129 w 2112"/>
                  <a:gd name="T67" fmla="*/ 1361 h 1568"/>
                  <a:gd name="T68" fmla="*/ 252 w 2112"/>
                  <a:gd name="T69" fmla="*/ 1321 h 1568"/>
                  <a:gd name="T70" fmla="*/ 497 w 2112"/>
                  <a:gd name="T71" fmla="*/ 1163 h 1568"/>
                  <a:gd name="T72" fmla="*/ 541 w 2112"/>
                  <a:gd name="T73" fmla="*/ 1130 h 1568"/>
                  <a:gd name="T74" fmla="*/ 666 w 2112"/>
                  <a:gd name="T75" fmla="*/ 1077 h 1568"/>
                  <a:gd name="T76" fmla="*/ 702 w 2112"/>
                  <a:gd name="T77" fmla="*/ 1097 h 1568"/>
                  <a:gd name="T78" fmla="*/ 826 w 2112"/>
                  <a:gd name="T79" fmla="*/ 990 h 1568"/>
                  <a:gd name="T80" fmla="*/ 984 w 2112"/>
                  <a:gd name="T81" fmla="*/ 899 h 1568"/>
                  <a:gd name="T82" fmla="*/ 993 w 2112"/>
                  <a:gd name="T83" fmla="*/ 876 h 1568"/>
                  <a:gd name="T84" fmla="*/ 907 w 2112"/>
                  <a:gd name="T85" fmla="*/ 846 h 1568"/>
                  <a:gd name="T86" fmla="*/ 961 w 2112"/>
                  <a:gd name="T87" fmla="*/ 852 h 1568"/>
                  <a:gd name="T88" fmla="*/ 994 w 2112"/>
                  <a:gd name="T89" fmla="*/ 849 h 1568"/>
                  <a:gd name="T90" fmla="*/ 1237 w 2112"/>
                  <a:gd name="T91" fmla="*/ 676 h 1568"/>
                  <a:gd name="T92" fmla="*/ 1287 w 2112"/>
                  <a:gd name="T93" fmla="*/ 599 h 1568"/>
                  <a:gd name="T94" fmla="*/ 1275 w 2112"/>
                  <a:gd name="T95" fmla="*/ 556 h 1568"/>
                  <a:gd name="T96" fmla="*/ 1288 w 2112"/>
                  <a:gd name="T97" fmla="*/ 518 h 1568"/>
                  <a:gd name="T98" fmla="*/ 1350 w 2112"/>
                  <a:gd name="T99" fmla="*/ 517 h 1568"/>
                  <a:gd name="T100" fmla="*/ 1333 w 2112"/>
                  <a:gd name="T101" fmla="*/ 498 h 1568"/>
                  <a:gd name="T102" fmla="*/ 1530 w 2112"/>
                  <a:gd name="T103" fmla="*/ 225 h 1568"/>
                  <a:gd name="T104" fmla="*/ 1899 w 2112"/>
                  <a:gd name="T105" fmla="*/ 156 h 1568"/>
                  <a:gd name="T106" fmla="*/ 1996 w 2112"/>
                  <a:gd name="T107" fmla="*/ 163 h 1568"/>
                  <a:gd name="T108" fmla="*/ 1738 w 2112"/>
                  <a:gd name="T109" fmla="*/ 222 h 1568"/>
                  <a:gd name="T110" fmla="*/ 1765 w 2112"/>
                  <a:gd name="T111" fmla="*/ 197 h 1568"/>
                  <a:gd name="T112" fmla="*/ 1775 w 2112"/>
                  <a:gd name="T113" fmla="*/ 158 h 1568"/>
                  <a:gd name="T114" fmla="*/ 1817 w 2112"/>
                  <a:gd name="T115" fmla="*/ 84 h 1568"/>
                  <a:gd name="T116" fmla="*/ 1901 w 2112"/>
                  <a:gd name="T117" fmla="*/ 92 h 1568"/>
                  <a:gd name="T118" fmla="*/ 2026 w 2112"/>
                  <a:gd name="T119" fmla="*/ 25 h 15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12"/>
                  <a:gd name="T181" fmla="*/ 0 h 1568"/>
                  <a:gd name="T182" fmla="*/ 2112 w 2112"/>
                  <a:gd name="T183" fmla="*/ 1568 h 15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12" h="1568">
                    <a:moveTo>
                      <a:pt x="468" y="1231"/>
                    </a:moveTo>
                    <a:lnTo>
                      <a:pt x="494" y="1231"/>
                    </a:lnTo>
                    <a:lnTo>
                      <a:pt x="468" y="1231"/>
                    </a:lnTo>
                    <a:close/>
                    <a:moveTo>
                      <a:pt x="542" y="1173"/>
                    </a:moveTo>
                    <a:lnTo>
                      <a:pt x="571" y="1173"/>
                    </a:lnTo>
                    <a:lnTo>
                      <a:pt x="571" y="1192"/>
                    </a:lnTo>
                    <a:lnTo>
                      <a:pt x="542" y="1192"/>
                    </a:lnTo>
                    <a:lnTo>
                      <a:pt x="542" y="1173"/>
                    </a:lnTo>
                    <a:close/>
                    <a:moveTo>
                      <a:pt x="623" y="1103"/>
                    </a:moveTo>
                    <a:lnTo>
                      <a:pt x="667" y="1103"/>
                    </a:lnTo>
                    <a:lnTo>
                      <a:pt x="667" y="1116"/>
                    </a:lnTo>
                    <a:lnTo>
                      <a:pt x="623" y="1116"/>
                    </a:lnTo>
                    <a:lnTo>
                      <a:pt x="623" y="1103"/>
                    </a:lnTo>
                    <a:close/>
                    <a:moveTo>
                      <a:pt x="1110" y="742"/>
                    </a:moveTo>
                    <a:lnTo>
                      <a:pt x="1159" y="742"/>
                    </a:lnTo>
                    <a:lnTo>
                      <a:pt x="1159" y="760"/>
                    </a:lnTo>
                    <a:lnTo>
                      <a:pt x="1110" y="760"/>
                    </a:lnTo>
                    <a:lnTo>
                      <a:pt x="1110" y="742"/>
                    </a:lnTo>
                    <a:close/>
                    <a:moveTo>
                      <a:pt x="1206" y="696"/>
                    </a:moveTo>
                    <a:lnTo>
                      <a:pt x="1236" y="696"/>
                    </a:lnTo>
                    <a:lnTo>
                      <a:pt x="1236" y="715"/>
                    </a:lnTo>
                    <a:lnTo>
                      <a:pt x="1206" y="715"/>
                    </a:lnTo>
                    <a:lnTo>
                      <a:pt x="1206" y="696"/>
                    </a:lnTo>
                    <a:close/>
                    <a:moveTo>
                      <a:pt x="1287" y="655"/>
                    </a:moveTo>
                    <a:lnTo>
                      <a:pt x="1332" y="655"/>
                    </a:lnTo>
                    <a:lnTo>
                      <a:pt x="1332" y="673"/>
                    </a:lnTo>
                    <a:lnTo>
                      <a:pt x="1287" y="673"/>
                    </a:lnTo>
                    <a:lnTo>
                      <a:pt x="1287" y="655"/>
                    </a:lnTo>
                    <a:close/>
                    <a:moveTo>
                      <a:pt x="1286" y="626"/>
                    </a:moveTo>
                    <a:lnTo>
                      <a:pt x="1299" y="625"/>
                    </a:lnTo>
                    <a:lnTo>
                      <a:pt x="1312" y="625"/>
                    </a:lnTo>
                    <a:lnTo>
                      <a:pt x="1318" y="626"/>
                    </a:lnTo>
                    <a:lnTo>
                      <a:pt x="1323" y="627"/>
                    </a:lnTo>
                    <a:lnTo>
                      <a:pt x="1327" y="629"/>
                    </a:lnTo>
                    <a:lnTo>
                      <a:pt x="1333" y="632"/>
                    </a:lnTo>
                    <a:lnTo>
                      <a:pt x="1320" y="633"/>
                    </a:lnTo>
                    <a:lnTo>
                      <a:pt x="1307" y="632"/>
                    </a:lnTo>
                    <a:lnTo>
                      <a:pt x="1301" y="631"/>
                    </a:lnTo>
                    <a:lnTo>
                      <a:pt x="1296" y="630"/>
                    </a:lnTo>
                    <a:lnTo>
                      <a:pt x="1292" y="628"/>
                    </a:lnTo>
                    <a:lnTo>
                      <a:pt x="1286" y="626"/>
                    </a:lnTo>
                    <a:close/>
                    <a:moveTo>
                      <a:pt x="1364" y="538"/>
                    </a:moveTo>
                    <a:lnTo>
                      <a:pt x="1403" y="538"/>
                    </a:lnTo>
                    <a:lnTo>
                      <a:pt x="1403" y="557"/>
                    </a:lnTo>
                    <a:lnTo>
                      <a:pt x="1364" y="557"/>
                    </a:lnTo>
                    <a:lnTo>
                      <a:pt x="1364" y="538"/>
                    </a:lnTo>
                    <a:close/>
                    <a:moveTo>
                      <a:pt x="1404" y="431"/>
                    </a:moveTo>
                    <a:lnTo>
                      <a:pt x="1448" y="431"/>
                    </a:lnTo>
                    <a:lnTo>
                      <a:pt x="1448" y="497"/>
                    </a:lnTo>
                    <a:lnTo>
                      <a:pt x="1499" y="497"/>
                    </a:lnTo>
                    <a:lnTo>
                      <a:pt x="1499" y="517"/>
                    </a:lnTo>
                    <a:lnTo>
                      <a:pt x="1448" y="517"/>
                    </a:lnTo>
                    <a:lnTo>
                      <a:pt x="1448" y="568"/>
                    </a:lnTo>
                    <a:lnTo>
                      <a:pt x="1363" y="568"/>
                    </a:lnTo>
                    <a:lnTo>
                      <a:pt x="1363" y="595"/>
                    </a:lnTo>
                    <a:lnTo>
                      <a:pt x="1363" y="598"/>
                    </a:lnTo>
                    <a:lnTo>
                      <a:pt x="1364" y="599"/>
                    </a:lnTo>
                    <a:lnTo>
                      <a:pt x="1364" y="600"/>
                    </a:lnTo>
                    <a:lnTo>
                      <a:pt x="1366" y="600"/>
                    </a:lnTo>
                    <a:lnTo>
                      <a:pt x="1367" y="599"/>
                    </a:lnTo>
                    <a:lnTo>
                      <a:pt x="1369" y="599"/>
                    </a:lnTo>
                    <a:lnTo>
                      <a:pt x="1371" y="599"/>
                    </a:lnTo>
                    <a:lnTo>
                      <a:pt x="1373" y="600"/>
                    </a:lnTo>
                    <a:lnTo>
                      <a:pt x="1373" y="603"/>
                    </a:lnTo>
                    <a:lnTo>
                      <a:pt x="1373" y="694"/>
                    </a:lnTo>
                    <a:lnTo>
                      <a:pt x="1332" y="694"/>
                    </a:lnTo>
                    <a:lnTo>
                      <a:pt x="1332" y="735"/>
                    </a:lnTo>
                    <a:lnTo>
                      <a:pt x="1287" y="735"/>
                    </a:lnTo>
                    <a:lnTo>
                      <a:pt x="1286" y="724"/>
                    </a:lnTo>
                    <a:lnTo>
                      <a:pt x="1285" y="719"/>
                    </a:lnTo>
                    <a:lnTo>
                      <a:pt x="1284" y="717"/>
                    </a:lnTo>
                    <a:lnTo>
                      <a:pt x="1283" y="715"/>
                    </a:lnTo>
                    <a:lnTo>
                      <a:pt x="1255" y="715"/>
                    </a:lnTo>
                    <a:lnTo>
                      <a:pt x="1255" y="790"/>
                    </a:lnTo>
                    <a:lnTo>
                      <a:pt x="1159" y="790"/>
                    </a:lnTo>
                    <a:lnTo>
                      <a:pt x="1159" y="822"/>
                    </a:lnTo>
                    <a:lnTo>
                      <a:pt x="1129" y="822"/>
                    </a:lnTo>
                    <a:lnTo>
                      <a:pt x="1129" y="857"/>
                    </a:lnTo>
                    <a:lnTo>
                      <a:pt x="1116" y="856"/>
                    </a:lnTo>
                    <a:lnTo>
                      <a:pt x="1104" y="855"/>
                    </a:lnTo>
                    <a:lnTo>
                      <a:pt x="1091" y="855"/>
                    </a:lnTo>
                    <a:lnTo>
                      <a:pt x="1079" y="855"/>
                    </a:lnTo>
                    <a:lnTo>
                      <a:pt x="1055" y="856"/>
                    </a:lnTo>
                    <a:lnTo>
                      <a:pt x="1044" y="857"/>
                    </a:lnTo>
                    <a:lnTo>
                      <a:pt x="1033" y="857"/>
                    </a:lnTo>
                    <a:lnTo>
                      <a:pt x="1033" y="873"/>
                    </a:lnTo>
                    <a:lnTo>
                      <a:pt x="1038" y="876"/>
                    </a:lnTo>
                    <a:lnTo>
                      <a:pt x="1044" y="877"/>
                    </a:lnTo>
                    <a:lnTo>
                      <a:pt x="1058" y="878"/>
                    </a:lnTo>
                    <a:lnTo>
                      <a:pt x="1088" y="879"/>
                    </a:lnTo>
                    <a:lnTo>
                      <a:pt x="1088" y="897"/>
                    </a:lnTo>
                    <a:lnTo>
                      <a:pt x="1033" y="897"/>
                    </a:lnTo>
                    <a:lnTo>
                      <a:pt x="1033" y="927"/>
                    </a:lnTo>
                    <a:lnTo>
                      <a:pt x="951" y="927"/>
                    </a:lnTo>
                    <a:lnTo>
                      <a:pt x="951" y="960"/>
                    </a:lnTo>
                    <a:lnTo>
                      <a:pt x="963" y="960"/>
                    </a:lnTo>
                    <a:lnTo>
                      <a:pt x="976" y="960"/>
                    </a:lnTo>
                    <a:lnTo>
                      <a:pt x="982" y="961"/>
                    </a:lnTo>
                    <a:lnTo>
                      <a:pt x="990" y="962"/>
                    </a:lnTo>
                    <a:lnTo>
                      <a:pt x="996" y="964"/>
                    </a:lnTo>
                    <a:lnTo>
                      <a:pt x="1003" y="967"/>
                    </a:lnTo>
                    <a:lnTo>
                      <a:pt x="970" y="969"/>
                    </a:lnTo>
                    <a:lnTo>
                      <a:pt x="937" y="969"/>
                    </a:lnTo>
                    <a:lnTo>
                      <a:pt x="906" y="969"/>
                    </a:lnTo>
                    <a:lnTo>
                      <a:pt x="875" y="969"/>
                    </a:lnTo>
                    <a:lnTo>
                      <a:pt x="875" y="990"/>
                    </a:lnTo>
                    <a:lnTo>
                      <a:pt x="906" y="990"/>
                    </a:lnTo>
                    <a:lnTo>
                      <a:pt x="906" y="1024"/>
                    </a:lnTo>
                    <a:lnTo>
                      <a:pt x="900" y="1026"/>
                    </a:lnTo>
                    <a:lnTo>
                      <a:pt x="895" y="1027"/>
                    </a:lnTo>
                    <a:lnTo>
                      <a:pt x="884" y="1029"/>
                    </a:lnTo>
                    <a:lnTo>
                      <a:pt x="872" y="1030"/>
                    </a:lnTo>
                    <a:lnTo>
                      <a:pt x="862" y="1031"/>
                    </a:lnTo>
                    <a:lnTo>
                      <a:pt x="857" y="1031"/>
                    </a:lnTo>
                    <a:lnTo>
                      <a:pt x="853" y="1033"/>
                    </a:lnTo>
                    <a:lnTo>
                      <a:pt x="848" y="1034"/>
                    </a:lnTo>
                    <a:lnTo>
                      <a:pt x="844" y="1038"/>
                    </a:lnTo>
                    <a:lnTo>
                      <a:pt x="843" y="1039"/>
                    </a:lnTo>
                    <a:lnTo>
                      <a:pt x="841" y="1040"/>
                    </a:lnTo>
                    <a:lnTo>
                      <a:pt x="839" y="1044"/>
                    </a:lnTo>
                    <a:lnTo>
                      <a:pt x="837" y="1050"/>
                    </a:lnTo>
                    <a:lnTo>
                      <a:pt x="835" y="1052"/>
                    </a:lnTo>
                    <a:lnTo>
                      <a:pt x="834" y="1055"/>
                    </a:lnTo>
                    <a:lnTo>
                      <a:pt x="826" y="1055"/>
                    </a:lnTo>
                    <a:lnTo>
                      <a:pt x="815" y="1056"/>
                    </a:lnTo>
                    <a:lnTo>
                      <a:pt x="811" y="1056"/>
                    </a:lnTo>
                    <a:lnTo>
                      <a:pt x="805" y="1057"/>
                    </a:lnTo>
                    <a:lnTo>
                      <a:pt x="795" y="1059"/>
                    </a:lnTo>
                    <a:lnTo>
                      <a:pt x="795" y="1072"/>
                    </a:lnTo>
                    <a:lnTo>
                      <a:pt x="798" y="1073"/>
                    </a:lnTo>
                    <a:lnTo>
                      <a:pt x="802" y="1074"/>
                    </a:lnTo>
                    <a:lnTo>
                      <a:pt x="812" y="1076"/>
                    </a:lnTo>
                    <a:lnTo>
                      <a:pt x="834" y="1077"/>
                    </a:lnTo>
                    <a:lnTo>
                      <a:pt x="834" y="1096"/>
                    </a:lnTo>
                    <a:lnTo>
                      <a:pt x="748" y="1096"/>
                    </a:lnTo>
                    <a:lnTo>
                      <a:pt x="748" y="1162"/>
                    </a:lnTo>
                    <a:lnTo>
                      <a:pt x="700" y="1162"/>
                    </a:lnTo>
                    <a:lnTo>
                      <a:pt x="699" y="1146"/>
                    </a:lnTo>
                    <a:lnTo>
                      <a:pt x="697" y="1138"/>
                    </a:lnTo>
                    <a:lnTo>
                      <a:pt x="694" y="1132"/>
                    </a:lnTo>
                    <a:lnTo>
                      <a:pt x="680" y="1132"/>
                    </a:lnTo>
                    <a:lnTo>
                      <a:pt x="680" y="1258"/>
                    </a:lnTo>
                    <a:lnTo>
                      <a:pt x="623" y="1258"/>
                    </a:lnTo>
                    <a:lnTo>
                      <a:pt x="623" y="1230"/>
                    </a:lnTo>
                    <a:lnTo>
                      <a:pt x="590" y="1229"/>
                    </a:lnTo>
                    <a:lnTo>
                      <a:pt x="562" y="1229"/>
                    </a:lnTo>
                    <a:lnTo>
                      <a:pt x="538" y="1229"/>
                    </a:lnTo>
                    <a:lnTo>
                      <a:pt x="515" y="1230"/>
                    </a:lnTo>
                    <a:lnTo>
                      <a:pt x="515" y="1258"/>
                    </a:lnTo>
                    <a:lnTo>
                      <a:pt x="510" y="1258"/>
                    </a:lnTo>
                    <a:lnTo>
                      <a:pt x="503" y="1257"/>
                    </a:lnTo>
                    <a:lnTo>
                      <a:pt x="496" y="1256"/>
                    </a:lnTo>
                    <a:lnTo>
                      <a:pt x="489" y="1255"/>
                    </a:lnTo>
                    <a:lnTo>
                      <a:pt x="485" y="1255"/>
                    </a:lnTo>
                    <a:lnTo>
                      <a:pt x="482" y="1255"/>
                    </a:lnTo>
                    <a:lnTo>
                      <a:pt x="479" y="1256"/>
                    </a:lnTo>
                    <a:lnTo>
                      <a:pt x="475" y="1257"/>
                    </a:lnTo>
                    <a:lnTo>
                      <a:pt x="472" y="1259"/>
                    </a:lnTo>
                    <a:lnTo>
                      <a:pt x="469" y="1263"/>
                    </a:lnTo>
                    <a:lnTo>
                      <a:pt x="467" y="1266"/>
                    </a:lnTo>
                    <a:lnTo>
                      <a:pt x="464" y="1270"/>
                    </a:lnTo>
                    <a:lnTo>
                      <a:pt x="515" y="1270"/>
                    </a:lnTo>
                    <a:lnTo>
                      <a:pt x="515" y="1319"/>
                    </a:lnTo>
                    <a:lnTo>
                      <a:pt x="466" y="1319"/>
                    </a:lnTo>
                    <a:lnTo>
                      <a:pt x="466" y="1308"/>
                    </a:lnTo>
                    <a:lnTo>
                      <a:pt x="464" y="1304"/>
                    </a:lnTo>
                    <a:lnTo>
                      <a:pt x="463" y="1301"/>
                    </a:lnTo>
                    <a:lnTo>
                      <a:pt x="462" y="1299"/>
                    </a:lnTo>
                    <a:lnTo>
                      <a:pt x="369" y="1299"/>
                    </a:lnTo>
                    <a:lnTo>
                      <a:pt x="369" y="1316"/>
                    </a:lnTo>
                    <a:lnTo>
                      <a:pt x="374" y="1318"/>
                    </a:lnTo>
                    <a:lnTo>
                      <a:pt x="380" y="1319"/>
                    </a:lnTo>
                    <a:lnTo>
                      <a:pt x="392" y="1320"/>
                    </a:lnTo>
                    <a:lnTo>
                      <a:pt x="419" y="1321"/>
                    </a:lnTo>
                    <a:lnTo>
                      <a:pt x="419" y="1360"/>
                    </a:lnTo>
                    <a:lnTo>
                      <a:pt x="338" y="1360"/>
                    </a:lnTo>
                    <a:lnTo>
                      <a:pt x="339" y="1364"/>
                    </a:lnTo>
                    <a:lnTo>
                      <a:pt x="340" y="1370"/>
                    </a:lnTo>
                    <a:lnTo>
                      <a:pt x="340" y="1374"/>
                    </a:lnTo>
                    <a:lnTo>
                      <a:pt x="339" y="1378"/>
                    </a:lnTo>
                    <a:lnTo>
                      <a:pt x="337" y="1386"/>
                    </a:lnTo>
                    <a:lnTo>
                      <a:pt x="334" y="1394"/>
                    </a:lnTo>
                    <a:lnTo>
                      <a:pt x="324" y="1410"/>
                    </a:lnTo>
                    <a:lnTo>
                      <a:pt x="320" y="1418"/>
                    </a:lnTo>
                    <a:lnTo>
                      <a:pt x="317" y="1426"/>
                    </a:lnTo>
                    <a:lnTo>
                      <a:pt x="308" y="1425"/>
                    </a:lnTo>
                    <a:lnTo>
                      <a:pt x="298" y="1425"/>
                    </a:lnTo>
                    <a:lnTo>
                      <a:pt x="293" y="1426"/>
                    </a:lnTo>
                    <a:lnTo>
                      <a:pt x="288" y="1426"/>
                    </a:lnTo>
                    <a:lnTo>
                      <a:pt x="282" y="1427"/>
                    </a:lnTo>
                    <a:lnTo>
                      <a:pt x="278" y="1429"/>
                    </a:lnTo>
                    <a:lnTo>
                      <a:pt x="273" y="1431"/>
                    </a:lnTo>
                    <a:lnTo>
                      <a:pt x="269" y="1433"/>
                    </a:lnTo>
                    <a:lnTo>
                      <a:pt x="265" y="1438"/>
                    </a:lnTo>
                    <a:lnTo>
                      <a:pt x="263" y="1442"/>
                    </a:lnTo>
                    <a:lnTo>
                      <a:pt x="261" y="1446"/>
                    </a:lnTo>
                    <a:lnTo>
                      <a:pt x="261" y="1452"/>
                    </a:lnTo>
                    <a:lnTo>
                      <a:pt x="261" y="1459"/>
                    </a:lnTo>
                    <a:lnTo>
                      <a:pt x="262" y="1467"/>
                    </a:lnTo>
                    <a:lnTo>
                      <a:pt x="211" y="1467"/>
                    </a:lnTo>
                    <a:lnTo>
                      <a:pt x="211" y="1501"/>
                    </a:lnTo>
                    <a:lnTo>
                      <a:pt x="200" y="1500"/>
                    </a:lnTo>
                    <a:lnTo>
                      <a:pt x="191" y="1500"/>
                    </a:lnTo>
                    <a:lnTo>
                      <a:pt x="169" y="1500"/>
                    </a:lnTo>
                    <a:lnTo>
                      <a:pt x="149" y="1503"/>
                    </a:lnTo>
                    <a:lnTo>
                      <a:pt x="129" y="1503"/>
                    </a:lnTo>
                    <a:lnTo>
                      <a:pt x="127" y="1505"/>
                    </a:lnTo>
                    <a:lnTo>
                      <a:pt x="126" y="1505"/>
                    </a:lnTo>
                    <a:lnTo>
                      <a:pt x="126" y="1513"/>
                    </a:lnTo>
                    <a:lnTo>
                      <a:pt x="126" y="1518"/>
                    </a:lnTo>
                    <a:lnTo>
                      <a:pt x="127" y="1521"/>
                    </a:lnTo>
                    <a:lnTo>
                      <a:pt x="129" y="1523"/>
                    </a:lnTo>
                    <a:lnTo>
                      <a:pt x="130" y="1525"/>
                    </a:lnTo>
                    <a:lnTo>
                      <a:pt x="132" y="1526"/>
                    </a:lnTo>
                    <a:lnTo>
                      <a:pt x="133" y="1528"/>
                    </a:lnTo>
                    <a:lnTo>
                      <a:pt x="134" y="1531"/>
                    </a:lnTo>
                    <a:lnTo>
                      <a:pt x="136" y="1533"/>
                    </a:lnTo>
                    <a:lnTo>
                      <a:pt x="95" y="1533"/>
                    </a:lnTo>
                    <a:lnTo>
                      <a:pt x="95" y="1568"/>
                    </a:lnTo>
                    <a:lnTo>
                      <a:pt x="87" y="1567"/>
                    </a:lnTo>
                    <a:lnTo>
                      <a:pt x="81" y="1566"/>
                    </a:lnTo>
                    <a:lnTo>
                      <a:pt x="72" y="1565"/>
                    </a:lnTo>
                    <a:lnTo>
                      <a:pt x="62" y="1565"/>
                    </a:lnTo>
                    <a:lnTo>
                      <a:pt x="36" y="1565"/>
                    </a:lnTo>
                    <a:lnTo>
                      <a:pt x="0" y="1568"/>
                    </a:lnTo>
                    <a:lnTo>
                      <a:pt x="0" y="1521"/>
                    </a:lnTo>
                    <a:lnTo>
                      <a:pt x="20" y="1522"/>
                    </a:lnTo>
                    <a:lnTo>
                      <a:pt x="42" y="1523"/>
                    </a:lnTo>
                    <a:lnTo>
                      <a:pt x="64" y="1522"/>
                    </a:lnTo>
                    <a:lnTo>
                      <a:pt x="86" y="1522"/>
                    </a:lnTo>
                    <a:lnTo>
                      <a:pt x="86" y="1507"/>
                    </a:lnTo>
                    <a:lnTo>
                      <a:pt x="78" y="1505"/>
                    </a:lnTo>
                    <a:lnTo>
                      <a:pt x="72" y="1503"/>
                    </a:lnTo>
                    <a:lnTo>
                      <a:pt x="64" y="1501"/>
                    </a:lnTo>
                    <a:lnTo>
                      <a:pt x="57" y="1499"/>
                    </a:lnTo>
                    <a:lnTo>
                      <a:pt x="86" y="1499"/>
                    </a:lnTo>
                    <a:lnTo>
                      <a:pt x="86" y="1468"/>
                    </a:lnTo>
                    <a:lnTo>
                      <a:pt x="90" y="1468"/>
                    </a:lnTo>
                    <a:lnTo>
                      <a:pt x="95" y="1469"/>
                    </a:lnTo>
                    <a:lnTo>
                      <a:pt x="99" y="1470"/>
                    </a:lnTo>
                    <a:lnTo>
                      <a:pt x="104" y="1471"/>
                    </a:lnTo>
                    <a:lnTo>
                      <a:pt x="106" y="1471"/>
                    </a:lnTo>
                    <a:lnTo>
                      <a:pt x="110" y="1471"/>
                    </a:lnTo>
                    <a:lnTo>
                      <a:pt x="113" y="1470"/>
                    </a:lnTo>
                    <a:lnTo>
                      <a:pt x="115" y="1469"/>
                    </a:lnTo>
                    <a:lnTo>
                      <a:pt x="118" y="1467"/>
                    </a:lnTo>
                    <a:lnTo>
                      <a:pt x="120" y="1464"/>
                    </a:lnTo>
                    <a:lnTo>
                      <a:pt x="124" y="1460"/>
                    </a:lnTo>
                    <a:lnTo>
                      <a:pt x="126" y="1456"/>
                    </a:lnTo>
                    <a:lnTo>
                      <a:pt x="86" y="1456"/>
                    </a:lnTo>
                    <a:lnTo>
                      <a:pt x="86" y="1438"/>
                    </a:lnTo>
                    <a:lnTo>
                      <a:pt x="125" y="1438"/>
                    </a:lnTo>
                    <a:lnTo>
                      <a:pt x="125" y="1443"/>
                    </a:lnTo>
                    <a:lnTo>
                      <a:pt x="125" y="1448"/>
                    </a:lnTo>
                    <a:lnTo>
                      <a:pt x="125" y="1454"/>
                    </a:lnTo>
                    <a:lnTo>
                      <a:pt x="126" y="1456"/>
                    </a:lnTo>
                    <a:lnTo>
                      <a:pt x="127" y="1458"/>
                    </a:lnTo>
                    <a:lnTo>
                      <a:pt x="129" y="1463"/>
                    </a:lnTo>
                    <a:lnTo>
                      <a:pt x="131" y="1464"/>
                    </a:lnTo>
                    <a:lnTo>
                      <a:pt x="132" y="1465"/>
                    </a:lnTo>
                    <a:lnTo>
                      <a:pt x="138" y="1467"/>
                    </a:lnTo>
                    <a:lnTo>
                      <a:pt x="140" y="1467"/>
                    </a:lnTo>
                    <a:lnTo>
                      <a:pt x="143" y="1467"/>
                    </a:lnTo>
                    <a:lnTo>
                      <a:pt x="149" y="1467"/>
                    </a:lnTo>
                    <a:lnTo>
                      <a:pt x="152" y="1466"/>
                    </a:lnTo>
                    <a:lnTo>
                      <a:pt x="155" y="1465"/>
                    </a:lnTo>
                    <a:lnTo>
                      <a:pt x="157" y="1464"/>
                    </a:lnTo>
                    <a:lnTo>
                      <a:pt x="159" y="1461"/>
                    </a:lnTo>
                    <a:lnTo>
                      <a:pt x="160" y="1458"/>
                    </a:lnTo>
                    <a:lnTo>
                      <a:pt x="160" y="1456"/>
                    </a:lnTo>
                    <a:lnTo>
                      <a:pt x="160" y="1454"/>
                    </a:lnTo>
                    <a:lnTo>
                      <a:pt x="160" y="1451"/>
                    </a:lnTo>
                    <a:lnTo>
                      <a:pt x="159" y="1447"/>
                    </a:lnTo>
                    <a:lnTo>
                      <a:pt x="158" y="1443"/>
                    </a:lnTo>
                    <a:lnTo>
                      <a:pt x="157" y="1438"/>
                    </a:lnTo>
                    <a:lnTo>
                      <a:pt x="156" y="1434"/>
                    </a:lnTo>
                    <a:lnTo>
                      <a:pt x="156" y="1391"/>
                    </a:lnTo>
                    <a:lnTo>
                      <a:pt x="180" y="1395"/>
                    </a:lnTo>
                    <a:lnTo>
                      <a:pt x="193" y="1397"/>
                    </a:lnTo>
                    <a:lnTo>
                      <a:pt x="206" y="1398"/>
                    </a:lnTo>
                    <a:lnTo>
                      <a:pt x="212" y="1398"/>
                    </a:lnTo>
                    <a:lnTo>
                      <a:pt x="219" y="1398"/>
                    </a:lnTo>
                    <a:lnTo>
                      <a:pt x="225" y="1398"/>
                    </a:lnTo>
                    <a:lnTo>
                      <a:pt x="232" y="1395"/>
                    </a:lnTo>
                    <a:lnTo>
                      <a:pt x="237" y="1394"/>
                    </a:lnTo>
                    <a:lnTo>
                      <a:pt x="242" y="1391"/>
                    </a:lnTo>
                    <a:lnTo>
                      <a:pt x="246" y="1390"/>
                    </a:lnTo>
                    <a:lnTo>
                      <a:pt x="248" y="1389"/>
                    </a:lnTo>
                    <a:lnTo>
                      <a:pt x="253" y="1385"/>
                    </a:lnTo>
                    <a:lnTo>
                      <a:pt x="243" y="1386"/>
                    </a:lnTo>
                    <a:lnTo>
                      <a:pt x="235" y="1387"/>
                    </a:lnTo>
                    <a:lnTo>
                      <a:pt x="226" y="1387"/>
                    </a:lnTo>
                    <a:lnTo>
                      <a:pt x="219" y="1385"/>
                    </a:lnTo>
                    <a:lnTo>
                      <a:pt x="212" y="1384"/>
                    </a:lnTo>
                    <a:lnTo>
                      <a:pt x="205" y="1380"/>
                    </a:lnTo>
                    <a:lnTo>
                      <a:pt x="198" y="1378"/>
                    </a:lnTo>
                    <a:lnTo>
                      <a:pt x="192" y="1375"/>
                    </a:lnTo>
                    <a:lnTo>
                      <a:pt x="179" y="1370"/>
                    </a:lnTo>
                    <a:lnTo>
                      <a:pt x="171" y="1367"/>
                    </a:lnTo>
                    <a:lnTo>
                      <a:pt x="164" y="1365"/>
                    </a:lnTo>
                    <a:lnTo>
                      <a:pt x="156" y="1364"/>
                    </a:lnTo>
                    <a:lnTo>
                      <a:pt x="147" y="1363"/>
                    </a:lnTo>
                    <a:lnTo>
                      <a:pt x="138" y="1364"/>
                    </a:lnTo>
                    <a:lnTo>
                      <a:pt x="127" y="1365"/>
                    </a:lnTo>
                    <a:lnTo>
                      <a:pt x="129" y="1330"/>
                    </a:lnTo>
                    <a:lnTo>
                      <a:pt x="129" y="1361"/>
                    </a:lnTo>
                    <a:lnTo>
                      <a:pt x="339" y="1361"/>
                    </a:lnTo>
                    <a:lnTo>
                      <a:pt x="339" y="1324"/>
                    </a:lnTo>
                    <a:lnTo>
                      <a:pt x="329" y="1326"/>
                    </a:lnTo>
                    <a:lnTo>
                      <a:pt x="318" y="1327"/>
                    </a:lnTo>
                    <a:lnTo>
                      <a:pt x="295" y="1328"/>
                    </a:lnTo>
                    <a:lnTo>
                      <a:pt x="284" y="1327"/>
                    </a:lnTo>
                    <a:lnTo>
                      <a:pt x="274" y="1326"/>
                    </a:lnTo>
                    <a:lnTo>
                      <a:pt x="263" y="1324"/>
                    </a:lnTo>
                    <a:lnTo>
                      <a:pt x="252" y="1321"/>
                    </a:lnTo>
                    <a:lnTo>
                      <a:pt x="339" y="1321"/>
                    </a:lnTo>
                    <a:lnTo>
                      <a:pt x="339" y="1270"/>
                    </a:lnTo>
                    <a:lnTo>
                      <a:pt x="411" y="1270"/>
                    </a:lnTo>
                    <a:lnTo>
                      <a:pt x="411" y="1237"/>
                    </a:lnTo>
                    <a:lnTo>
                      <a:pt x="338" y="1237"/>
                    </a:lnTo>
                    <a:lnTo>
                      <a:pt x="411" y="1234"/>
                    </a:lnTo>
                    <a:lnTo>
                      <a:pt x="411" y="1193"/>
                    </a:lnTo>
                    <a:lnTo>
                      <a:pt x="497" y="1193"/>
                    </a:lnTo>
                    <a:lnTo>
                      <a:pt x="497" y="1163"/>
                    </a:lnTo>
                    <a:lnTo>
                      <a:pt x="572" y="1163"/>
                    </a:lnTo>
                    <a:lnTo>
                      <a:pt x="572" y="1121"/>
                    </a:lnTo>
                    <a:lnTo>
                      <a:pt x="546" y="1121"/>
                    </a:lnTo>
                    <a:lnTo>
                      <a:pt x="543" y="1122"/>
                    </a:lnTo>
                    <a:lnTo>
                      <a:pt x="541" y="1123"/>
                    </a:lnTo>
                    <a:lnTo>
                      <a:pt x="541" y="1125"/>
                    </a:lnTo>
                    <a:lnTo>
                      <a:pt x="541" y="1126"/>
                    </a:lnTo>
                    <a:lnTo>
                      <a:pt x="542" y="1129"/>
                    </a:lnTo>
                    <a:lnTo>
                      <a:pt x="541" y="1130"/>
                    </a:lnTo>
                    <a:lnTo>
                      <a:pt x="540" y="1131"/>
                    </a:lnTo>
                    <a:lnTo>
                      <a:pt x="537" y="1132"/>
                    </a:lnTo>
                    <a:lnTo>
                      <a:pt x="497" y="1132"/>
                    </a:lnTo>
                    <a:lnTo>
                      <a:pt x="497" y="1118"/>
                    </a:lnTo>
                    <a:lnTo>
                      <a:pt x="572" y="1118"/>
                    </a:lnTo>
                    <a:lnTo>
                      <a:pt x="572" y="1077"/>
                    </a:lnTo>
                    <a:lnTo>
                      <a:pt x="665" y="1077"/>
                    </a:lnTo>
                    <a:lnTo>
                      <a:pt x="666" y="1056"/>
                    </a:lnTo>
                    <a:lnTo>
                      <a:pt x="666" y="1077"/>
                    </a:lnTo>
                    <a:lnTo>
                      <a:pt x="670" y="1077"/>
                    </a:lnTo>
                    <a:lnTo>
                      <a:pt x="675" y="1077"/>
                    </a:lnTo>
                    <a:lnTo>
                      <a:pt x="679" y="1078"/>
                    </a:lnTo>
                    <a:lnTo>
                      <a:pt x="683" y="1080"/>
                    </a:lnTo>
                    <a:lnTo>
                      <a:pt x="688" y="1082"/>
                    </a:lnTo>
                    <a:lnTo>
                      <a:pt x="693" y="1086"/>
                    </a:lnTo>
                    <a:lnTo>
                      <a:pt x="695" y="1089"/>
                    </a:lnTo>
                    <a:lnTo>
                      <a:pt x="697" y="1091"/>
                    </a:lnTo>
                    <a:lnTo>
                      <a:pt x="702" y="1097"/>
                    </a:lnTo>
                    <a:lnTo>
                      <a:pt x="750" y="1097"/>
                    </a:lnTo>
                    <a:lnTo>
                      <a:pt x="750" y="1036"/>
                    </a:lnTo>
                    <a:lnTo>
                      <a:pt x="826" y="1036"/>
                    </a:lnTo>
                    <a:lnTo>
                      <a:pt x="826" y="995"/>
                    </a:lnTo>
                    <a:lnTo>
                      <a:pt x="793" y="995"/>
                    </a:lnTo>
                    <a:lnTo>
                      <a:pt x="792" y="1025"/>
                    </a:lnTo>
                    <a:lnTo>
                      <a:pt x="792" y="993"/>
                    </a:lnTo>
                    <a:lnTo>
                      <a:pt x="755" y="993"/>
                    </a:lnTo>
                    <a:lnTo>
                      <a:pt x="826" y="990"/>
                    </a:lnTo>
                    <a:lnTo>
                      <a:pt x="826" y="960"/>
                    </a:lnTo>
                    <a:lnTo>
                      <a:pt x="908" y="960"/>
                    </a:lnTo>
                    <a:lnTo>
                      <a:pt x="908" y="917"/>
                    </a:lnTo>
                    <a:lnTo>
                      <a:pt x="928" y="918"/>
                    </a:lnTo>
                    <a:lnTo>
                      <a:pt x="950" y="918"/>
                    </a:lnTo>
                    <a:lnTo>
                      <a:pt x="971" y="918"/>
                    </a:lnTo>
                    <a:lnTo>
                      <a:pt x="993" y="917"/>
                    </a:lnTo>
                    <a:lnTo>
                      <a:pt x="993" y="899"/>
                    </a:lnTo>
                    <a:lnTo>
                      <a:pt x="984" y="899"/>
                    </a:lnTo>
                    <a:lnTo>
                      <a:pt x="975" y="899"/>
                    </a:lnTo>
                    <a:lnTo>
                      <a:pt x="953" y="898"/>
                    </a:lnTo>
                    <a:lnTo>
                      <a:pt x="931" y="899"/>
                    </a:lnTo>
                    <a:lnTo>
                      <a:pt x="908" y="900"/>
                    </a:lnTo>
                    <a:lnTo>
                      <a:pt x="908" y="876"/>
                    </a:lnTo>
                    <a:lnTo>
                      <a:pt x="928" y="877"/>
                    </a:lnTo>
                    <a:lnTo>
                      <a:pt x="950" y="878"/>
                    </a:lnTo>
                    <a:lnTo>
                      <a:pt x="971" y="877"/>
                    </a:lnTo>
                    <a:lnTo>
                      <a:pt x="993" y="876"/>
                    </a:lnTo>
                    <a:lnTo>
                      <a:pt x="993" y="857"/>
                    </a:lnTo>
                    <a:lnTo>
                      <a:pt x="876" y="857"/>
                    </a:lnTo>
                    <a:lnTo>
                      <a:pt x="882" y="856"/>
                    </a:lnTo>
                    <a:lnTo>
                      <a:pt x="888" y="855"/>
                    </a:lnTo>
                    <a:lnTo>
                      <a:pt x="894" y="854"/>
                    </a:lnTo>
                    <a:lnTo>
                      <a:pt x="899" y="852"/>
                    </a:lnTo>
                    <a:lnTo>
                      <a:pt x="903" y="850"/>
                    </a:lnTo>
                    <a:lnTo>
                      <a:pt x="906" y="849"/>
                    </a:lnTo>
                    <a:lnTo>
                      <a:pt x="907" y="846"/>
                    </a:lnTo>
                    <a:lnTo>
                      <a:pt x="908" y="844"/>
                    </a:lnTo>
                    <a:lnTo>
                      <a:pt x="908" y="841"/>
                    </a:lnTo>
                    <a:lnTo>
                      <a:pt x="908" y="837"/>
                    </a:lnTo>
                    <a:lnTo>
                      <a:pt x="907" y="832"/>
                    </a:lnTo>
                    <a:lnTo>
                      <a:pt x="951" y="832"/>
                    </a:lnTo>
                    <a:lnTo>
                      <a:pt x="954" y="841"/>
                    </a:lnTo>
                    <a:lnTo>
                      <a:pt x="956" y="846"/>
                    </a:lnTo>
                    <a:lnTo>
                      <a:pt x="958" y="850"/>
                    </a:lnTo>
                    <a:lnTo>
                      <a:pt x="961" y="852"/>
                    </a:lnTo>
                    <a:lnTo>
                      <a:pt x="963" y="853"/>
                    </a:lnTo>
                    <a:lnTo>
                      <a:pt x="965" y="853"/>
                    </a:lnTo>
                    <a:lnTo>
                      <a:pt x="972" y="853"/>
                    </a:lnTo>
                    <a:lnTo>
                      <a:pt x="981" y="853"/>
                    </a:lnTo>
                    <a:lnTo>
                      <a:pt x="985" y="853"/>
                    </a:lnTo>
                    <a:lnTo>
                      <a:pt x="990" y="853"/>
                    </a:lnTo>
                    <a:lnTo>
                      <a:pt x="992" y="852"/>
                    </a:lnTo>
                    <a:lnTo>
                      <a:pt x="993" y="851"/>
                    </a:lnTo>
                    <a:lnTo>
                      <a:pt x="994" y="849"/>
                    </a:lnTo>
                    <a:lnTo>
                      <a:pt x="994" y="848"/>
                    </a:lnTo>
                    <a:lnTo>
                      <a:pt x="995" y="844"/>
                    </a:lnTo>
                    <a:lnTo>
                      <a:pt x="995" y="841"/>
                    </a:lnTo>
                    <a:lnTo>
                      <a:pt x="993" y="833"/>
                    </a:lnTo>
                    <a:lnTo>
                      <a:pt x="1079" y="833"/>
                    </a:lnTo>
                    <a:lnTo>
                      <a:pt x="1079" y="716"/>
                    </a:lnTo>
                    <a:lnTo>
                      <a:pt x="1161" y="716"/>
                    </a:lnTo>
                    <a:lnTo>
                      <a:pt x="1161" y="676"/>
                    </a:lnTo>
                    <a:lnTo>
                      <a:pt x="1237" y="676"/>
                    </a:lnTo>
                    <a:lnTo>
                      <a:pt x="1237" y="603"/>
                    </a:lnTo>
                    <a:lnTo>
                      <a:pt x="1209" y="603"/>
                    </a:lnTo>
                    <a:lnTo>
                      <a:pt x="1208" y="605"/>
                    </a:lnTo>
                    <a:lnTo>
                      <a:pt x="1206" y="608"/>
                    </a:lnTo>
                    <a:lnTo>
                      <a:pt x="1205" y="612"/>
                    </a:lnTo>
                    <a:lnTo>
                      <a:pt x="1204" y="623"/>
                    </a:lnTo>
                    <a:lnTo>
                      <a:pt x="1161" y="623"/>
                    </a:lnTo>
                    <a:lnTo>
                      <a:pt x="1161" y="599"/>
                    </a:lnTo>
                    <a:lnTo>
                      <a:pt x="1287" y="599"/>
                    </a:lnTo>
                    <a:lnTo>
                      <a:pt x="1287" y="568"/>
                    </a:lnTo>
                    <a:lnTo>
                      <a:pt x="1277" y="568"/>
                    </a:lnTo>
                    <a:lnTo>
                      <a:pt x="1263" y="566"/>
                    </a:lnTo>
                    <a:lnTo>
                      <a:pt x="1256" y="565"/>
                    </a:lnTo>
                    <a:lnTo>
                      <a:pt x="1250" y="564"/>
                    </a:lnTo>
                    <a:lnTo>
                      <a:pt x="1242" y="562"/>
                    </a:lnTo>
                    <a:lnTo>
                      <a:pt x="1236" y="560"/>
                    </a:lnTo>
                    <a:lnTo>
                      <a:pt x="1263" y="558"/>
                    </a:lnTo>
                    <a:lnTo>
                      <a:pt x="1275" y="556"/>
                    </a:lnTo>
                    <a:lnTo>
                      <a:pt x="1282" y="555"/>
                    </a:lnTo>
                    <a:lnTo>
                      <a:pt x="1287" y="554"/>
                    </a:lnTo>
                    <a:lnTo>
                      <a:pt x="1287" y="542"/>
                    </a:lnTo>
                    <a:lnTo>
                      <a:pt x="1282" y="539"/>
                    </a:lnTo>
                    <a:lnTo>
                      <a:pt x="1275" y="539"/>
                    </a:lnTo>
                    <a:lnTo>
                      <a:pt x="1263" y="537"/>
                    </a:lnTo>
                    <a:lnTo>
                      <a:pt x="1237" y="536"/>
                    </a:lnTo>
                    <a:lnTo>
                      <a:pt x="1237" y="518"/>
                    </a:lnTo>
                    <a:lnTo>
                      <a:pt x="1288" y="518"/>
                    </a:lnTo>
                    <a:lnTo>
                      <a:pt x="1291" y="538"/>
                    </a:lnTo>
                    <a:lnTo>
                      <a:pt x="1291" y="548"/>
                    </a:lnTo>
                    <a:lnTo>
                      <a:pt x="1291" y="558"/>
                    </a:lnTo>
                    <a:lnTo>
                      <a:pt x="1291" y="578"/>
                    </a:lnTo>
                    <a:lnTo>
                      <a:pt x="1290" y="588"/>
                    </a:lnTo>
                    <a:lnTo>
                      <a:pt x="1288" y="599"/>
                    </a:lnTo>
                    <a:lnTo>
                      <a:pt x="1333" y="599"/>
                    </a:lnTo>
                    <a:lnTo>
                      <a:pt x="1333" y="516"/>
                    </a:lnTo>
                    <a:lnTo>
                      <a:pt x="1350" y="517"/>
                    </a:lnTo>
                    <a:lnTo>
                      <a:pt x="1368" y="517"/>
                    </a:lnTo>
                    <a:lnTo>
                      <a:pt x="1385" y="517"/>
                    </a:lnTo>
                    <a:lnTo>
                      <a:pt x="1404" y="516"/>
                    </a:lnTo>
                    <a:lnTo>
                      <a:pt x="1404" y="498"/>
                    </a:lnTo>
                    <a:lnTo>
                      <a:pt x="1396" y="497"/>
                    </a:lnTo>
                    <a:lnTo>
                      <a:pt x="1389" y="497"/>
                    </a:lnTo>
                    <a:lnTo>
                      <a:pt x="1371" y="497"/>
                    </a:lnTo>
                    <a:lnTo>
                      <a:pt x="1353" y="497"/>
                    </a:lnTo>
                    <a:lnTo>
                      <a:pt x="1333" y="498"/>
                    </a:lnTo>
                    <a:lnTo>
                      <a:pt x="1333" y="472"/>
                    </a:lnTo>
                    <a:lnTo>
                      <a:pt x="1404" y="472"/>
                    </a:lnTo>
                    <a:lnTo>
                      <a:pt x="1404" y="431"/>
                    </a:lnTo>
                    <a:close/>
                    <a:moveTo>
                      <a:pt x="1538" y="225"/>
                    </a:moveTo>
                    <a:lnTo>
                      <a:pt x="1568" y="225"/>
                    </a:lnTo>
                    <a:lnTo>
                      <a:pt x="1538" y="225"/>
                    </a:lnTo>
                    <a:close/>
                    <a:moveTo>
                      <a:pt x="1574" y="218"/>
                    </a:moveTo>
                    <a:lnTo>
                      <a:pt x="1574" y="233"/>
                    </a:lnTo>
                    <a:lnTo>
                      <a:pt x="1530" y="225"/>
                    </a:lnTo>
                    <a:lnTo>
                      <a:pt x="1574" y="218"/>
                    </a:lnTo>
                    <a:close/>
                    <a:moveTo>
                      <a:pt x="1779" y="168"/>
                    </a:moveTo>
                    <a:lnTo>
                      <a:pt x="1814" y="168"/>
                    </a:lnTo>
                    <a:lnTo>
                      <a:pt x="1814" y="196"/>
                    </a:lnTo>
                    <a:lnTo>
                      <a:pt x="1779" y="196"/>
                    </a:lnTo>
                    <a:lnTo>
                      <a:pt x="1779" y="168"/>
                    </a:lnTo>
                    <a:close/>
                    <a:moveTo>
                      <a:pt x="1871" y="136"/>
                    </a:moveTo>
                    <a:lnTo>
                      <a:pt x="1899" y="136"/>
                    </a:lnTo>
                    <a:lnTo>
                      <a:pt x="1899" y="156"/>
                    </a:lnTo>
                    <a:lnTo>
                      <a:pt x="1871" y="156"/>
                    </a:lnTo>
                    <a:lnTo>
                      <a:pt x="1871" y="136"/>
                    </a:lnTo>
                    <a:close/>
                    <a:moveTo>
                      <a:pt x="2074" y="0"/>
                    </a:moveTo>
                    <a:lnTo>
                      <a:pt x="2112" y="0"/>
                    </a:lnTo>
                    <a:lnTo>
                      <a:pt x="2112" y="28"/>
                    </a:lnTo>
                    <a:lnTo>
                      <a:pt x="2026" y="28"/>
                    </a:lnTo>
                    <a:lnTo>
                      <a:pt x="2026" y="90"/>
                    </a:lnTo>
                    <a:lnTo>
                      <a:pt x="1996" y="90"/>
                    </a:lnTo>
                    <a:lnTo>
                      <a:pt x="1996" y="163"/>
                    </a:lnTo>
                    <a:lnTo>
                      <a:pt x="1980" y="161"/>
                    </a:lnTo>
                    <a:lnTo>
                      <a:pt x="1964" y="160"/>
                    </a:lnTo>
                    <a:lnTo>
                      <a:pt x="1947" y="160"/>
                    </a:lnTo>
                    <a:lnTo>
                      <a:pt x="1931" y="160"/>
                    </a:lnTo>
                    <a:lnTo>
                      <a:pt x="1915" y="160"/>
                    </a:lnTo>
                    <a:lnTo>
                      <a:pt x="1899" y="161"/>
                    </a:lnTo>
                    <a:lnTo>
                      <a:pt x="1869" y="163"/>
                    </a:lnTo>
                    <a:lnTo>
                      <a:pt x="1869" y="222"/>
                    </a:lnTo>
                    <a:lnTo>
                      <a:pt x="1738" y="222"/>
                    </a:lnTo>
                    <a:lnTo>
                      <a:pt x="1740" y="213"/>
                    </a:lnTo>
                    <a:lnTo>
                      <a:pt x="1741" y="208"/>
                    </a:lnTo>
                    <a:lnTo>
                      <a:pt x="1745" y="203"/>
                    </a:lnTo>
                    <a:lnTo>
                      <a:pt x="1746" y="201"/>
                    </a:lnTo>
                    <a:lnTo>
                      <a:pt x="1748" y="200"/>
                    </a:lnTo>
                    <a:lnTo>
                      <a:pt x="1752" y="198"/>
                    </a:lnTo>
                    <a:lnTo>
                      <a:pt x="1755" y="198"/>
                    </a:lnTo>
                    <a:lnTo>
                      <a:pt x="1759" y="197"/>
                    </a:lnTo>
                    <a:lnTo>
                      <a:pt x="1765" y="197"/>
                    </a:lnTo>
                    <a:lnTo>
                      <a:pt x="1774" y="198"/>
                    </a:lnTo>
                    <a:lnTo>
                      <a:pt x="1774" y="165"/>
                    </a:lnTo>
                    <a:lnTo>
                      <a:pt x="1766" y="165"/>
                    </a:lnTo>
                    <a:lnTo>
                      <a:pt x="1758" y="165"/>
                    </a:lnTo>
                    <a:lnTo>
                      <a:pt x="1753" y="164"/>
                    </a:lnTo>
                    <a:lnTo>
                      <a:pt x="1749" y="162"/>
                    </a:lnTo>
                    <a:lnTo>
                      <a:pt x="1746" y="160"/>
                    </a:lnTo>
                    <a:lnTo>
                      <a:pt x="1744" y="158"/>
                    </a:lnTo>
                    <a:lnTo>
                      <a:pt x="1775" y="158"/>
                    </a:lnTo>
                    <a:lnTo>
                      <a:pt x="1776" y="136"/>
                    </a:lnTo>
                    <a:lnTo>
                      <a:pt x="1776" y="157"/>
                    </a:lnTo>
                    <a:lnTo>
                      <a:pt x="1815" y="157"/>
                    </a:lnTo>
                    <a:lnTo>
                      <a:pt x="1816" y="148"/>
                    </a:lnTo>
                    <a:lnTo>
                      <a:pt x="1817" y="138"/>
                    </a:lnTo>
                    <a:lnTo>
                      <a:pt x="1817" y="128"/>
                    </a:lnTo>
                    <a:lnTo>
                      <a:pt x="1817" y="117"/>
                    </a:lnTo>
                    <a:lnTo>
                      <a:pt x="1816" y="95"/>
                    </a:lnTo>
                    <a:lnTo>
                      <a:pt x="1817" y="84"/>
                    </a:lnTo>
                    <a:lnTo>
                      <a:pt x="1817" y="73"/>
                    </a:lnTo>
                    <a:lnTo>
                      <a:pt x="1817" y="114"/>
                    </a:lnTo>
                    <a:lnTo>
                      <a:pt x="1901" y="114"/>
                    </a:lnTo>
                    <a:lnTo>
                      <a:pt x="1901" y="100"/>
                    </a:lnTo>
                    <a:lnTo>
                      <a:pt x="1893" y="96"/>
                    </a:lnTo>
                    <a:lnTo>
                      <a:pt x="1887" y="95"/>
                    </a:lnTo>
                    <a:lnTo>
                      <a:pt x="1879" y="94"/>
                    </a:lnTo>
                    <a:lnTo>
                      <a:pt x="1872" y="92"/>
                    </a:lnTo>
                    <a:lnTo>
                      <a:pt x="1901" y="92"/>
                    </a:lnTo>
                    <a:lnTo>
                      <a:pt x="1901" y="61"/>
                    </a:lnTo>
                    <a:lnTo>
                      <a:pt x="1945" y="61"/>
                    </a:lnTo>
                    <a:lnTo>
                      <a:pt x="1945" y="91"/>
                    </a:lnTo>
                    <a:lnTo>
                      <a:pt x="1997" y="91"/>
                    </a:lnTo>
                    <a:lnTo>
                      <a:pt x="1997" y="22"/>
                    </a:lnTo>
                    <a:lnTo>
                      <a:pt x="2002" y="23"/>
                    </a:lnTo>
                    <a:lnTo>
                      <a:pt x="2008" y="24"/>
                    </a:lnTo>
                    <a:lnTo>
                      <a:pt x="2016" y="25"/>
                    </a:lnTo>
                    <a:lnTo>
                      <a:pt x="2026" y="25"/>
                    </a:lnTo>
                    <a:lnTo>
                      <a:pt x="2035" y="24"/>
                    </a:lnTo>
                    <a:lnTo>
                      <a:pt x="2053" y="22"/>
                    </a:lnTo>
                    <a:lnTo>
                      <a:pt x="2063" y="22"/>
                    </a:lnTo>
                    <a:lnTo>
                      <a:pt x="2074" y="23"/>
                    </a:lnTo>
                    <a:lnTo>
                      <a:pt x="2074" y="0"/>
                    </a:lnTo>
                    <a:close/>
                  </a:path>
                </a:pathLst>
              </a:custGeom>
              <a:solidFill>
                <a:srgbClr val="04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2" name="Freeform 998"/>
              <p:cNvSpPr>
                <a:spLocks/>
              </p:cNvSpPr>
              <p:nvPr/>
            </p:nvSpPr>
            <p:spPr bwMode="auto">
              <a:xfrm>
                <a:off x="4492" y="1037"/>
                <a:ext cx="157" cy="63"/>
              </a:xfrm>
              <a:custGeom>
                <a:avLst/>
                <a:gdLst>
                  <a:gd name="T0" fmla="*/ 0 w 157"/>
                  <a:gd name="T1" fmla="*/ 0 h 63"/>
                  <a:gd name="T2" fmla="*/ 1 w 157"/>
                  <a:gd name="T3" fmla="*/ 28 h 63"/>
                  <a:gd name="T4" fmla="*/ 157 w 157"/>
                  <a:gd name="T5" fmla="*/ 28 h 63"/>
                  <a:gd name="T6" fmla="*/ 156 w 157"/>
                  <a:gd name="T7" fmla="*/ 63 h 63"/>
                  <a:gd name="T8" fmla="*/ 156 w 157"/>
                  <a:gd name="T9" fmla="*/ 32 h 63"/>
                  <a:gd name="T10" fmla="*/ 0 w 157"/>
                  <a:gd name="T11" fmla="*/ 32 h 63"/>
                  <a:gd name="T12" fmla="*/ 0 w 157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63"/>
                  <a:gd name="T23" fmla="*/ 157 w 157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63">
                    <a:moveTo>
                      <a:pt x="0" y="0"/>
                    </a:moveTo>
                    <a:lnTo>
                      <a:pt x="1" y="28"/>
                    </a:lnTo>
                    <a:lnTo>
                      <a:pt x="157" y="28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3" name="Freeform 999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4" name="Freeform 1000"/>
              <p:cNvSpPr>
                <a:spLocks/>
              </p:cNvSpPr>
              <p:nvPr/>
            </p:nvSpPr>
            <p:spPr bwMode="auto">
              <a:xfrm>
                <a:off x="4439" y="1102"/>
                <a:ext cx="156" cy="91"/>
              </a:xfrm>
              <a:custGeom>
                <a:avLst/>
                <a:gdLst>
                  <a:gd name="T0" fmla="*/ 83 w 156"/>
                  <a:gd name="T1" fmla="*/ 0 h 91"/>
                  <a:gd name="T2" fmla="*/ 84 w 156"/>
                  <a:gd name="T3" fmla="*/ 91 h 91"/>
                  <a:gd name="T4" fmla="*/ 156 w 156"/>
                  <a:gd name="T5" fmla="*/ 91 h 91"/>
                  <a:gd name="T6" fmla="*/ 0 w 156"/>
                  <a:gd name="T7" fmla="*/ 90 h 91"/>
                  <a:gd name="T8" fmla="*/ 83 w 156"/>
                  <a:gd name="T9" fmla="*/ 90 h 91"/>
                  <a:gd name="T10" fmla="*/ 83 w 156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91"/>
                  <a:gd name="T20" fmla="*/ 156 w 156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91">
                    <a:moveTo>
                      <a:pt x="83" y="0"/>
                    </a:moveTo>
                    <a:lnTo>
                      <a:pt x="84" y="91"/>
                    </a:lnTo>
                    <a:lnTo>
                      <a:pt x="156" y="91"/>
                    </a:lnTo>
                    <a:lnTo>
                      <a:pt x="0" y="90"/>
                    </a:lnTo>
                    <a:lnTo>
                      <a:pt x="83" y="9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5" name="Freeform 1001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6" name="Freeform 1002"/>
              <p:cNvSpPr>
                <a:spLocks/>
              </p:cNvSpPr>
              <p:nvPr/>
            </p:nvSpPr>
            <p:spPr bwMode="auto">
              <a:xfrm>
                <a:off x="4236" y="1298"/>
                <a:ext cx="43" cy="2"/>
              </a:xfrm>
              <a:custGeom>
                <a:avLst/>
                <a:gdLst>
                  <a:gd name="T0" fmla="*/ 20 w 43"/>
                  <a:gd name="T1" fmla="*/ 0 h 2"/>
                  <a:gd name="T2" fmla="*/ 35 w 43"/>
                  <a:gd name="T3" fmla="*/ 0 h 2"/>
                  <a:gd name="T4" fmla="*/ 39 w 43"/>
                  <a:gd name="T5" fmla="*/ 1 h 2"/>
                  <a:gd name="T6" fmla="*/ 43 w 43"/>
                  <a:gd name="T7" fmla="*/ 2 h 2"/>
                  <a:gd name="T8" fmla="*/ 0 w 43"/>
                  <a:gd name="T9" fmla="*/ 2 h 2"/>
                  <a:gd name="T10" fmla="*/ 6 w 43"/>
                  <a:gd name="T11" fmla="*/ 1 h 2"/>
                  <a:gd name="T12" fmla="*/ 12 w 43"/>
                  <a:gd name="T13" fmla="*/ 0 h 2"/>
                  <a:gd name="T14" fmla="*/ 20 w 4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2"/>
                  <a:gd name="T26" fmla="*/ 43 w 4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2">
                    <a:moveTo>
                      <a:pt x="20" y="0"/>
                    </a:moveTo>
                    <a:lnTo>
                      <a:pt x="35" y="0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7" name="Freeform 1003"/>
              <p:cNvSpPr>
                <a:spLocks/>
              </p:cNvSpPr>
              <p:nvPr/>
            </p:nvSpPr>
            <p:spPr bwMode="auto">
              <a:xfrm>
                <a:off x="4365" y="1299"/>
                <a:ext cx="32" cy="35"/>
              </a:xfrm>
              <a:custGeom>
                <a:avLst/>
                <a:gdLst>
                  <a:gd name="T0" fmla="*/ 0 w 32"/>
                  <a:gd name="T1" fmla="*/ 0 h 35"/>
                  <a:gd name="T2" fmla="*/ 32 w 32"/>
                  <a:gd name="T3" fmla="*/ 0 h 35"/>
                  <a:gd name="T4" fmla="*/ 32 w 32"/>
                  <a:gd name="T5" fmla="*/ 35 h 35"/>
                  <a:gd name="T6" fmla="*/ 28 w 32"/>
                  <a:gd name="T7" fmla="*/ 17 h 35"/>
                  <a:gd name="T8" fmla="*/ 26 w 32"/>
                  <a:gd name="T9" fmla="*/ 11 h 35"/>
                  <a:gd name="T10" fmla="*/ 25 w 32"/>
                  <a:gd name="T11" fmla="*/ 8 h 35"/>
                  <a:gd name="T12" fmla="*/ 24 w 32"/>
                  <a:gd name="T13" fmla="*/ 3 h 35"/>
                  <a:gd name="T14" fmla="*/ 6 w 32"/>
                  <a:gd name="T15" fmla="*/ 3 h 35"/>
                  <a:gd name="T16" fmla="*/ 4 w 32"/>
                  <a:gd name="T17" fmla="*/ 11 h 35"/>
                  <a:gd name="T18" fmla="*/ 3 w 32"/>
                  <a:gd name="T19" fmla="*/ 17 h 35"/>
                  <a:gd name="T20" fmla="*/ 2 w 32"/>
                  <a:gd name="T21" fmla="*/ 26 h 35"/>
                  <a:gd name="T22" fmla="*/ 0 w 32"/>
                  <a:gd name="T23" fmla="*/ 35 h 35"/>
                  <a:gd name="T24" fmla="*/ 0 w 32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35"/>
                  <a:gd name="T41" fmla="*/ 32 w 32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35">
                    <a:moveTo>
                      <a:pt x="0" y="0"/>
                    </a:moveTo>
                    <a:lnTo>
                      <a:pt x="32" y="0"/>
                    </a:lnTo>
                    <a:lnTo>
                      <a:pt x="32" y="35"/>
                    </a:lnTo>
                    <a:lnTo>
                      <a:pt x="28" y="17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4" y="3"/>
                    </a:lnTo>
                    <a:lnTo>
                      <a:pt x="6" y="3"/>
                    </a:lnTo>
                    <a:lnTo>
                      <a:pt x="4" y="11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8" name="Freeform 1004"/>
              <p:cNvSpPr>
                <a:spLocks/>
              </p:cNvSpPr>
              <p:nvPr/>
            </p:nvSpPr>
            <p:spPr bwMode="auto">
              <a:xfrm>
                <a:off x="4441" y="1300"/>
                <a:ext cx="132" cy="1"/>
              </a:xfrm>
              <a:custGeom>
                <a:avLst/>
                <a:gdLst>
                  <a:gd name="T0" fmla="*/ 0 w 132"/>
                  <a:gd name="T1" fmla="*/ 0 h 1"/>
                  <a:gd name="T2" fmla="*/ 132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"/>
                  <a:gd name="T11" fmla="*/ 132 w 1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9" name="Freeform 1005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0" name="Freeform 1006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1" name="Freeform 1007"/>
              <p:cNvSpPr>
                <a:spLocks/>
              </p:cNvSpPr>
              <p:nvPr/>
            </p:nvSpPr>
            <p:spPr bwMode="auto">
              <a:xfrm>
                <a:off x="4279" y="1347"/>
                <a:ext cx="1" cy="45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45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2" name="Freeform 1008"/>
              <p:cNvSpPr>
                <a:spLocks/>
              </p:cNvSpPr>
              <p:nvPr/>
            </p:nvSpPr>
            <p:spPr bwMode="auto">
              <a:xfrm>
                <a:off x="4237" y="1405"/>
                <a:ext cx="42" cy="24"/>
              </a:xfrm>
              <a:custGeom>
                <a:avLst/>
                <a:gdLst>
                  <a:gd name="T0" fmla="*/ 0 w 42"/>
                  <a:gd name="T1" fmla="*/ 2 h 24"/>
                  <a:gd name="T2" fmla="*/ 2 w 42"/>
                  <a:gd name="T3" fmla="*/ 21 h 24"/>
                  <a:gd name="T4" fmla="*/ 41 w 42"/>
                  <a:gd name="T5" fmla="*/ 21 h 24"/>
                  <a:gd name="T6" fmla="*/ 42 w 42"/>
                  <a:gd name="T7" fmla="*/ 0 h 24"/>
                  <a:gd name="T8" fmla="*/ 42 w 42"/>
                  <a:gd name="T9" fmla="*/ 24 h 24"/>
                  <a:gd name="T10" fmla="*/ 0 w 42"/>
                  <a:gd name="T11" fmla="*/ 24 h 24"/>
                  <a:gd name="T12" fmla="*/ 0 w 42"/>
                  <a:gd name="T13" fmla="*/ 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4"/>
                  <a:gd name="T23" fmla="*/ 42 w 4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4">
                    <a:moveTo>
                      <a:pt x="0" y="2"/>
                    </a:moveTo>
                    <a:lnTo>
                      <a:pt x="2" y="21"/>
                    </a:lnTo>
                    <a:lnTo>
                      <a:pt x="41" y="21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0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3" name="Freeform 1009"/>
              <p:cNvSpPr>
                <a:spLocks/>
              </p:cNvSpPr>
              <p:nvPr/>
            </p:nvSpPr>
            <p:spPr bwMode="auto">
              <a:xfrm>
                <a:off x="4081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10" name="Group 1211"/>
            <p:cNvGrpSpPr>
              <a:grpSpLocks/>
            </p:cNvGrpSpPr>
            <p:nvPr/>
          </p:nvGrpSpPr>
          <p:grpSpPr bwMode="auto">
            <a:xfrm>
              <a:off x="1273" y="1066"/>
              <a:ext cx="3377" cy="2406"/>
              <a:chOff x="1273" y="1066"/>
              <a:chExt cx="3377" cy="2406"/>
            </a:xfrm>
          </p:grpSpPr>
          <p:sp>
            <p:nvSpPr>
              <p:cNvPr id="25634" name="Freeform 1011"/>
              <p:cNvSpPr>
                <a:spLocks/>
              </p:cNvSpPr>
              <p:nvPr/>
            </p:nvSpPr>
            <p:spPr bwMode="auto">
              <a:xfrm>
                <a:off x="4370" y="1427"/>
                <a:ext cx="24" cy="4"/>
              </a:xfrm>
              <a:custGeom>
                <a:avLst/>
                <a:gdLst>
                  <a:gd name="T0" fmla="*/ 0 w 24"/>
                  <a:gd name="T1" fmla="*/ 1 h 4"/>
                  <a:gd name="T2" fmla="*/ 5 w 24"/>
                  <a:gd name="T3" fmla="*/ 0 h 4"/>
                  <a:gd name="T4" fmla="*/ 11 w 24"/>
                  <a:gd name="T5" fmla="*/ 0 h 4"/>
                  <a:gd name="T6" fmla="*/ 17 w 24"/>
                  <a:gd name="T7" fmla="*/ 1 h 4"/>
                  <a:gd name="T8" fmla="*/ 20 w 24"/>
                  <a:gd name="T9" fmla="*/ 2 h 4"/>
                  <a:gd name="T10" fmla="*/ 24 w 24"/>
                  <a:gd name="T11" fmla="*/ 4 h 4"/>
                  <a:gd name="T12" fmla="*/ 19 w 24"/>
                  <a:gd name="T13" fmla="*/ 3 h 4"/>
                  <a:gd name="T14" fmla="*/ 14 w 24"/>
                  <a:gd name="T15" fmla="*/ 3 h 4"/>
                  <a:gd name="T16" fmla="*/ 7 w 24"/>
                  <a:gd name="T17" fmla="*/ 2 h 4"/>
                  <a:gd name="T18" fmla="*/ 0 w 24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"/>
                  <a:gd name="T32" fmla="*/ 24 w 2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5" name="Freeform 1012"/>
              <p:cNvSpPr>
                <a:spLocks/>
              </p:cNvSpPr>
              <p:nvPr/>
            </p:nvSpPr>
            <p:spPr bwMode="auto">
              <a:xfrm>
                <a:off x="4081" y="1438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6" name="Freeform 1013"/>
              <p:cNvSpPr>
                <a:spLocks/>
              </p:cNvSpPr>
              <p:nvPr/>
            </p:nvSpPr>
            <p:spPr bwMode="auto">
              <a:xfrm>
                <a:off x="4208" y="143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7" name="Freeform 1014"/>
              <p:cNvSpPr>
                <a:spLocks/>
              </p:cNvSpPr>
              <p:nvPr/>
            </p:nvSpPr>
            <p:spPr bwMode="auto">
              <a:xfrm>
                <a:off x="4284" y="143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8" name="Freeform 1015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39" name="Freeform 1016"/>
              <p:cNvSpPr>
                <a:spLocks/>
              </p:cNvSpPr>
              <p:nvPr/>
            </p:nvSpPr>
            <p:spPr bwMode="auto">
              <a:xfrm>
                <a:off x="3901" y="1534"/>
                <a:ext cx="85" cy="31"/>
              </a:xfrm>
              <a:custGeom>
                <a:avLst/>
                <a:gdLst>
                  <a:gd name="T0" fmla="*/ 83 w 85"/>
                  <a:gd name="T1" fmla="*/ 0 h 31"/>
                  <a:gd name="T2" fmla="*/ 85 w 85"/>
                  <a:gd name="T3" fmla="*/ 31 h 31"/>
                  <a:gd name="T4" fmla="*/ 0 w 85"/>
                  <a:gd name="T5" fmla="*/ 31 h 31"/>
                  <a:gd name="T6" fmla="*/ 83 w 85"/>
                  <a:gd name="T7" fmla="*/ 29 h 31"/>
                  <a:gd name="T8" fmla="*/ 83 w 8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31"/>
                  <a:gd name="T17" fmla="*/ 85 w 8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31">
                    <a:moveTo>
                      <a:pt x="83" y="0"/>
                    </a:moveTo>
                    <a:lnTo>
                      <a:pt x="85" y="31"/>
                    </a:lnTo>
                    <a:lnTo>
                      <a:pt x="0" y="31"/>
                    </a:lnTo>
                    <a:lnTo>
                      <a:pt x="83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0" name="Freeform 1017"/>
              <p:cNvSpPr>
                <a:spLocks/>
              </p:cNvSpPr>
              <p:nvPr/>
            </p:nvSpPr>
            <p:spPr bwMode="auto">
              <a:xfrm>
                <a:off x="4079" y="1534"/>
                <a:ext cx="32" cy="51"/>
              </a:xfrm>
              <a:custGeom>
                <a:avLst/>
                <a:gdLst>
                  <a:gd name="T0" fmla="*/ 32 w 32"/>
                  <a:gd name="T1" fmla="*/ 0 h 51"/>
                  <a:gd name="T2" fmla="*/ 32 w 32"/>
                  <a:gd name="T3" fmla="*/ 51 h 51"/>
                  <a:gd name="T4" fmla="*/ 32 w 32"/>
                  <a:gd name="T5" fmla="*/ 31 h 51"/>
                  <a:gd name="T6" fmla="*/ 0 w 32"/>
                  <a:gd name="T7" fmla="*/ 31 h 51"/>
                  <a:gd name="T8" fmla="*/ 32 w 32"/>
                  <a:gd name="T9" fmla="*/ 29 h 51"/>
                  <a:gd name="T10" fmla="*/ 32 w 32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1"/>
                  <a:gd name="T20" fmla="*/ 32 w 3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1">
                    <a:moveTo>
                      <a:pt x="32" y="0"/>
                    </a:moveTo>
                    <a:lnTo>
                      <a:pt x="32" y="51"/>
                    </a:lnTo>
                    <a:lnTo>
                      <a:pt x="32" y="31"/>
                    </a:lnTo>
                    <a:lnTo>
                      <a:pt x="0" y="31"/>
                    </a:lnTo>
                    <a:lnTo>
                      <a:pt x="32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1" name="Freeform 1018"/>
              <p:cNvSpPr>
                <a:spLocks/>
              </p:cNvSpPr>
              <p:nvPr/>
            </p:nvSpPr>
            <p:spPr bwMode="auto">
              <a:xfrm>
                <a:off x="4152" y="1534"/>
                <a:ext cx="53" cy="32"/>
              </a:xfrm>
              <a:custGeom>
                <a:avLst/>
                <a:gdLst>
                  <a:gd name="T0" fmla="*/ 0 w 53"/>
                  <a:gd name="T1" fmla="*/ 0 h 32"/>
                  <a:gd name="T2" fmla="*/ 1 w 53"/>
                  <a:gd name="T3" fmla="*/ 30 h 32"/>
                  <a:gd name="T4" fmla="*/ 53 w 53"/>
                  <a:gd name="T5" fmla="*/ 30 h 32"/>
                  <a:gd name="T6" fmla="*/ 0 w 53"/>
                  <a:gd name="T7" fmla="*/ 32 h 32"/>
                  <a:gd name="T8" fmla="*/ 0 w 5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2"/>
                  <a:gd name="T17" fmla="*/ 53 w 5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2">
                    <a:moveTo>
                      <a:pt x="0" y="0"/>
                    </a:moveTo>
                    <a:lnTo>
                      <a:pt x="1" y="30"/>
                    </a:lnTo>
                    <a:lnTo>
                      <a:pt x="53" y="30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2" name="Freeform 1019"/>
              <p:cNvSpPr>
                <a:spLocks/>
              </p:cNvSpPr>
              <p:nvPr/>
            </p:nvSpPr>
            <p:spPr bwMode="auto">
              <a:xfrm>
                <a:off x="4025" y="1545"/>
                <a:ext cx="1" cy="40"/>
              </a:xfrm>
              <a:custGeom>
                <a:avLst/>
                <a:gdLst>
                  <a:gd name="T0" fmla="*/ 0 w 1"/>
                  <a:gd name="T1" fmla="*/ 0 h 40"/>
                  <a:gd name="T2" fmla="*/ 0 w 1"/>
                  <a:gd name="T3" fmla="*/ 40 h 40"/>
                  <a:gd name="T4" fmla="*/ 0 w 1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"/>
                  <a:gd name="T11" fmla="*/ 1 w 1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">
                    <a:moveTo>
                      <a:pt x="0" y="0"/>
                    </a:move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3" name="Freeform 1020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4" name="Freeform 1021"/>
              <p:cNvSpPr>
                <a:spLocks/>
              </p:cNvSpPr>
              <p:nvPr/>
            </p:nvSpPr>
            <p:spPr bwMode="auto">
              <a:xfrm>
                <a:off x="398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5" name="Freeform 1022"/>
              <p:cNvSpPr>
                <a:spLocks/>
              </p:cNvSpPr>
              <p:nvPr/>
            </p:nvSpPr>
            <p:spPr bwMode="auto">
              <a:xfrm>
                <a:off x="402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6" name="Freeform 1023"/>
              <p:cNvSpPr>
                <a:spLocks/>
              </p:cNvSpPr>
              <p:nvPr/>
            </p:nvSpPr>
            <p:spPr bwMode="auto">
              <a:xfrm>
                <a:off x="3904" y="1692"/>
                <a:ext cx="171" cy="1"/>
              </a:xfrm>
              <a:custGeom>
                <a:avLst/>
                <a:gdLst>
                  <a:gd name="T0" fmla="*/ 0 w 171"/>
                  <a:gd name="T1" fmla="*/ 0 h 1"/>
                  <a:gd name="T2" fmla="*/ 171 w 171"/>
                  <a:gd name="T3" fmla="*/ 0 h 1"/>
                  <a:gd name="T4" fmla="*/ 0 w 1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1"/>
                  <a:gd name="T11" fmla="*/ 171 w 1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1">
                    <a:moveTo>
                      <a:pt x="0" y="0"/>
                    </a:moveTo>
                    <a:lnTo>
                      <a:pt x="1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7" name="Freeform 1024"/>
              <p:cNvSpPr>
                <a:spLocks/>
              </p:cNvSpPr>
              <p:nvPr/>
            </p:nvSpPr>
            <p:spPr bwMode="auto">
              <a:xfrm>
                <a:off x="3904" y="1702"/>
                <a:ext cx="126" cy="1"/>
              </a:xfrm>
              <a:custGeom>
                <a:avLst/>
                <a:gdLst>
                  <a:gd name="T0" fmla="*/ 0 w 126"/>
                  <a:gd name="T1" fmla="*/ 0 h 1"/>
                  <a:gd name="T2" fmla="*/ 126 w 126"/>
                  <a:gd name="T3" fmla="*/ 0 h 1"/>
                  <a:gd name="T4" fmla="*/ 0 w 1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6"/>
                  <a:gd name="T10" fmla="*/ 0 h 1"/>
                  <a:gd name="T11" fmla="*/ 126 w 1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" h="1">
                    <a:moveTo>
                      <a:pt x="0" y="0"/>
                    </a:move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8" name="Freeform 1025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9" name="Freeform 1026"/>
              <p:cNvSpPr>
                <a:spLocks/>
              </p:cNvSpPr>
              <p:nvPr/>
            </p:nvSpPr>
            <p:spPr bwMode="auto">
              <a:xfrm>
                <a:off x="3858" y="1789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0" name="Freeform 1027"/>
              <p:cNvSpPr>
                <a:spLocks/>
              </p:cNvSpPr>
              <p:nvPr/>
            </p:nvSpPr>
            <p:spPr bwMode="auto">
              <a:xfrm>
                <a:off x="3660" y="1808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1" name="Freeform 1028"/>
              <p:cNvSpPr>
                <a:spLocks/>
              </p:cNvSpPr>
              <p:nvPr/>
            </p:nvSpPr>
            <p:spPr bwMode="auto">
              <a:xfrm>
                <a:off x="3788" y="1829"/>
                <a:ext cx="34" cy="1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2" name="Freeform 1029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3" name="Freeform 1030"/>
              <p:cNvSpPr>
                <a:spLocks/>
              </p:cNvSpPr>
              <p:nvPr/>
            </p:nvSpPr>
            <p:spPr bwMode="auto">
              <a:xfrm>
                <a:off x="3542" y="1906"/>
                <a:ext cx="74" cy="41"/>
              </a:xfrm>
              <a:custGeom>
                <a:avLst/>
                <a:gdLst>
                  <a:gd name="T0" fmla="*/ 72 w 74"/>
                  <a:gd name="T1" fmla="*/ 0 h 41"/>
                  <a:gd name="T2" fmla="*/ 74 w 74"/>
                  <a:gd name="T3" fmla="*/ 41 h 41"/>
                  <a:gd name="T4" fmla="*/ 0 w 74"/>
                  <a:gd name="T5" fmla="*/ 41 h 41"/>
                  <a:gd name="T6" fmla="*/ 72 w 74"/>
                  <a:gd name="T7" fmla="*/ 38 h 41"/>
                  <a:gd name="T8" fmla="*/ 72 w 7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41"/>
                  <a:gd name="T17" fmla="*/ 74 w 7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41">
                    <a:moveTo>
                      <a:pt x="72" y="0"/>
                    </a:moveTo>
                    <a:lnTo>
                      <a:pt x="74" y="41"/>
                    </a:lnTo>
                    <a:lnTo>
                      <a:pt x="0" y="41"/>
                    </a:lnTo>
                    <a:lnTo>
                      <a:pt x="72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4" name="Freeform 1031"/>
              <p:cNvSpPr>
                <a:spLocks/>
              </p:cNvSpPr>
              <p:nvPr/>
            </p:nvSpPr>
            <p:spPr bwMode="auto">
              <a:xfrm>
                <a:off x="3655" y="1906"/>
                <a:ext cx="1" cy="60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60 h 60"/>
                  <a:gd name="T4" fmla="*/ 0 w 1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"/>
                  <a:gd name="T11" fmla="*/ 1 w 1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5" name="Freeform 1032"/>
              <p:cNvSpPr>
                <a:spLocks/>
              </p:cNvSpPr>
              <p:nvPr/>
            </p:nvSpPr>
            <p:spPr bwMode="auto">
              <a:xfrm>
                <a:off x="3417" y="1946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6" name="Freeform 1033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7" name="Freeform 1034"/>
              <p:cNvSpPr>
                <a:spLocks/>
              </p:cNvSpPr>
              <p:nvPr/>
            </p:nvSpPr>
            <p:spPr bwMode="auto">
              <a:xfrm>
                <a:off x="3244" y="2043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1 w 43"/>
                  <a:gd name="T3" fmla="*/ 29 h 31"/>
                  <a:gd name="T4" fmla="*/ 43 w 43"/>
                  <a:gd name="T5" fmla="*/ 29 h 31"/>
                  <a:gd name="T6" fmla="*/ 0 w 43"/>
                  <a:gd name="T7" fmla="*/ 31 h 31"/>
                  <a:gd name="T8" fmla="*/ 0 w 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0" y="0"/>
                    </a:moveTo>
                    <a:lnTo>
                      <a:pt x="1" y="29"/>
                    </a:lnTo>
                    <a:lnTo>
                      <a:pt x="43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8" name="Freeform 1035"/>
              <p:cNvSpPr>
                <a:spLocks/>
              </p:cNvSpPr>
              <p:nvPr/>
            </p:nvSpPr>
            <p:spPr bwMode="auto">
              <a:xfrm>
                <a:off x="3371" y="2043"/>
                <a:ext cx="171" cy="53"/>
              </a:xfrm>
              <a:custGeom>
                <a:avLst/>
                <a:gdLst>
                  <a:gd name="T0" fmla="*/ 126 w 171"/>
                  <a:gd name="T1" fmla="*/ 0 h 53"/>
                  <a:gd name="T2" fmla="*/ 128 w 171"/>
                  <a:gd name="T3" fmla="*/ 29 h 53"/>
                  <a:gd name="T4" fmla="*/ 171 w 171"/>
                  <a:gd name="T5" fmla="*/ 29 h 53"/>
                  <a:gd name="T6" fmla="*/ 1 w 171"/>
                  <a:gd name="T7" fmla="*/ 31 h 53"/>
                  <a:gd name="T8" fmla="*/ 0 w 171"/>
                  <a:gd name="T9" fmla="*/ 53 h 53"/>
                  <a:gd name="T10" fmla="*/ 0 w 171"/>
                  <a:gd name="T11" fmla="*/ 28 h 53"/>
                  <a:gd name="T12" fmla="*/ 126 w 171"/>
                  <a:gd name="T13" fmla="*/ 28 h 53"/>
                  <a:gd name="T14" fmla="*/ 126 w 171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1"/>
                  <a:gd name="T25" fmla="*/ 0 h 53"/>
                  <a:gd name="T26" fmla="*/ 171 w 171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1" h="53">
                    <a:moveTo>
                      <a:pt x="126" y="0"/>
                    </a:moveTo>
                    <a:lnTo>
                      <a:pt x="128" y="29"/>
                    </a:lnTo>
                    <a:lnTo>
                      <a:pt x="171" y="29"/>
                    </a:lnTo>
                    <a:lnTo>
                      <a:pt x="1" y="31"/>
                    </a:lnTo>
                    <a:lnTo>
                      <a:pt x="0" y="53"/>
                    </a:lnTo>
                    <a:lnTo>
                      <a:pt x="0" y="28"/>
                    </a:lnTo>
                    <a:lnTo>
                      <a:pt x="126" y="2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59" name="Freeform 1036"/>
              <p:cNvSpPr>
                <a:spLocks/>
              </p:cNvSpPr>
              <p:nvPr/>
            </p:nvSpPr>
            <p:spPr bwMode="auto">
              <a:xfrm>
                <a:off x="3161" y="2128"/>
                <a:ext cx="84" cy="83"/>
              </a:xfrm>
              <a:custGeom>
                <a:avLst/>
                <a:gdLst>
                  <a:gd name="T0" fmla="*/ 83 w 84"/>
                  <a:gd name="T1" fmla="*/ 0 h 83"/>
                  <a:gd name="T2" fmla="*/ 84 w 84"/>
                  <a:gd name="T3" fmla="*/ 83 h 83"/>
                  <a:gd name="T4" fmla="*/ 0 w 84"/>
                  <a:gd name="T5" fmla="*/ 83 h 83"/>
                  <a:gd name="T6" fmla="*/ 83 w 84"/>
                  <a:gd name="T7" fmla="*/ 80 h 83"/>
                  <a:gd name="T8" fmla="*/ 83 w 84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3"/>
                  <a:gd name="T17" fmla="*/ 84 w 8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3">
                    <a:moveTo>
                      <a:pt x="83" y="0"/>
                    </a:moveTo>
                    <a:lnTo>
                      <a:pt x="84" y="83"/>
                    </a:lnTo>
                    <a:lnTo>
                      <a:pt x="0" y="83"/>
                    </a:lnTo>
                    <a:lnTo>
                      <a:pt x="83" y="8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0" name="Freeform 1037"/>
              <p:cNvSpPr>
                <a:spLocks/>
              </p:cNvSpPr>
              <p:nvPr/>
            </p:nvSpPr>
            <p:spPr bwMode="auto">
              <a:xfrm>
                <a:off x="3287" y="2149"/>
                <a:ext cx="85" cy="42"/>
              </a:xfrm>
              <a:custGeom>
                <a:avLst/>
                <a:gdLst>
                  <a:gd name="T0" fmla="*/ 84 w 85"/>
                  <a:gd name="T1" fmla="*/ 0 h 42"/>
                  <a:gd name="T2" fmla="*/ 85 w 85"/>
                  <a:gd name="T3" fmla="*/ 42 h 42"/>
                  <a:gd name="T4" fmla="*/ 0 w 85"/>
                  <a:gd name="T5" fmla="*/ 42 h 42"/>
                  <a:gd name="T6" fmla="*/ 84 w 85"/>
                  <a:gd name="T7" fmla="*/ 39 h 42"/>
                  <a:gd name="T8" fmla="*/ 84 w 8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2"/>
                  <a:gd name="T17" fmla="*/ 85 w 8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2">
                    <a:moveTo>
                      <a:pt x="84" y="0"/>
                    </a:moveTo>
                    <a:lnTo>
                      <a:pt x="85" y="42"/>
                    </a:lnTo>
                    <a:lnTo>
                      <a:pt x="0" y="42"/>
                    </a:lnTo>
                    <a:lnTo>
                      <a:pt x="84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1" name="Freeform 1038"/>
              <p:cNvSpPr>
                <a:spLocks/>
              </p:cNvSpPr>
              <p:nvPr/>
            </p:nvSpPr>
            <p:spPr bwMode="auto">
              <a:xfrm>
                <a:off x="3163" y="219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2" name="Freeform 1039"/>
              <p:cNvSpPr>
                <a:spLocks/>
              </p:cNvSpPr>
              <p:nvPr/>
            </p:nvSpPr>
            <p:spPr bwMode="auto">
              <a:xfrm>
                <a:off x="3417" y="2190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3" name="Freeform 1040"/>
              <p:cNvSpPr>
                <a:spLocks/>
              </p:cNvSpPr>
              <p:nvPr/>
            </p:nvSpPr>
            <p:spPr bwMode="auto">
              <a:xfrm>
                <a:off x="3321" y="2209"/>
                <a:ext cx="51" cy="24"/>
              </a:xfrm>
              <a:custGeom>
                <a:avLst/>
                <a:gdLst>
                  <a:gd name="T0" fmla="*/ 0 w 51"/>
                  <a:gd name="T1" fmla="*/ 0 h 24"/>
                  <a:gd name="T2" fmla="*/ 51 w 51"/>
                  <a:gd name="T3" fmla="*/ 0 h 24"/>
                  <a:gd name="T4" fmla="*/ 50 w 51"/>
                  <a:gd name="T5" fmla="*/ 24 h 24"/>
                  <a:gd name="T6" fmla="*/ 50 w 51"/>
                  <a:gd name="T7" fmla="*/ 2 h 24"/>
                  <a:gd name="T8" fmla="*/ 0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50" y="24"/>
                    </a:lnTo>
                    <a:lnTo>
                      <a:pt x="5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4" name="Freeform 1041"/>
              <p:cNvSpPr>
                <a:spLocks/>
              </p:cNvSpPr>
              <p:nvPr/>
            </p:nvSpPr>
            <p:spPr bwMode="auto">
              <a:xfrm>
                <a:off x="3084" y="2307"/>
                <a:ext cx="118" cy="19"/>
              </a:xfrm>
              <a:custGeom>
                <a:avLst/>
                <a:gdLst>
                  <a:gd name="T0" fmla="*/ 34 w 118"/>
                  <a:gd name="T1" fmla="*/ 0 h 19"/>
                  <a:gd name="T2" fmla="*/ 35 w 118"/>
                  <a:gd name="T3" fmla="*/ 19 h 19"/>
                  <a:gd name="T4" fmla="*/ 118 w 118"/>
                  <a:gd name="T5" fmla="*/ 19 h 19"/>
                  <a:gd name="T6" fmla="*/ 0 w 118"/>
                  <a:gd name="T7" fmla="*/ 19 h 19"/>
                  <a:gd name="T8" fmla="*/ 34 w 118"/>
                  <a:gd name="T9" fmla="*/ 19 h 19"/>
                  <a:gd name="T10" fmla="*/ 34 w 1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19"/>
                  <a:gd name="T20" fmla="*/ 118 w 1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19">
                    <a:moveTo>
                      <a:pt x="34" y="0"/>
                    </a:moveTo>
                    <a:lnTo>
                      <a:pt x="35" y="19"/>
                    </a:lnTo>
                    <a:lnTo>
                      <a:pt x="118" y="19"/>
                    </a:lnTo>
                    <a:lnTo>
                      <a:pt x="0" y="19"/>
                    </a:lnTo>
                    <a:lnTo>
                      <a:pt x="34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5" name="Freeform 1042"/>
              <p:cNvSpPr>
                <a:spLocks/>
              </p:cNvSpPr>
              <p:nvPr/>
            </p:nvSpPr>
            <p:spPr bwMode="auto">
              <a:xfrm>
                <a:off x="3007" y="232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6" name="Freeform 1043"/>
              <p:cNvSpPr>
                <a:spLocks/>
              </p:cNvSpPr>
              <p:nvPr/>
            </p:nvSpPr>
            <p:spPr bwMode="auto">
              <a:xfrm>
                <a:off x="3245" y="2327"/>
                <a:ext cx="51" cy="1"/>
              </a:xfrm>
              <a:custGeom>
                <a:avLst/>
                <a:gdLst>
                  <a:gd name="T0" fmla="*/ 0 w 51"/>
                  <a:gd name="T1" fmla="*/ 0 h 1"/>
                  <a:gd name="T2" fmla="*/ 5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7" name="Freeform 1044"/>
              <p:cNvSpPr>
                <a:spLocks/>
              </p:cNvSpPr>
              <p:nvPr/>
            </p:nvSpPr>
            <p:spPr bwMode="auto">
              <a:xfrm>
                <a:off x="3118" y="2393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8" name="Freeform 1045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9" name="Freeform 1046"/>
              <p:cNvSpPr>
                <a:spLocks/>
              </p:cNvSpPr>
              <p:nvPr/>
            </p:nvSpPr>
            <p:spPr bwMode="auto">
              <a:xfrm>
                <a:off x="2832" y="2445"/>
                <a:ext cx="44" cy="20"/>
              </a:xfrm>
              <a:custGeom>
                <a:avLst/>
                <a:gdLst>
                  <a:gd name="T0" fmla="*/ 4 w 44"/>
                  <a:gd name="T1" fmla="*/ 0 h 20"/>
                  <a:gd name="T2" fmla="*/ 44 w 44"/>
                  <a:gd name="T3" fmla="*/ 2 h 20"/>
                  <a:gd name="T4" fmla="*/ 44 w 44"/>
                  <a:gd name="T5" fmla="*/ 20 h 20"/>
                  <a:gd name="T6" fmla="*/ 0 w 44"/>
                  <a:gd name="T7" fmla="*/ 20 h 20"/>
                  <a:gd name="T8" fmla="*/ 10 w 44"/>
                  <a:gd name="T9" fmla="*/ 18 h 20"/>
                  <a:gd name="T10" fmla="*/ 19 w 44"/>
                  <a:gd name="T11" fmla="*/ 16 h 20"/>
                  <a:gd name="T12" fmla="*/ 30 w 44"/>
                  <a:gd name="T13" fmla="*/ 15 h 20"/>
                  <a:gd name="T14" fmla="*/ 41 w 44"/>
                  <a:gd name="T15" fmla="*/ 13 h 20"/>
                  <a:gd name="T16" fmla="*/ 41 w 44"/>
                  <a:gd name="T17" fmla="*/ 0 h 20"/>
                  <a:gd name="T18" fmla="*/ 4 w 4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0"/>
                  <a:gd name="T32" fmla="*/ 44 w 4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0">
                    <a:moveTo>
                      <a:pt x="4" y="0"/>
                    </a:moveTo>
                    <a:lnTo>
                      <a:pt x="44" y="2"/>
                    </a:lnTo>
                    <a:lnTo>
                      <a:pt x="44" y="20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9" y="16"/>
                    </a:lnTo>
                    <a:lnTo>
                      <a:pt x="30" y="15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0" name="Freeform 1047"/>
              <p:cNvSpPr>
                <a:spLocks/>
              </p:cNvSpPr>
              <p:nvPr/>
            </p:nvSpPr>
            <p:spPr bwMode="auto">
              <a:xfrm>
                <a:off x="3088" y="244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1" name="Freeform 1048"/>
              <p:cNvSpPr>
                <a:spLocks/>
              </p:cNvSpPr>
              <p:nvPr/>
            </p:nvSpPr>
            <p:spPr bwMode="auto">
              <a:xfrm>
                <a:off x="2966" y="2463"/>
                <a:ext cx="36" cy="34"/>
              </a:xfrm>
              <a:custGeom>
                <a:avLst/>
                <a:gdLst>
                  <a:gd name="T0" fmla="*/ 0 w 36"/>
                  <a:gd name="T1" fmla="*/ 0 h 34"/>
                  <a:gd name="T2" fmla="*/ 36 w 36"/>
                  <a:gd name="T3" fmla="*/ 0 h 34"/>
                  <a:gd name="T4" fmla="*/ 34 w 36"/>
                  <a:gd name="T5" fmla="*/ 34 h 34"/>
                  <a:gd name="T6" fmla="*/ 34 w 36"/>
                  <a:gd name="T7" fmla="*/ 2 h 34"/>
                  <a:gd name="T8" fmla="*/ 0 w 3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4"/>
                  <a:gd name="T17" fmla="*/ 36 w 3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4">
                    <a:moveTo>
                      <a:pt x="0" y="0"/>
                    </a:moveTo>
                    <a:lnTo>
                      <a:pt x="36" y="0"/>
                    </a:lnTo>
                    <a:lnTo>
                      <a:pt x="34" y="34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2" name="Freeform 1049"/>
              <p:cNvSpPr>
                <a:spLocks/>
              </p:cNvSpPr>
              <p:nvPr/>
            </p:nvSpPr>
            <p:spPr bwMode="auto">
              <a:xfrm>
                <a:off x="3088" y="24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3" name="Freeform 1050"/>
              <p:cNvSpPr>
                <a:spLocks/>
              </p:cNvSpPr>
              <p:nvPr/>
            </p:nvSpPr>
            <p:spPr bwMode="auto">
              <a:xfrm>
                <a:off x="2578" y="2571"/>
                <a:ext cx="45" cy="21"/>
              </a:xfrm>
              <a:custGeom>
                <a:avLst/>
                <a:gdLst>
                  <a:gd name="T0" fmla="*/ 5 w 45"/>
                  <a:gd name="T1" fmla="*/ 0 h 21"/>
                  <a:gd name="T2" fmla="*/ 45 w 45"/>
                  <a:gd name="T3" fmla="*/ 4 h 21"/>
                  <a:gd name="T4" fmla="*/ 45 w 45"/>
                  <a:gd name="T5" fmla="*/ 21 h 21"/>
                  <a:gd name="T6" fmla="*/ 0 w 45"/>
                  <a:gd name="T7" fmla="*/ 21 h 21"/>
                  <a:gd name="T8" fmla="*/ 10 w 45"/>
                  <a:gd name="T9" fmla="*/ 19 h 21"/>
                  <a:gd name="T10" fmla="*/ 20 w 45"/>
                  <a:gd name="T11" fmla="*/ 18 h 21"/>
                  <a:gd name="T12" fmla="*/ 31 w 45"/>
                  <a:gd name="T13" fmla="*/ 17 h 21"/>
                  <a:gd name="T14" fmla="*/ 42 w 45"/>
                  <a:gd name="T15" fmla="*/ 13 h 21"/>
                  <a:gd name="T16" fmla="*/ 42 w 45"/>
                  <a:gd name="T17" fmla="*/ 0 h 21"/>
                  <a:gd name="T18" fmla="*/ 5 w 45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5" y="0"/>
                    </a:moveTo>
                    <a:lnTo>
                      <a:pt x="45" y="4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10" y="19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4" name="Freeform 1051"/>
              <p:cNvSpPr>
                <a:spLocks/>
              </p:cNvSpPr>
              <p:nvPr/>
            </p:nvSpPr>
            <p:spPr bwMode="auto">
              <a:xfrm>
                <a:off x="2677" y="2570"/>
                <a:ext cx="71" cy="1"/>
              </a:xfrm>
              <a:custGeom>
                <a:avLst/>
                <a:gdLst>
                  <a:gd name="T0" fmla="*/ 0 w 71"/>
                  <a:gd name="T1" fmla="*/ 0 h 1"/>
                  <a:gd name="T2" fmla="*/ 71 w 71"/>
                  <a:gd name="T3" fmla="*/ 0 h 1"/>
                  <a:gd name="T4" fmla="*/ 0 w 7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1"/>
                  <a:gd name="T11" fmla="*/ 71 w 7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1">
                    <a:moveTo>
                      <a:pt x="0" y="0"/>
                    </a:move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5" name="Freeform 1052"/>
              <p:cNvSpPr>
                <a:spLocks/>
              </p:cNvSpPr>
              <p:nvPr/>
            </p:nvSpPr>
            <p:spPr bwMode="auto">
              <a:xfrm>
                <a:off x="2834" y="2570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6" name="Freeform 1053"/>
              <p:cNvSpPr>
                <a:spLocks/>
              </p:cNvSpPr>
              <p:nvPr/>
            </p:nvSpPr>
            <p:spPr bwMode="auto">
              <a:xfrm>
                <a:off x="2910" y="2570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7" name="Freeform 1054"/>
              <p:cNvSpPr>
                <a:spLocks/>
              </p:cNvSpPr>
              <p:nvPr/>
            </p:nvSpPr>
            <p:spPr bwMode="auto">
              <a:xfrm>
                <a:off x="2705" y="2591"/>
                <a:ext cx="50" cy="13"/>
              </a:xfrm>
              <a:custGeom>
                <a:avLst/>
                <a:gdLst>
                  <a:gd name="T0" fmla="*/ 0 w 50"/>
                  <a:gd name="T1" fmla="*/ 0 h 13"/>
                  <a:gd name="T2" fmla="*/ 50 w 50"/>
                  <a:gd name="T3" fmla="*/ 0 h 13"/>
                  <a:gd name="T4" fmla="*/ 47 w 50"/>
                  <a:gd name="T5" fmla="*/ 3 h 13"/>
                  <a:gd name="T6" fmla="*/ 45 w 50"/>
                  <a:gd name="T7" fmla="*/ 7 h 13"/>
                  <a:gd name="T8" fmla="*/ 44 w 50"/>
                  <a:gd name="T9" fmla="*/ 13 h 13"/>
                  <a:gd name="T10" fmla="*/ 38 w 50"/>
                  <a:gd name="T11" fmla="*/ 8 h 13"/>
                  <a:gd name="T12" fmla="*/ 32 w 50"/>
                  <a:gd name="T13" fmla="*/ 6 h 13"/>
                  <a:gd name="T14" fmla="*/ 26 w 50"/>
                  <a:gd name="T15" fmla="*/ 4 h 13"/>
                  <a:gd name="T16" fmla="*/ 21 w 50"/>
                  <a:gd name="T17" fmla="*/ 3 h 13"/>
                  <a:gd name="T18" fmla="*/ 11 w 50"/>
                  <a:gd name="T19" fmla="*/ 2 h 13"/>
                  <a:gd name="T20" fmla="*/ 5 w 50"/>
                  <a:gd name="T21" fmla="*/ 1 h 13"/>
                  <a:gd name="T22" fmla="*/ 0 w 50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3"/>
                  <a:gd name="T38" fmla="*/ 50 w 50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3">
                    <a:moveTo>
                      <a:pt x="0" y="0"/>
                    </a:moveTo>
                    <a:lnTo>
                      <a:pt x="50" y="0"/>
                    </a:lnTo>
                    <a:lnTo>
                      <a:pt x="47" y="3"/>
                    </a:lnTo>
                    <a:lnTo>
                      <a:pt x="45" y="7"/>
                    </a:lnTo>
                    <a:lnTo>
                      <a:pt x="44" y="13"/>
                    </a:lnTo>
                    <a:lnTo>
                      <a:pt x="38" y="8"/>
                    </a:lnTo>
                    <a:lnTo>
                      <a:pt x="32" y="6"/>
                    </a:lnTo>
                    <a:lnTo>
                      <a:pt x="26" y="4"/>
                    </a:lnTo>
                    <a:lnTo>
                      <a:pt x="21" y="3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8" name="Freeform 1055"/>
              <p:cNvSpPr>
                <a:spLocks/>
              </p:cNvSpPr>
              <p:nvPr/>
            </p:nvSpPr>
            <p:spPr bwMode="auto">
              <a:xfrm>
                <a:off x="2834" y="2591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9" name="Freeform 1056"/>
              <p:cNvSpPr>
                <a:spLocks/>
              </p:cNvSpPr>
              <p:nvPr/>
            </p:nvSpPr>
            <p:spPr bwMode="auto">
              <a:xfrm>
                <a:off x="2885" y="2606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7"/>
                  <a:gd name="T11" fmla="*/ 1 w 1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0" name="Freeform 1057"/>
              <p:cNvSpPr>
                <a:spLocks/>
              </p:cNvSpPr>
              <p:nvPr/>
            </p:nvSpPr>
            <p:spPr bwMode="auto">
              <a:xfrm>
                <a:off x="2547" y="2668"/>
                <a:ext cx="73" cy="71"/>
              </a:xfrm>
              <a:custGeom>
                <a:avLst/>
                <a:gdLst>
                  <a:gd name="T0" fmla="*/ 73 w 73"/>
                  <a:gd name="T1" fmla="*/ 0 h 71"/>
                  <a:gd name="T2" fmla="*/ 73 w 73"/>
                  <a:gd name="T3" fmla="*/ 71 h 71"/>
                  <a:gd name="T4" fmla="*/ 73 w 73"/>
                  <a:gd name="T5" fmla="*/ 41 h 71"/>
                  <a:gd name="T6" fmla="*/ 0 w 73"/>
                  <a:gd name="T7" fmla="*/ 41 h 71"/>
                  <a:gd name="T8" fmla="*/ 73 w 73"/>
                  <a:gd name="T9" fmla="*/ 38 h 71"/>
                  <a:gd name="T10" fmla="*/ 73 w 7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71"/>
                  <a:gd name="T20" fmla="*/ 73 w 7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71">
                    <a:moveTo>
                      <a:pt x="73" y="0"/>
                    </a:moveTo>
                    <a:lnTo>
                      <a:pt x="73" y="71"/>
                    </a:lnTo>
                    <a:lnTo>
                      <a:pt x="73" y="41"/>
                    </a:lnTo>
                    <a:lnTo>
                      <a:pt x="0" y="41"/>
                    </a:lnTo>
                    <a:lnTo>
                      <a:pt x="73" y="3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1" name="Freeform 1058"/>
              <p:cNvSpPr>
                <a:spLocks/>
              </p:cNvSpPr>
              <p:nvPr/>
            </p:nvSpPr>
            <p:spPr bwMode="auto">
              <a:xfrm>
                <a:off x="2499" y="2698"/>
                <a:ext cx="76" cy="1"/>
              </a:xfrm>
              <a:custGeom>
                <a:avLst/>
                <a:gdLst>
                  <a:gd name="T0" fmla="*/ 0 w 76"/>
                  <a:gd name="T1" fmla="*/ 0 h 1"/>
                  <a:gd name="T2" fmla="*/ 76 w 76"/>
                  <a:gd name="T3" fmla="*/ 0 h 1"/>
                  <a:gd name="T4" fmla="*/ 0 w 7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"/>
                  <a:gd name="T11" fmla="*/ 76 w 7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2" name="Freeform 1059"/>
              <p:cNvSpPr>
                <a:spLocks/>
              </p:cNvSpPr>
              <p:nvPr/>
            </p:nvSpPr>
            <p:spPr bwMode="auto">
              <a:xfrm>
                <a:off x="2677" y="269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3" name="Freeform 1060"/>
              <p:cNvSpPr>
                <a:spLocks/>
              </p:cNvSpPr>
              <p:nvPr/>
            </p:nvSpPr>
            <p:spPr bwMode="auto">
              <a:xfrm>
                <a:off x="2748" y="2698"/>
                <a:ext cx="51" cy="2"/>
              </a:xfrm>
              <a:custGeom>
                <a:avLst/>
                <a:gdLst>
                  <a:gd name="T0" fmla="*/ 0 w 51"/>
                  <a:gd name="T1" fmla="*/ 0 h 2"/>
                  <a:gd name="T2" fmla="*/ 51 w 51"/>
                  <a:gd name="T3" fmla="*/ 0 h 2"/>
                  <a:gd name="T4" fmla="*/ 39 w 51"/>
                  <a:gd name="T5" fmla="*/ 1 h 2"/>
                  <a:gd name="T6" fmla="*/ 25 w 51"/>
                  <a:gd name="T7" fmla="*/ 2 h 2"/>
                  <a:gd name="T8" fmla="*/ 12 w 51"/>
                  <a:gd name="T9" fmla="*/ 1 h 2"/>
                  <a:gd name="T10" fmla="*/ 0 w 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"/>
                  <a:gd name="T20" fmla="*/ 51 w 5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">
                    <a:moveTo>
                      <a:pt x="0" y="0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4" name="Freeform 1061"/>
              <p:cNvSpPr>
                <a:spLocks/>
              </p:cNvSpPr>
              <p:nvPr/>
            </p:nvSpPr>
            <p:spPr bwMode="auto">
              <a:xfrm>
                <a:off x="2677" y="270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5" name="Freeform 1062"/>
              <p:cNvSpPr>
                <a:spLocks/>
              </p:cNvSpPr>
              <p:nvPr/>
            </p:nvSpPr>
            <p:spPr bwMode="auto">
              <a:xfrm>
                <a:off x="2337" y="2805"/>
                <a:ext cx="210" cy="32"/>
              </a:xfrm>
              <a:custGeom>
                <a:avLst/>
                <a:gdLst>
                  <a:gd name="T0" fmla="*/ 0 w 210"/>
                  <a:gd name="T1" fmla="*/ 0 h 32"/>
                  <a:gd name="T2" fmla="*/ 1 w 210"/>
                  <a:gd name="T3" fmla="*/ 29 h 32"/>
                  <a:gd name="T4" fmla="*/ 210 w 210"/>
                  <a:gd name="T5" fmla="*/ 29 h 32"/>
                  <a:gd name="T6" fmla="*/ 0 w 210"/>
                  <a:gd name="T7" fmla="*/ 32 h 32"/>
                  <a:gd name="T8" fmla="*/ 0 w 21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32"/>
                  <a:gd name="T17" fmla="*/ 210 w 21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32">
                    <a:moveTo>
                      <a:pt x="0" y="0"/>
                    </a:moveTo>
                    <a:lnTo>
                      <a:pt x="1" y="29"/>
                    </a:lnTo>
                    <a:lnTo>
                      <a:pt x="210" y="29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6" name="Freeform 1063"/>
              <p:cNvSpPr>
                <a:spLocks/>
              </p:cNvSpPr>
              <p:nvPr/>
            </p:nvSpPr>
            <p:spPr bwMode="auto">
              <a:xfrm>
                <a:off x="2367" y="2871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7" name="Freeform 1064"/>
              <p:cNvSpPr>
                <a:spLocks/>
              </p:cNvSpPr>
              <p:nvPr/>
            </p:nvSpPr>
            <p:spPr bwMode="auto">
              <a:xfrm>
                <a:off x="2262" y="290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8" name="Freeform 1065"/>
              <p:cNvSpPr>
                <a:spLocks/>
              </p:cNvSpPr>
              <p:nvPr/>
            </p:nvSpPr>
            <p:spPr bwMode="auto">
              <a:xfrm>
                <a:off x="2012" y="297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9" name="Freeform 1066"/>
              <p:cNvSpPr>
                <a:spLocks/>
              </p:cNvSpPr>
              <p:nvPr/>
            </p:nvSpPr>
            <p:spPr bwMode="auto">
              <a:xfrm>
                <a:off x="2084" y="2972"/>
                <a:ext cx="80" cy="1"/>
              </a:xfrm>
              <a:custGeom>
                <a:avLst/>
                <a:gdLst>
                  <a:gd name="T0" fmla="*/ 0 w 80"/>
                  <a:gd name="T1" fmla="*/ 0 h 1"/>
                  <a:gd name="T2" fmla="*/ 80 w 80"/>
                  <a:gd name="T3" fmla="*/ 0 h 1"/>
                  <a:gd name="T4" fmla="*/ 0 w 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"/>
                  <a:gd name="T11" fmla="*/ 80 w 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">
                    <a:moveTo>
                      <a:pt x="0" y="0"/>
                    </a:move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0" name="Freeform 1067"/>
              <p:cNvSpPr>
                <a:spLocks/>
              </p:cNvSpPr>
              <p:nvPr/>
            </p:nvSpPr>
            <p:spPr bwMode="auto">
              <a:xfrm>
                <a:off x="2266" y="2972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1" name="Freeform 1068"/>
              <p:cNvSpPr>
                <a:spLocks/>
              </p:cNvSpPr>
              <p:nvPr/>
            </p:nvSpPr>
            <p:spPr bwMode="auto">
              <a:xfrm>
                <a:off x="2337" y="297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2" name="Freeform 1069"/>
              <p:cNvSpPr>
                <a:spLocks/>
              </p:cNvSpPr>
              <p:nvPr/>
            </p:nvSpPr>
            <p:spPr bwMode="auto">
              <a:xfrm>
                <a:off x="2211" y="299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3" name="Freeform 1070"/>
              <p:cNvSpPr>
                <a:spLocks/>
              </p:cNvSpPr>
              <p:nvPr/>
            </p:nvSpPr>
            <p:spPr bwMode="auto">
              <a:xfrm>
                <a:off x="2008" y="300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4" name="Freeform 1071"/>
              <p:cNvSpPr>
                <a:spLocks/>
              </p:cNvSpPr>
              <p:nvPr/>
            </p:nvSpPr>
            <p:spPr bwMode="auto">
              <a:xfrm>
                <a:off x="2134" y="3008"/>
                <a:ext cx="1" cy="55"/>
              </a:xfrm>
              <a:custGeom>
                <a:avLst/>
                <a:gdLst>
                  <a:gd name="T0" fmla="*/ 0 w 1"/>
                  <a:gd name="T1" fmla="*/ 0 h 55"/>
                  <a:gd name="T2" fmla="*/ 0 w 1"/>
                  <a:gd name="T3" fmla="*/ 55 h 55"/>
                  <a:gd name="T4" fmla="*/ 0 w 1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5"/>
                  <a:gd name="T11" fmla="*/ 1 w 1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5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5" name="Freeform 1072"/>
              <p:cNvSpPr>
                <a:spLocks/>
              </p:cNvSpPr>
              <p:nvPr/>
            </p:nvSpPr>
            <p:spPr bwMode="auto">
              <a:xfrm>
                <a:off x="1965" y="3048"/>
                <a:ext cx="43" cy="52"/>
              </a:xfrm>
              <a:custGeom>
                <a:avLst/>
                <a:gdLst>
                  <a:gd name="T0" fmla="*/ 42 w 43"/>
                  <a:gd name="T1" fmla="*/ 0 h 52"/>
                  <a:gd name="T2" fmla="*/ 43 w 43"/>
                  <a:gd name="T3" fmla="*/ 52 h 52"/>
                  <a:gd name="T4" fmla="*/ 0 w 43"/>
                  <a:gd name="T5" fmla="*/ 52 h 52"/>
                  <a:gd name="T6" fmla="*/ 42 w 43"/>
                  <a:gd name="T7" fmla="*/ 50 h 52"/>
                  <a:gd name="T8" fmla="*/ 42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2" y="0"/>
                    </a:moveTo>
                    <a:lnTo>
                      <a:pt x="43" y="52"/>
                    </a:lnTo>
                    <a:lnTo>
                      <a:pt x="0" y="52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6" name="Freeform 1073"/>
              <p:cNvSpPr>
                <a:spLocks/>
              </p:cNvSpPr>
              <p:nvPr/>
            </p:nvSpPr>
            <p:spPr bwMode="auto">
              <a:xfrm>
                <a:off x="2104" y="3099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7" name="Freeform 1074"/>
              <p:cNvSpPr>
                <a:spLocks/>
              </p:cNvSpPr>
              <p:nvPr/>
            </p:nvSpPr>
            <p:spPr bwMode="auto">
              <a:xfrm>
                <a:off x="1759" y="3206"/>
                <a:ext cx="77" cy="1"/>
              </a:xfrm>
              <a:custGeom>
                <a:avLst/>
                <a:gdLst>
                  <a:gd name="T0" fmla="*/ 0 w 77"/>
                  <a:gd name="T1" fmla="*/ 0 h 1"/>
                  <a:gd name="T2" fmla="*/ 77 w 77"/>
                  <a:gd name="T3" fmla="*/ 0 h 1"/>
                  <a:gd name="T4" fmla="*/ 0 w 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1"/>
                  <a:gd name="T11" fmla="*/ 77 w 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1">
                    <a:moveTo>
                      <a:pt x="0" y="0"/>
                    </a:move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8" name="Freeform 1075"/>
              <p:cNvSpPr>
                <a:spLocks/>
              </p:cNvSpPr>
              <p:nvPr/>
            </p:nvSpPr>
            <p:spPr bwMode="auto">
              <a:xfrm>
                <a:off x="1879" y="3205"/>
                <a:ext cx="14" cy="31"/>
              </a:xfrm>
              <a:custGeom>
                <a:avLst/>
                <a:gdLst>
                  <a:gd name="T0" fmla="*/ 14 w 14"/>
                  <a:gd name="T1" fmla="*/ 0 h 31"/>
                  <a:gd name="T2" fmla="*/ 10 w 14"/>
                  <a:gd name="T3" fmla="*/ 6 h 31"/>
                  <a:gd name="T4" fmla="*/ 7 w 14"/>
                  <a:gd name="T5" fmla="*/ 12 h 31"/>
                  <a:gd name="T6" fmla="*/ 5 w 14"/>
                  <a:gd name="T7" fmla="*/ 17 h 31"/>
                  <a:gd name="T8" fmla="*/ 4 w 14"/>
                  <a:gd name="T9" fmla="*/ 21 h 31"/>
                  <a:gd name="T10" fmla="*/ 3 w 14"/>
                  <a:gd name="T11" fmla="*/ 28 h 31"/>
                  <a:gd name="T12" fmla="*/ 3 w 14"/>
                  <a:gd name="T13" fmla="*/ 30 h 31"/>
                  <a:gd name="T14" fmla="*/ 2 w 14"/>
                  <a:gd name="T15" fmla="*/ 31 h 31"/>
                  <a:gd name="T16" fmla="*/ 1 w 14"/>
                  <a:gd name="T17" fmla="*/ 29 h 31"/>
                  <a:gd name="T18" fmla="*/ 0 w 14"/>
                  <a:gd name="T19" fmla="*/ 27 h 31"/>
                  <a:gd name="T20" fmla="*/ 0 w 14"/>
                  <a:gd name="T21" fmla="*/ 22 h 31"/>
                  <a:gd name="T22" fmla="*/ 0 w 14"/>
                  <a:gd name="T23" fmla="*/ 18 h 31"/>
                  <a:gd name="T24" fmla="*/ 1 w 14"/>
                  <a:gd name="T25" fmla="*/ 16 h 31"/>
                  <a:gd name="T26" fmla="*/ 1 w 14"/>
                  <a:gd name="T27" fmla="*/ 13 h 31"/>
                  <a:gd name="T28" fmla="*/ 2 w 14"/>
                  <a:gd name="T29" fmla="*/ 11 h 31"/>
                  <a:gd name="T30" fmla="*/ 4 w 14"/>
                  <a:gd name="T31" fmla="*/ 8 h 31"/>
                  <a:gd name="T32" fmla="*/ 5 w 14"/>
                  <a:gd name="T33" fmla="*/ 6 h 31"/>
                  <a:gd name="T34" fmla="*/ 6 w 14"/>
                  <a:gd name="T35" fmla="*/ 5 h 31"/>
                  <a:gd name="T36" fmla="*/ 8 w 14"/>
                  <a:gd name="T37" fmla="*/ 3 h 31"/>
                  <a:gd name="T38" fmla="*/ 10 w 14"/>
                  <a:gd name="T39" fmla="*/ 1 h 31"/>
                  <a:gd name="T40" fmla="*/ 14 w 14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"/>
                  <a:gd name="T65" fmla="*/ 14 w 14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">
                    <a:moveTo>
                      <a:pt x="14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5" y="17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9" name="Freeform 1076"/>
              <p:cNvSpPr>
                <a:spLocks/>
              </p:cNvSpPr>
              <p:nvPr/>
            </p:nvSpPr>
            <p:spPr bwMode="auto">
              <a:xfrm>
                <a:off x="1754" y="321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0" name="Freeform 1077"/>
              <p:cNvSpPr>
                <a:spLocks/>
              </p:cNvSpPr>
              <p:nvPr/>
            </p:nvSpPr>
            <p:spPr bwMode="auto">
              <a:xfrm>
                <a:off x="1754" y="3272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1" name="Freeform 1078"/>
              <p:cNvSpPr>
                <a:spLocks/>
              </p:cNvSpPr>
              <p:nvPr/>
            </p:nvSpPr>
            <p:spPr bwMode="auto">
              <a:xfrm>
                <a:off x="1723" y="328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2" name="Freeform 1079"/>
              <p:cNvSpPr>
                <a:spLocks/>
              </p:cNvSpPr>
              <p:nvPr/>
            </p:nvSpPr>
            <p:spPr bwMode="auto">
              <a:xfrm>
                <a:off x="1506" y="3333"/>
                <a:ext cx="86" cy="1"/>
              </a:xfrm>
              <a:custGeom>
                <a:avLst/>
                <a:gdLst>
                  <a:gd name="T0" fmla="*/ 0 w 86"/>
                  <a:gd name="T1" fmla="*/ 0 h 1"/>
                  <a:gd name="T2" fmla="*/ 86 w 86"/>
                  <a:gd name="T3" fmla="*/ 0 h 1"/>
                  <a:gd name="T4" fmla="*/ 0 w 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1"/>
                  <a:gd name="T11" fmla="*/ 86 w 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1">
                    <a:moveTo>
                      <a:pt x="0" y="0"/>
                    </a:move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3" name="Freeform 1080"/>
              <p:cNvSpPr>
                <a:spLocks/>
              </p:cNvSpPr>
              <p:nvPr/>
            </p:nvSpPr>
            <p:spPr bwMode="auto">
              <a:xfrm>
                <a:off x="1556" y="3332"/>
                <a:ext cx="112" cy="22"/>
              </a:xfrm>
              <a:custGeom>
                <a:avLst/>
                <a:gdLst>
                  <a:gd name="T0" fmla="*/ 112 w 112"/>
                  <a:gd name="T1" fmla="*/ 1 h 22"/>
                  <a:gd name="T2" fmla="*/ 98 w 112"/>
                  <a:gd name="T3" fmla="*/ 2 h 22"/>
                  <a:gd name="T4" fmla="*/ 85 w 112"/>
                  <a:gd name="T5" fmla="*/ 5 h 22"/>
                  <a:gd name="T6" fmla="*/ 58 w 112"/>
                  <a:gd name="T7" fmla="*/ 11 h 22"/>
                  <a:gd name="T8" fmla="*/ 30 w 112"/>
                  <a:gd name="T9" fmla="*/ 18 h 22"/>
                  <a:gd name="T10" fmla="*/ 15 w 112"/>
                  <a:gd name="T11" fmla="*/ 20 h 22"/>
                  <a:gd name="T12" fmla="*/ 0 w 112"/>
                  <a:gd name="T13" fmla="*/ 22 h 22"/>
                  <a:gd name="T14" fmla="*/ 8 w 112"/>
                  <a:gd name="T15" fmla="*/ 20 h 22"/>
                  <a:gd name="T16" fmla="*/ 15 w 112"/>
                  <a:gd name="T17" fmla="*/ 19 h 22"/>
                  <a:gd name="T18" fmla="*/ 29 w 112"/>
                  <a:gd name="T19" fmla="*/ 14 h 22"/>
                  <a:gd name="T20" fmla="*/ 56 w 112"/>
                  <a:gd name="T21" fmla="*/ 8 h 22"/>
                  <a:gd name="T22" fmla="*/ 69 w 112"/>
                  <a:gd name="T23" fmla="*/ 5 h 22"/>
                  <a:gd name="T24" fmla="*/ 83 w 112"/>
                  <a:gd name="T25" fmla="*/ 2 h 22"/>
                  <a:gd name="T26" fmla="*/ 90 w 112"/>
                  <a:gd name="T27" fmla="*/ 1 h 22"/>
                  <a:gd name="T28" fmla="*/ 97 w 112"/>
                  <a:gd name="T29" fmla="*/ 1 h 22"/>
                  <a:gd name="T30" fmla="*/ 105 w 112"/>
                  <a:gd name="T31" fmla="*/ 0 h 22"/>
                  <a:gd name="T32" fmla="*/ 112 w 112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22"/>
                  <a:gd name="T53" fmla="*/ 112 w 11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22">
                    <a:moveTo>
                      <a:pt x="112" y="1"/>
                    </a:moveTo>
                    <a:lnTo>
                      <a:pt x="98" y="2"/>
                    </a:lnTo>
                    <a:lnTo>
                      <a:pt x="85" y="5"/>
                    </a:lnTo>
                    <a:lnTo>
                      <a:pt x="58" y="11"/>
                    </a:lnTo>
                    <a:lnTo>
                      <a:pt x="30" y="18"/>
                    </a:lnTo>
                    <a:lnTo>
                      <a:pt x="15" y="20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5" y="19"/>
                    </a:lnTo>
                    <a:lnTo>
                      <a:pt x="29" y="14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83" y="2"/>
                    </a:lnTo>
                    <a:lnTo>
                      <a:pt x="90" y="1"/>
                    </a:lnTo>
                    <a:lnTo>
                      <a:pt x="97" y="1"/>
                    </a:lnTo>
                    <a:lnTo>
                      <a:pt x="105" y="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4" name="Freeform 1081"/>
              <p:cNvSpPr>
                <a:spLocks/>
              </p:cNvSpPr>
              <p:nvPr/>
            </p:nvSpPr>
            <p:spPr bwMode="auto">
              <a:xfrm>
                <a:off x="1500" y="3338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5" name="Freeform 1082"/>
              <p:cNvSpPr>
                <a:spLocks/>
              </p:cNvSpPr>
              <p:nvPr/>
            </p:nvSpPr>
            <p:spPr bwMode="auto">
              <a:xfrm>
                <a:off x="1470" y="340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6" name="Freeform 1083"/>
              <p:cNvSpPr>
                <a:spLocks/>
              </p:cNvSpPr>
              <p:nvPr/>
            </p:nvSpPr>
            <p:spPr bwMode="auto">
              <a:xfrm>
                <a:off x="1303" y="3460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7" name="Freeform 1084"/>
              <p:cNvSpPr>
                <a:spLocks/>
              </p:cNvSpPr>
              <p:nvPr/>
            </p:nvSpPr>
            <p:spPr bwMode="auto">
              <a:xfrm>
                <a:off x="1389" y="346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8" name="Freeform 1085"/>
              <p:cNvSpPr>
                <a:spLocks/>
              </p:cNvSpPr>
              <p:nvPr/>
            </p:nvSpPr>
            <p:spPr bwMode="auto">
              <a:xfrm>
                <a:off x="1273" y="3471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9" name="Freeform 1086"/>
              <p:cNvSpPr>
                <a:spLocks noEditPoints="1"/>
              </p:cNvSpPr>
              <p:nvPr/>
            </p:nvSpPr>
            <p:spPr bwMode="auto">
              <a:xfrm>
                <a:off x="3739" y="1689"/>
                <a:ext cx="44" cy="14"/>
              </a:xfrm>
              <a:custGeom>
                <a:avLst/>
                <a:gdLst>
                  <a:gd name="T0" fmla="*/ 8 w 44"/>
                  <a:gd name="T1" fmla="*/ 8 h 14"/>
                  <a:gd name="T2" fmla="*/ 38 w 44"/>
                  <a:gd name="T3" fmla="*/ 8 h 14"/>
                  <a:gd name="T4" fmla="*/ 8 w 44"/>
                  <a:gd name="T5" fmla="*/ 8 h 14"/>
                  <a:gd name="T6" fmla="*/ 44 w 44"/>
                  <a:gd name="T7" fmla="*/ 0 h 14"/>
                  <a:gd name="T8" fmla="*/ 44 w 44"/>
                  <a:gd name="T9" fmla="*/ 14 h 14"/>
                  <a:gd name="T10" fmla="*/ 0 w 44"/>
                  <a:gd name="T11" fmla="*/ 8 h 14"/>
                  <a:gd name="T12" fmla="*/ 44 w 4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4"/>
                  <a:gd name="T23" fmla="*/ 44 w 4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4">
                    <a:moveTo>
                      <a:pt x="8" y="8"/>
                    </a:moveTo>
                    <a:lnTo>
                      <a:pt x="38" y="8"/>
                    </a:lnTo>
                    <a:lnTo>
                      <a:pt x="8" y="8"/>
                    </a:lnTo>
                    <a:close/>
                    <a:moveTo>
                      <a:pt x="44" y="0"/>
                    </a:moveTo>
                    <a:lnTo>
                      <a:pt x="44" y="14"/>
                    </a:lnTo>
                    <a:lnTo>
                      <a:pt x="0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121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0" name="Freeform 1087"/>
              <p:cNvSpPr>
                <a:spLocks/>
              </p:cNvSpPr>
              <p:nvPr/>
            </p:nvSpPr>
            <p:spPr bwMode="auto">
              <a:xfrm>
                <a:off x="4599" y="1066"/>
                <a:ext cx="50" cy="34"/>
              </a:xfrm>
              <a:custGeom>
                <a:avLst/>
                <a:gdLst>
                  <a:gd name="T0" fmla="*/ 0 w 50"/>
                  <a:gd name="T1" fmla="*/ 0 h 34"/>
                  <a:gd name="T2" fmla="*/ 50 w 50"/>
                  <a:gd name="T3" fmla="*/ 0 h 34"/>
                  <a:gd name="T4" fmla="*/ 49 w 50"/>
                  <a:gd name="T5" fmla="*/ 34 h 34"/>
                  <a:gd name="T6" fmla="*/ 49 w 50"/>
                  <a:gd name="T7" fmla="*/ 3 h 34"/>
                  <a:gd name="T8" fmla="*/ 0 w 5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4"/>
                  <a:gd name="T17" fmla="*/ 50 w 5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4">
                    <a:moveTo>
                      <a:pt x="0" y="0"/>
                    </a:moveTo>
                    <a:lnTo>
                      <a:pt x="50" y="0"/>
                    </a:lnTo>
                    <a:lnTo>
                      <a:pt x="49" y="34"/>
                    </a:lnTo>
                    <a:lnTo>
                      <a:pt x="4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1" name="Freeform 1088"/>
              <p:cNvSpPr>
                <a:spLocks/>
              </p:cNvSpPr>
              <p:nvPr/>
            </p:nvSpPr>
            <p:spPr bwMode="auto">
              <a:xfrm>
                <a:off x="4492" y="1092"/>
                <a:ext cx="1" cy="67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67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"/>
                  <a:gd name="T11" fmla="*/ 1 w 1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2" name="Freeform 1089"/>
              <p:cNvSpPr>
                <a:spLocks/>
              </p:cNvSpPr>
              <p:nvPr/>
            </p:nvSpPr>
            <p:spPr bwMode="auto">
              <a:xfrm>
                <a:off x="4522" y="1102"/>
                <a:ext cx="73" cy="93"/>
              </a:xfrm>
              <a:custGeom>
                <a:avLst/>
                <a:gdLst>
                  <a:gd name="T0" fmla="*/ 0 w 73"/>
                  <a:gd name="T1" fmla="*/ 0 h 93"/>
                  <a:gd name="T2" fmla="*/ 1 w 73"/>
                  <a:gd name="T3" fmla="*/ 91 h 93"/>
                  <a:gd name="T4" fmla="*/ 73 w 73"/>
                  <a:gd name="T5" fmla="*/ 91 h 93"/>
                  <a:gd name="T6" fmla="*/ 0 w 73"/>
                  <a:gd name="T7" fmla="*/ 93 h 93"/>
                  <a:gd name="T8" fmla="*/ 0 w 73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3"/>
                  <a:gd name="T17" fmla="*/ 73 w 73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3">
                    <a:moveTo>
                      <a:pt x="0" y="0"/>
                    </a:moveTo>
                    <a:lnTo>
                      <a:pt x="1" y="91"/>
                    </a:lnTo>
                    <a:lnTo>
                      <a:pt x="73" y="91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3" name="Freeform 1090"/>
              <p:cNvSpPr>
                <a:spLocks/>
              </p:cNvSpPr>
              <p:nvPr/>
            </p:nvSpPr>
            <p:spPr bwMode="auto">
              <a:xfrm>
                <a:off x="4441" y="1193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4" name="Freeform 1091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5" name="Freeform 1092"/>
              <p:cNvSpPr>
                <a:spLocks/>
              </p:cNvSpPr>
              <p:nvPr/>
            </p:nvSpPr>
            <p:spPr bwMode="auto">
              <a:xfrm>
                <a:off x="4370" y="1299"/>
                <a:ext cx="26" cy="35"/>
              </a:xfrm>
              <a:custGeom>
                <a:avLst/>
                <a:gdLst>
                  <a:gd name="T0" fmla="*/ 0 w 26"/>
                  <a:gd name="T1" fmla="*/ 0 h 35"/>
                  <a:gd name="T2" fmla="*/ 26 w 26"/>
                  <a:gd name="T3" fmla="*/ 0 h 35"/>
                  <a:gd name="T4" fmla="*/ 25 w 26"/>
                  <a:gd name="T5" fmla="*/ 35 h 35"/>
                  <a:gd name="T6" fmla="*/ 25 w 26"/>
                  <a:gd name="T7" fmla="*/ 3 h 35"/>
                  <a:gd name="T8" fmla="*/ 0 w 2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5"/>
                  <a:gd name="T17" fmla="*/ 26 w 2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5">
                    <a:moveTo>
                      <a:pt x="0" y="0"/>
                    </a:moveTo>
                    <a:lnTo>
                      <a:pt x="26" y="0"/>
                    </a:lnTo>
                    <a:lnTo>
                      <a:pt x="25" y="35"/>
                    </a:lnTo>
                    <a:lnTo>
                      <a:pt x="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6" name="Freeform 1093"/>
              <p:cNvSpPr>
                <a:spLocks/>
              </p:cNvSpPr>
              <p:nvPr/>
            </p:nvSpPr>
            <p:spPr bwMode="auto">
              <a:xfrm>
                <a:off x="4441" y="1300"/>
                <a:ext cx="132" cy="1"/>
              </a:xfrm>
              <a:custGeom>
                <a:avLst/>
                <a:gdLst>
                  <a:gd name="T0" fmla="*/ 0 w 132"/>
                  <a:gd name="T1" fmla="*/ 0 h 1"/>
                  <a:gd name="T2" fmla="*/ 132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"/>
                  <a:gd name="T11" fmla="*/ 132 w 1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7" name="Freeform 1094"/>
              <p:cNvSpPr>
                <a:spLocks/>
              </p:cNvSpPr>
              <p:nvPr/>
            </p:nvSpPr>
            <p:spPr bwMode="auto">
              <a:xfrm>
                <a:off x="4365" y="1306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8" name="Freeform 1095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9" name="Freeform 1096"/>
              <p:cNvSpPr>
                <a:spLocks/>
              </p:cNvSpPr>
              <p:nvPr/>
            </p:nvSpPr>
            <p:spPr bwMode="auto">
              <a:xfrm>
                <a:off x="4238" y="1336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0" name="Freeform 1097"/>
              <p:cNvSpPr>
                <a:spLocks/>
              </p:cNvSpPr>
              <p:nvPr/>
            </p:nvSpPr>
            <p:spPr bwMode="auto">
              <a:xfrm>
                <a:off x="4279" y="1347"/>
                <a:ext cx="1" cy="45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45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1" name="Freeform 1098"/>
              <p:cNvSpPr>
                <a:spLocks/>
              </p:cNvSpPr>
              <p:nvPr/>
            </p:nvSpPr>
            <p:spPr bwMode="auto">
              <a:xfrm>
                <a:off x="4205" y="1407"/>
                <a:ext cx="34" cy="22"/>
              </a:xfrm>
              <a:custGeom>
                <a:avLst/>
                <a:gdLst>
                  <a:gd name="T0" fmla="*/ 32 w 34"/>
                  <a:gd name="T1" fmla="*/ 0 h 22"/>
                  <a:gd name="T2" fmla="*/ 34 w 34"/>
                  <a:gd name="T3" fmla="*/ 22 h 22"/>
                  <a:gd name="T4" fmla="*/ 0 w 34"/>
                  <a:gd name="T5" fmla="*/ 22 h 22"/>
                  <a:gd name="T6" fmla="*/ 32 w 34"/>
                  <a:gd name="T7" fmla="*/ 19 h 22"/>
                  <a:gd name="T8" fmla="*/ 32 w 3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32" y="0"/>
                    </a:moveTo>
                    <a:lnTo>
                      <a:pt x="34" y="22"/>
                    </a:lnTo>
                    <a:lnTo>
                      <a:pt x="0" y="22"/>
                    </a:lnTo>
                    <a:lnTo>
                      <a:pt x="32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2" name="Freeform 1099"/>
              <p:cNvSpPr>
                <a:spLocks/>
              </p:cNvSpPr>
              <p:nvPr/>
            </p:nvSpPr>
            <p:spPr bwMode="auto">
              <a:xfrm>
                <a:off x="4278" y="1407"/>
                <a:ext cx="34" cy="22"/>
              </a:xfrm>
              <a:custGeom>
                <a:avLst/>
                <a:gdLst>
                  <a:gd name="T0" fmla="*/ 0 w 34"/>
                  <a:gd name="T1" fmla="*/ 0 h 22"/>
                  <a:gd name="T2" fmla="*/ 1 w 34"/>
                  <a:gd name="T3" fmla="*/ 20 h 22"/>
                  <a:gd name="T4" fmla="*/ 34 w 34"/>
                  <a:gd name="T5" fmla="*/ 20 h 22"/>
                  <a:gd name="T6" fmla="*/ 0 w 34"/>
                  <a:gd name="T7" fmla="*/ 22 h 22"/>
                  <a:gd name="T8" fmla="*/ 0 w 3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0" y="0"/>
                    </a:moveTo>
                    <a:lnTo>
                      <a:pt x="1" y="20"/>
                    </a:lnTo>
                    <a:lnTo>
                      <a:pt x="34" y="2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3" name="Freeform 1100"/>
              <p:cNvSpPr>
                <a:spLocks/>
              </p:cNvSpPr>
              <p:nvPr/>
            </p:nvSpPr>
            <p:spPr bwMode="auto">
              <a:xfrm>
                <a:off x="4370" y="1427"/>
                <a:ext cx="24" cy="4"/>
              </a:xfrm>
              <a:custGeom>
                <a:avLst/>
                <a:gdLst>
                  <a:gd name="T0" fmla="*/ 0 w 24"/>
                  <a:gd name="T1" fmla="*/ 1 h 4"/>
                  <a:gd name="T2" fmla="*/ 5 w 24"/>
                  <a:gd name="T3" fmla="*/ 0 h 4"/>
                  <a:gd name="T4" fmla="*/ 11 w 24"/>
                  <a:gd name="T5" fmla="*/ 0 h 4"/>
                  <a:gd name="T6" fmla="*/ 17 w 24"/>
                  <a:gd name="T7" fmla="*/ 1 h 4"/>
                  <a:gd name="T8" fmla="*/ 20 w 24"/>
                  <a:gd name="T9" fmla="*/ 2 h 4"/>
                  <a:gd name="T10" fmla="*/ 24 w 24"/>
                  <a:gd name="T11" fmla="*/ 4 h 4"/>
                  <a:gd name="T12" fmla="*/ 19 w 24"/>
                  <a:gd name="T13" fmla="*/ 3 h 4"/>
                  <a:gd name="T14" fmla="*/ 14 w 24"/>
                  <a:gd name="T15" fmla="*/ 3 h 4"/>
                  <a:gd name="T16" fmla="*/ 7 w 24"/>
                  <a:gd name="T17" fmla="*/ 2 h 4"/>
                  <a:gd name="T18" fmla="*/ 0 w 24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"/>
                  <a:gd name="T32" fmla="*/ 24 w 2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4" name="Freeform 1101"/>
              <p:cNvSpPr>
                <a:spLocks/>
              </p:cNvSpPr>
              <p:nvPr/>
            </p:nvSpPr>
            <p:spPr bwMode="auto">
              <a:xfrm>
                <a:off x="4208" y="143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5" name="Freeform 1102"/>
              <p:cNvSpPr>
                <a:spLocks/>
              </p:cNvSpPr>
              <p:nvPr/>
            </p:nvSpPr>
            <p:spPr bwMode="auto">
              <a:xfrm>
                <a:off x="4284" y="143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6" name="Freeform 1103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7" name="Freeform 1104"/>
              <p:cNvSpPr>
                <a:spLocks/>
              </p:cNvSpPr>
              <p:nvPr/>
            </p:nvSpPr>
            <p:spPr bwMode="auto">
              <a:xfrm>
                <a:off x="3985" y="1534"/>
                <a:ext cx="1" cy="31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31 h 31"/>
                  <a:gd name="T4" fmla="*/ 0 w 1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8" name="Freeform 1105"/>
              <p:cNvSpPr>
                <a:spLocks/>
              </p:cNvSpPr>
              <p:nvPr/>
            </p:nvSpPr>
            <p:spPr bwMode="auto">
              <a:xfrm>
                <a:off x="4111" y="1534"/>
                <a:ext cx="1" cy="51"/>
              </a:xfrm>
              <a:custGeom>
                <a:avLst/>
                <a:gdLst>
                  <a:gd name="T0" fmla="*/ 0 w 1"/>
                  <a:gd name="T1" fmla="*/ 0 h 51"/>
                  <a:gd name="T2" fmla="*/ 0 w 1"/>
                  <a:gd name="T3" fmla="*/ 51 h 51"/>
                  <a:gd name="T4" fmla="*/ 0 w 1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1"/>
                  <a:gd name="T11" fmla="*/ 1 w 1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1">
                    <a:moveTo>
                      <a:pt x="0" y="0"/>
                    </a:move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9" name="Freeform 1106"/>
              <p:cNvSpPr>
                <a:spLocks/>
              </p:cNvSpPr>
              <p:nvPr/>
            </p:nvSpPr>
            <p:spPr bwMode="auto">
              <a:xfrm>
                <a:off x="4152" y="1534"/>
                <a:ext cx="53" cy="32"/>
              </a:xfrm>
              <a:custGeom>
                <a:avLst/>
                <a:gdLst>
                  <a:gd name="T0" fmla="*/ 0 w 53"/>
                  <a:gd name="T1" fmla="*/ 0 h 32"/>
                  <a:gd name="T2" fmla="*/ 1 w 53"/>
                  <a:gd name="T3" fmla="*/ 30 h 32"/>
                  <a:gd name="T4" fmla="*/ 53 w 53"/>
                  <a:gd name="T5" fmla="*/ 30 h 32"/>
                  <a:gd name="T6" fmla="*/ 0 w 53"/>
                  <a:gd name="T7" fmla="*/ 32 h 32"/>
                  <a:gd name="T8" fmla="*/ 0 w 5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2"/>
                  <a:gd name="T17" fmla="*/ 53 w 5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2">
                    <a:moveTo>
                      <a:pt x="0" y="0"/>
                    </a:moveTo>
                    <a:lnTo>
                      <a:pt x="1" y="30"/>
                    </a:lnTo>
                    <a:lnTo>
                      <a:pt x="53" y="30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0" name="Freeform 1107"/>
              <p:cNvSpPr>
                <a:spLocks/>
              </p:cNvSpPr>
              <p:nvPr/>
            </p:nvSpPr>
            <p:spPr bwMode="auto">
              <a:xfrm>
                <a:off x="4025" y="1545"/>
                <a:ext cx="1" cy="40"/>
              </a:xfrm>
              <a:custGeom>
                <a:avLst/>
                <a:gdLst>
                  <a:gd name="T0" fmla="*/ 0 w 1"/>
                  <a:gd name="T1" fmla="*/ 0 h 40"/>
                  <a:gd name="T2" fmla="*/ 0 w 1"/>
                  <a:gd name="T3" fmla="*/ 40 h 40"/>
                  <a:gd name="T4" fmla="*/ 0 w 1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"/>
                  <a:gd name="T11" fmla="*/ 1 w 1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">
                    <a:moveTo>
                      <a:pt x="0" y="0"/>
                    </a:move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1" name="Freeform 1108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2" name="Freeform 1109"/>
              <p:cNvSpPr>
                <a:spLocks/>
              </p:cNvSpPr>
              <p:nvPr/>
            </p:nvSpPr>
            <p:spPr bwMode="auto">
              <a:xfrm>
                <a:off x="398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3" name="Freeform 1110"/>
              <p:cNvSpPr>
                <a:spLocks/>
              </p:cNvSpPr>
              <p:nvPr/>
            </p:nvSpPr>
            <p:spPr bwMode="auto">
              <a:xfrm>
                <a:off x="4025" y="164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4" name="Freeform 1111"/>
              <p:cNvSpPr>
                <a:spLocks/>
              </p:cNvSpPr>
              <p:nvPr/>
            </p:nvSpPr>
            <p:spPr bwMode="auto">
              <a:xfrm>
                <a:off x="3955" y="1692"/>
                <a:ext cx="120" cy="1"/>
              </a:xfrm>
              <a:custGeom>
                <a:avLst/>
                <a:gdLst>
                  <a:gd name="T0" fmla="*/ 0 w 120"/>
                  <a:gd name="T1" fmla="*/ 0 h 1"/>
                  <a:gd name="T2" fmla="*/ 120 w 120"/>
                  <a:gd name="T3" fmla="*/ 0 h 1"/>
                  <a:gd name="T4" fmla="*/ 0 w 1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"/>
                  <a:gd name="T11" fmla="*/ 120 w 1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">
                    <a:moveTo>
                      <a:pt x="0" y="0"/>
                    </a:move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5" name="Freeform 1112"/>
              <p:cNvSpPr>
                <a:spLocks/>
              </p:cNvSpPr>
              <p:nvPr/>
            </p:nvSpPr>
            <p:spPr bwMode="auto">
              <a:xfrm>
                <a:off x="3955" y="1702"/>
                <a:ext cx="75" cy="1"/>
              </a:xfrm>
              <a:custGeom>
                <a:avLst/>
                <a:gdLst>
                  <a:gd name="T0" fmla="*/ 0 w 75"/>
                  <a:gd name="T1" fmla="*/ 0 h 1"/>
                  <a:gd name="T2" fmla="*/ 75 w 75"/>
                  <a:gd name="T3" fmla="*/ 0 h 1"/>
                  <a:gd name="T4" fmla="*/ 0 w 7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1"/>
                  <a:gd name="T11" fmla="*/ 75 w 7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1">
                    <a:moveTo>
                      <a:pt x="0" y="0"/>
                    </a:moveTo>
                    <a:lnTo>
                      <a:pt x="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6" name="Freeform 1113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7" name="Freeform 1114"/>
              <p:cNvSpPr>
                <a:spLocks/>
              </p:cNvSpPr>
              <p:nvPr/>
            </p:nvSpPr>
            <p:spPr bwMode="auto">
              <a:xfrm>
                <a:off x="3858" y="1789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8" name="Freeform 1115"/>
              <p:cNvSpPr>
                <a:spLocks/>
              </p:cNvSpPr>
              <p:nvPr/>
            </p:nvSpPr>
            <p:spPr bwMode="auto">
              <a:xfrm>
                <a:off x="3788" y="1829"/>
                <a:ext cx="34" cy="1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9" name="Freeform 1116"/>
              <p:cNvSpPr>
                <a:spLocks/>
              </p:cNvSpPr>
              <p:nvPr/>
            </p:nvSpPr>
            <p:spPr bwMode="auto">
              <a:xfrm>
                <a:off x="3499" y="1895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0" name="Freeform 1117"/>
              <p:cNvSpPr>
                <a:spLocks/>
              </p:cNvSpPr>
              <p:nvPr/>
            </p:nvSpPr>
            <p:spPr bwMode="auto">
              <a:xfrm>
                <a:off x="3542" y="1906"/>
                <a:ext cx="74" cy="41"/>
              </a:xfrm>
              <a:custGeom>
                <a:avLst/>
                <a:gdLst>
                  <a:gd name="T0" fmla="*/ 72 w 74"/>
                  <a:gd name="T1" fmla="*/ 0 h 41"/>
                  <a:gd name="T2" fmla="*/ 74 w 74"/>
                  <a:gd name="T3" fmla="*/ 41 h 41"/>
                  <a:gd name="T4" fmla="*/ 0 w 74"/>
                  <a:gd name="T5" fmla="*/ 41 h 41"/>
                  <a:gd name="T6" fmla="*/ 72 w 74"/>
                  <a:gd name="T7" fmla="*/ 38 h 41"/>
                  <a:gd name="T8" fmla="*/ 72 w 7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41"/>
                  <a:gd name="T17" fmla="*/ 74 w 7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41">
                    <a:moveTo>
                      <a:pt x="72" y="0"/>
                    </a:moveTo>
                    <a:lnTo>
                      <a:pt x="74" y="41"/>
                    </a:lnTo>
                    <a:lnTo>
                      <a:pt x="0" y="41"/>
                    </a:lnTo>
                    <a:lnTo>
                      <a:pt x="72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1" name="Freeform 1118"/>
              <p:cNvSpPr>
                <a:spLocks/>
              </p:cNvSpPr>
              <p:nvPr/>
            </p:nvSpPr>
            <p:spPr bwMode="auto">
              <a:xfrm>
                <a:off x="3655" y="1906"/>
                <a:ext cx="1" cy="60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60 h 60"/>
                  <a:gd name="T4" fmla="*/ 0 w 1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"/>
                  <a:gd name="T11" fmla="*/ 1 w 1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2" name="Freeform 1119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3" name="Freeform 1120"/>
              <p:cNvSpPr>
                <a:spLocks/>
              </p:cNvSpPr>
              <p:nvPr/>
            </p:nvSpPr>
            <p:spPr bwMode="auto">
              <a:xfrm>
                <a:off x="3245" y="2043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4" name="Freeform 1121"/>
              <p:cNvSpPr>
                <a:spLocks/>
              </p:cNvSpPr>
              <p:nvPr/>
            </p:nvSpPr>
            <p:spPr bwMode="auto">
              <a:xfrm>
                <a:off x="3445" y="2043"/>
                <a:ext cx="97" cy="29"/>
              </a:xfrm>
              <a:custGeom>
                <a:avLst/>
                <a:gdLst>
                  <a:gd name="T0" fmla="*/ 52 w 97"/>
                  <a:gd name="T1" fmla="*/ 0 h 29"/>
                  <a:gd name="T2" fmla="*/ 54 w 97"/>
                  <a:gd name="T3" fmla="*/ 29 h 29"/>
                  <a:gd name="T4" fmla="*/ 97 w 97"/>
                  <a:gd name="T5" fmla="*/ 29 h 29"/>
                  <a:gd name="T6" fmla="*/ 0 w 97"/>
                  <a:gd name="T7" fmla="*/ 29 h 29"/>
                  <a:gd name="T8" fmla="*/ 52 w 97"/>
                  <a:gd name="T9" fmla="*/ 29 h 29"/>
                  <a:gd name="T10" fmla="*/ 52 w 9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29"/>
                  <a:gd name="T20" fmla="*/ 97 w 9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29">
                    <a:moveTo>
                      <a:pt x="52" y="0"/>
                    </a:moveTo>
                    <a:lnTo>
                      <a:pt x="54" y="29"/>
                    </a:lnTo>
                    <a:lnTo>
                      <a:pt x="97" y="29"/>
                    </a:lnTo>
                    <a:lnTo>
                      <a:pt x="0" y="29"/>
                    </a:lnTo>
                    <a:lnTo>
                      <a:pt x="52" y="2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5" name="Freeform 1122"/>
              <p:cNvSpPr>
                <a:spLocks/>
              </p:cNvSpPr>
              <p:nvPr/>
            </p:nvSpPr>
            <p:spPr bwMode="auto">
              <a:xfrm>
                <a:off x="3371" y="2072"/>
                <a:ext cx="43" cy="24"/>
              </a:xfrm>
              <a:custGeom>
                <a:avLst/>
                <a:gdLst>
                  <a:gd name="T0" fmla="*/ 0 w 43"/>
                  <a:gd name="T1" fmla="*/ 0 h 24"/>
                  <a:gd name="T2" fmla="*/ 43 w 43"/>
                  <a:gd name="T3" fmla="*/ 0 h 24"/>
                  <a:gd name="T4" fmla="*/ 1 w 43"/>
                  <a:gd name="T5" fmla="*/ 2 h 24"/>
                  <a:gd name="T6" fmla="*/ 0 w 43"/>
                  <a:gd name="T7" fmla="*/ 24 h 24"/>
                  <a:gd name="T8" fmla="*/ 0 w 4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4"/>
                  <a:gd name="T17" fmla="*/ 43 w 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4">
                    <a:moveTo>
                      <a:pt x="0" y="0"/>
                    </a:moveTo>
                    <a:lnTo>
                      <a:pt x="43" y="0"/>
                    </a:lnTo>
                    <a:lnTo>
                      <a:pt x="1" y="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6" name="Freeform 1123"/>
              <p:cNvSpPr>
                <a:spLocks/>
              </p:cNvSpPr>
              <p:nvPr/>
            </p:nvSpPr>
            <p:spPr bwMode="auto">
              <a:xfrm>
                <a:off x="3245" y="2128"/>
                <a:ext cx="1" cy="77"/>
              </a:xfrm>
              <a:custGeom>
                <a:avLst/>
                <a:gdLst>
                  <a:gd name="T0" fmla="*/ 0 w 1"/>
                  <a:gd name="T1" fmla="*/ 0 h 77"/>
                  <a:gd name="T2" fmla="*/ 0 w 1"/>
                  <a:gd name="T3" fmla="*/ 77 h 77"/>
                  <a:gd name="T4" fmla="*/ 0 w 1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7"/>
                  <a:gd name="T11" fmla="*/ 1 w 1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7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7" name="Freeform 1124"/>
              <p:cNvSpPr>
                <a:spLocks/>
              </p:cNvSpPr>
              <p:nvPr/>
            </p:nvSpPr>
            <p:spPr bwMode="auto">
              <a:xfrm>
                <a:off x="3287" y="2149"/>
                <a:ext cx="85" cy="42"/>
              </a:xfrm>
              <a:custGeom>
                <a:avLst/>
                <a:gdLst>
                  <a:gd name="T0" fmla="*/ 84 w 85"/>
                  <a:gd name="T1" fmla="*/ 0 h 42"/>
                  <a:gd name="T2" fmla="*/ 85 w 85"/>
                  <a:gd name="T3" fmla="*/ 42 h 42"/>
                  <a:gd name="T4" fmla="*/ 0 w 85"/>
                  <a:gd name="T5" fmla="*/ 42 h 42"/>
                  <a:gd name="T6" fmla="*/ 84 w 85"/>
                  <a:gd name="T7" fmla="*/ 39 h 42"/>
                  <a:gd name="T8" fmla="*/ 84 w 8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2"/>
                  <a:gd name="T17" fmla="*/ 85 w 8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2">
                    <a:moveTo>
                      <a:pt x="84" y="0"/>
                    </a:moveTo>
                    <a:lnTo>
                      <a:pt x="85" y="42"/>
                    </a:lnTo>
                    <a:lnTo>
                      <a:pt x="0" y="42"/>
                    </a:lnTo>
                    <a:lnTo>
                      <a:pt x="84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8" name="Freeform 1125"/>
              <p:cNvSpPr>
                <a:spLocks/>
              </p:cNvSpPr>
              <p:nvPr/>
            </p:nvSpPr>
            <p:spPr bwMode="auto">
              <a:xfrm>
                <a:off x="3417" y="2190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9" name="Freeform 1126"/>
              <p:cNvSpPr>
                <a:spLocks/>
              </p:cNvSpPr>
              <p:nvPr/>
            </p:nvSpPr>
            <p:spPr bwMode="auto">
              <a:xfrm>
                <a:off x="3321" y="2209"/>
                <a:ext cx="51" cy="24"/>
              </a:xfrm>
              <a:custGeom>
                <a:avLst/>
                <a:gdLst>
                  <a:gd name="T0" fmla="*/ 0 w 51"/>
                  <a:gd name="T1" fmla="*/ 0 h 24"/>
                  <a:gd name="T2" fmla="*/ 51 w 51"/>
                  <a:gd name="T3" fmla="*/ 0 h 24"/>
                  <a:gd name="T4" fmla="*/ 50 w 51"/>
                  <a:gd name="T5" fmla="*/ 24 h 24"/>
                  <a:gd name="T6" fmla="*/ 50 w 51"/>
                  <a:gd name="T7" fmla="*/ 2 h 24"/>
                  <a:gd name="T8" fmla="*/ 0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50" y="24"/>
                    </a:lnTo>
                    <a:lnTo>
                      <a:pt x="5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0" name="Freeform 1127"/>
              <p:cNvSpPr>
                <a:spLocks/>
              </p:cNvSpPr>
              <p:nvPr/>
            </p:nvSpPr>
            <p:spPr bwMode="auto">
              <a:xfrm>
                <a:off x="3118" y="2307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1" name="Freeform 1128"/>
              <p:cNvSpPr>
                <a:spLocks/>
              </p:cNvSpPr>
              <p:nvPr/>
            </p:nvSpPr>
            <p:spPr bwMode="auto">
              <a:xfrm>
                <a:off x="3245" y="2327"/>
                <a:ext cx="51" cy="1"/>
              </a:xfrm>
              <a:custGeom>
                <a:avLst/>
                <a:gdLst>
                  <a:gd name="T0" fmla="*/ 0 w 51"/>
                  <a:gd name="T1" fmla="*/ 0 h 1"/>
                  <a:gd name="T2" fmla="*/ 5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2" name="Freeform 1129"/>
              <p:cNvSpPr>
                <a:spLocks/>
              </p:cNvSpPr>
              <p:nvPr/>
            </p:nvSpPr>
            <p:spPr bwMode="auto">
              <a:xfrm>
                <a:off x="3118" y="2393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3" name="Freeform 1130"/>
              <p:cNvSpPr>
                <a:spLocks/>
              </p:cNvSpPr>
              <p:nvPr/>
            </p:nvSpPr>
            <p:spPr bwMode="auto">
              <a:xfrm>
                <a:off x="2874" y="2403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4" name="Freeform 1131"/>
              <p:cNvSpPr>
                <a:spLocks/>
              </p:cNvSpPr>
              <p:nvPr/>
            </p:nvSpPr>
            <p:spPr bwMode="auto">
              <a:xfrm>
                <a:off x="3088" y="244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5" name="Freeform 1132"/>
              <p:cNvSpPr>
                <a:spLocks/>
              </p:cNvSpPr>
              <p:nvPr/>
            </p:nvSpPr>
            <p:spPr bwMode="auto">
              <a:xfrm>
                <a:off x="3088" y="24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6" name="Freeform 1133"/>
              <p:cNvSpPr>
                <a:spLocks/>
              </p:cNvSpPr>
              <p:nvPr/>
            </p:nvSpPr>
            <p:spPr bwMode="auto">
              <a:xfrm>
                <a:off x="3001" y="246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7" name="Freeform 1134"/>
              <p:cNvSpPr>
                <a:spLocks/>
              </p:cNvSpPr>
              <p:nvPr/>
            </p:nvSpPr>
            <p:spPr bwMode="auto">
              <a:xfrm>
                <a:off x="2834" y="2570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8" name="Freeform 1135"/>
              <p:cNvSpPr>
                <a:spLocks/>
              </p:cNvSpPr>
              <p:nvPr/>
            </p:nvSpPr>
            <p:spPr bwMode="auto">
              <a:xfrm>
                <a:off x="2910" y="2570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9" name="Freeform 1136"/>
              <p:cNvSpPr>
                <a:spLocks/>
              </p:cNvSpPr>
              <p:nvPr/>
            </p:nvSpPr>
            <p:spPr bwMode="auto">
              <a:xfrm>
                <a:off x="2705" y="2590"/>
                <a:ext cx="45" cy="14"/>
              </a:xfrm>
              <a:custGeom>
                <a:avLst/>
                <a:gdLst>
                  <a:gd name="T0" fmla="*/ 0 w 45"/>
                  <a:gd name="T1" fmla="*/ 0 h 14"/>
                  <a:gd name="T2" fmla="*/ 35 w 45"/>
                  <a:gd name="T3" fmla="*/ 0 h 14"/>
                  <a:gd name="T4" fmla="*/ 40 w 45"/>
                  <a:gd name="T5" fmla="*/ 0 h 14"/>
                  <a:gd name="T6" fmla="*/ 42 w 45"/>
                  <a:gd name="T7" fmla="*/ 1 h 14"/>
                  <a:gd name="T8" fmla="*/ 44 w 45"/>
                  <a:gd name="T9" fmla="*/ 2 h 14"/>
                  <a:gd name="T10" fmla="*/ 45 w 45"/>
                  <a:gd name="T11" fmla="*/ 3 h 14"/>
                  <a:gd name="T12" fmla="*/ 45 w 45"/>
                  <a:gd name="T13" fmla="*/ 4 h 14"/>
                  <a:gd name="T14" fmla="*/ 45 w 45"/>
                  <a:gd name="T15" fmla="*/ 8 h 14"/>
                  <a:gd name="T16" fmla="*/ 44 w 45"/>
                  <a:gd name="T17" fmla="*/ 14 h 14"/>
                  <a:gd name="T18" fmla="*/ 38 w 45"/>
                  <a:gd name="T19" fmla="*/ 9 h 14"/>
                  <a:gd name="T20" fmla="*/ 32 w 45"/>
                  <a:gd name="T21" fmla="*/ 7 h 14"/>
                  <a:gd name="T22" fmla="*/ 26 w 45"/>
                  <a:gd name="T23" fmla="*/ 5 h 14"/>
                  <a:gd name="T24" fmla="*/ 21 w 45"/>
                  <a:gd name="T25" fmla="*/ 4 h 14"/>
                  <a:gd name="T26" fmla="*/ 11 w 45"/>
                  <a:gd name="T27" fmla="*/ 3 h 14"/>
                  <a:gd name="T28" fmla="*/ 5 w 45"/>
                  <a:gd name="T29" fmla="*/ 2 h 14"/>
                  <a:gd name="T30" fmla="*/ 0 w 45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4"/>
                  <a:gd name="T50" fmla="*/ 45 w 45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4">
                    <a:moveTo>
                      <a:pt x="0" y="0"/>
                    </a:moveTo>
                    <a:lnTo>
                      <a:pt x="35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5" y="8"/>
                    </a:lnTo>
                    <a:lnTo>
                      <a:pt x="44" y="14"/>
                    </a:lnTo>
                    <a:lnTo>
                      <a:pt x="38" y="9"/>
                    </a:lnTo>
                    <a:lnTo>
                      <a:pt x="32" y="7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1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0" name="Freeform 1137"/>
              <p:cNvSpPr>
                <a:spLocks/>
              </p:cNvSpPr>
              <p:nvPr/>
            </p:nvSpPr>
            <p:spPr bwMode="auto">
              <a:xfrm>
                <a:off x="2834" y="2591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1" name="Freeform 1138"/>
              <p:cNvSpPr>
                <a:spLocks/>
              </p:cNvSpPr>
              <p:nvPr/>
            </p:nvSpPr>
            <p:spPr bwMode="auto">
              <a:xfrm>
                <a:off x="2885" y="2606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7"/>
                  <a:gd name="T11" fmla="*/ 1 w 1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2" name="Freeform 1139"/>
              <p:cNvSpPr>
                <a:spLocks/>
              </p:cNvSpPr>
              <p:nvPr/>
            </p:nvSpPr>
            <p:spPr bwMode="auto">
              <a:xfrm>
                <a:off x="2621" y="2668"/>
                <a:ext cx="1" cy="71"/>
              </a:xfrm>
              <a:custGeom>
                <a:avLst/>
                <a:gdLst>
                  <a:gd name="T0" fmla="*/ 0 w 1"/>
                  <a:gd name="T1" fmla="*/ 0 h 71"/>
                  <a:gd name="T2" fmla="*/ 0 w 1"/>
                  <a:gd name="T3" fmla="*/ 71 h 71"/>
                  <a:gd name="T4" fmla="*/ 0 w 1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1"/>
                  <a:gd name="T11" fmla="*/ 1 w 1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3" name="Freeform 1140"/>
              <p:cNvSpPr>
                <a:spLocks/>
              </p:cNvSpPr>
              <p:nvPr/>
            </p:nvSpPr>
            <p:spPr bwMode="auto">
              <a:xfrm>
                <a:off x="2677" y="269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4" name="Freeform 1141"/>
              <p:cNvSpPr>
                <a:spLocks/>
              </p:cNvSpPr>
              <p:nvPr/>
            </p:nvSpPr>
            <p:spPr bwMode="auto">
              <a:xfrm>
                <a:off x="2748" y="2698"/>
                <a:ext cx="51" cy="2"/>
              </a:xfrm>
              <a:custGeom>
                <a:avLst/>
                <a:gdLst>
                  <a:gd name="T0" fmla="*/ 0 w 51"/>
                  <a:gd name="T1" fmla="*/ 0 h 2"/>
                  <a:gd name="T2" fmla="*/ 51 w 51"/>
                  <a:gd name="T3" fmla="*/ 0 h 2"/>
                  <a:gd name="T4" fmla="*/ 39 w 51"/>
                  <a:gd name="T5" fmla="*/ 1 h 2"/>
                  <a:gd name="T6" fmla="*/ 25 w 51"/>
                  <a:gd name="T7" fmla="*/ 2 h 2"/>
                  <a:gd name="T8" fmla="*/ 12 w 51"/>
                  <a:gd name="T9" fmla="*/ 1 h 2"/>
                  <a:gd name="T10" fmla="*/ 0 w 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"/>
                  <a:gd name="T20" fmla="*/ 51 w 5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">
                    <a:moveTo>
                      <a:pt x="0" y="0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5" name="Freeform 1142"/>
              <p:cNvSpPr>
                <a:spLocks/>
              </p:cNvSpPr>
              <p:nvPr/>
            </p:nvSpPr>
            <p:spPr bwMode="auto">
              <a:xfrm>
                <a:off x="2677" y="270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6" name="Freeform 1143"/>
              <p:cNvSpPr>
                <a:spLocks/>
              </p:cNvSpPr>
              <p:nvPr/>
            </p:nvSpPr>
            <p:spPr bwMode="auto">
              <a:xfrm>
                <a:off x="2337" y="2805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7" name="Freeform 1144"/>
              <p:cNvSpPr>
                <a:spLocks/>
              </p:cNvSpPr>
              <p:nvPr/>
            </p:nvSpPr>
            <p:spPr bwMode="auto">
              <a:xfrm>
                <a:off x="2423" y="2835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8" name="Freeform 1145"/>
              <p:cNvSpPr>
                <a:spLocks/>
              </p:cNvSpPr>
              <p:nvPr/>
            </p:nvSpPr>
            <p:spPr bwMode="auto">
              <a:xfrm>
                <a:off x="2367" y="2871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9" name="Freeform 1146"/>
              <p:cNvSpPr>
                <a:spLocks/>
              </p:cNvSpPr>
              <p:nvPr/>
            </p:nvSpPr>
            <p:spPr bwMode="auto">
              <a:xfrm>
                <a:off x="2337" y="297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0" name="Freeform 1147"/>
              <p:cNvSpPr>
                <a:spLocks/>
              </p:cNvSpPr>
              <p:nvPr/>
            </p:nvSpPr>
            <p:spPr bwMode="auto">
              <a:xfrm>
                <a:off x="2211" y="299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1" name="Freeform 1148"/>
              <p:cNvSpPr>
                <a:spLocks/>
              </p:cNvSpPr>
              <p:nvPr/>
            </p:nvSpPr>
            <p:spPr bwMode="auto">
              <a:xfrm>
                <a:off x="2134" y="3038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2" name="Freeform 1149"/>
              <p:cNvSpPr>
                <a:spLocks/>
              </p:cNvSpPr>
              <p:nvPr/>
            </p:nvSpPr>
            <p:spPr bwMode="auto">
              <a:xfrm>
                <a:off x="2104" y="3099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3" name="Freeform 1150"/>
              <p:cNvSpPr>
                <a:spLocks/>
              </p:cNvSpPr>
              <p:nvPr/>
            </p:nvSpPr>
            <p:spPr bwMode="auto">
              <a:xfrm>
                <a:off x="1879" y="3205"/>
                <a:ext cx="14" cy="31"/>
              </a:xfrm>
              <a:custGeom>
                <a:avLst/>
                <a:gdLst>
                  <a:gd name="T0" fmla="*/ 14 w 14"/>
                  <a:gd name="T1" fmla="*/ 0 h 31"/>
                  <a:gd name="T2" fmla="*/ 10 w 14"/>
                  <a:gd name="T3" fmla="*/ 6 h 31"/>
                  <a:gd name="T4" fmla="*/ 7 w 14"/>
                  <a:gd name="T5" fmla="*/ 12 h 31"/>
                  <a:gd name="T6" fmla="*/ 5 w 14"/>
                  <a:gd name="T7" fmla="*/ 17 h 31"/>
                  <a:gd name="T8" fmla="*/ 4 w 14"/>
                  <a:gd name="T9" fmla="*/ 21 h 31"/>
                  <a:gd name="T10" fmla="*/ 3 w 14"/>
                  <a:gd name="T11" fmla="*/ 28 h 31"/>
                  <a:gd name="T12" fmla="*/ 3 w 14"/>
                  <a:gd name="T13" fmla="*/ 30 h 31"/>
                  <a:gd name="T14" fmla="*/ 2 w 14"/>
                  <a:gd name="T15" fmla="*/ 31 h 31"/>
                  <a:gd name="T16" fmla="*/ 1 w 14"/>
                  <a:gd name="T17" fmla="*/ 29 h 31"/>
                  <a:gd name="T18" fmla="*/ 0 w 14"/>
                  <a:gd name="T19" fmla="*/ 27 h 31"/>
                  <a:gd name="T20" fmla="*/ 0 w 14"/>
                  <a:gd name="T21" fmla="*/ 22 h 31"/>
                  <a:gd name="T22" fmla="*/ 0 w 14"/>
                  <a:gd name="T23" fmla="*/ 18 h 31"/>
                  <a:gd name="T24" fmla="*/ 1 w 14"/>
                  <a:gd name="T25" fmla="*/ 16 h 31"/>
                  <a:gd name="T26" fmla="*/ 1 w 14"/>
                  <a:gd name="T27" fmla="*/ 13 h 31"/>
                  <a:gd name="T28" fmla="*/ 2 w 14"/>
                  <a:gd name="T29" fmla="*/ 11 h 31"/>
                  <a:gd name="T30" fmla="*/ 4 w 14"/>
                  <a:gd name="T31" fmla="*/ 8 h 31"/>
                  <a:gd name="T32" fmla="*/ 5 w 14"/>
                  <a:gd name="T33" fmla="*/ 6 h 31"/>
                  <a:gd name="T34" fmla="*/ 6 w 14"/>
                  <a:gd name="T35" fmla="*/ 5 h 31"/>
                  <a:gd name="T36" fmla="*/ 8 w 14"/>
                  <a:gd name="T37" fmla="*/ 3 h 31"/>
                  <a:gd name="T38" fmla="*/ 10 w 14"/>
                  <a:gd name="T39" fmla="*/ 1 h 31"/>
                  <a:gd name="T40" fmla="*/ 14 w 14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"/>
                  <a:gd name="T65" fmla="*/ 14 w 14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">
                    <a:moveTo>
                      <a:pt x="14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5" y="17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4" name="Freeform 1151"/>
              <p:cNvSpPr>
                <a:spLocks/>
              </p:cNvSpPr>
              <p:nvPr/>
            </p:nvSpPr>
            <p:spPr bwMode="auto">
              <a:xfrm>
                <a:off x="1754" y="3272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5" name="Freeform 1152"/>
              <p:cNvSpPr>
                <a:spLocks/>
              </p:cNvSpPr>
              <p:nvPr/>
            </p:nvSpPr>
            <p:spPr bwMode="auto">
              <a:xfrm>
                <a:off x="1723" y="328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6" name="Freeform 1153"/>
              <p:cNvSpPr>
                <a:spLocks/>
              </p:cNvSpPr>
              <p:nvPr/>
            </p:nvSpPr>
            <p:spPr bwMode="auto">
              <a:xfrm>
                <a:off x="1556" y="3332"/>
                <a:ext cx="112" cy="22"/>
              </a:xfrm>
              <a:custGeom>
                <a:avLst/>
                <a:gdLst>
                  <a:gd name="T0" fmla="*/ 112 w 112"/>
                  <a:gd name="T1" fmla="*/ 1 h 22"/>
                  <a:gd name="T2" fmla="*/ 98 w 112"/>
                  <a:gd name="T3" fmla="*/ 2 h 22"/>
                  <a:gd name="T4" fmla="*/ 85 w 112"/>
                  <a:gd name="T5" fmla="*/ 5 h 22"/>
                  <a:gd name="T6" fmla="*/ 58 w 112"/>
                  <a:gd name="T7" fmla="*/ 11 h 22"/>
                  <a:gd name="T8" fmla="*/ 30 w 112"/>
                  <a:gd name="T9" fmla="*/ 18 h 22"/>
                  <a:gd name="T10" fmla="*/ 15 w 112"/>
                  <a:gd name="T11" fmla="*/ 20 h 22"/>
                  <a:gd name="T12" fmla="*/ 0 w 112"/>
                  <a:gd name="T13" fmla="*/ 22 h 22"/>
                  <a:gd name="T14" fmla="*/ 8 w 112"/>
                  <a:gd name="T15" fmla="*/ 20 h 22"/>
                  <a:gd name="T16" fmla="*/ 15 w 112"/>
                  <a:gd name="T17" fmla="*/ 19 h 22"/>
                  <a:gd name="T18" fmla="*/ 29 w 112"/>
                  <a:gd name="T19" fmla="*/ 14 h 22"/>
                  <a:gd name="T20" fmla="*/ 56 w 112"/>
                  <a:gd name="T21" fmla="*/ 8 h 22"/>
                  <a:gd name="T22" fmla="*/ 69 w 112"/>
                  <a:gd name="T23" fmla="*/ 5 h 22"/>
                  <a:gd name="T24" fmla="*/ 83 w 112"/>
                  <a:gd name="T25" fmla="*/ 2 h 22"/>
                  <a:gd name="T26" fmla="*/ 90 w 112"/>
                  <a:gd name="T27" fmla="*/ 1 h 22"/>
                  <a:gd name="T28" fmla="*/ 97 w 112"/>
                  <a:gd name="T29" fmla="*/ 1 h 22"/>
                  <a:gd name="T30" fmla="*/ 105 w 112"/>
                  <a:gd name="T31" fmla="*/ 0 h 22"/>
                  <a:gd name="T32" fmla="*/ 112 w 112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22"/>
                  <a:gd name="T53" fmla="*/ 112 w 11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22">
                    <a:moveTo>
                      <a:pt x="112" y="1"/>
                    </a:moveTo>
                    <a:lnTo>
                      <a:pt x="98" y="2"/>
                    </a:lnTo>
                    <a:lnTo>
                      <a:pt x="85" y="5"/>
                    </a:lnTo>
                    <a:lnTo>
                      <a:pt x="58" y="11"/>
                    </a:lnTo>
                    <a:lnTo>
                      <a:pt x="30" y="18"/>
                    </a:lnTo>
                    <a:lnTo>
                      <a:pt x="15" y="20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5" y="19"/>
                    </a:lnTo>
                    <a:lnTo>
                      <a:pt x="29" y="14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83" y="2"/>
                    </a:lnTo>
                    <a:lnTo>
                      <a:pt x="90" y="1"/>
                    </a:lnTo>
                    <a:lnTo>
                      <a:pt x="97" y="1"/>
                    </a:lnTo>
                    <a:lnTo>
                      <a:pt x="105" y="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7" name="Freeform 1154"/>
              <p:cNvSpPr>
                <a:spLocks/>
              </p:cNvSpPr>
              <p:nvPr/>
            </p:nvSpPr>
            <p:spPr bwMode="auto">
              <a:xfrm>
                <a:off x="1470" y="340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8" name="Freeform 1155"/>
              <p:cNvSpPr>
                <a:spLocks/>
              </p:cNvSpPr>
              <p:nvPr/>
            </p:nvSpPr>
            <p:spPr bwMode="auto">
              <a:xfrm>
                <a:off x="1389" y="346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9" name="Freeform 1156"/>
              <p:cNvSpPr>
                <a:spLocks/>
              </p:cNvSpPr>
              <p:nvPr/>
            </p:nvSpPr>
            <p:spPr bwMode="auto">
              <a:xfrm>
                <a:off x="4599" y="1066"/>
                <a:ext cx="50" cy="34"/>
              </a:xfrm>
              <a:custGeom>
                <a:avLst/>
                <a:gdLst>
                  <a:gd name="T0" fmla="*/ 0 w 50"/>
                  <a:gd name="T1" fmla="*/ 0 h 34"/>
                  <a:gd name="T2" fmla="*/ 50 w 50"/>
                  <a:gd name="T3" fmla="*/ 0 h 34"/>
                  <a:gd name="T4" fmla="*/ 49 w 50"/>
                  <a:gd name="T5" fmla="*/ 34 h 34"/>
                  <a:gd name="T6" fmla="*/ 49 w 50"/>
                  <a:gd name="T7" fmla="*/ 3 h 34"/>
                  <a:gd name="T8" fmla="*/ 0 w 5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4"/>
                  <a:gd name="T17" fmla="*/ 50 w 5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4">
                    <a:moveTo>
                      <a:pt x="0" y="0"/>
                    </a:moveTo>
                    <a:lnTo>
                      <a:pt x="50" y="0"/>
                    </a:lnTo>
                    <a:lnTo>
                      <a:pt x="49" y="34"/>
                    </a:lnTo>
                    <a:lnTo>
                      <a:pt x="4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0" name="Freeform 1157"/>
              <p:cNvSpPr>
                <a:spLocks/>
              </p:cNvSpPr>
              <p:nvPr/>
            </p:nvSpPr>
            <p:spPr bwMode="auto">
              <a:xfrm>
                <a:off x="4441" y="1193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1" name="Freeform 1158"/>
              <p:cNvSpPr>
                <a:spLocks/>
              </p:cNvSpPr>
              <p:nvPr/>
            </p:nvSpPr>
            <p:spPr bwMode="auto">
              <a:xfrm>
                <a:off x="4527" y="1193"/>
                <a:ext cx="66" cy="1"/>
              </a:xfrm>
              <a:custGeom>
                <a:avLst/>
                <a:gdLst>
                  <a:gd name="T0" fmla="*/ 0 w 66"/>
                  <a:gd name="T1" fmla="*/ 0 h 1"/>
                  <a:gd name="T2" fmla="*/ 66 w 66"/>
                  <a:gd name="T3" fmla="*/ 0 h 1"/>
                  <a:gd name="T4" fmla="*/ 0 w 6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1"/>
                  <a:gd name="T11" fmla="*/ 66 w 6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1">
                    <a:moveTo>
                      <a:pt x="0" y="0"/>
                    </a:move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2" name="Freeform 1159"/>
              <p:cNvSpPr>
                <a:spLocks/>
              </p:cNvSpPr>
              <p:nvPr/>
            </p:nvSpPr>
            <p:spPr bwMode="auto">
              <a:xfrm>
                <a:off x="4238" y="1199"/>
                <a:ext cx="1" cy="35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35 h 35"/>
                  <a:gd name="T4" fmla="*/ 0 w 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"/>
                  <a:gd name="T11" fmla="*/ 1 w 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">
                    <a:moveTo>
                      <a:pt x="0" y="0"/>
                    </a:move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3" name="Freeform 1160"/>
              <p:cNvSpPr>
                <a:spLocks/>
              </p:cNvSpPr>
              <p:nvPr/>
            </p:nvSpPr>
            <p:spPr bwMode="auto">
              <a:xfrm>
                <a:off x="4370" y="1299"/>
                <a:ext cx="26" cy="35"/>
              </a:xfrm>
              <a:custGeom>
                <a:avLst/>
                <a:gdLst>
                  <a:gd name="T0" fmla="*/ 0 w 26"/>
                  <a:gd name="T1" fmla="*/ 0 h 35"/>
                  <a:gd name="T2" fmla="*/ 26 w 26"/>
                  <a:gd name="T3" fmla="*/ 0 h 35"/>
                  <a:gd name="T4" fmla="*/ 25 w 26"/>
                  <a:gd name="T5" fmla="*/ 35 h 35"/>
                  <a:gd name="T6" fmla="*/ 25 w 26"/>
                  <a:gd name="T7" fmla="*/ 3 h 35"/>
                  <a:gd name="T8" fmla="*/ 0 w 2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5"/>
                  <a:gd name="T17" fmla="*/ 26 w 2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5">
                    <a:moveTo>
                      <a:pt x="0" y="0"/>
                    </a:moveTo>
                    <a:lnTo>
                      <a:pt x="26" y="0"/>
                    </a:lnTo>
                    <a:lnTo>
                      <a:pt x="25" y="35"/>
                    </a:lnTo>
                    <a:lnTo>
                      <a:pt x="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4" name="Freeform 1161"/>
              <p:cNvSpPr>
                <a:spLocks/>
              </p:cNvSpPr>
              <p:nvPr/>
            </p:nvSpPr>
            <p:spPr bwMode="auto">
              <a:xfrm>
                <a:off x="4441" y="1300"/>
                <a:ext cx="132" cy="1"/>
              </a:xfrm>
              <a:custGeom>
                <a:avLst/>
                <a:gdLst>
                  <a:gd name="T0" fmla="*/ 0 w 132"/>
                  <a:gd name="T1" fmla="*/ 0 h 1"/>
                  <a:gd name="T2" fmla="*/ 132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"/>
                  <a:gd name="T11" fmla="*/ 132 w 1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5" name="Freeform 1162"/>
              <p:cNvSpPr>
                <a:spLocks/>
              </p:cNvSpPr>
              <p:nvPr/>
            </p:nvSpPr>
            <p:spPr bwMode="auto">
              <a:xfrm>
                <a:off x="4365" y="1306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6" name="Freeform 1163"/>
              <p:cNvSpPr>
                <a:spLocks/>
              </p:cNvSpPr>
              <p:nvPr/>
            </p:nvSpPr>
            <p:spPr bwMode="auto">
              <a:xfrm>
                <a:off x="4111" y="131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7" name="Freeform 1164"/>
              <p:cNvSpPr>
                <a:spLocks/>
              </p:cNvSpPr>
              <p:nvPr/>
            </p:nvSpPr>
            <p:spPr bwMode="auto">
              <a:xfrm>
                <a:off x="4208" y="142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8" name="Freeform 1165"/>
              <p:cNvSpPr>
                <a:spLocks/>
              </p:cNvSpPr>
              <p:nvPr/>
            </p:nvSpPr>
            <p:spPr bwMode="auto">
              <a:xfrm>
                <a:off x="4284" y="142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9" name="Freeform 1166"/>
              <p:cNvSpPr>
                <a:spLocks/>
              </p:cNvSpPr>
              <p:nvPr/>
            </p:nvSpPr>
            <p:spPr bwMode="auto">
              <a:xfrm>
                <a:off x="4370" y="1427"/>
                <a:ext cx="24" cy="4"/>
              </a:xfrm>
              <a:custGeom>
                <a:avLst/>
                <a:gdLst>
                  <a:gd name="T0" fmla="*/ 0 w 24"/>
                  <a:gd name="T1" fmla="*/ 1 h 4"/>
                  <a:gd name="T2" fmla="*/ 5 w 24"/>
                  <a:gd name="T3" fmla="*/ 0 h 4"/>
                  <a:gd name="T4" fmla="*/ 11 w 24"/>
                  <a:gd name="T5" fmla="*/ 0 h 4"/>
                  <a:gd name="T6" fmla="*/ 17 w 24"/>
                  <a:gd name="T7" fmla="*/ 1 h 4"/>
                  <a:gd name="T8" fmla="*/ 20 w 24"/>
                  <a:gd name="T9" fmla="*/ 2 h 4"/>
                  <a:gd name="T10" fmla="*/ 24 w 24"/>
                  <a:gd name="T11" fmla="*/ 4 h 4"/>
                  <a:gd name="T12" fmla="*/ 19 w 24"/>
                  <a:gd name="T13" fmla="*/ 3 h 4"/>
                  <a:gd name="T14" fmla="*/ 14 w 24"/>
                  <a:gd name="T15" fmla="*/ 3 h 4"/>
                  <a:gd name="T16" fmla="*/ 7 w 24"/>
                  <a:gd name="T17" fmla="*/ 2 h 4"/>
                  <a:gd name="T18" fmla="*/ 0 w 24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"/>
                  <a:gd name="T32" fmla="*/ 24 w 2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">
                    <a:moveTo>
                      <a:pt x="0" y="1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0" name="Freeform 1167"/>
              <p:cNvSpPr>
                <a:spLocks/>
              </p:cNvSpPr>
              <p:nvPr/>
            </p:nvSpPr>
            <p:spPr bwMode="auto">
              <a:xfrm>
                <a:off x="4208" y="1438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1" name="Freeform 1168"/>
              <p:cNvSpPr>
                <a:spLocks/>
              </p:cNvSpPr>
              <p:nvPr/>
            </p:nvSpPr>
            <p:spPr bwMode="auto">
              <a:xfrm>
                <a:off x="4284" y="143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2" name="Freeform 1169"/>
              <p:cNvSpPr>
                <a:spLocks/>
              </p:cNvSpPr>
              <p:nvPr/>
            </p:nvSpPr>
            <p:spPr bwMode="auto">
              <a:xfrm>
                <a:off x="3858" y="1514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3" name="Freeform 1170"/>
              <p:cNvSpPr>
                <a:spLocks/>
              </p:cNvSpPr>
              <p:nvPr/>
            </p:nvSpPr>
            <p:spPr bwMode="auto">
              <a:xfrm>
                <a:off x="4111" y="1534"/>
                <a:ext cx="1" cy="51"/>
              </a:xfrm>
              <a:custGeom>
                <a:avLst/>
                <a:gdLst>
                  <a:gd name="T0" fmla="*/ 0 w 1"/>
                  <a:gd name="T1" fmla="*/ 0 h 51"/>
                  <a:gd name="T2" fmla="*/ 0 w 1"/>
                  <a:gd name="T3" fmla="*/ 51 h 51"/>
                  <a:gd name="T4" fmla="*/ 0 w 1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1"/>
                  <a:gd name="T11" fmla="*/ 1 w 1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1">
                    <a:moveTo>
                      <a:pt x="0" y="0"/>
                    </a:move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4" name="Freeform 1171"/>
              <p:cNvSpPr>
                <a:spLocks/>
              </p:cNvSpPr>
              <p:nvPr/>
            </p:nvSpPr>
            <p:spPr bwMode="auto">
              <a:xfrm>
                <a:off x="4152" y="1534"/>
                <a:ext cx="53" cy="32"/>
              </a:xfrm>
              <a:custGeom>
                <a:avLst/>
                <a:gdLst>
                  <a:gd name="T0" fmla="*/ 0 w 53"/>
                  <a:gd name="T1" fmla="*/ 0 h 32"/>
                  <a:gd name="T2" fmla="*/ 1 w 53"/>
                  <a:gd name="T3" fmla="*/ 30 h 32"/>
                  <a:gd name="T4" fmla="*/ 53 w 53"/>
                  <a:gd name="T5" fmla="*/ 30 h 32"/>
                  <a:gd name="T6" fmla="*/ 0 w 53"/>
                  <a:gd name="T7" fmla="*/ 32 h 32"/>
                  <a:gd name="T8" fmla="*/ 0 w 5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2"/>
                  <a:gd name="T17" fmla="*/ 53 w 5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2">
                    <a:moveTo>
                      <a:pt x="0" y="0"/>
                    </a:moveTo>
                    <a:lnTo>
                      <a:pt x="1" y="30"/>
                    </a:lnTo>
                    <a:lnTo>
                      <a:pt x="53" y="30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5" name="Freeform 1172"/>
              <p:cNvSpPr>
                <a:spLocks/>
              </p:cNvSpPr>
              <p:nvPr/>
            </p:nvSpPr>
            <p:spPr bwMode="auto">
              <a:xfrm>
                <a:off x="3741" y="1610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6" name="Freeform 1173"/>
              <p:cNvSpPr>
                <a:spLocks/>
              </p:cNvSpPr>
              <p:nvPr/>
            </p:nvSpPr>
            <p:spPr bwMode="auto">
              <a:xfrm>
                <a:off x="3955" y="1692"/>
                <a:ext cx="120" cy="1"/>
              </a:xfrm>
              <a:custGeom>
                <a:avLst/>
                <a:gdLst>
                  <a:gd name="T0" fmla="*/ 0 w 120"/>
                  <a:gd name="T1" fmla="*/ 0 h 1"/>
                  <a:gd name="T2" fmla="*/ 120 w 120"/>
                  <a:gd name="T3" fmla="*/ 0 h 1"/>
                  <a:gd name="T4" fmla="*/ 0 w 1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"/>
                  <a:gd name="T11" fmla="*/ 120 w 1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">
                    <a:moveTo>
                      <a:pt x="0" y="0"/>
                    </a:move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7" name="Freeform 1174"/>
              <p:cNvSpPr>
                <a:spLocks/>
              </p:cNvSpPr>
              <p:nvPr/>
            </p:nvSpPr>
            <p:spPr bwMode="auto">
              <a:xfrm>
                <a:off x="3955" y="1702"/>
                <a:ext cx="75" cy="1"/>
              </a:xfrm>
              <a:custGeom>
                <a:avLst/>
                <a:gdLst>
                  <a:gd name="T0" fmla="*/ 0 w 75"/>
                  <a:gd name="T1" fmla="*/ 0 h 1"/>
                  <a:gd name="T2" fmla="*/ 75 w 75"/>
                  <a:gd name="T3" fmla="*/ 0 h 1"/>
                  <a:gd name="T4" fmla="*/ 0 w 7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1"/>
                  <a:gd name="T11" fmla="*/ 75 w 7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1">
                    <a:moveTo>
                      <a:pt x="0" y="0"/>
                    </a:moveTo>
                    <a:lnTo>
                      <a:pt x="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8" name="Freeform 1175"/>
              <p:cNvSpPr>
                <a:spLocks/>
              </p:cNvSpPr>
              <p:nvPr/>
            </p:nvSpPr>
            <p:spPr bwMode="auto">
              <a:xfrm>
                <a:off x="3371" y="1778"/>
                <a:ext cx="1" cy="62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62 h 62"/>
                  <a:gd name="T4" fmla="*/ 0 w 1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"/>
                  <a:gd name="T11" fmla="*/ 1 w 1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">
                    <a:moveTo>
                      <a:pt x="0" y="0"/>
                    </a:move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9" name="Freeform 1176"/>
              <p:cNvSpPr>
                <a:spLocks/>
              </p:cNvSpPr>
              <p:nvPr/>
            </p:nvSpPr>
            <p:spPr bwMode="auto">
              <a:xfrm>
                <a:off x="3858" y="1789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0" name="Freeform 1177"/>
              <p:cNvSpPr>
                <a:spLocks/>
              </p:cNvSpPr>
              <p:nvPr/>
            </p:nvSpPr>
            <p:spPr bwMode="auto">
              <a:xfrm>
                <a:off x="3788" y="1829"/>
                <a:ext cx="34" cy="1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1" name="Freeform 1178"/>
              <p:cNvSpPr>
                <a:spLocks/>
              </p:cNvSpPr>
              <p:nvPr/>
            </p:nvSpPr>
            <p:spPr bwMode="auto">
              <a:xfrm>
                <a:off x="3542" y="1906"/>
                <a:ext cx="74" cy="41"/>
              </a:xfrm>
              <a:custGeom>
                <a:avLst/>
                <a:gdLst>
                  <a:gd name="T0" fmla="*/ 72 w 74"/>
                  <a:gd name="T1" fmla="*/ 0 h 41"/>
                  <a:gd name="T2" fmla="*/ 74 w 74"/>
                  <a:gd name="T3" fmla="*/ 41 h 41"/>
                  <a:gd name="T4" fmla="*/ 0 w 74"/>
                  <a:gd name="T5" fmla="*/ 41 h 41"/>
                  <a:gd name="T6" fmla="*/ 72 w 74"/>
                  <a:gd name="T7" fmla="*/ 38 h 41"/>
                  <a:gd name="T8" fmla="*/ 72 w 7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41"/>
                  <a:gd name="T17" fmla="*/ 74 w 7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41">
                    <a:moveTo>
                      <a:pt x="72" y="0"/>
                    </a:moveTo>
                    <a:lnTo>
                      <a:pt x="74" y="41"/>
                    </a:lnTo>
                    <a:lnTo>
                      <a:pt x="0" y="41"/>
                    </a:lnTo>
                    <a:lnTo>
                      <a:pt x="72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2" name="Freeform 1179"/>
              <p:cNvSpPr>
                <a:spLocks/>
              </p:cNvSpPr>
              <p:nvPr/>
            </p:nvSpPr>
            <p:spPr bwMode="auto">
              <a:xfrm>
                <a:off x="3655" y="1906"/>
                <a:ext cx="1" cy="60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60 h 60"/>
                  <a:gd name="T4" fmla="*/ 0 w 1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"/>
                  <a:gd name="T11" fmla="*/ 1 w 1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3" name="Freeform 1180"/>
              <p:cNvSpPr>
                <a:spLocks/>
              </p:cNvSpPr>
              <p:nvPr/>
            </p:nvSpPr>
            <p:spPr bwMode="auto">
              <a:xfrm>
                <a:off x="3245" y="1951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4" name="Freeform 1181"/>
              <p:cNvSpPr>
                <a:spLocks/>
              </p:cNvSpPr>
              <p:nvPr/>
            </p:nvSpPr>
            <p:spPr bwMode="auto">
              <a:xfrm>
                <a:off x="3377" y="2073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5" name="Freeform 1182"/>
              <p:cNvSpPr>
                <a:spLocks/>
              </p:cNvSpPr>
              <p:nvPr/>
            </p:nvSpPr>
            <p:spPr bwMode="auto">
              <a:xfrm>
                <a:off x="3448" y="2073"/>
                <a:ext cx="90" cy="1"/>
              </a:xfrm>
              <a:custGeom>
                <a:avLst/>
                <a:gdLst>
                  <a:gd name="T0" fmla="*/ 0 w 90"/>
                  <a:gd name="T1" fmla="*/ 0 h 1"/>
                  <a:gd name="T2" fmla="*/ 90 w 90"/>
                  <a:gd name="T3" fmla="*/ 0 h 1"/>
                  <a:gd name="T4" fmla="*/ 0 w 9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"/>
                  <a:gd name="T11" fmla="*/ 90 w 9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">
                    <a:moveTo>
                      <a:pt x="0" y="0"/>
                    </a:moveTo>
                    <a:lnTo>
                      <a:pt x="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6" name="Freeform 1183"/>
              <p:cNvSpPr>
                <a:spLocks/>
              </p:cNvSpPr>
              <p:nvPr/>
            </p:nvSpPr>
            <p:spPr bwMode="auto">
              <a:xfrm>
                <a:off x="3287" y="2149"/>
                <a:ext cx="85" cy="42"/>
              </a:xfrm>
              <a:custGeom>
                <a:avLst/>
                <a:gdLst>
                  <a:gd name="T0" fmla="*/ 84 w 85"/>
                  <a:gd name="T1" fmla="*/ 0 h 42"/>
                  <a:gd name="T2" fmla="*/ 85 w 85"/>
                  <a:gd name="T3" fmla="*/ 42 h 42"/>
                  <a:gd name="T4" fmla="*/ 0 w 85"/>
                  <a:gd name="T5" fmla="*/ 42 h 42"/>
                  <a:gd name="T6" fmla="*/ 84 w 85"/>
                  <a:gd name="T7" fmla="*/ 39 h 42"/>
                  <a:gd name="T8" fmla="*/ 84 w 8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2"/>
                  <a:gd name="T17" fmla="*/ 85 w 8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2">
                    <a:moveTo>
                      <a:pt x="84" y="0"/>
                    </a:moveTo>
                    <a:lnTo>
                      <a:pt x="85" y="42"/>
                    </a:lnTo>
                    <a:lnTo>
                      <a:pt x="0" y="42"/>
                    </a:lnTo>
                    <a:lnTo>
                      <a:pt x="84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7" name="Freeform 1184"/>
              <p:cNvSpPr>
                <a:spLocks/>
              </p:cNvSpPr>
              <p:nvPr/>
            </p:nvSpPr>
            <p:spPr bwMode="auto">
              <a:xfrm>
                <a:off x="3417" y="2190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8" name="Freeform 1185"/>
              <p:cNvSpPr>
                <a:spLocks/>
              </p:cNvSpPr>
              <p:nvPr/>
            </p:nvSpPr>
            <p:spPr bwMode="auto">
              <a:xfrm>
                <a:off x="3321" y="2209"/>
                <a:ext cx="51" cy="24"/>
              </a:xfrm>
              <a:custGeom>
                <a:avLst/>
                <a:gdLst>
                  <a:gd name="T0" fmla="*/ 0 w 51"/>
                  <a:gd name="T1" fmla="*/ 0 h 24"/>
                  <a:gd name="T2" fmla="*/ 51 w 51"/>
                  <a:gd name="T3" fmla="*/ 0 h 24"/>
                  <a:gd name="T4" fmla="*/ 50 w 51"/>
                  <a:gd name="T5" fmla="*/ 24 h 24"/>
                  <a:gd name="T6" fmla="*/ 50 w 51"/>
                  <a:gd name="T7" fmla="*/ 2 h 24"/>
                  <a:gd name="T8" fmla="*/ 0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50" y="24"/>
                    </a:lnTo>
                    <a:lnTo>
                      <a:pt x="5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9" name="Freeform 1186"/>
              <p:cNvSpPr>
                <a:spLocks/>
              </p:cNvSpPr>
              <p:nvPr/>
            </p:nvSpPr>
            <p:spPr bwMode="auto">
              <a:xfrm>
                <a:off x="3118" y="2307"/>
                <a:ext cx="43" cy="21"/>
              </a:xfrm>
              <a:custGeom>
                <a:avLst/>
                <a:gdLst>
                  <a:gd name="T0" fmla="*/ 0 w 43"/>
                  <a:gd name="T1" fmla="*/ 0 h 21"/>
                  <a:gd name="T2" fmla="*/ 1 w 43"/>
                  <a:gd name="T3" fmla="*/ 19 h 21"/>
                  <a:gd name="T4" fmla="*/ 43 w 43"/>
                  <a:gd name="T5" fmla="*/ 19 h 21"/>
                  <a:gd name="T6" fmla="*/ 0 w 43"/>
                  <a:gd name="T7" fmla="*/ 21 h 21"/>
                  <a:gd name="T8" fmla="*/ 0 w 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1"/>
                  <a:gd name="T17" fmla="*/ 43 w 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1">
                    <a:moveTo>
                      <a:pt x="0" y="0"/>
                    </a:moveTo>
                    <a:lnTo>
                      <a:pt x="1" y="19"/>
                    </a:lnTo>
                    <a:lnTo>
                      <a:pt x="43" y="19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0" name="Freeform 1187"/>
              <p:cNvSpPr>
                <a:spLocks/>
              </p:cNvSpPr>
              <p:nvPr/>
            </p:nvSpPr>
            <p:spPr bwMode="auto">
              <a:xfrm>
                <a:off x="3245" y="2327"/>
                <a:ext cx="51" cy="1"/>
              </a:xfrm>
              <a:custGeom>
                <a:avLst/>
                <a:gdLst>
                  <a:gd name="T0" fmla="*/ 0 w 51"/>
                  <a:gd name="T1" fmla="*/ 0 h 1"/>
                  <a:gd name="T2" fmla="*/ 5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1" name="Freeform 1188"/>
              <p:cNvSpPr>
                <a:spLocks/>
              </p:cNvSpPr>
              <p:nvPr/>
            </p:nvSpPr>
            <p:spPr bwMode="auto">
              <a:xfrm>
                <a:off x="3118" y="2393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2" name="Freeform 1189"/>
              <p:cNvSpPr>
                <a:spLocks/>
              </p:cNvSpPr>
              <p:nvPr/>
            </p:nvSpPr>
            <p:spPr bwMode="auto">
              <a:xfrm>
                <a:off x="3088" y="244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3" name="Freeform 1190"/>
              <p:cNvSpPr>
                <a:spLocks/>
              </p:cNvSpPr>
              <p:nvPr/>
            </p:nvSpPr>
            <p:spPr bwMode="auto">
              <a:xfrm>
                <a:off x="3088" y="246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24 w 24"/>
                  <a:gd name="T3" fmla="*/ 0 h 1"/>
                  <a:gd name="T4" fmla="*/ 0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4" name="Freeform 1191"/>
              <p:cNvSpPr>
                <a:spLocks/>
              </p:cNvSpPr>
              <p:nvPr/>
            </p:nvSpPr>
            <p:spPr bwMode="auto">
              <a:xfrm>
                <a:off x="2834" y="2570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5" name="Freeform 1192"/>
              <p:cNvSpPr>
                <a:spLocks/>
              </p:cNvSpPr>
              <p:nvPr/>
            </p:nvSpPr>
            <p:spPr bwMode="auto">
              <a:xfrm>
                <a:off x="2910" y="2570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6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6" name="Freeform 1193"/>
              <p:cNvSpPr>
                <a:spLocks/>
              </p:cNvSpPr>
              <p:nvPr/>
            </p:nvSpPr>
            <p:spPr bwMode="auto">
              <a:xfrm>
                <a:off x="2705" y="2590"/>
                <a:ext cx="45" cy="14"/>
              </a:xfrm>
              <a:custGeom>
                <a:avLst/>
                <a:gdLst>
                  <a:gd name="T0" fmla="*/ 0 w 45"/>
                  <a:gd name="T1" fmla="*/ 0 h 14"/>
                  <a:gd name="T2" fmla="*/ 35 w 45"/>
                  <a:gd name="T3" fmla="*/ 0 h 14"/>
                  <a:gd name="T4" fmla="*/ 40 w 45"/>
                  <a:gd name="T5" fmla="*/ 0 h 14"/>
                  <a:gd name="T6" fmla="*/ 42 w 45"/>
                  <a:gd name="T7" fmla="*/ 1 h 14"/>
                  <a:gd name="T8" fmla="*/ 44 w 45"/>
                  <a:gd name="T9" fmla="*/ 2 h 14"/>
                  <a:gd name="T10" fmla="*/ 45 w 45"/>
                  <a:gd name="T11" fmla="*/ 3 h 14"/>
                  <a:gd name="T12" fmla="*/ 45 w 45"/>
                  <a:gd name="T13" fmla="*/ 4 h 14"/>
                  <a:gd name="T14" fmla="*/ 45 w 45"/>
                  <a:gd name="T15" fmla="*/ 8 h 14"/>
                  <a:gd name="T16" fmla="*/ 44 w 45"/>
                  <a:gd name="T17" fmla="*/ 14 h 14"/>
                  <a:gd name="T18" fmla="*/ 38 w 45"/>
                  <a:gd name="T19" fmla="*/ 9 h 14"/>
                  <a:gd name="T20" fmla="*/ 32 w 45"/>
                  <a:gd name="T21" fmla="*/ 7 h 14"/>
                  <a:gd name="T22" fmla="*/ 26 w 45"/>
                  <a:gd name="T23" fmla="*/ 5 h 14"/>
                  <a:gd name="T24" fmla="*/ 21 w 45"/>
                  <a:gd name="T25" fmla="*/ 4 h 14"/>
                  <a:gd name="T26" fmla="*/ 11 w 45"/>
                  <a:gd name="T27" fmla="*/ 3 h 14"/>
                  <a:gd name="T28" fmla="*/ 5 w 45"/>
                  <a:gd name="T29" fmla="*/ 2 h 14"/>
                  <a:gd name="T30" fmla="*/ 0 w 45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4"/>
                  <a:gd name="T50" fmla="*/ 45 w 45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4">
                    <a:moveTo>
                      <a:pt x="0" y="0"/>
                    </a:moveTo>
                    <a:lnTo>
                      <a:pt x="35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5" y="8"/>
                    </a:lnTo>
                    <a:lnTo>
                      <a:pt x="44" y="14"/>
                    </a:lnTo>
                    <a:lnTo>
                      <a:pt x="38" y="9"/>
                    </a:lnTo>
                    <a:lnTo>
                      <a:pt x="32" y="7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1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7" name="Freeform 1194"/>
              <p:cNvSpPr>
                <a:spLocks/>
              </p:cNvSpPr>
              <p:nvPr/>
            </p:nvSpPr>
            <p:spPr bwMode="auto">
              <a:xfrm>
                <a:off x="2834" y="2591"/>
                <a:ext cx="40" cy="1"/>
              </a:xfrm>
              <a:custGeom>
                <a:avLst/>
                <a:gdLst>
                  <a:gd name="T0" fmla="*/ 0 w 40"/>
                  <a:gd name="T1" fmla="*/ 0 h 1"/>
                  <a:gd name="T2" fmla="*/ 40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8" name="Freeform 1195"/>
              <p:cNvSpPr>
                <a:spLocks/>
              </p:cNvSpPr>
              <p:nvPr/>
            </p:nvSpPr>
            <p:spPr bwMode="auto">
              <a:xfrm>
                <a:off x="2885" y="2606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7"/>
                  <a:gd name="T11" fmla="*/ 1 w 1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9" name="Freeform 1196"/>
              <p:cNvSpPr>
                <a:spLocks/>
              </p:cNvSpPr>
              <p:nvPr/>
            </p:nvSpPr>
            <p:spPr bwMode="auto">
              <a:xfrm>
                <a:off x="2677" y="269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0" name="Freeform 1197"/>
              <p:cNvSpPr>
                <a:spLocks/>
              </p:cNvSpPr>
              <p:nvPr/>
            </p:nvSpPr>
            <p:spPr bwMode="auto">
              <a:xfrm>
                <a:off x="2748" y="2698"/>
                <a:ext cx="51" cy="2"/>
              </a:xfrm>
              <a:custGeom>
                <a:avLst/>
                <a:gdLst>
                  <a:gd name="T0" fmla="*/ 0 w 51"/>
                  <a:gd name="T1" fmla="*/ 0 h 2"/>
                  <a:gd name="T2" fmla="*/ 51 w 51"/>
                  <a:gd name="T3" fmla="*/ 0 h 2"/>
                  <a:gd name="T4" fmla="*/ 39 w 51"/>
                  <a:gd name="T5" fmla="*/ 1 h 2"/>
                  <a:gd name="T6" fmla="*/ 25 w 51"/>
                  <a:gd name="T7" fmla="*/ 2 h 2"/>
                  <a:gd name="T8" fmla="*/ 12 w 51"/>
                  <a:gd name="T9" fmla="*/ 1 h 2"/>
                  <a:gd name="T10" fmla="*/ 0 w 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"/>
                  <a:gd name="T20" fmla="*/ 51 w 5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">
                    <a:moveTo>
                      <a:pt x="0" y="0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1" name="Freeform 1198"/>
              <p:cNvSpPr>
                <a:spLocks/>
              </p:cNvSpPr>
              <p:nvPr/>
            </p:nvSpPr>
            <p:spPr bwMode="auto">
              <a:xfrm>
                <a:off x="2677" y="2708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26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2" name="Freeform 1199"/>
              <p:cNvSpPr>
                <a:spLocks/>
              </p:cNvSpPr>
              <p:nvPr/>
            </p:nvSpPr>
            <p:spPr bwMode="auto">
              <a:xfrm>
                <a:off x="2423" y="2835"/>
                <a:ext cx="122" cy="1"/>
              </a:xfrm>
              <a:custGeom>
                <a:avLst/>
                <a:gdLst>
                  <a:gd name="T0" fmla="*/ 0 w 122"/>
                  <a:gd name="T1" fmla="*/ 0 h 1"/>
                  <a:gd name="T2" fmla="*/ 122 w 122"/>
                  <a:gd name="T3" fmla="*/ 0 h 1"/>
                  <a:gd name="T4" fmla="*/ 0 w 1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"/>
                  <a:gd name="T11" fmla="*/ 122 w 1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">
                    <a:moveTo>
                      <a:pt x="0" y="0"/>
                    </a:move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3" name="Freeform 1200"/>
              <p:cNvSpPr>
                <a:spLocks/>
              </p:cNvSpPr>
              <p:nvPr/>
            </p:nvSpPr>
            <p:spPr bwMode="auto">
              <a:xfrm>
                <a:off x="2337" y="2972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4" name="Freeform 1201"/>
              <p:cNvSpPr>
                <a:spLocks/>
              </p:cNvSpPr>
              <p:nvPr/>
            </p:nvSpPr>
            <p:spPr bwMode="auto">
              <a:xfrm>
                <a:off x="2211" y="2997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5" name="Freeform 1202"/>
              <p:cNvSpPr>
                <a:spLocks/>
              </p:cNvSpPr>
              <p:nvPr/>
            </p:nvSpPr>
            <p:spPr bwMode="auto">
              <a:xfrm>
                <a:off x="2104" y="3099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6" name="Freeform 1203"/>
              <p:cNvSpPr>
                <a:spLocks/>
              </p:cNvSpPr>
              <p:nvPr/>
            </p:nvSpPr>
            <p:spPr bwMode="auto">
              <a:xfrm>
                <a:off x="1754" y="3272"/>
                <a:ext cx="1" cy="56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56 h 56"/>
                  <a:gd name="T4" fmla="*/ 0 w 1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6"/>
                  <a:gd name="T11" fmla="*/ 1 w 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6">
                    <a:moveTo>
                      <a:pt x="0" y="0"/>
                    </a:move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7" name="Freeform 1204"/>
              <p:cNvSpPr>
                <a:spLocks/>
              </p:cNvSpPr>
              <p:nvPr/>
            </p:nvSpPr>
            <p:spPr bwMode="auto">
              <a:xfrm>
                <a:off x="1723" y="328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8" name="Freeform 1205"/>
              <p:cNvSpPr>
                <a:spLocks/>
              </p:cNvSpPr>
              <p:nvPr/>
            </p:nvSpPr>
            <p:spPr bwMode="auto">
              <a:xfrm>
                <a:off x="1633" y="3333"/>
                <a:ext cx="35" cy="1"/>
              </a:xfrm>
              <a:custGeom>
                <a:avLst/>
                <a:gdLst>
                  <a:gd name="T0" fmla="*/ 0 w 35"/>
                  <a:gd name="T1" fmla="*/ 0 h 1"/>
                  <a:gd name="T2" fmla="*/ 35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9" name="Freeform 1206"/>
              <p:cNvSpPr>
                <a:spLocks/>
              </p:cNvSpPr>
              <p:nvPr/>
            </p:nvSpPr>
            <p:spPr bwMode="auto">
              <a:xfrm>
                <a:off x="1556" y="3338"/>
                <a:ext cx="74" cy="16"/>
              </a:xfrm>
              <a:custGeom>
                <a:avLst/>
                <a:gdLst>
                  <a:gd name="T0" fmla="*/ 74 w 74"/>
                  <a:gd name="T1" fmla="*/ 0 h 16"/>
                  <a:gd name="T2" fmla="*/ 56 w 74"/>
                  <a:gd name="T3" fmla="*/ 6 h 16"/>
                  <a:gd name="T4" fmla="*/ 48 w 74"/>
                  <a:gd name="T5" fmla="*/ 8 h 16"/>
                  <a:gd name="T6" fmla="*/ 38 w 74"/>
                  <a:gd name="T7" fmla="*/ 12 h 16"/>
                  <a:gd name="T8" fmla="*/ 29 w 74"/>
                  <a:gd name="T9" fmla="*/ 14 h 16"/>
                  <a:gd name="T10" fmla="*/ 20 w 74"/>
                  <a:gd name="T11" fmla="*/ 15 h 16"/>
                  <a:gd name="T12" fmla="*/ 10 w 74"/>
                  <a:gd name="T13" fmla="*/ 16 h 16"/>
                  <a:gd name="T14" fmla="*/ 0 w 74"/>
                  <a:gd name="T15" fmla="*/ 16 h 16"/>
                  <a:gd name="T16" fmla="*/ 10 w 74"/>
                  <a:gd name="T17" fmla="*/ 14 h 16"/>
                  <a:gd name="T18" fmla="*/ 19 w 74"/>
                  <a:gd name="T19" fmla="*/ 13 h 16"/>
                  <a:gd name="T20" fmla="*/ 36 w 74"/>
                  <a:gd name="T21" fmla="*/ 7 h 16"/>
                  <a:gd name="T22" fmla="*/ 54 w 74"/>
                  <a:gd name="T23" fmla="*/ 3 h 16"/>
                  <a:gd name="T24" fmla="*/ 64 w 74"/>
                  <a:gd name="T25" fmla="*/ 1 h 16"/>
                  <a:gd name="T26" fmla="*/ 74 w 74"/>
                  <a:gd name="T27" fmla="*/ 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6"/>
                  <a:gd name="T44" fmla="*/ 74 w 74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6">
                    <a:moveTo>
                      <a:pt x="74" y="0"/>
                    </a:moveTo>
                    <a:lnTo>
                      <a:pt x="56" y="6"/>
                    </a:lnTo>
                    <a:lnTo>
                      <a:pt x="48" y="8"/>
                    </a:lnTo>
                    <a:lnTo>
                      <a:pt x="38" y="12"/>
                    </a:lnTo>
                    <a:lnTo>
                      <a:pt x="29" y="14"/>
                    </a:lnTo>
                    <a:lnTo>
                      <a:pt x="20" y="15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10" y="14"/>
                    </a:lnTo>
                    <a:lnTo>
                      <a:pt x="19" y="13"/>
                    </a:lnTo>
                    <a:lnTo>
                      <a:pt x="36" y="7"/>
                    </a:lnTo>
                    <a:lnTo>
                      <a:pt x="54" y="3"/>
                    </a:lnTo>
                    <a:lnTo>
                      <a:pt x="64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0" name="Freeform 1207"/>
              <p:cNvSpPr>
                <a:spLocks/>
              </p:cNvSpPr>
              <p:nvPr/>
            </p:nvSpPr>
            <p:spPr bwMode="auto">
              <a:xfrm>
                <a:off x="1470" y="3409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1" name="Freeform 1208"/>
              <p:cNvSpPr>
                <a:spLocks/>
              </p:cNvSpPr>
              <p:nvPr/>
            </p:nvSpPr>
            <p:spPr bwMode="auto">
              <a:xfrm>
                <a:off x="1389" y="3460"/>
                <a:ext cx="36" cy="1"/>
              </a:xfrm>
              <a:custGeom>
                <a:avLst/>
                <a:gdLst>
                  <a:gd name="T0" fmla="*/ 0 w 36"/>
                  <a:gd name="T1" fmla="*/ 0 h 1"/>
                  <a:gd name="T2" fmla="*/ 36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2" name="Freeform 1209"/>
              <p:cNvSpPr>
                <a:spLocks/>
              </p:cNvSpPr>
              <p:nvPr/>
            </p:nvSpPr>
            <p:spPr bwMode="auto">
              <a:xfrm>
                <a:off x="4649" y="1072"/>
                <a:ext cx="1" cy="25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25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3" name="Freeform 1210"/>
              <p:cNvSpPr>
                <a:spLocks/>
              </p:cNvSpPr>
              <p:nvPr/>
            </p:nvSpPr>
            <p:spPr bwMode="auto">
              <a:xfrm>
                <a:off x="4441" y="1193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11" name="Freeform 1212"/>
            <p:cNvSpPr>
              <a:spLocks/>
            </p:cNvSpPr>
            <p:nvPr/>
          </p:nvSpPr>
          <p:spPr bwMode="auto">
            <a:xfrm>
              <a:off x="4365" y="1306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0 w 1"/>
                <a:gd name="T3" fmla="*/ 25 h 25"/>
                <a:gd name="T4" fmla="*/ 0 w 1"/>
                <a:gd name="T5" fmla="*/ 0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Freeform 1213"/>
            <p:cNvSpPr>
              <a:spLocks/>
            </p:cNvSpPr>
            <p:nvPr/>
          </p:nvSpPr>
          <p:spPr bwMode="auto">
            <a:xfrm>
              <a:off x="4396" y="1306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0 w 1"/>
                <a:gd name="T3" fmla="*/ 25 h 25"/>
                <a:gd name="T4" fmla="*/ 0 w 1"/>
                <a:gd name="T5" fmla="*/ 0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Freeform 1214"/>
            <p:cNvSpPr>
              <a:spLocks/>
            </p:cNvSpPr>
            <p:nvPr/>
          </p:nvSpPr>
          <p:spPr bwMode="auto">
            <a:xfrm>
              <a:off x="4111" y="1534"/>
              <a:ext cx="1" cy="51"/>
            </a:xfrm>
            <a:custGeom>
              <a:avLst/>
              <a:gdLst>
                <a:gd name="T0" fmla="*/ 0 w 1"/>
                <a:gd name="T1" fmla="*/ 0 h 51"/>
                <a:gd name="T2" fmla="*/ 0 w 1"/>
                <a:gd name="T3" fmla="*/ 51 h 51"/>
                <a:gd name="T4" fmla="*/ 0 w 1"/>
                <a:gd name="T5" fmla="*/ 0 h 51"/>
                <a:gd name="T6" fmla="*/ 0 60000 65536"/>
                <a:gd name="T7" fmla="*/ 0 60000 65536"/>
                <a:gd name="T8" fmla="*/ 0 60000 65536"/>
                <a:gd name="T9" fmla="*/ 0 w 1"/>
                <a:gd name="T10" fmla="*/ 0 h 51"/>
                <a:gd name="T11" fmla="*/ 1 w 1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1">
                  <a:moveTo>
                    <a:pt x="0" y="0"/>
                  </a:move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1215"/>
            <p:cNvSpPr>
              <a:spLocks/>
            </p:cNvSpPr>
            <p:nvPr/>
          </p:nvSpPr>
          <p:spPr bwMode="auto">
            <a:xfrm>
              <a:off x="4152" y="1534"/>
              <a:ext cx="1" cy="26"/>
            </a:xfrm>
            <a:custGeom>
              <a:avLst/>
              <a:gdLst>
                <a:gd name="T0" fmla="*/ 0 w 1"/>
                <a:gd name="T1" fmla="*/ 0 h 26"/>
                <a:gd name="T2" fmla="*/ 0 w 1"/>
                <a:gd name="T3" fmla="*/ 26 h 26"/>
                <a:gd name="T4" fmla="*/ 0 w 1"/>
                <a:gd name="T5" fmla="*/ 0 h 26"/>
                <a:gd name="T6" fmla="*/ 0 60000 65536"/>
                <a:gd name="T7" fmla="*/ 0 60000 65536"/>
                <a:gd name="T8" fmla="*/ 0 60000 65536"/>
                <a:gd name="T9" fmla="*/ 0 w 1"/>
                <a:gd name="T10" fmla="*/ 0 h 26"/>
                <a:gd name="T11" fmla="*/ 1 w 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216"/>
            <p:cNvSpPr>
              <a:spLocks/>
            </p:cNvSpPr>
            <p:nvPr/>
          </p:nvSpPr>
          <p:spPr bwMode="auto">
            <a:xfrm>
              <a:off x="3572" y="1906"/>
              <a:ext cx="44" cy="41"/>
            </a:xfrm>
            <a:custGeom>
              <a:avLst/>
              <a:gdLst>
                <a:gd name="T0" fmla="*/ 42 w 44"/>
                <a:gd name="T1" fmla="*/ 0 h 41"/>
                <a:gd name="T2" fmla="*/ 44 w 44"/>
                <a:gd name="T3" fmla="*/ 41 h 41"/>
                <a:gd name="T4" fmla="*/ 0 w 44"/>
                <a:gd name="T5" fmla="*/ 41 h 41"/>
                <a:gd name="T6" fmla="*/ 42 w 44"/>
                <a:gd name="T7" fmla="*/ 38 h 41"/>
                <a:gd name="T8" fmla="*/ 42 w 4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1"/>
                <a:gd name="T17" fmla="*/ 44 w 4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1">
                  <a:moveTo>
                    <a:pt x="42" y="0"/>
                  </a:moveTo>
                  <a:lnTo>
                    <a:pt x="44" y="41"/>
                  </a:lnTo>
                  <a:lnTo>
                    <a:pt x="0" y="41"/>
                  </a:lnTo>
                  <a:lnTo>
                    <a:pt x="42" y="3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217"/>
            <p:cNvSpPr>
              <a:spLocks/>
            </p:cNvSpPr>
            <p:nvPr/>
          </p:nvSpPr>
          <p:spPr bwMode="auto">
            <a:xfrm>
              <a:off x="3655" y="1906"/>
              <a:ext cx="1" cy="60"/>
            </a:xfrm>
            <a:custGeom>
              <a:avLst/>
              <a:gdLst>
                <a:gd name="T0" fmla="*/ 0 w 1"/>
                <a:gd name="T1" fmla="*/ 0 h 60"/>
                <a:gd name="T2" fmla="*/ 0 w 1"/>
                <a:gd name="T3" fmla="*/ 60 h 60"/>
                <a:gd name="T4" fmla="*/ 0 w 1"/>
                <a:gd name="T5" fmla="*/ 0 h 60"/>
                <a:gd name="T6" fmla="*/ 0 60000 65536"/>
                <a:gd name="T7" fmla="*/ 0 60000 65536"/>
                <a:gd name="T8" fmla="*/ 0 60000 65536"/>
                <a:gd name="T9" fmla="*/ 0 w 1"/>
                <a:gd name="T10" fmla="*/ 0 h 60"/>
                <a:gd name="T11" fmla="*/ 1 w 1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0">
                  <a:moveTo>
                    <a:pt x="0" y="0"/>
                  </a:move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218"/>
            <p:cNvSpPr>
              <a:spLocks/>
            </p:cNvSpPr>
            <p:nvPr/>
          </p:nvSpPr>
          <p:spPr bwMode="auto">
            <a:xfrm>
              <a:off x="3377" y="2073"/>
              <a:ext cx="35" cy="1"/>
            </a:xfrm>
            <a:custGeom>
              <a:avLst/>
              <a:gdLst>
                <a:gd name="T0" fmla="*/ 0 w 35"/>
                <a:gd name="T1" fmla="*/ 0 h 1"/>
                <a:gd name="T2" fmla="*/ 35 w 35"/>
                <a:gd name="T3" fmla="*/ 0 h 1"/>
                <a:gd name="T4" fmla="*/ 0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219"/>
            <p:cNvSpPr>
              <a:spLocks/>
            </p:cNvSpPr>
            <p:nvPr/>
          </p:nvSpPr>
          <p:spPr bwMode="auto">
            <a:xfrm>
              <a:off x="3499" y="2073"/>
              <a:ext cx="39" cy="1"/>
            </a:xfrm>
            <a:custGeom>
              <a:avLst/>
              <a:gdLst>
                <a:gd name="T0" fmla="*/ 0 w 39"/>
                <a:gd name="T1" fmla="*/ 0 h 1"/>
                <a:gd name="T2" fmla="*/ 39 w 39"/>
                <a:gd name="T3" fmla="*/ 0 h 1"/>
                <a:gd name="T4" fmla="*/ 0 w 39"/>
                <a:gd name="T5" fmla="*/ 0 h 1"/>
                <a:gd name="T6" fmla="*/ 0 60000 65536"/>
                <a:gd name="T7" fmla="*/ 0 60000 65536"/>
                <a:gd name="T8" fmla="*/ 0 60000 65536"/>
                <a:gd name="T9" fmla="*/ 0 w 39"/>
                <a:gd name="T10" fmla="*/ 0 h 1"/>
                <a:gd name="T11" fmla="*/ 39 w 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"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220"/>
            <p:cNvSpPr>
              <a:spLocks/>
            </p:cNvSpPr>
            <p:nvPr/>
          </p:nvSpPr>
          <p:spPr bwMode="auto">
            <a:xfrm>
              <a:off x="3318" y="2149"/>
              <a:ext cx="54" cy="42"/>
            </a:xfrm>
            <a:custGeom>
              <a:avLst/>
              <a:gdLst>
                <a:gd name="T0" fmla="*/ 53 w 54"/>
                <a:gd name="T1" fmla="*/ 0 h 42"/>
                <a:gd name="T2" fmla="*/ 54 w 54"/>
                <a:gd name="T3" fmla="*/ 42 h 42"/>
                <a:gd name="T4" fmla="*/ 0 w 54"/>
                <a:gd name="T5" fmla="*/ 42 h 42"/>
                <a:gd name="T6" fmla="*/ 53 w 54"/>
                <a:gd name="T7" fmla="*/ 39 h 42"/>
                <a:gd name="T8" fmla="*/ 53 w 5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2"/>
                <a:gd name="T17" fmla="*/ 54 w 5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2">
                  <a:moveTo>
                    <a:pt x="53" y="0"/>
                  </a:moveTo>
                  <a:lnTo>
                    <a:pt x="54" y="42"/>
                  </a:lnTo>
                  <a:lnTo>
                    <a:pt x="0" y="42"/>
                  </a:lnTo>
                  <a:lnTo>
                    <a:pt x="53" y="3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221"/>
            <p:cNvSpPr>
              <a:spLocks/>
            </p:cNvSpPr>
            <p:nvPr/>
          </p:nvSpPr>
          <p:spPr bwMode="auto">
            <a:xfrm>
              <a:off x="3118" y="2307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1 w 43"/>
                <a:gd name="T3" fmla="*/ 19 h 21"/>
                <a:gd name="T4" fmla="*/ 43 w 43"/>
                <a:gd name="T5" fmla="*/ 19 h 21"/>
                <a:gd name="T6" fmla="*/ 0 w 43"/>
                <a:gd name="T7" fmla="*/ 21 h 21"/>
                <a:gd name="T8" fmla="*/ 0 w 4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0" y="0"/>
                  </a:moveTo>
                  <a:lnTo>
                    <a:pt x="1" y="19"/>
                  </a:lnTo>
                  <a:lnTo>
                    <a:pt x="43" y="19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Freeform 1222"/>
            <p:cNvSpPr>
              <a:spLocks/>
            </p:cNvSpPr>
            <p:nvPr/>
          </p:nvSpPr>
          <p:spPr bwMode="auto">
            <a:xfrm>
              <a:off x="3118" y="2393"/>
              <a:ext cx="1" cy="3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Freeform 1223"/>
            <p:cNvSpPr>
              <a:spLocks/>
            </p:cNvSpPr>
            <p:nvPr/>
          </p:nvSpPr>
          <p:spPr bwMode="auto">
            <a:xfrm>
              <a:off x="2910" y="2570"/>
              <a:ext cx="46" cy="1"/>
            </a:xfrm>
            <a:custGeom>
              <a:avLst/>
              <a:gdLst>
                <a:gd name="T0" fmla="*/ 0 w 46"/>
                <a:gd name="T1" fmla="*/ 0 h 1"/>
                <a:gd name="T2" fmla="*/ 46 w 46"/>
                <a:gd name="T3" fmla="*/ 0 h 1"/>
                <a:gd name="T4" fmla="*/ 0 w 46"/>
                <a:gd name="T5" fmla="*/ 0 h 1"/>
                <a:gd name="T6" fmla="*/ 0 60000 65536"/>
                <a:gd name="T7" fmla="*/ 0 60000 65536"/>
                <a:gd name="T8" fmla="*/ 0 60000 65536"/>
                <a:gd name="T9" fmla="*/ 0 w 46"/>
                <a:gd name="T10" fmla="*/ 0 h 1"/>
                <a:gd name="T11" fmla="*/ 46 w 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">
                  <a:moveTo>
                    <a:pt x="0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Freeform 1224"/>
            <p:cNvSpPr>
              <a:spLocks/>
            </p:cNvSpPr>
            <p:nvPr/>
          </p:nvSpPr>
          <p:spPr bwMode="auto">
            <a:xfrm>
              <a:off x="2707" y="2591"/>
              <a:ext cx="36" cy="1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  <a:gd name="T9" fmla="*/ 0 w 36"/>
                <a:gd name="T10" fmla="*/ 0 h 1"/>
                <a:gd name="T11" fmla="*/ 36 w 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Freeform 1225"/>
            <p:cNvSpPr>
              <a:spLocks/>
            </p:cNvSpPr>
            <p:nvPr/>
          </p:nvSpPr>
          <p:spPr bwMode="auto">
            <a:xfrm>
              <a:off x="2677" y="2698"/>
              <a:ext cx="26" cy="1"/>
            </a:xfrm>
            <a:custGeom>
              <a:avLst/>
              <a:gdLst>
                <a:gd name="T0" fmla="*/ 0 w 26"/>
                <a:gd name="T1" fmla="*/ 0 h 1"/>
                <a:gd name="T2" fmla="*/ 26 w 26"/>
                <a:gd name="T3" fmla="*/ 0 h 1"/>
                <a:gd name="T4" fmla="*/ 0 w 26"/>
                <a:gd name="T5" fmla="*/ 0 h 1"/>
                <a:gd name="T6" fmla="*/ 0 60000 65536"/>
                <a:gd name="T7" fmla="*/ 0 60000 65536"/>
                <a:gd name="T8" fmla="*/ 0 60000 65536"/>
                <a:gd name="T9" fmla="*/ 0 w 26"/>
                <a:gd name="T10" fmla="*/ 0 h 1"/>
                <a:gd name="T11" fmla="*/ 26 w 2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Freeform 1226"/>
            <p:cNvSpPr>
              <a:spLocks/>
            </p:cNvSpPr>
            <p:nvPr/>
          </p:nvSpPr>
          <p:spPr bwMode="auto">
            <a:xfrm>
              <a:off x="2677" y="2708"/>
              <a:ext cx="26" cy="1"/>
            </a:xfrm>
            <a:custGeom>
              <a:avLst/>
              <a:gdLst>
                <a:gd name="T0" fmla="*/ 0 w 26"/>
                <a:gd name="T1" fmla="*/ 0 h 1"/>
                <a:gd name="T2" fmla="*/ 26 w 26"/>
                <a:gd name="T3" fmla="*/ 0 h 1"/>
                <a:gd name="T4" fmla="*/ 0 w 26"/>
                <a:gd name="T5" fmla="*/ 0 h 1"/>
                <a:gd name="T6" fmla="*/ 0 60000 65536"/>
                <a:gd name="T7" fmla="*/ 0 60000 65536"/>
                <a:gd name="T8" fmla="*/ 0 60000 65536"/>
                <a:gd name="T9" fmla="*/ 0 w 26"/>
                <a:gd name="T10" fmla="*/ 0 h 1"/>
                <a:gd name="T11" fmla="*/ 26 w 2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Freeform 1227"/>
            <p:cNvSpPr>
              <a:spLocks/>
            </p:cNvSpPr>
            <p:nvPr/>
          </p:nvSpPr>
          <p:spPr bwMode="auto">
            <a:xfrm>
              <a:off x="2423" y="2835"/>
              <a:ext cx="36" cy="1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  <a:gd name="T9" fmla="*/ 0 w 36"/>
                <a:gd name="T10" fmla="*/ 0 h 1"/>
                <a:gd name="T11" fmla="*/ 36 w 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Freeform 1228"/>
            <p:cNvSpPr>
              <a:spLocks/>
            </p:cNvSpPr>
            <p:nvPr/>
          </p:nvSpPr>
          <p:spPr bwMode="auto">
            <a:xfrm>
              <a:off x="2211" y="2997"/>
              <a:ext cx="1" cy="3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Freeform 1229"/>
            <p:cNvSpPr>
              <a:spLocks/>
            </p:cNvSpPr>
            <p:nvPr/>
          </p:nvSpPr>
          <p:spPr bwMode="auto">
            <a:xfrm>
              <a:off x="1754" y="3272"/>
              <a:ext cx="1" cy="56"/>
            </a:xfrm>
            <a:custGeom>
              <a:avLst/>
              <a:gdLst>
                <a:gd name="T0" fmla="*/ 0 w 1"/>
                <a:gd name="T1" fmla="*/ 0 h 56"/>
                <a:gd name="T2" fmla="*/ 0 w 1"/>
                <a:gd name="T3" fmla="*/ 56 h 56"/>
                <a:gd name="T4" fmla="*/ 0 w 1"/>
                <a:gd name="T5" fmla="*/ 0 h 56"/>
                <a:gd name="T6" fmla="*/ 0 60000 65536"/>
                <a:gd name="T7" fmla="*/ 0 60000 65536"/>
                <a:gd name="T8" fmla="*/ 0 60000 65536"/>
                <a:gd name="T9" fmla="*/ 0 w 1"/>
                <a:gd name="T10" fmla="*/ 0 h 56"/>
                <a:gd name="T11" fmla="*/ 1 w 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6">
                  <a:moveTo>
                    <a:pt x="0" y="0"/>
                  </a:move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1230"/>
            <p:cNvSpPr>
              <a:spLocks/>
            </p:cNvSpPr>
            <p:nvPr/>
          </p:nvSpPr>
          <p:spPr bwMode="auto">
            <a:xfrm>
              <a:off x="1723" y="3283"/>
              <a:ext cx="1" cy="24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0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1231"/>
            <p:cNvSpPr>
              <a:spLocks/>
            </p:cNvSpPr>
            <p:nvPr/>
          </p:nvSpPr>
          <p:spPr bwMode="auto">
            <a:xfrm>
              <a:off x="1633" y="3333"/>
              <a:ext cx="35" cy="1"/>
            </a:xfrm>
            <a:custGeom>
              <a:avLst/>
              <a:gdLst>
                <a:gd name="T0" fmla="*/ 0 w 35"/>
                <a:gd name="T1" fmla="*/ 0 h 1"/>
                <a:gd name="T2" fmla="*/ 35 w 35"/>
                <a:gd name="T3" fmla="*/ 0 h 1"/>
                <a:gd name="T4" fmla="*/ 0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1232"/>
            <p:cNvSpPr>
              <a:spLocks/>
            </p:cNvSpPr>
            <p:nvPr/>
          </p:nvSpPr>
          <p:spPr bwMode="auto">
            <a:xfrm>
              <a:off x="1556" y="3338"/>
              <a:ext cx="74" cy="16"/>
            </a:xfrm>
            <a:custGeom>
              <a:avLst/>
              <a:gdLst>
                <a:gd name="T0" fmla="*/ 74 w 74"/>
                <a:gd name="T1" fmla="*/ 0 h 16"/>
                <a:gd name="T2" fmla="*/ 56 w 74"/>
                <a:gd name="T3" fmla="*/ 6 h 16"/>
                <a:gd name="T4" fmla="*/ 48 w 74"/>
                <a:gd name="T5" fmla="*/ 8 h 16"/>
                <a:gd name="T6" fmla="*/ 38 w 74"/>
                <a:gd name="T7" fmla="*/ 12 h 16"/>
                <a:gd name="T8" fmla="*/ 29 w 74"/>
                <a:gd name="T9" fmla="*/ 14 h 16"/>
                <a:gd name="T10" fmla="*/ 20 w 74"/>
                <a:gd name="T11" fmla="*/ 15 h 16"/>
                <a:gd name="T12" fmla="*/ 10 w 74"/>
                <a:gd name="T13" fmla="*/ 16 h 16"/>
                <a:gd name="T14" fmla="*/ 0 w 74"/>
                <a:gd name="T15" fmla="*/ 16 h 16"/>
                <a:gd name="T16" fmla="*/ 10 w 74"/>
                <a:gd name="T17" fmla="*/ 14 h 16"/>
                <a:gd name="T18" fmla="*/ 19 w 74"/>
                <a:gd name="T19" fmla="*/ 13 h 16"/>
                <a:gd name="T20" fmla="*/ 36 w 74"/>
                <a:gd name="T21" fmla="*/ 7 h 16"/>
                <a:gd name="T22" fmla="*/ 54 w 74"/>
                <a:gd name="T23" fmla="*/ 3 h 16"/>
                <a:gd name="T24" fmla="*/ 64 w 74"/>
                <a:gd name="T25" fmla="*/ 1 h 16"/>
                <a:gd name="T26" fmla="*/ 74 w 74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6"/>
                <a:gd name="T44" fmla="*/ 74 w 74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6">
                  <a:moveTo>
                    <a:pt x="74" y="0"/>
                  </a:moveTo>
                  <a:lnTo>
                    <a:pt x="56" y="6"/>
                  </a:lnTo>
                  <a:lnTo>
                    <a:pt x="48" y="8"/>
                  </a:lnTo>
                  <a:lnTo>
                    <a:pt x="38" y="12"/>
                  </a:lnTo>
                  <a:lnTo>
                    <a:pt x="29" y="14"/>
                  </a:lnTo>
                  <a:lnTo>
                    <a:pt x="20" y="15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19" y="13"/>
                  </a:lnTo>
                  <a:lnTo>
                    <a:pt x="36" y="7"/>
                  </a:lnTo>
                  <a:lnTo>
                    <a:pt x="54" y="3"/>
                  </a:lnTo>
                  <a:lnTo>
                    <a:pt x="6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Freeform 1233"/>
            <p:cNvSpPr>
              <a:spLocks/>
            </p:cNvSpPr>
            <p:nvPr/>
          </p:nvSpPr>
          <p:spPr bwMode="auto">
            <a:xfrm>
              <a:off x="1470" y="3409"/>
              <a:ext cx="1" cy="26"/>
            </a:xfrm>
            <a:custGeom>
              <a:avLst/>
              <a:gdLst>
                <a:gd name="T0" fmla="*/ 0 w 1"/>
                <a:gd name="T1" fmla="*/ 0 h 26"/>
                <a:gd name="T2" fmla="*/ 0 w 1"/>
                <a:gd name="T3" fmla="*/ 26 h 26"/>
                <a:gd name="T4" fmla="*/ 0 w 1"/>
                <a:gd name="T5" fmla="*/ 0 h 26"/>
                <a:gd name="T6" fmla="*/ 0 60000 65536"/>
                <a:gd name="T7" fmla="*/ 0 60000 65536"/>
                <a:gd name="T8" fmla="*/ 0 60000 65536"/>
                <a:gd name="T9" fmla="*/ 0 w 1"/>
                <a:gd name="T10" fmla="*/ 0 h 26"/>
                <a:gd name="T11" fmla="*/ 1 w 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3" name="Freeform 1234"/>
            <p:cNvSpPr>
              <a:spLocks/>
            </p:cNvSpPr>
            <p:nvPr/>
          </p:nvSpPr>
          <p:spPr bwMode="auto">
            <a:xfrm>
              <a:off x="1389" y="3460"/>
              <a:ext cx="36" cy="1"/>
            </a:xfrm>
            <a:custGeom>
              <a:avLst/>
              <a:gdLst>
                <a:gd name="T0" fmla="*/ 0 w 36"/>
                <a:gd name="T1" fmla="*/ 0 h 1"/>
                <a:gd name="T2" fmla="*/ 36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  <a:gd name="T9" fmla="*/ 0 w 36"/>
                <a:gd name="T10" fmla="*/ 0 h 1"/>
                <a:gd name="T11" fmla="*/ 36 w 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"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6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7" descr="http://spiff.rit.edu/classes/phys301/lectures/comp/hyd_leve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83" y="2924175"/>
            <a:ext cx="3099987" cy="29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latin typeface="Calibri" pitchFamily="34" charset="0"/>
              </a:rPr>
              <a:t>What</a:t>
            </a:r>
            <a:r>
              <a:rPr lang="en-GB" dirty="0" smtClean="0"/>
              <a:t> </a:t>
            </a:r>
            <a:r>
              <a:rPr lang="en-GB" sz="4000" dirty="0" smtClean="0">
                <a:latin typeface="Calibri" pitchFamily="34" charset="0"/>
              </a:rPr>
              <a:t>about gamma decay?</a:t>
            </a:r>
            <a:endParaRPr lang="en-US" sz="4000" dirty="0" smtClean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850" y="76517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228791" y="3645024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70727" y="3284984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V="1">
            <a:off x="5301023" y="4706087"/>
            <a:ext cx="1838325" cy="293688"/>
          </a:xfrm>
          <a:custGeom>
            <a:avLst/>
            <a:gdLst>
              <a:gd name="T0" fmla="*/ 0 w 9405"/>
              <a:gd name="T1" fmla="*/ 2147483647 h 6284"/>
              <a:gd name="T2" fmla="*/ 2147483647 w 9405"/>
              <a:gd name="T3" fmla="*/ 2147483647 h 6284"/>
              <a:gd name="T4" fmla="*/ 2147483647 w 9405"/>
              <a:gd name="T5" fmla="*/ 2147483647 h 6284"/>
              <a:gd name="T6" fmla="*/ 2147483647 w 9405"/>
              <a:gd name="T7" fmla="*/ 1965592790 h 6284"/>
              <a:gd name="T8" fmla="*/ 2147483647 w 9405"/>
              <a:gd name="T9" fmla="*/ 2147483647 h 6284"/>
              <a:gd name="T10" fmla="*/ 2147483647 w 9405"/>
              <a:gd name="T11" fmla="*/ 2147483647 h 6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05"/>
              <a:gd name="T19" fmla="*/ 0 h 6284"/>
              <a:gd name="T20" fmla="*/ 9405 w 9405"/>
              <a:gd name="T21" fmla="*/ 6284 h 6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05" h="6284">
                <a:moveTo>
                  <a:pt x="0" y="3157"/>
                </a:moveTo>
                <a:cubicBezTo>
                  <a:pt x="220" y="2707"/>
                  <a:pt x="735" y="0"/>
                  <a:pt x="1320" y="457"/>
                </a:cubicBezTo>
                <a:cubicBezTo>
                  <a:pt x="1905" y="914"/>
                  <a:pt x="2755" y="5910"/>
                  <a:pt x="3510" y="5902"/>
                </a:cubicBezTo>
                <a:cubicBezTo>
                  <a:pt x="4265" y="5894"/>
                  <a:pt x="5095" y="424"/>
                  <a:pt x="5850" y="412"/>
                </a:cubicBezTo>
                <a:cubicBezTo>
                  <a:pt x="6605" y="400"/>
                  <a:pt x="7448" y="5370"/>
                  <a:pt x="8040" y="5827"/>
                </a:cubicBezTo>
                <a:cubicBezTo>
                  <a:pt x="8632" y="6284"/>
                  <a:pt x="9121" y="3713"/>
                  <a:pt x="9405" y="3157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909670" y="3557711"/>
            <a:ext cx="1154113" cy="460375"/>
            <a:chOff x="3857604" y="4422514"/>
            <a:chExt cx="1154138" cy="461109"/>
          </a:xfrm>
        </p:grpSpPr>
        <p:sp>
          <p:nvSpPr>
            <p:cNvPr id="24588" name="Freeform 20"/>
            <p:cNvSpPr>
              <a:spLocks/>
            </p:cNvSpPr>
            <p:nvPr/>
          </p:nvSpPr>
          <p:spPr bwMode="auto">
            <a:xfrm rot="1644930" flipV="1">
              <a:off x="4400908" y="4686420"/>
              <a:ext cx="610834" cy="197203"/>
            </a:xfrm>
            <a:custGeom>
              <a:avLst/>
              <a:gdLst>
                <a:gd name="T0" fmla="*/ 0 w 9405"/>
                <a:gd name="T1" fmla="*/ 2147483647 h 6284"/>
                <a:gd name="T2" fmla="*/ 2147483647 w 9405"/>
                <a:gd name="T3" fmla="*/ 443211910 h 6284"/>
                <a:gd name="T4" fmla="*/ 2147483647 w 9405"/>
                <a:gd name="T5" fmla="*/ 2147483647 h 6284"/>
                <a:gd name="T6" fmla="*/ 2147483647 w 9405"/>
                <a:gd name="T7" fmla="*/ 399573950 h 6284"/>
                <a:gd name="T8" fmla="*/ 2147483647 w 9405"/>
                <a:gd name="T9" fmla="*/ 2147483647 h 6284"/>
                <a:gd name="T10" fmla="*/ 2147483647 w 9405"/>
                <a:gd name="T11" fmla="*/ 2147483647 h 6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05"/>
                <a:gd name="T19" fmla="*/ 0 h 6284"/>
                <a:gd name="T20" fmla="*/ 9405 w 9405"/>
                <a:gd name="T21" fmla="*/ 6284 h 6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05" h="6284">
                  <a:moveTo>
                    <a:pt x="0" y="3157"/>
                  </a:moveTo>
                  <a:cubicBezTo>
                    <a:pt x="220" y="2707"/>
                    <a:pt x="735" y="0"/>
                    <a:pt x="1320" y="457"/>
                  </a:cubicBezTo>
                  <a:cubicBezTo>
                    <a:pt x="1905" y="914"/>
                    <a:pt x="2755" y="5910"/>
                    <a:pt x="3510" y="5902"/>
                  </a:cubicBezTo>
                  <a:cubicBezTo>
                    <a:pt x="4265" y="5894"/>
                    <a:pt x="5095" y="424"/>
                    <a:pt x="5850" y="412"/>
                  </a:cubicBezTo>
                  <a:cubicBezTo>
                    <a:pt x="6605" y="400"/>
                    <a:pt x="7448" y="5370"/>
                    <a:pt x="8040" y="5827"/>
                  </a:cubicBezTo>
                  <a:cubicBezTo>
                    <a:pt x="8632" y="6284"/>
                    <a:pt x="9121" y="3713"/>
                    <a:pt x="9405" y="3157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21"/>
            <p:cNvSpPr>
              <a:spLocks/>
            </p:cNvSpPr>
            <p:nvPr/>
          </p:nvSpPr>
          <p:spPr bwMode="auto">
            <a:xfrm rot="1644930" flipV="1">
              <a:off x="3857604" y="4422514"/>
              <a:ext cx="604115" cy="172043"/>
            </a:xfrm>
            <a:custGeom>
              <a:avLst/>
              <a:gdLst>
                <a:gd name="T0" fmla="*/ 0 w 9405"/>
                <a:gd name="T1" fmla="*/ 1773686778 h 6284"/>
                <a:gd name="T2" fmla="*/ 2147483647 w 9405"/>
                <a:gd name="T3" fmla="*/ 256761121 h 6284"/>
                <a:gd name="T4" fmla="*/ 2147483647 w 9405"/>
                <a:gd name="T5" fmla="*/ 2147483647 h 6284"/>
                <a:gd name="T6" fmla="*/ 2147483647 w 9405"/>
                <a:gd name="T7" fmla="*/ 231478802 h 6284"/>
                <a:gd name="T8" fmla="*/ 2147483647 w 9405"/>
                <a:gd name="T9" fmla="*/ 2147483647 h 6284"/>
                <a:gd name="T10" fmla="*/ 2147483647 w 9405"/>
                <a:gd name="T11" fmla="*/ 1773686778 h 6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05"/>
                <a:gd name="T19" fmla="*/ 0 h 6284"/>
                <a:gd name="T20" fmla="*/ 9405 w 9405"/>
                <a:gd name="T21" fmla="*/ 6284 h 6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05" h="6284">
                  <a:moveTo>
                    <a:pt x="0" y="3157"/>
                  </a:moveTo>
                  <a:cubicBezTo>
                    <a:pt x="220" y="2707"/>
                    <a:pt x="735" y="0"/>
                    <a:pt x="1320" y="457"/>
                  </a:cubicBezTo>
                  <a:cubicBezTo>
                    <a:pt x="1905" y="914"/>
                    <a:pt x="2755" y="5910"/>
                    <a:pt x="3510" y="5902"/>
                  </a:cubicBezTo>
                  <a:cubicBezTo>
                    <a:pt x="4265" y="5894"/>
                    <a:pt x="5095" y="424"/>
                    <a:pt x="5850" y="412"/>
                  </a:cubicBezTo>
                  <a:cubicBezTo>
                    <a:pt x="6605" y="400"/>
                    <a:pt x="7448" y="5370"/>
                    <a:pt x="8040" y="5827"/>
                  </a:cubicBezTo>
                  <a:cubicBezTo>
                    <a:pt x="8632" y="6284"/>
                    <a:pt x="9121" y="3713"/>
                    <a:pt x="9405" y="3157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9438" y="1158875"/>
            <a:ext cx="26244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/>
              <a:t>What is gamma?</a:t>
            </a:r>
          </a:p>
          <a:p>
            <a:pPr algn="l">
              <a:defRPr/>
            </a:pPr>
            <a:endParaRPr lang="en-GB" dirty="0"/>
          </a:p>
          <a:p>
            <a:pPr algn="l">
              <a:defRPr/>
            </a:pPr>
            <a:r>
              <a:rPr lang="en-GB" dirty="0"/>
              <a:t>Where does it come from?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300" y="3932341"/>
            <a:ext cx="3683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Recall  photon absorption by </a:t>
            </a:r>
            <a:r>
              <a:rPr lang="en-GB" dirty="0" smtClean="0"/>
              <a:t>atoms- it’s pretty much the same idea, but this time we are talking about the </a:t>
            </a:r>
            <a:r>
              <a:rPr lang="en-GB" b="1" dirty="0" smtClean="0"/>
              <a:t>NUCLEUS</a:t>
            </a:r>
            <a:r>
              <a:rPr lang="en-GB" dirty="0" smtClean="0"/>
              <a:t> being in excited energy states!</a:t>
            </a:r>
            <a:endParaRPr lang="en-GB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/>
          <a:srcRect t="76799"/>
          <a:stretch>
            <a:fillRect/>
          </a:stretch>
        </p:blipFill>
        <p:spPr bwMode="auto">
          <a:xfrm>
            <a:off x="3690938" y="889000"/>
            <a:ext cx="5170487" cy="18034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5796303" y="3643595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flipV="1">
            <a:off x="5816799" y="4559243"/>
            <a:ext cx="1838325" cy="293688"/>
          </a:xfrm>
          <a:custGeom>
            <a:avLst/>
            <a:gdLst>
              <a:gd name="T0" fmla="*/ 0 w 9405"/>
              <a:gd name="T1" fmla="*/ 2147483647 h 6284"/>
              <a:gd name="T2" fmla="*/ 2147483647 w 9405"/>
              <a:gd name="T3" fmla="*/ 2147483647 h 6284"/>
              <a:gd name="T4" fmla="*/ 2147483647 w 9405"/>
              <a:gd name="T5" fmla="*/ 2147483647 h 6284"/>
              <a:gd name="T6" fmla="*/ 2147483647 w 9405"/>
              <a:gd name="T7" fmla="*/ 1965592790 h 6284"/>
              <a:gd name="T8" fmla="*/ 2147483647 w 9405"/>
              <a:gd name="T9" fmla="*/ 2147483647 h 6284"/>
              <a:gd name="T10" fmla="*/ 2147483647 w 9405"/>
              <a:gd name="T11" fmla="*/ 2147483647 h 6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05"/>
              <a:gd name="T19" fmla="*/ 0 h 6284"/>
              <a:gd name="T20" fmla="*/ 9405 w 9405"/>
              <a:gd name="T21" fmla="*/ 6284 h 6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05" h="6284">
                <a:moveTo>
                  <a:pt x="0" y="3157"/>
                </a:moveTo>
                <a:cubicBezTo>
                  <a:pt x="220" y="2707"/>
                  <a:pt x="735" y="0"/>
                  <a:pt x="1320" y="457"/>
                </a:cubicBezTo>
                <a:cubicBezTo>
                  <a:pt x="1905" y="914"/>
                  <a:pt x="2755" y="5910"/>
                  <a:pt x="3510" y="5902"/>
                </a:cubicBezTo>
                <a:cubicBezTo>
                  <a:pt x="4265" y="5894"/>
                  <a:pt x="5095" y="424"/>
                  <a:pt x="5850" y="412"/>
                </a:cubicBezTo>
                <a:cubicBezTo>
                  <a:pt x="6605" y="400"/>
                  <a:pt x="7448" y="5370"/>
                  <a:pt x="8040" y="5827"/>
                </a:cubicBezTo>
                <a:cubicBezTo>
                  <a:pt x="8632" y="6284"/>
                  <a:pt x="9121" y="3713"/>
                  <a:pt x="9405" y="3157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52120" y="3573016"/>
            <a:ext cx="288646" cy="21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83981" y="2924175"/>
            <a:ext cx="3672408" cy="3169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4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4524E-6 L -0.00087 0.2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1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00648E-6 L 0.45764 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9584E-6 L 0.00278 0.05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8529E-6 L 0.42848 0.20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0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4 L 3.33333E-6 0.283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7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00648E-6 L 0.45764 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22" grpId="0" animBg="1"/>
      <p:bldP spid="24" grpId="0" animBg="1"/>
      <p:bldP spid="25" grpId="0" animBg="1"/>
      <p:bldP spid="3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Energy levels in 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819" y="980728"/>
            <a:ext cx="821982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/>
              <a:t>Nuclei also have discrete energy levels. 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Following decay, the nucleus is often left in an </a:t>
            </a:r>
            <a:r>
              <a:rPr lang="en-GB" sz="2000" dirty="0" smtClean="0"/>
              <a:t>excited state</a:t>
            </a:r>
            <a:r>
              <a:rPr lang="en-GB" sz="2000" dirty="0"/>
              <a:t> </a:t>
            </a:r>
            <a:r>
              <a:rPr lang="en-GB" sz="2000" dirty="0" smtClean="0"/>
              <a:t>(we call this a “metastable” state)!</a:t>
            </a:r>
            <a:endParaRPr lang="en-GB" sz="2000" dirty="0"/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The nucleus will rearrange itself to form the lowest, and most stable configuration.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Energy is released as a high energy wave – a </a:t>
            </a:r>
            <a:r>
              <a:rPr lang="en-GB" sz="2000" dirty="0">
                <a:sym typeface="Symbol"/>
              </a:rPr>
              <a:t> </a:t>
            </a:r>
            <a:r>
              <a:rPr lang="en-GB" sz="2000" dirty="0" smtClean="0">
                <a:sym typeface="Symbol"/>
              </a:rPr>
              <a:t>photon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52" y="3980844"/>
            <a:ext cx="2768242" cy="28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Technetium generators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819" y="980728"/>
            <a:ext cx="821982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/>
              <a:t>Research and write about why Technetium-99 might be used in hospitals. Comment on:</a:t>
            </a:r>
          </a:p>
          <a:p>
            <a:pPr algn="l">
              <a:defRPr/>
            </a:pPr>
            <a:r>
              <a:rPr lang="en-GB" sz="2000" dirty="0" smtClean="0"/>
              <a:t>-    How it’s produced</a:t>
            </a:r>
          </a:p>
          <a:p>
            <a:pPr marL="342900" indent="-342900" algn="l">
              <a:buFontTx/>
              <a:buChar char="-"/>
              <a:defRPr/>
            </a:pPr>
            <a:r>
              <a:rPr lang="en-GB" sz="2000" dirty="0" smtClean="0"/>
              <a:t>The type of radiation emitted</a:t>
            </a:r>
          </a:p>
          <a:p>
            <a:pPr marL="342900" indent="-342900" algn="l">
              <a:buFontTx/>
              <a:buChar char="-"/>
              <a:defRPr/>
            </a:pPr>
            <a:r>
              <a:rPr lang="en-GB" sz="2000" dirty="0" smtClean="0"/>
              <a:t>The Half-lives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6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De Broglie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238" y="1042988"/>
            <a:ext cx="368300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Why can’t we use light to look at atoms?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443413" y="1066800"/>
            <a:ext cx="4546600" cy="2259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GB" sz="2200" dirty="0">
                <a:latin typeface="Calibri" pitchFamily="34" charset="0"/>
              </a:rPr>
              <a:t>Light is limited by its wavelength to resolving objects about 1 </a:t>
            </a:r>
            <a:r>
              <a:rPr lang="en-GB" sz="2200" dirty="0">
                <a:latin typeface="Calibri" pitchFamily="34" charset="0"/>
                <a:sym typeface="Symbol" pitchFamily="18" charset="2"/>
              </a:rPr>
              <a:t></a:t>
            </a:r>
            <a:r>
              <a:rPr lang="en-GB" sz="2200" dirty="0">
                <a:latin typeface="Calibri" pitchFamily="34" charset="0"/>
              </a:rPr>
              <a:t>m across.</a:t>
            </a:r>
            <a:r>
              <a:rPr lang="en-GB" sz="2200" dirty="0">
                <a:latin typeface="Calibri" pitchFamily="34" charset="0"/>
                <a:sym typeface="Symbol" pitchFamily="18" charset="2"/>
              </a:rPr>
              <a:t>  </a:t>
            </a:r>
          </a:p>
          <a:p>
            <a:pPr algn="l">
              <a:lnSpc>
                <a:spcPct val="80000"/>
              </a:lnSpc>
              <a:defRPr/>
            </a:pPr>
            <a:endParaRPr lang="en-GB" sz="2200" dirty="0">
              <a:latin typeface="Calibri" pitchFamily="34" charset="0"/>
              <a:sym typeface="Symbol" pitchFamily="18" charset="2"/>
            </a:endParaRPr>
          </a:p>
          <a:p>
            <a:pPr algn="l">
              <a:lnSpc>
                <a:spcPct val="80000"/>
              </a:lnSpc>
              <a:defRPr/>
            </a:pPr>
            <a:r>
              <a:rPr lang="en-GB" sz="2200" dirty="0">
                <a:latin typeface="Calibri" pitchFamily="34" charset="0"/>
                <a:sym typeface="Symbol" pitchFamily="18" charset="2"/>
              </a:rPr>
              <a:t>Below this length diffraction becomes important.  </a:t>
            </a:r>
          </a:p>
          <a:p>
            <a:pPr algn="l">
              <a:lnSpc>
                <a:spcPct val="80000"/>
              </a:lnSpc>
              <a:defRPr/>
            </a:pPr>
            <a:endParaRPr lang="en-GB" sz="2200" dirty="0">
              <a:latin typeface="Calibri" pitchFamily="34" charset="0"/>
              <a:sym typeface="Symbol" pitchFamily="18" charset="2"/>
            </a:endParaRPr>
          </a:p>
          <a:p>
            <a:pPr algn="l">
              <a:lnSpc>
                <a:spcPct val="80000"/>
              </a:lnSpc>
              <a:defRPr/>
            </a:pPr>
            <a:r>
              <a:rPr lang="en-GB" sz="2200" dirty="0">
                <a:latin typeface="Calibri" pitchFamily="34" charset="0"/>
                <a:sym typeface="Symbol" pitchFamily="18" charset="2"/>
              </a:rPr>
              <a:t>Waves will not travel through a gap less than a wavelength.</a:t>
            </a:r>
            <a:endParaRPr lang="en-GB" sz="2200" dirty="0">
              <a:latin typeface="Calibri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46100" y="3649663"/>
            <a:ext cx="3678238" cy="369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Why can we use electrons ?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30713" y="3568700"/>
            <a:ext cx="4559300" cy="757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GB" dirty="0"/>
              <a:t>Because they have wave properties and their </a:t>
            </a:r>
            <a:r>
              <a:rPr lang="en-GB" dirty="0" smtClean="0"/>
              <a:t>de </a:t>
            </a:r>
            <a:r>
              <a:rPr lang="en-GB" dirty="0"/>
              <a:t>Broglie wavelength is very small, but not small enough at normal energies</a:t>
            </a:r>
          </a:p>
        </p:txBody>
      </p:sp>
      <p:pic>
        <p:nvPicPr>
          <p:cNvPr id="16" name="Picture 5" descr="diff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53136"/>
            <a:ext cx="59896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3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j038126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j0091280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0213" y="449263"/>
            <a:ext cx="4572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To get the resolutions required to look at the nucleus, we need de Broglie wavelengths of 10</a:t>
            </a:r>
            <a:r>
              <a:rPr lang="en-GB" sz="2000" baseline="30000" dirty="0">
                <a:latin typeface="Calibri" pitchFamily="34" charset="0"/>
              </a:rPr>
              <a:t>-15</a:t>
            </a:r>
            <a:r>
              <a:rPr lang="en-GB" sz="2000" dirty="0">
                <a:latin typeface="Calibri" pitchFamily="34" charset="0"/>
              </a:rPr>
              <a:t> 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4300" y="436563"/>
            <a:ext cx="3340100" cy="1477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What </a:t>
            </a:r>
            <a:r>
              <a:rPr lang="en-GB" dirty="0" err="1"/>
              <a:t>p.d</a:t>
            </a:r>
            <a:r>
              <a:rPr lang="en-GB" dirty="0"/>
              <a:t> must an electron be accelerated by to achieve this wavelength?</a:t>
            </a:r>
          </a:p>
          <a:p>
            <a:pPr algn="l">
              <a:defRPr/>
            </a:pPr>
            <a:endParaRPr lang="en-GB" dirty="0"/>
          </a:p>
          <a:p>
            <a:pPr algn="l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73522" y="1403484"/>
            <a:ext cx="1821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100 </a:t>
            </a:r>
            <a:r>
              <a:rPr lang="en-GB" dirty="0" err="1" smtClean="0"/>
              <a:t>MegaVolts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7838" y="2425700"/>
            <a:ext cx="3603625" cy="19081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If we use more massive particles, we can obtain much shorter de Broglie wavelengths, hence more resolution.</a:t>
            </a:r>
          </a:p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What is the problem with this?</a:t>
            </a:r>
            <a:endParaRPr lang="en-GB" sz="2000" dirty="0"/>
          </a:p>
          <a:p>
            <a:pPr algn="l"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81525" y="3324225"/>
            <a:ext cx="4205288" cy="2030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Calibri" pitchFamily="34" charset="0"/>
              </a:rPr>
              <a:t>Nuclei bombarded with high energy particles tend to break up.  </a:t>
            </a:r>
          </a:p>
          <a:p>
            <a:pPr algn="l">
              <a:defRPr/>
            </a:pPr>
            <a:endParaRPr lang="en-GB" dirty="0">
              <a:latin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</a:rPr>
              <a:t>It has been described as finding out how a watch works by smashing it with another watch, and guessing how the pieces fit </a:t>
            </a:r>
            <a:r>
              <a:rPr lang="en-GB" dirty="0" smtClean="0">
                <a:latin typeface="Calibri" pitchFamily="34" charset="0"/>
              </a:rPr>
              <a:t>together…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8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98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32" fill="hold"/>
                                        <p:tgtEl>
                                          <p:spTgt spid="13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88" y="1138238"/>
            <a:ext cx="401161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A more accurate estimate of the nuclear radius has been determined by the use of a technique called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electron scattering</a:t>
            </a:r>
            <a:r>
              <a:rPr lang="en-GB" sz="2000" dirty="0">
                <a:latin typeface="Calibri" pitchFamily="34" charset="0"/>
              </a:rPr>
              <a:t>. </a:t>
            </a:r>
          </a:p>
        </p:txBody>
      </p:sp>
      <p:sp>
        <p:nvSpPr>
          <p:cNvPr id="31748" name="Tit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Electron scattering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675" y="1340768"/>
            <a:ext cx="3786188" cy="1477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In terms of the four fundamental forces, why are electrons more useful than alpha particles in the scattering experiments used to probe the nucleus?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888" y="3068960"/>
            <a:ext cx="7927975" cy="10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The electrons interact with the nucleus entirely by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electromagnetic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interaction</a:t>
            </a:r>
            <a:r>
              <a:rPr lang="en-GB" sz="2000" dirty="0">
                <a:latin typeface="Calibri" pitchFamily="34" charset="0"/>
              </a:rPr>
              <a:t> whereas the alpha particles interact by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strong nuclear interaction</a:t>
            </a:r>
            <a:r>
              <a:rPr lang="en-GB" sz="2000" dirty="0">
                <a:latin typeface="Calibri" pitchFamily="34" charset="0"/>
              </a:rPr>
              <a:t>, which is not well understood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4269360"/>
            <a:ext cx="4863307" cy="2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0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 rot="1879345">
            <a:off x="5962650" y="5743575"/>
            <a:ext cx="644525" cy="644525"/>
            <a:chOff x="3129566" y="2562896"/>
            <a:chExt cx="643944" cy="643943"/>
          </a:xfrm>
        </p:grpSpPr>
        <p:sp>
          <p:nvSpPr>
            <p:cNvPr id="33820" name="Oval 19"/>
            <p:cNvSpPr>
              <a:spLocks noChangeArrowheads="1"/>
            </p:cNvSpPr>
            <p:nvPr/>
          </p:nvSpPr>
          <p:spPr bwMode="auto">
            <a:xfrm>
              <a:off x="3129566" y="2562896"/>
              <a:ext cx="643944" cy="64394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3821" name="Group 20"/>
            <p:cNvGrpSpPr>
              <a:grpSpLocks/>
            </p:cNvGrpSpPr>
            <p:nvPr/>
          </p:nvGrpSpPr>
          <p:grpSpPr bwMode="auto">
            <a:xfrm>
              <a:off x="3284113" y="2743200"/>
              <a:ext cx="283336" cy="281189"/>
              <a:chOff x="3348507" y="1545465"/>
              <a:chExt cx="283336" cy="281189"/>
            </a:xfrm>
          </p:grpSpPr>
          <p:sp>
            <p:nvSpPr>
              <p:cNvPr id="33822" name="Oval 21"/>
              <p:cNvSpPr>
                <a:spLocks noChangeArrowheads="1"/>
              </p:cNvSpPr>
              <p:nvPr/>
            </p:nvSpPr>
            <p:spPr bwMode="auto">
              <a:xfrm>
                <a:off x="3541690" y="1545465"/>
                <a:ext cx="90153" cy="103031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23" name="Oval 22"/>
              <p:cNvSpPr>
                <a:spLocks noChangeArrowheads="1"/>
              </p:cNvSpPr>
              <p:nvPr/>
            </p:nvSpPr>
            <p:spPr bwMode="auto">
              <a:xfrm>
                <a:off x="3348507" y="1584101"/>
                <a:ext cx="90152" cy="9015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24" name="Oval 23"/>
              <p:cNvSpPr>
                <a:spLocks noChangeArrowheads="1"/>
              </p:cNvSpPr>
              <p:nvPr/>
            </p:nvSpPr>
            <p:spPr bwMode="auto">
              <a:xfrm>
                <a:off x="3500907" y="1736501"/>
                <a:ext cx="90152" cy="9015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What’s going on (E)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01700" y="1662113"/>
            <a:ext cx="257175" cy="2571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3141663" y="2305050"/>
            <a:ext cx="644525" cy="644525"/>
            <a:chOff x="3129566" y="2562896"/>
            <a:chExt cx="643944" cy="643943"/>
          </a:xfrm>
        </p:grpSpPr>
        <p:sp>
          <p:nvSpPr>
            <p:cNvPr id="33815" name="Oval 6"/>
            <p:cNvSpPr>
              <a:spLocks noChangeArrowheads="1"/>
            </p:cNvSpPr>
            <p:nvPr/>
          </p:nvSpPr>
          <p:spPr bwMode="auto">
            <a:xfrm>
              <a:off x="3129566" y="2562896"/>
              <a:ext cx="643944" cy="64394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3816" name="Group 10"/>
            <p:cNvGrpSpPr>
              <a:grpSpLocks/>
            </p:cNvGrpSpPr>
            <p:nvPr/>
          </p:nvGrpSpPr>
          <p:grpSpPr bwMode="auto">
            <a:xfrm>
              <a:off x="3284113" y="2743200"/>
              <a:ext cx="283336" cy="281189"/>
              <a:chOff x="3348507" y="1545465"/>
              <a:chExt cx="283336" cy="281189"/>
            </a:xfrm>
          </p:grpSpPr>
          <p:sp>
            <p:nvSpPr>
              <p:cNvPr id="33817" name="Oval 7"/>
              <p:cNvSpPr>
                <a:spLocks noChangeArrowheads="1"/>
              </p:cNvSpPr>
              <p:nvPr/>
            </p:nvSpPr>
            <p:spPr bwMode="auto">
              <a:xfrm>
                <a:off x="3541690" y="1545465"/>
                <a:ext cx="90153" cy="103031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8" name="Oval 8"/>
              <p:cNvSpPr>
                <a:spLocks noChangeArrowheads="1"/>
              </p:cNvSpPr>
              <p:nvPr/>
            </p:nvSpPr>
            <p:spPr bwMode="auto">
              <a:xfrm>
                <a:off x="3348507" y="1584101"/>
                <a:ext cx="90152" cy="9015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9" name="Oval 9"/>
              <p:cNvSpPr>
                <a:spLocks noChangeArrowheads="1"/>
              </p:cNvSpPr>
              <p:nvPr/>
            </p:nvSpPr>
            <p:spPr bwMode="auto">
              <a:xfrm>
                <a:off x="3500907" y="1736501"/>
                <a:ext cx="90152" cy="9015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11263" y="1763713"/>
            <a:ext cx="4456112" cy="1484312"/>
            <a:chOff x="1184856" y="1764406"/>
            <a:chExt cx="4456185" cy="1483652"/>
          </a:xfrm>
        </p:grpSpPr>
        <p:sp>
          <p:nvSpPr>
            <p:cNvPr id="33813" name="Freeform 12"/>
            <p:cNvSpPr>
              <a:spLocks/>
            </p:cNvSpPr>
            <p:nvPr/>
          </p:nvSpPr>
          <p:spPr bwMode="auto">
            <a:xfrm>
              <a:off x="1184856" y="1764406"/>
              <a:ext cx="4430333" cy="1468191"/>
            </a:xfrm>
            <a:custGeom>
              <a:avLst/>
              <a:gdLst>
                <a:gd name="T0" fmla="*/ 0 w 4430333"/>
                <a:gd name="T1" fmla="*/ 0 h 1468191"/>
                <a:gd name="T2" fmla="*/ 2446986 w 4430333"/>
                <a:gd name="T3" fmla="*/ 386366 h 1468191"/>
                <a:gd name="T4" fmla="*/ 4430333 w 4430333"/>
                <a:gd name="T5" fmla="*/ 1468191 h 1468191"/>
                <a:gd name="T6" fmla="*/ 4430333 w 4430333"/>
                <a:gd name="T7" fmla="*/ 1468191 h 1468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30333"/>
                <a:gd name="T13" fmla="*/ 0 h 1468191"/>
                <a:gd name="T14" fmla="*/ 4430333 w 4430333"/>
                <a:gd name="T15" fmla="*/ 1468191 h 1468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30333" h="1468191">
                  <a:moveTo>
                    <a:pt x="0" y="0"/>
                  </a:moveTo>
                  <a:cubicBezTo>
                    <a:pt x="854298" y="70834"/>
                    <a:pt x="1708597" y="141668"/>
                    <a:pt x="2446986" y="386366"/>
                  </a:cubicBezTo>
                  <a:cubicBezTo>
                    <a:pt x="3185375" y="631064"/>
                    <a:pt x="4430333" y="1468191"/>
                    <a:pt x="4430333" y="1468191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Isosceles Triangle 13"/>
            <p:cNvSpPr>
              <a:spLocks noChangeArrowheads="1"/>
            </p:cNvSpPr>
            <p:nvPr/>
          </p:nvSpPr>
          <p:spPr bwMode="auto">
            <a:xfrm rot="7537682">
              <a:off x="5461225" y="3068241"/>
              <a:ext cx="154134" cy="20549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5325" y="939800"/>
            <a:ext cx="2085975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Medium energy electron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9363" y="2589213"/>
            <a:ext cx="1725612" cy="1014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4" charset="0"/>
              </a:rPr>
              <a:t>Quarks move rapidly inside of the proton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503613" y="5113338"/>
            <a:ext cx="257175" cy="2571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748088" y="4308475"/>
            <a:ext cx="3101975" cy="1701800"/>
            <a:chOff x="1171977" y="3766882"/>
            <a:chExt cx="3102790" cy="1702346"/>
          </a:xfrm>
        </p:grpSpPr>
        <p:sp>
          <p:nvSpPr>
            <p:cNvPr id="33811" name="Freeform 30"/>
            <p:cNvSpPr>
              <a:spLocks/>
            </p:cNvSpPr>
            <p:nvPr/>
          </p:nvSpPr>
          <p:spPr bwMode="auto">
            <a:xfrm>
              <a:off x="1171977" y="3863662"/>
              <a:ext cx="3052293" cy="1605566"/>
            </a:xfrm>
            <a:custGeom>
              <a:avLst/>
              <a:gdLst>
                <a:gd name="T0" fmla="*/ 0 w 3052293"/>
                <a:gd name="T1" fmla="*/ 901521 h 1605566"/>
                <a:gd name="T2" fmla="*/ 2446987 w 3052293"/>
                <a:gd name="T3" fmla="*/ 1455313 h 1605566"/>
                <a:gd name="T4" fmla="*/ 3052293 w 3052293"/>
                <a:gd name="T5" fmla="*/ 0 h 1605566"/>
                <a:gd name="T6" fmla="*/ 0 60000 65536"/>
                <a:gd name="T7" fmla="*/ 0 60000 65536"/>
                <a:gd name="T8" fmla="*/ 0 60000 65536"/>
                <a:gd name="T9" fmla="*/ 0 w 3052293"/>
                <a:gd name="T10" fmla="*/ 0 h 1605566"/>
                <a:gd name="T11" fmla="*/ 3052293 w 3052293"/>
                <a:gd name="T12" fmla="*/ 1605566 h 1605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293" h="1605566">
                  <a:moveTo>
                    <a:pt x="0" y="901521"/>
                  </a:moveTo>
                  <a:cubicBezTo>
                    <a:pt x="969135" y="1253543"/>
                    <a:pt x="1938271" y="1605566"/>
                    <a:pt x="2446986" y="1455313"/>
                  </a:cubicBezTo>
                  <a:cubicBezTo>
                    <a:pt x="2955701" y="1305060"/>
                    <a:pt x="3003997" y="652530"/>
                    <a:pt x="3052293" y="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Isosceles Triangle 31"/>
            <p:cNvSpPr>
              <a:spLocks noChangeArrowheads="1"/>
            </p:cNvSpPr>
            <p:nvPr/>
          </p:nvSpPr>
          <p:spPr bwMode="auto">
            <a:xfrm rot="326423">
              <a:off x="4149177" y="3766882"/>
              <a:ext cx="125590" cy="299151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27100" y="4713288"/>
            <a:ext cx="2085975" cy="7080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4" charset="0"/>
              </a:rPr>
              <a:t>High energy electron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19450" y="6056313"/>
            <a:ext cx="2640013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4" charset="0"/>
              </a:rPr>
              <a:t>Collision between the electron and one quark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12013" y="3854450"/>
            <a:ext cx="1622425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Electron scattered through a </a:t>
            </a:r>
            <a:r>
              <a:rPr lang="en-GB" sz="2000" dirty="0" smtClean="0">
                <a:latin typeface="Calibri" pitchFamily="34" charset="0"/>
              </a:rPr>
              <a:t>larger </a:t>
            </a:r>
            <a:r>
              <a:rPr lang="en-GB" sz="2000" dirty="0">
                <a:latin typeface="Calibri" pitchFamily="34" charset="0"/>
              </a:rPr>
              <a:t>angle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4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0037 C 0.12118 0.00902 0.21441 0.01457 0.29445 0.04949 C 0.37448 0.08441 0.47309 0.18733 0.50851 0.21392 " pathEditMode="fixed" rAng="0" ptsTypes="a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0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38889E-6 -2.6087E-6 C 0.10851 0.05874 0.21736 0.11772 0.27691 0.09228 C 0.33611 0.06684 0.34288 -0.11193 0.35625 -0.15217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7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8" grpId="1" animBg="1"/>
      <p:bldP spid="44" grpId="0" animBg="1"/>
      <p:bldP spid="45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260350"/>
            <a:ext cx="8229600" cy="706438"/>
          </a:xfrm>
        </p:spPr>
        <p:txBody>
          <a:bodyPr/>
          <a:lstStyle/>
          <a:p>
            <a:r>
              <a:rPr lang="en-GB" sz="3600"/>
              <a:t>Deflection by electric fields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628775"/>
            <a:ext cx="590550" cy="2628900"/>
            <a:chOff x="295" y="1162"/>
            <a:chExt cx="372" cy="1656"/>
          </a:xfrm>
        </p:grpSpPr>
        <p:graphicFrame>
          <p:nvGraphicFramePr>
            <p:cNvPr id="292868" name="Object 7"/>
            <p:cNvGraphicFramePr>
              <a:graphicFrameLocks noChangeAspect="1"/>
            </p:cNvGraphicFramePr>
            <p:nvPr/>
          </p:nvGraphicFramePr>
          <p:xfrm>
            <a:off x="340" y="1162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6" name="Bitmap Image" r:id="rId5" imgW="447856" imgH="504762" progId="Paint.Picture">
                    <p:embed/>
                  </p:oleObj>
                </mc:Choice>
                <mc:Fallback>
                  <p:oleObj name="Bitmap Image" r:id="rId5" imgW="447856" imgH="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162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2869" name="Object 8"/>
            <p:cNvGraphicFramePr>
              <a:graphicFrameLocks noChangeAspect="1"/>
            </p:cNvGraphicFramePr>
            <p:nvPr/>
          </p:nvGraphicFramePr>
          <p:xfrm>
            <a:off x="295" y="1797"/>
            <a:ext cx="37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7" name="Bitmap Image" r:id="rId7" imgW="590476" imgH="590476" progId="Paint.Picture">
                    <p:embed/>
                  </p:oleObj>
                </mc:Choice>
                <mc:Fallback>
                  <p:oleObj name="Bitmap Image" r:id="rId7" imgW="590476" imgH="5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797"/>
                          <a:ext cx="372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2870" name="Object 9"/>
            <p:cNvGraphicFramePr>
              <a:graphicFrameLocks noChangeAspect="1"/>
            </p:cNvGraphicFramePr>
            <p:nvPr/>
          </p:nvGraphicFramePr>
          <p:xfrm>
            <a:off x="343" y="2386"/>
            <a:ext cx="2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" name="Bitmap Image" r:id="rId9" imgW="438095" imgH="685714" progId="Paint.Picture">
                    <p:embed/>
                  </p:oleObj>
                </mc:Choice>
                <mc:Fallback>
                  <p:oleObj name="Bitmap Image" r:id="rId9" imgW="438095" imgH="6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" y="2386"/>
                          <a:ext cx="27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1331913" y="1917700"/>
            <a:ext cx="2952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1331913" y="2925763"/>
            <a:ext cx="29527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331913" y="3933825"/>
            <a:ext cx="295275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021" name="Freeform 13"/>
          <p:cNvSpPr>
            <a:spLocks/>
          </p:cNvSpPr>
          <p:nvPr/>
        </p:nvSpPr>
        <p:spPr bwMode="auto">
          <a:xfrm>
            <a:off x="1331913" y="1700213"/>
            <a:ext cx="2879725" cy="217487"/>
          </a:xfrm>
          <a:custGeom>
            <a:avLst/>
            <a:gdLst>
              <a:gd name="T0" fmla="*/ 0 w 1814"/>
              <a:gd name="T1" fmla="*/ 217487 h 137"/>
              <a:gd name="T2" fmla="*/ 1368425 w 1814"/>
              <a:gd name="T3" fmla="*/ 144462 h 137"/>
              <a:gd name="T4" fmla="*/ 2303463 w 1814"/>
              <a:gd name="T5" fmla="*/ 73025 h 137"/>
              <a:gd name="T6" fmla="*/ 2879725 w 1814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137"/>
              <a:gd name="T14" fmla="*/ 1814 w 1814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137">
                <a:moveTo>
                  <a:pt x="0" y="137"/>
                </a:moveTo>
                <a:cubicBezTo>
                  <a:pt x="310" y="121"/>
                  <a:pt x="620" y="106"/>
                  <a:pt x="862" y="91"/>
                </a:cubicBezTo>
                <a:cubicBezTo>
                  <a:pt x="1104" y="76"/>
                  <a:pt x="1292" y="61"/>
                  <a:pt x="1451" y="46"/>
                </a:cubicBezTo>
                <a:cubicBezTo>
                  <a:pt x="1610" y="31"/>
                  <a:pt x="1712" y="15"/>
                  <a:pt x="181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2" name="Freeform 14"/>
          <p:cNvSpPr>
            <a:spLocks/>
          </p:cNvSpPr>
          <p:nvPr/>
        </p:nvSpPr>
        <p:spPr bwMode="auto">
          <a:xfrm>
            <a:off x="1331913" y="2925763"/>
            <a:ext cx="946150" cy="1298575"/>
          </a:xfrm>
          <a:custGeom>
            <a:avLst/>
            <a:gdLst>
              <a:gd name="T0" fmla="*/ 0 w 596"/>
              <a:gd name="T1" fmla="*/ 0 h 818"/>
              <a:gd name="T2" fmla="*/ 409575 w 596"/>
              <a:gd name="T3" fmla="*/ 63500 h 818"/>
              <a:gd name="T4" fmla="*/ 700087 w 596"/>
              <a:gd name="T5" fmla="*/ 311150 h 818"/>
              <a:gd name="T6" fmla="*/ 830263 w 596"/>
              <a:gd name="T7" fmla="*/ 688975 h 818"/>
              <a:gd name="T8" fmla="*/ 946150 w 596"/>
              <a:gd name="T9" fmla="*/ 1298575 h 8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"/>
              <a:gd name="T16" fmla="*/ 0 h 818"/>
              <a:gd name="T17" fmla="*/ 596 w 596"/>
              <a:gd name="T18" fmla="*/ 818 h 8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" h="818">
                <a:moveTo>
                  <a:pt x="0" y="0"/>
                </a:moveTo>
                <a:cubicBezTo>
                  <a:pt x="43" y="7"/>
                  <a:pt x="185" y="7"/>
                  <a:pt x="258" y="40"/>
                </a:cubicBezTo>
                <a:cubicBezTo>
                  <a:pt x="331" y="73"/>
                  <a:pt x="397" y="131"/>
                  <a:pt x="441" y="196"/>
                </a:cubicBezTo>
                <a:cubicBezTo>
                  <a:pt x="485" y="261"/>
                  <a:pt x="497" y="330"/>
                  <a:pt x="523" y="434"/>
                </a:cubicBezTo>
                <a:cubicBezTo>
                  <a:pt x="549" y="538"/>
                  <a:pt x="581" y="738"/>
                  <a:pt x="596" y="818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1042988" y="4797425"/>
            <a:ext cx="3168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Electric field produced by positively and negatively charged plates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763713" y="1196975"/>
            <a:ext cx="1728787" cy="3481388"/>
            <a:chOff x="1111" y="754"/>
            <a:chExt cx="1089" cy="2193"/>
          </a:xfrm>
        </p:grpSpPr>
        <p:grpSp>
          <p:nvGrpSpPr>
            <p:cNvPr id="292879" name="Group 25"/>
            <p:cNvGrpSpPr>
              <a:grpSpLocks/>
            </p:cNvGrpSpPr>
            <p:nvPr/>
          </p:nvGrpSpPr>
          <p:grpSpPr bwMode="auto">
            <a:xfrm>
              <a:off x="1111" y="2659"/>
              <a:ext cx="1089" cy="288"/>
              <a:chOff x="975" y="3022"/>
              <a:chExt cx="1089" cy="288"/>
            </a:xfrm>
          </p:grpSpPr>
          <p:sp>
            <p:nvSpPr>
              <p:cNvPr id="292880" name="Rectangle 17"/>
              <p:cNvSpPr>
                <a:spLocks noChangeArrowheads="1"/>
              </p:cNvSpPr>
              <p:nvPr/>
            </p:nvSpPr>
            <p:spPr bwMode="auto">
              <a:xfrm>
                <a:off x="975" y="3053"/>
                <a:ext cx="1089" cy="227"/>
              </a:xfrm>
              <a:prstGeom prst="rect">
                <a:avLst/>
              </a:prstGeom>
              <a:solidFill>
                <a:srgbClr val="FAACA4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1" name="Text Box 18"/>
              <p:cNvSpPr txBox="1">
                <a:spLocks noChangeArrowheads="1"/>
              </p:cNvSpPr>
              <p:nvPr/>
            </p:nvSpPr>
            <p:spPr bwMode="auto">
              <a:xfrm>
                <a:off x="1111" y="30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+</a:t>
                </a:r>
              </a:p>
            </p:txBody>
          </p:sp>
          <p:sp>
            <p:nvSpPr>
              <p:cNvPr id="292882" name="Text Box 19"/>
              <p:cNvSpPr txBox="1">
                <a:spLocks noChangeArrowheads="1"/>
              </p:cNvSpPr>
              <p:nvPr/>
            </p:nvSpPr>
            <p:spPr bwMode="auto">
              <a:xfrm>
                <a:off x="1406" y="30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+</a:t>
                </a:r>
              </a:p>
            </p:txBody>
          </p:sp>
          <p:sp>
            <p:nvSpPr>
              <p:cNvPr id="292883" name="Text Box 20"/>
              <p:cNvSpPr txBox="1">
                <a:spLocks noChangeArrowheads="1"/>
              </p:cNvSpPr>
              <p:nvPr/>
            </p:nvSpPr>
            <p:spPr bwMode="auto">
              <a:xfrm>
                <a:off x="1701" y="30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+</a:t>
                </a:r>
              </a:p>
            </p:txBody>
          </p:sp>
        </p:grpSp>
        <p:grpSp>
          <p:nvGrpSpPr>
            <p:cNvPr id="292884" name="Group 26"/>
            <p:cNvGrpSpPr>
              <a:grpSpLocks/>
            </p:cNvGrpSpPr>
            <p:nvPr/>
          </p:nvGrpSpPr>
          <p:grpSpPr bwMode="auto">
            <a:xfrm>
              <a:off x="1111" y="754"/>
              <a:ext cx="1089" cy="288"/>
              <a:chOff x="1429" y="3566"/>
              <a:chExt cx="1089" cy="288"/>
            </a:xfrm>
          </p:grpSpPr>
          <p:sp>
            <p:nvSpPr>
              <p:cNvPr id="292885" name="Rectangle 21"/>
              <p:cNvSpPr>
                <a:spLocks noChangeArrowheads="1"/>
              </p:cNvSpPr>
              <p:nvPr/>
            </p:nvSpPr>
            <p:spPr bwMode="auto">
              <a:xfrm>
                <a:off x="1429" y="3612"/>
                <a:ext cx="1089" cy="227"/>
              </a:xfrm>
              <a:prstGeom prst="rect">
                <a:avLst/>
              </a:prstGeom>
              <a:solidFill>
                <a:srgbClr val="A9EEF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6" name="Text Box 22"/>
              <p:cNvSpPr txBox="1">
                <a:spLocks noChangeArrowheads="1"/>
              </p:cNvSpPr>
              <p:nvPr/>
            </p:nvSpPr>
            <p:spPr bwMode="auto">
              <a:xfrm>
                <a:off x="1587" y="356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-</a:t>
                </a:r>
              </a:p>
            </p:txBody>
          </p:sp>
          <p:sp>
            <p:nvSpPr>
              <p:cNvPr id="292887" name="Text Box 23"/>
              <p:cNvSpPr txBox="1">
                <a:spLocks noChangeArrowheads="1"/>
              </p:cNvSpPr>
              <p:nvPr/>
            </p:nvSpPr>
            <p:spPr bwMode="auto">
              <a:xfrm>
                <a:off x="1882" y="356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-</a:t>
                </a:r>
              </a:p>
            </p:txBody>
          </p:sp>
          <p:sp>
            <p:nvSpPr>
              <p:cNvPr id="292888" name="Text Box 24"/>
              <p:cNvSpPr txBox="1">
                <a:spLocks noChangeArrowheads="1"/>
              </p:cNvSpPr>
              <p:nvPr/>
            </p:nvSpPr>
            <p:spPr bwMode="auto">
              <a:xfrm>
                <a:off x="2177" y="356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 b="1"/>
                  <a:t>-</a:t>
                </a:r>
              </a:p>
            </p:txBody>
          </p:sp>
        </p:grpSp>
      </p:grpSp>
      <p:sp>
        <p:nvSpPr>
          <p:cNvPr id="25" name="Text Box 85"/>
          <p:cNvSpPr txBox="1">
            <a:spLocks noChangeArrowheads="1"/>
          </p:cNvSpPr>
          <p:nvPr/>
        </p:nvSpPr>
        <p:spPr bwMode="auto">
          <a:xfrm>
            <a:off x="4716463" y="1196975"/>
            <a:ext cx="42880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/>
              <a:t>Alpha and beta particles are deflected in opposite directions due to their opposite charges.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Due to their much </a:t>
            </a:r>
            <a:r>
              <a:rPr lang="en-GB" sz="2400" dirty="0" smtClean="0"/>
              <a:t>smaller mass, beta </a:t>
            </a:r>
            <a:r>
              <a:rPr lang="en-GB" sz="2400" dirty="0"/>
              <a:t>particles are deflected far </a:t>
            </a:r>
            <a:r>
              <a:rPr lang="en-GB" sz="2400" dirty="0" smtClean="0"/>
              <a:t>more </a:t>
            </a:r>
            <a:r>
              <a:rPr lang="en-GB" sz="2400" dirty="0"/>
              <a:t>than </a:t>
            </a:r>
            <a:r>
              <a:rPr lang="en-GB" sz="2400" dirty="0" smtClean="0"/>
              <a:t>alpha.</a:t>
            </a:r>
            <a:endParaRPr lang="en-GB" sz="2400" dirty="0"/>
          </a:p>
          <a:p>
            <a:pPr>
              <a:spcBef>
                <a:spcPct val="50000"/>
              </a:spcBef>
            </a:pPr>
            <a:r>
              <a:rPr lang="en-GB" sz="2400" dirty="0"/>
              <a:t>Gamma rays are not deflected because they are not charged.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62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nimBg="1"/>
      <p:bldP spid="171018" grpId="1" animBg="1"/>
      <p:bldP spid="171019" grpId="0" animBg="1"/>
      <p:bldP spid="171019" grpId="1" animBg="1"/>
      <p:bldP spid="171019" grpId="2" animBg="1"/>
      <p:bldP spid="171020" grpId="0" animBg="1"/>
      <p:bldP spid="171020" grpId="1" animBg="1"/>
      <p:bldP spid="171021" grpId="0" animBg="1"/>
      <p:bldP spid="171022" grpId="0" animBg="1"/>
      <p:bldP spid="1710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08624" y="2204865"/>
            <a:ext cx="4713064" cy="86409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Radius (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32" y="2354704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 = r</a:t>
            </a:r>
            <a:r>
              <a:rPr lang="en-GB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GB" alt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the nuclei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measured in </a:t>
            </a:r>
            <a:r>
              <a:rPr lang="en-GB" altLang="en-US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metres (</a:t>
            </a:r>
            <a:r>
              <a:rPr lang="en-GB" altLang="en-U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GB" altLang="en-US" sz="2800" b="1" i="1" dirty="0" smtClean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GB" altLang="en-US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1.05 </a:t>
            </a:r>
            <a:r>
              <a:rPr lang="en-GB" altLang="en-US" sz="28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GB" altLang="en-US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(1.05 x 10</a:t>
            </a:r>
            <a:r>
              <a:rPr lang="en-GB" altLang="en-US" sz="2800" b="1" baseline="30000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-15</a:t>
            </a:r>
            <a:r>
              <a:rPr lang="en-GB" altLang="en-US" sz="2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number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(the number of nucleons) is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unitless</a:t>
            </a:r>
            <a:endParaRPr lang="en-GB" altLang="en-US" sz="2800" b="1" dirty="0" smtClean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1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  <p:bldP spid="26624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08624" y="1340769"/>
            <a:ext cx="4713064" cy="86409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Radius (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32" y="1490608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 = r</a:t>
            </a:r>
            <a:r>
              <a:rPr lang="en-GB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GB" alt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would we get if we plotted ln(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Vs ln(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15616" y="3212976"/>
            <a:ext cx="0" cy="2880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00742" y="6093296"/>
            <a:ext cx="498342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52148" y="5309603"/>
            <a:ext cx="237626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Intercept = ln(</a:t>
            </a:r>
            <a:r>
              <a:rPr lang="en-GB" sz="2000" dirty="0" smtClean="0">
                <a:solidFill>
                  <a:srgbClr val="FF0000"/>
                </a:solidFill>
              </a:rPr>
              <a:t>r</a:t>
            </a:r>
            <a:r>
              <a:rPr lang="en-GB" sz="2000" baseline="-25000" dirty="0" smtClean="0">
                <a:solidFill>
                  <a:srgbClr val="FF0000"/>
                </a:solidFill>
              </a:rPr>
              <a:t>0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20892" y="3457910"/>
            <a:ext cx="4099180" cy="2051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056138">
            <a:off x="1961983" y="3965741"/>
            <a:ext cx="210942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Gradient = 1/3</a:t>
            </a:r>
          </a:p>
        </p:txBody>
      </p: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1120892" y="5509658"/>
            <a:ext cx="831256" cy="0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7319" y="34551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ln(</a:t>
            </a: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70482" y="60932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ln(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9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/>
      <p:bldP spid="2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08624" y="1340769"/>
            <a:ext cx="4713064" cy="86409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Radius (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32" y="1490608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 = r</a:t>
            </a:r>
            <a:r>
              <a:rPr lang="en-GB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GB" alt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would we get if we plotted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15616" y="3212976"/>
            <a:ext cx="0" cy="2880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00742" y="6093296"/>
            <a:ext cx="498342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00742" y="4041548"/>
            <a:ext cx="4099180" cy="2051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056138">
            <a:off x="2095623" y="4564725"/>
            <a:ext cx="210942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Gradient = </a:t>
            </a:r>
            <a:r>
              <a:rPr lang="en-GB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0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1540" y="35183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163" y="60973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4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08624" y="1340769"/>
            <a:ext cx="4713064" cy="86409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473950" cy="8524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 Radius (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32" y="1490608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 = r</a:t>
            </a:r>
            <a:r>
              <a:rPr lang="en-GB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GB" alt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would we get if we plotted </a:t>
            </a: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15616" y="3212976"/>
            <a:ext cx="0" cy="2880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00742" y="6093296"/>
            <a:ext cx="498342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00742" y="4041548"/>
            <a:ext cx="4099180" cy="2051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056138">
            <a:off x="2095623" y="4564725"/>
            <a:ext cx="210942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Gradient = </a:t>
            </a:r>
            <a:r>
              <a:rPr lang="en-GB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0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sz="20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1540" y="35183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6863" y="60973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7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z="3600" u="sng" smtClean="0">
                <a:latin typeface="Calibri" pitchFamily="34" charset="0"/>
              </a:rPr>
              <a:t>Nuclear density</a:t>
            </a:r>
          </a:p>
        </p:txBody>
      </p:sp>
      <p:pic>
        <p:nvPicPr>
          <p:cNvPr id="35843" name="Picture 2" descr="http://hyperphysics.phy-astr.gsu.edu/Hbase/nuclear/imgnuc/nucradi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339850"/>
            <a:ext cx="342582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314825"/>
            <a:ext cx="46751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13475" y="4845050"/>
            <a:ext cx="2757488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On this scale, the nearest star would be a little over 10,000 miles away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438" y="1095375"/>
            <a:ext cx="2357437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What does the tailing off of the graph suggest?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138" y="2241550"/>
            <a:ext cx="2357437" cy="922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That the nucleus does not have a hard 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2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93185"/>
            <a:ext cx="78973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So: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5126" name="Tit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Finding the density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938" y="1223963"/>
            <a:ext cx="42036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/>
              <a:t>What is the formula for density, </a:t>
            </a:r>
            <a:r>
              <a:rPr lang="en-GB" dirty="0">
                <a:sym typeface="Symbol"/>
              </a:rPr>
              <a:t> ?</a:t>
            </a:r>
            <a:r>
              <a:rPr lang="en-GB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575" y="2486025"/>
            <a:ext cx="30829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How do you find the volume of a sphere?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6056" y="958850"/>
            <a:ext cx="1049337" cy="1014413"/>
            <a:chOff x="4720108" y="958230"/>
            <a:chExt cx="1049627" cy="1015663"/>
          </a:xfrm>
        </p:grpSpPr>
        <p:sp>
          <p:nvSpPr>
            <p:cNvPr id="7" name="Rectangle 6"/>
            <p:cNvSpPr/>
            <p:nvPr/>
          </p:nvSpPr>
          <p:spPr>
            <a:xfrm>
              <a:off x="4720108" y="958230"/>
              <a:ext cx="1049627" cy="10156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</p:txBody>
        </p:sp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4877604" y="1145771"/>
            <a:ext cx="634553" cy="596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4" imgW="419040" imgH="393480" progId="Equation.3">
                    <p:embed/>
                  </p:oleObj>
                </mc:Choice>
                <mc:Fallback>
                  <p:oleObj name="Equation" r:id="rId4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7604" y="1145771"/>
                          <a:ext cx="634553" cy="596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740275" y="2425700"/>
            <a:ext cx="1247775" cy="1016000"/>
            <a:chOff x="4720108" y="958230"/>
            <a:chExt cx="1049627" cy="1015663"/>
          </a:xfrm>
        </p:grpSpPr>
        <p:sp>
          <p:nvSpPr>
            <p:cNvPr id="12" name="Rectangle 11"/>
            <p:cNvSpPr/>
            <p:nvPr/>
          </p:nvSpPr>
          <p:spPr>
            <a:xfrm>
              <a:off x="4720108" y="958230"/>
              <a:ext cx="1049627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796821" y="1210613"/>
            <a:ext cx="907468" cy="531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6" imgW="672840" imgH="393480" progId="Equation.3">
                    <p:embed/>
                  </p:oleObj>
                </mc:Choice>
                <mc:Fallback>
                  <p:oleObj name="Equation" r:id="rId6" imgW="672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821" y="1210613"/>
                          <a:ext cx="907468" cy="531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078037" y="3789040"/>
            <a:ext cx="3909798" cy="1095358"/>
            <a:chOff x="4239606" y="972965"/>
            <a:chExt cx="2233670" cy="801978"/>
          </a:xfrm>
        </p:grpSpPr>
        <p:sp>
          <p:nvSpPr>
            <p:cNvPr id="15" name="Rectangle 14"/>
            <p:cNvSpPr/>
            <p:nvPr/>
          </p:nvSpPr>
          <p:spPr>
            <a:xfrm>
              <a:off x="4239606" y="972965"/>
              <a:ext cx="2233670" cy="8019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589244"/>
                </p:ext>
              </p:extLst>
            </p:nvPr>
          </p:nvGraphicFramePr>
          <p:xfrm>
            <a:off x="4260466" y="1108029"/>
            <a:ext cx="2192074" cy="531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tion" r:id="rId8" imgW="1625400" imgH="393480" progId="Equation.3">
                    <p:embed/>
                  </p:oleObj>
                </mc:Choice>
                <mc:Fallback>
                  <p:oleObj name="Equation" r:id="rId8" imgW="1625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466" y="1108029"/>
                          <a:ext cx="2192074" cy="531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7157185" y="2749034"/>
            <a:ext cx="1375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Remember:R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GB" altLang="en-US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36574" y="5677217"/>
            <a:ext cx="230723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Mass of a nucleus:</a:t>
            </a:r>
            <a:endParaRPr lang="en-GB" sz="2000" dirty="0">
              <a:latin typeface="Calibri" pitchFamily="34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3454245" y="5417204"/>
            <a:ext cx="2265145" cy="1015663"/>
            <a:chOff x="4649473" y="671222"/>
            <a:chExt cx="2084776" cy="1121109"/>
          </a:xfrm>
        </p:grpSpPr>
        <p:sp>
          <p:nvSpPr>
            <p:cNvPr id="22" name="Rectangle 21"/>
            <p:cNvSpPr/>
            <p:nvPr/>
          </p:nvSpPr>
          <p:spPr>
            <a:xfrm>
              <a:off x="4649473" y="671222"/>
              <a:ext cx="2084776" cy="112110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  <a:p>
              <a:pPr algn="l">
                <a:defRPr/>
              </a:pPr>
              <a:endParaRPr lang="en-GB" sz="2000" dirty="0">
                <a:latin typeface="Calibri" pitchFamily="34" charset="0"/>
              </a:endParaRP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636364"/>
                </p:ext>
              </p:extLst>
            </p:nvPr>
          </p:nvGraphicFramePr>
          <p:xfrm>
            <a:off x="4720108" y="838496"/>
            <a:ext cx="1959125" cy="68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10" imgW="698400" imgH="241200" progId="Equation.3">
                    <p:embed/>
                  </p:oleObj>
                </mc:Choice>
                <mc:Fallback>
                  <p:oleObj name="Equation" r:id="rId10" imgW="698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108" y="838496"/>
                          <a:ext cx="1959125" cy="681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4687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/>
      <p:bldP spid="2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899" y="1196752"/>
            <a:ext cx="4011613" cy="1323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Calibri" pitchFamily="34" charset="0"/>
              </a:rPr>
              <a:t>Show that the nuclear density is:</a:t>
            </a:r>
          </a:p>
          <a:p>
            <a:pPr algn="l">
              <a:defRPr/>
            </a:pPr>
            <a:endParaRPr lang="en-GB" sz="2000" dirty="0">
              <a:latin typeface="Calibri" pitchFamily="34" charset="0"/>
            </a:endParaRPr>
          </a:p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-      Constant</a:t>
            </a:r>
            <a:endParaRPr lang="en-GB" sz="2000" dirty="0">
              <a:latin typeface="Calibri" pitchFamily="34" charset="0"/>
            </a:endParaRPr>
          </a:p>
          <a:p>
            <a:pPr algn="l">
              <a:defRPr/>
            </a:pPr>
            <a:r>
              <a:rPr lang="en-GB" sz="2000" smtClean="0">
                <a:latin typeface="Calibri" pitchFamily="34" charset="0"/>
              </a:rPr>
              <a:t>-      Independent </a:t>
            </a:r>
            <a:r>
              <a:rPr lang="en-GB" sz="2000" dirty="0">
                <a:latin typeface="Calibri" pitchFamily="34" charset="0"/>
              </a:rPr>
              <a:t>of the radius</a:t>
            </a:r>
          </a:p>
        </p:txBody>
      </p:sp>
      <p:sp>
        <p:nvSpPr>
          <p:cNvPr id="5126" name="Tit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 smtClean="0"/>
              <a:t>Finding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840" y="1052736"/>
                <a:ext cx="6192688" cy="445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endParaRPr lang="en-GB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52736"/>
                <a:ext cx="6192688" cy="44559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9973" y="4029212"/>
                <a:ext cx="3991463" cy="216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1.67×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−27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(1.05×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−15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endParaRPr lang="en-GB" sz="28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u="sng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2800" i="1" u="sng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b="0" i="1" u="sng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3.4×</m:t>
                      </m:r>
                      <m:sSup>
                        <m:sSupPr>
                          <m:ctrlPr>
                            <a:rPr lang="en-GB" sz="2800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0" i="1" u="sng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u="sng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17</m:t>
                          </m:r>
                        </m:sup>
                      </m:sSup>
                      <m:r>
                        <a:rPr lang="en-GB" sz="2800" b="0" i="1" u="sng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  <m:sSup>
                        <m:sSupPr>
                          <m:ctrlPr>
                            <a:rPr lang="en-GB" sz="2800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0" i="1" u="sng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u="sng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800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3" y="4029212"/>
                <a:ext cx="3991463" cy="21646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20072" y="3717032"/>
            <a:ext cx="2304256" cy="1394527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8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13" grpId="0" build="p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/>
              <a:t>Question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ChangeArrowheads="1"/>
              </p:cNvSpPr>
              <p:nvPr/>
            </p:nvSpPr>
            <p:spPr bwMode="auto">
              <a:xfrm>
                <a:off x="755650" y="1125538"/>
                <a:ext cx="7700963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indent="-457200" eaLnBrk="1" hangingPunct="1">
                  <a:buAutoNum type="alphaLcParenBoth"/>
                </a:pPr>
                <a:r>
                  <a:rPr lang="en-GB" altLang="en-US" sz="2400" dirty="0" smtClean="0">
                    <a:latin typeface="Calibri" pitchFamily="34" charset="0"/>
                  </a:rPr>
                  <a:t>What </a:t>
                </a:r>
                <a:r>
                  <a:rPr lang="en-GB" altLang="en-US" sz="2400" dirty="0">
                    <a:latin typeface="Calibri" pitchFamily="34" charset="0"/>
                  </a:rPr>
                  <a:t>is the nuclear radius of  an </a:t>
                </a:r>
                <a:r>
                  <a:rPr lang="en-GB" altLang="en-US" sz="2400" dirty="0" smtClean="0">
                    <a:latin typeface="Calibri" pitchFamily="34" charset="0"/>
                  </a:rPr>
                  <a:t>iron-56 atom?  </a:t>
                </a:r>
              </a:p>
              <a:p>
                <a:pPr marL="457200" indent="-457200" eaLnBrk="1" hangingPunct="1">
                  <a:buAutoNum type="alphaLcParenBoth"/>
                </a:pPr>
                <a:r>
                  <a:rPr lang="en-GB" altLang="en-US" sz="2400" dirty="0" smtClean="0">
                    <a:latin typeface="Calibri" pitchFamily="34" charset="0"/>
                  </a:rPr>
                  <a:t>Would the radius </a:t>
                </a:r>
                <a:r>
                  <a:rPr lang="en-GB" altLang="en-US" sz="2400" dirty="0">
                    <a:latin typeface="Calibri" pitchFamily="34" charset="0"/>
                  </a:rPr>
                  <a:t>be any different to a cobalt-56 nucleus? </a:t>
                </a:r>
                <a:endParaRPr lang="en-GB" altLang="en-US" sz="2400" dirty="0" smtClean="0">
                  <a:latin typeface="Calibri" pitchFamily="34" charset="0"/>
                </a:endParaRPr>
              </a:p>
              <a:p>
                <a:pPr marL="457200" indent="-457200" eaLnBrk="1" hangingPunct="1">
                  <a:buAutoNum type="alphaLcParenBoth"/>
                </a:pPr>
                <a:endParaRPr lang="en-GB" altLang="en-US" sz="2400" dirty="0">
                  <a:latin typeface="Calibri" pitchFamily="34" charset="0"/>
                </a:endParaRPr>
              </a:p>
              <a:p>
                <a:pPr eaLnBrk="1" hangingPunct="1"/>
                <a:r>
                  <a:rPr lang="en-GB" altLang="en-US" sz="2400" dirty="0" smtClean="0">
                    <a:latin typeface="Calibri" pitchFamily="34" charset="0"/>
                  </a:rPr>
                  <a:t>(a)</a:t>
                </a:r>
                <a:r>
                  <a:rPr lang="en-GB" altLang="en-US" sz="2400" b="1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𝑹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= </m:t>
                    </m:r>
                    <m:r>
                      <a:rPr lang="en-GB" altLang="en-US" sz="2400" b="1" i="1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𝒓</m:t>
                    </m:r>
                    <m:r>
                      <a:rPr lang="en-GB" altLang="en-US" sz="2400" b="1" i="1" baseline="-25000" dirty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GB" altLang="en-US" sz="2400" b="1" i="1" dirty="0" smtClean="0">
                    <a:solidFill>
                      <a:srgbClr val="FF0000"/>
                    </a:solidFill>
                    <a:latin typeface="Cambria Math"/>
                    <a:cs typeface="Calibri" panose="020F0502020204030204" pitchFamily="34" charset="0"/>
                  </a:rPr>
                  <a:t>A</a:t>
                </a:r>
                <a:r>
                  <a:rPr lang="en-GB" altLang="en-US" sz="2400" b="1" i="1" baseline="30000" dirty="0" smtClean="0">
                    <a:solidFill>
                      <a:srgbClr val="FF0000"/>
                    </a:solidFill>
                    <a:latin typeface="Cambria Math"/>
                    <a:cs typeface="Calibri" panose="020F0502020204030204" pitchFamily="34" charset="0"/>
                  </a:rPr>
                  <a:t>1/3</a:t>
                </a:r>
              </a:p>
              <a:p>
                <a:pPr eaLnBrk="1" hangingPunct="1"/>
                <a:r>
                  <a:rPr lang="en-GB" altLang="en-US" sz="2400" b="1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𝑹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 =(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𝟏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.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𝟎𝟓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alt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GB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𝟏𝟓</m:t>
                        </m:r>
                      </m:sup>
                    </m:sSup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)</m:t>
                    </m:r>
                    <m:r>
                      <a:rPr lang="en-GB" altLang="en-US" sz="2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𝟓𝟔</m:t>
                    </m:r>
                  </m:oMath>
                </a14:m>
                <a:r>
                  <a:rPr lang="en-GB" altLang="en-US" sz="2400" b="1" baseline="30000" dirty="0" smtClean="0">
                    <a:solidFill>
                      <a:srgbClr val="FF0000"/>
                    </a:solidFill>
                    <a:latin typeface="Calibri" pitchFamily="34" charset="0"/>
                  </a:rPr>
                  <a:t>1/3</a:t>
                </a:r>
              </a:p>
              <a:p>
                <a:pPr eaLnBrk="1" hangingPunct="1"/>
                <a:r>
                  <a:rPr lang="en-GB" altLang="en-US" sz="2400" dirty="0" smtClean="0">
                    <a:solidFill>
                      <a:srgbClr val="FF0000"/>
                    </a:solidFill>
                    <a:latin typeface="Calibri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altLang="en-US" sz="24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𝐑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𝟒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.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cs typeface="Calibri" panose="020F0502020204030204" pitchFamily="34" charset="0"/>
                      </a:rPr>
                      <m:t>𝟎𝟐</m:t>
                    </m:r>
                    <m:r>
                      <a:rPr lang="en-GB" altLang="en-US" sz="2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GB" alt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GB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𝟏𝟓</m:t>
                        </m:r>
                      </m:sup>
                    </m:sSup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en-GB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𝒎</m:t>
                    </m:r>
                  </m:oMath>
                </a14:m>
                <a:endParaRPr lang="en-GB" altLang="en-US" sz="2400" b="1" dirty="0" smtClean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GB" altLang="en-US" sz="2400" dirty="0">
                  <a:latin typeface="Calibri" pitchFamily="34" charset="0"/>
                </a:endParaRPr>
              </a:p>
              <a:p>
                <a:pPr eaLnBrk="1" hangingPunct="1"/>
                <a:r>
                  <a:rPr lang="en-GB" altLang="en-US" sz="2400" dirty="0" smtClean="0">
                    <a:latin typeface="Calibri" pitchFamily="34" charset="0"/>
                  </a:rPr>
                  <a:t>(b) No- they have the same number of nucleons!</a:t>
                </a:r>
                <a:endParaRPr lang="en-GB" alt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4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125538"/>
                <a:ext cx="7700963" cy="4391025"/>
              </a:xfrm>
              <a:prstGeom prst="rect">
                <a:avLst/>
              </a:prstGeom>
              <a:blipFill rotWithShape="1">
                <a:blip r:embed="rId4"/>
                <a:stretch>
                  <a:fillRect l="-1267" t="-1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636838"/>
            <a:ext cx="773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7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547813" y="1700213"/>
            <a:ext cx="1943100" cy="2449512"/>
            <a:chOff x="3651" y="1298"/>
            <a:chExt cx="1224" cy="1543"/>
          </a:xfrm>
        </p:grpSpPr>
        <p:sp>
          <p:nvSpPr>
            <p:cNvPr id="290819" name="Rectangle 79"/>
            <p:cNvSpPr>
              <a:spLocks noChangeArrowheads="1"/>
            </p:cNvSpPr>
            <p:nvPr/>
          </p:nvSpPr>
          <p:spPr bwMode="auto">
            <a:xfrm>
              <a:off x="3651" y="1298"/>
              <a:ext cx="1224" cy="1543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0" name="Text Box 80"/>
            <p:cNvSpPr txBox="1">
              <a:spLocks noChangeArrowheads="1"/>
            </p:cNvSpPr>
            <p:nvPr/>
          </p:nvSpPr>
          <p:spPr bwMode="auto">
            <a:xfrm>
              <a:off x="4014" y="1525"/>
              <a:ext cx="443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9600" b="1"/>
                <a:t>S</a:t>
              </a:r>
            </a:p>
          </p:txBody>
        </p:sp>
      </p:grpSp>
      <p:sp>
        <p:nvSpPr>
          <p:cNvPr id="29082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260350"/>
            <a:ext cx="8229600" cy="706438"/>
          </a:xfrm>
        </p:spPr>
        <p:txBody>
          <a:bodyPr/>
          <a:lstStyle/>
          <a:p>
            <a:r>
              <a:rPr lang="en-GB" sz="3600"/>
              <a:t>Deflection by magnetic fields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68313" y="1628775"/>
            <a:ext cx="590550" cy="2628900"/>
            <a:chOff x="295" y="1162"/>
            <a:chExt cx="372" cy="1656"/>
          </a:xfrm>
        </p:grpSpPr>
        <p:graphicFrame>
          <p:nvGraphicFramePr>
            <p:cNvPr id="290823" name="Object 72"/>
            <p:cNvGraphicFramePr>
              <a:graphicFrameLocks noChangeAspect="1"/>
            </p:cNvGraphicFramePr>
            <p:nvPr/>
          </p:nvGraphicFramePr>
          <p:xfrm>
            <a:off x="340" y="1162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2" name="Bitmap Image" r:id="rId5" imgW="447856" imgH="504762" progId="Paint.Picture">
                    <p:embed/>
                  </p:oleObj>
                </mc:Choice>
                <mc:Fallback>
                  <p:oleObj name="Bitmap Image" r:id="rId5" imgW="447856" imgH="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162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0824" name="Object 73"/>
            <p:cNvGraphicFramePr>
              <a:graphicFrameLocks noChangeAspect="1"/>
            </p:cNvGraphicFramePr>
            <p:nvPr/>
          </p:nvGraphicFramePr>
          <p:xfrm>
            <a:off x="295" y="1797"/>
            <a:ext cx="37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3" name="Bitmap Image" r:id="rId7" imgW="590476" imgH="590476" progId="Paint.Picture">
                    <p:embed/>
                  </p:oleObj>
                </mc:Choice>
                <mc:Fallback>
                  <p:oleObj name="Bitmap Image" r:id="rId7" imgW="590476" imgH="5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797"/>
                          <a:ext cx="372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0825" name="Object 74"/>
            <p:cNvGraphicFramePr>
              <a:graphicFrameLocks noChangeAspect="1"/>
            </p:cNvGraphicFramePr>
            <p:nvPr/>
          </p:nvGraphicFramePr>
          <p:xfrm>
            <a:off x="343" y="2386"/>
            <a:ext cx="2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4" name="Bitmap Image" r:id="rId9" imgW="438095" imgH="685714" progId="Paint.Picture">
                    <p:embed/>
                  </p:oleObj>
                </mc:Choice>
                <mc:Fallback>
                  <p:oleObj name="Bitmap Image" r:id="rId9" imgW="438095" imgH="6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" y="2386"/>
                          <a:ext cx="27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988" name="Line 76"/>
          <p:cNvSpPr>
            <a:spLocks noChangeShapeType="1"/>
          </p:cNvSpPr>
          <p:nvPr/>
        </p:nvSpPr>
        <p:spPr bwMode="auto">
          <a:xfrm>
            <a:off x="1331913" y="1917700"/>
            <a:ext cx="2952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89" name="Line 77"/>
          <p:cNvSpPr>
            <a:spLocks noChangeShapeType="1"/>
          </p:cNvSpPr>
          <p:nvPr/>
        </p:nvSpPr>
        <p:spPr bwMode="auto">
          <a:xfrm>
            <a:off x="1331913" y="2925763"/>
            <a:ext cx="29527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90" name="Line 78"/>
          <p:cNvSpPr>
            <a:spLocks noChangeShapeType="1"/>
          </p:cNvSpPr>
          <p:nvPr/>
        </p:nvSpPr>
        <p:spPr bwMode="auto">
          <a:xfrm>
            <a:off x="1331913" y="3933825"/>
            <a:ext cx="295275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94" name="Freeform 82"/>
          <p:cNvSpPr>
            <a:spLocks/>
          </p:cNvSpPr>
          <p:nvPr/>
        </p:nvSpPr>
        <p:spPr bwMode="auto">
          <a:xfrm>
            <a:off x="1331913" y="1700213"/>
            <a:ext cx="2879725" cy="217487"/>
          </a:xfrm>
          <a:custGeom>
            <a:avLst/>
            <a:gdLst>
              <a:gd name="T0" fmla="*/ 0 w 1814"/>
              <a:gd name="T1" fmla="*/ 217487 h 137"/>
              <a:gd name="T2" fmla="*/ 1368425 w 1814"/>
              <a:gd name="T3" fmla="*/ 144462 h 137"/>
              <a:gd name="T4" fmla="*/ 2303463 w 1814"/>
              <a:gd name="T5" fmla="*/ 73025 h 137"/>
              <a:gd name="T6" fmla="*/ 2879725 w 1814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137"/>
              <a:gd name="T14" fmla="*/ 1814 w 1814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137">
                <a:moveTo>
                  <a:pt x="0" y="137"/>
                </a:moveTo>
                <a:cubicBezTo>
                  <a:pt x="310" y="121"/>
                  <a:pt x="620" y="106"/>
                  <a:pt x="862" y="91"/>
                </a:cubicBezTo>
                <a:cubicBezTo>
                  <a:pt x="1104" y="76"/>
                  <a:pt x="1292" y="61"/>
                  <a:pt x="1451" y="46"/>
                </a:cubicBezTo>
                <a:cubicBezTo>
                  <a:pt x="1610" y="31"/>
                  <a:pt x="1712" y="15"/>
                  <a:pt x="181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5" name="Freeform 83"/>
          <p:cNvSpPr>
            <a:spLocks/>
          </p:cNvSpPr>
          <p:nvPr/>
        </p:nvSpPr>
        <p:spPr bwMode="auto">
          <a:xfrm>
            <a:off x="1258888" y="2925763"/>
            <a:ext cx="671512" cy="792162"/>
          </a:xfrm>
          <a:custGeom>
            <a:avLst/>
            <a:gdLst>
              <a:gd name="T0" fmla="*/ 73025 w 423"/>
              <a:gd name="T1" fmla="*/ 0 h 499"/>
              <a:gd name="T2" fmla="*/ 433387 w 423"/>
              <a:gd name="T3" fmla="*/ 71437 h 499"/>
              <a:gd name="T4" fmla="*/ 671512 w 423"/>
              <a:gd name="T5" fmla="*/ 400050 h 499"/>
              <a:gd name="T6" fmla="*/ 433387 w 423"/>
              <a:gd name="T7" fmla="*/ 719137 h 499"/>
              <a:gd name="T8" fmla="*/ 0 w 423"/>
              <a:gd name="T9" fmla="*/ 792162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499"/>
              <a:gd name="T17" fmla="*/ 423 w 423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499">
                <a:moveTo>
                  <a:pt x="46" y="0"/>
                </a:moveTo>
                <a:cubicBezTo>
                  <a:pt x="129" y="3"/>
                  <a:pt x="210" y="3"/>
                  <a:pt x="273" y="45"/>
                </a:cubicBezTo>
                <a:cubicBezTo>
                  <a:pt x="336" y="87"/>
                  <a:pt x="423" y="184"/>
                  <a:pt x="423" y="252"/>
                </a:cubicBezTo>
                <a:cubicBezTo>
                  <a:pt x="423" y="320"/>
                  <a:pt x="344" y="412"/>
                  <a:pt x="273" y="453"/>
                </a:cubicBezTo>
                <a:cubicBezTo>
                  <a:pt x="202" y="494"/>
                  <a:pt x="102" y="498"/>
                  <a:pt x="0" y="499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7" name="Text Box 85"/>
          <p:cNvSpPr txBox="1">
            <a:spLocks noChangeArrowheads="1"/>
          </p:cNvSpPr>
          <p:nvPr/>
        </p:nvSpPr>
        <p:spPr bwMode="auto">
          <a:xfrm>
            <a:off x="4716463" y="1196975"/>
            <a:ext cx="42880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/>
              <a:t>Alpha and beta particles are deflected in opposite directions due to their opposite charges.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Due to their much </a:t>
            </a:r>
            <a:r>
              <a:rPr lang="en-GB" sz="2400" dirty="0" smtClean="0"/>
              <a:t>smaller mass, beta </a:t>
            </a:r>
            <a:r>
              <a:rPr lang="en-GB" sz="2400" dirty="0"/>
              <a:t>particles are deflected far </a:t>
            </a:r>
            <a:r>
              <a:rPr lang="en-GB" sz="2400" dirty="0" smtClean="0"/>
              <a:t>more </a:t>
            </a:r>
            <a:r>
              <a:rPr lang="en-GB" sz="2400" dirty="0"/>
              <a:t>than </a:t>
            </a:r>
            <a:r>
              <a:rPr lang="en-GB" sz="2400" dirty="0" smtClean="0"/>
              <a:t>alpha.</a:t>
            </a:r>
            <a:endParaRPr lang="en-GB" sz="2400" dirty="0"/>
          </a:p>
          <a:p>
            <a:pPr>
              <a:spcBef>
                <a:spcPct val="50000"/>
              </a:spcBef>
            </a:pPr>
            <a:r>
              <a:rPr lang="en-GB" sz="2400" dirty="0"/>
              <a:t>Gamma rays are not deflected because they are not charged.</a:t>
            </a:r>
          </a:p>
        </p:txBody>
      </p:sp>
      <p:sp>
        <p:nvSpPr>
          <p:cNvPr id="166998" name="Text Box 86"/>
          <p:cNvSpPr txBox="1">
            <a:spLocks noChangeArrowheads="1"/>
          </p:cNvSpPr>
          <p:nvPr/>
        </p:nvSpPr>
        <p:spPr bwMode="auto">
          <a:xfrm>
            <a:off x="1187450" y="4437063"/>
            <a:ext cx="2665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/>
              <a:t>Magnetic </a:t>
            </a:r>
            <a:r>
              <a:rPr lang="en-GB" b="1" dirty="0" smtClean="0"/>
              <a:t>field “into” diagram</a:t>
            </a:r>
            <a:endParaRPr lang="en-GB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08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88" grpId="0" animBg="1"/>
      <p:bldP spid="166988" grpId="1" animBg="1"/>
      <p:bldP spid="166989" grpId="0" animBg="1"/>
      <p:bldP spid="166989" grpId="1" animBg="1"/>
      <p:bldP spid="166989" grpId="2" animBg="1"/>
      <p:bldP spid="166990" grpId="0" animBg="1"/>
      <p:bldP spid="166990" grpId="1" animBg="1"/>
      <p:bldP spid="166994" grpId="0" animBg="1"/>
      <p:bldP spid="166995" grpId="0" animBg="1"/>
      <p:bldP spid="1669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4547</Words>
  <Application>Microsoft Office PowerPoint</Application>
  <PresentationFormat>On-screen Show (4:3)</PresentationFormat>
  <Paragraphs>1345</Paragraphs>
  <Slides>87</Slides>
  <Notes>46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Arial</vt:lpstr>
      <vt:lpstr>Cal</vt:lpstr>
      <vt:lpstr>Calibri</vt:lpstr>
      <vt:lpstr>Cambria Math</vt:lpstr>
      <vt:lpstr>Symbol</vt:lpstr>
      <vt:lpstr>Times New Roman</vt:lpstr>
      <vt:lpstr>Wingdings</vt:lpstr>
      <vt:lpstr>Office Theme</vt:lpstr>
      <vt:lpstr>Bitmap Image</vt:lpstr>
      <vt:lpstr>Equation</vt:lpstr>
      <vt:lpstr>Part 1-  Properties of alpha, beta, and gamma radiation</vt:lpstr>
      <vt:lpstr>The discovery of the nucleus</vt:lpstr>
      <vt:lpstr>Rutherford</vt:lpstr>
      <vt:lpstr>Rutherford</vt:lpstr>
      <vt:lpstr>PowerPoint Presentation</vt:lpstr>
      <vt:lpstr>Radioactivity and Ionising Radiation</vt:lpstr>
      <vt:lpstr>The properties of nuclear radiation</vt:lpstr>
      <vt:lpstr>Deflection by electric fields</vt:lpstr>
      <vt:lpstr>Deflection by magnetic fields</vt:lpstr>
      <vt:lpstr>The penetrating power of  alpha, beta and gamma radiation</vt:lpstr>
      <vt:lpstr>Alpha radiation (α)</vt:lpstr>
      <vt:lpstr>Beta radiation (β -)</vt:lpstr>
      <vt:lpstr>Beta radiation (β +)</vt:lpstr>
      <vt:lpstr>Gamma radiation (γ)</vt:lpstr>
      <vt:lpstr>Answers:</vt:lpstr>
      <vt:lpstr>The Ionisation chamber/Geiger tube</vt:lpstr>
      <vt:lpstr>Corrected Count rates</vt:lpstr>
      <vt:lpstr>Cloud chambers – the diffusion chamber</vt:lpstr>
      <vt:lpstr>Cloud chamber tracks</vt:lpstr>
      <vt:lpstr>Properties of Radiation Summary</vt:lpstr>
      <vt:lpstr>Inverse square law</vt:lpstr>
      <vt:lpstr>PowerPoint Presentation</vt:lpstr>
      <vt:lpstr>Intensity</vt:lpstr>
      <vt:lpstr>Question 1</vt:lpstr>
      <vt:lpstr>Question 2</vt:lpstr>
      <vt:lpstr>Dangers of radioactivity</vt:lpstr>
      <vt:lpstr>Biological effects of radiation</vt:lpstr>
      <vt:lpstr>Background Radiation</vt:lpstr>
      <vt:lpstr>PowerPoint Presentation</vt:lpstr>
      <vt:lpstr>PowerPoint Presentation</vt:lpstr>
      <vt:lpstr>PowerPoint Presentation</vt:lpstr>
      <vt:lpstr>Half-life</vt:lpstr>
      <vt:lpstr>Half-life</vt:lpstr>
      <vt:lpstr>Randomness</vt:lpstr>
      <vt:lpstr>Dice experiment</vt:lpstr>
      <vt:lpstr>Half-life T1/2 </vt:lpstr>
      <vt:lpstr>Half-lives of some radioactive isotopes</vt:lpstr>
      <vt:lpstr>Example 1 - The decay of  a sample of strontium 90</vt:lpstr>
      <vt:lpstr>Remaining mass (m)</vt:lpstr>
      <vt:lpstr>PowerPoint Presentation</vt:lpstr>
      <vt:lpstr>PowerPoint Presentation</vt:lpstr>
      <vt:lpstr>PowerPoint Presentation</vt:lpstr>
      <vt:lpstr>PowerPoint Presentation</vt:lpstr>
      <vt:lpstr>Half-life Graphs</vt:lpstr>
      <vt:lpstr>PowerPoint Presentation</vt:lpstr>
      <vt:lpstr>Half-life T1/2 </vt:lpstr>
      <vt:lpstr>Activity</vt:lpstr>
      <vt:lpstr>PowerPoint Presentation</vt:lpstr>
      <vt:lpstr>PowerPoint Presentation</vt:lpstr>
      <vt:lpstr>Activity and Power</vt:lpstr>
      <vt:lpstr>Predicting randomness</vt:lpstr>
      <vt:lpstr>Decay equations</vt:lpstr>
      <vt:lpstr>Decay equations</vt:lpstr>
      <vt:lpstr>Decay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Radioactivity</vt:lpstr>
      <vt:lpstr>Uses of radioactivity</vt:lpstr>
      <vt:lpstr>Some uses…</vt:lpstr>
      <vt:lpstr>N-Z diagrams and nuclear radius</vt:lpstr>
      <vt:lpstr>PowerPoint Presentation</vt:lpstr>
      <vt:lpstr>9.8 More about decay modes</vt:lpstr>
      <vt:lpstr>Using the graph</vt:lpstr>
      <vt:lpstr>PowerPoint Presentation</vt:lpstr>
      <vt:lpstr>This can be summarised as</vt:lpstr>
      <vt:lpstr>Task</vt:lpstr>
      <vt:lpstr>PowerPoint Presentation</vt:lpstr>
      <vt:lpstr>What about gamma decay?</vt:lpstr>
      <vt:lpstr>Energy levels in nuclei</vt:lpstr>
      <vt:lpstr>Technetium generators</vt:lpstr>
      <vt:lpstr>De Broglie</vt:lpstr>
      <vt:lpstr>PowerPoint Presentation</vt:lpstr>
      <vt:lpstr>Electron scattering</vt:lpstr>
      <vt:lpstr>What’s going on (E)</vt:lpstr>
      <vt:lpstr>Nuclear Radius (R)</vt:lpstr>
      <vt:lpstr>Nuclear Radius (R)</vt:lpstr>
      <vt:lpstr>Nuclear Radius (R)</vt:lpstr>
      <vt:lpstr>Nuclear Radius (R)</vt:lpstr>
      <vt:lpstr>Nuclear density</vt:lpstr>
      <vt:lpstr>Finding the density</vt:lpstr>
      <vt:lpstr>Finding the density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Lodge</dc:creator>
  <cp:lastModifiedBy>Josh Duddy</cp:lastModifiedBy>
  <cp:revision>434</cp:revision>
  <dcterms:created xsi:type="dcterms:W3CDTF">2010-11-07T16:28:03Z</dcterms:created>
  <dcterms:modified xsi:type="dcterms:W3CDTF">2019-11-20T14:48:55Z</dcterms:modified>
</cp:coreProperties>
</file>